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51" r:id="rId3"/>
    <p:sldId id="352" r:id="rId4"/>
    <p:sldId id="358" r:id="rId5"/>
    <p:sldId id="347" r:id="rId6"/>
    <p:sldId id="359" r:id="rId7"/>
    <p:sldId id="360" r:id="rId8"/>
    <p:sldId id="354" r:id="rId9"/>
    <p:sldId id="355" r:id="rId10"/>
    <p:sldId id="391" r:id="rId11"/>
    <p:sldId id="371" r:id="rId12"/>
    <p:sldId id="372" r:id="rId13"/>
    <p:sldId id="362" r:id="rId14"/>
    <p:sldId id="364" r:id="rId15"/>
    <p:sldId id="353" r:id="rId16"/>
    <p:sldId id="348" r:id="rId17"/>
    <p:sldId id="318" r:id="rId18"/>
    <p:sldId id="335" r:id="rId19"/>
    <p:sldId id="320" r:id="rId20"/>
    <p:sldId id="350" r:id="rId21"/>
    <p:sldId id="317" r:id="rId22"/>
    <p:sldId id="349" r:id="rId23"/>
    <p:sldId id="311" r:id="rId24"/>
    <p:sldId id="366" r:id="rId25"/>
    <p:sldId id="376" r:id="rId26"/>
    <p:sldId id="375" r:id="rId27"/>
    <p:sldId id="373" r:id="rId28"/>
    <p:sldId id="374" r:id="rId29"/>
    <p:sldId id="386" r:id="rId30"/>
    <p:sldId id="367" r:id="rId31"/>
    <p:sldId id="377" r:id="rId32"/>
    <p:sldId id="378" r:id="rId33"/>
    <p:sldId id="379" r:id="rId34"/>
    <p:sldId id="326" r:id="rId35"/>
    <p:sldId id="380" r:id="rId36"/>
    <p:sldId id="381" r:id="rId37"/>
    <p:sldId id="382" r:id="rId38"/>
    <p:sldId id="365" r:id="rId39"/>
    <p:sldId id="387" r:id="rId40"/>
    <p:sldId id="389" r:id="rId41"/>
    <p:sldId id="390" r:id="rId42"/>
    <p:sldId id="368" r:id="rId43"/>
    <p:sldId id="392" r:id="rId44"/>
    <p:sldId id="369" r:id="rId45"/>
    <p:sldId id="393" r:id="rId46"/>
    <p:sldId id="395" r:id="rId47"/>
    <p:sldId id="276" r:id="rId48"/>
    <p:sldId id="279" r:id="rId49"/>
    <p:sldId id="314" r:id="rId50"/>
    <p:sldId id="385" r:id="rId51"/>
    <p:sldId id="383" r:id="rId52"/>
    <p:sldId id="384" r:id="rId53"/>
    <p:sldId id="339" r:id="rId54"/>
  </p:sldIdLst>
  <p:sldSz cx="9144000" cy="6858000" type="screen4x3"/>
  <p:notesSz cx="6889750" cy="100218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AD062-3323-4282-A6F4-74FA5B540F18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0FC8D4E-7B7F-4B3A-BB47-4C7ACC92E4A1}">
      <dgm:prSet phldrT="[Texto]"/>
      <dgm:spPr/>
      <dgm:t>
        <a:bodyPr/>
        <a:lstStyle/>
        <a:p>
          <a:r>
            <a:rPr lang="pt-BR" dirty="0"/>
            <a:t>Litígio coletivo</a:t>
          </a:r>
        </a:p>
        <a:p>
          <a:r>
            <a:rPr lang="pt-BR" dirty="0"/>
            <a:t>(MP)</a:t>
          </a:r>
        </a:p>
      </dgm:t>
    </dgm:pt>
    <dgm:pt modelId="{89D99A73-D971-4CD3-A831-85F33DE8F84B}" type="parTrans" cxnId="{0B6DA3A5-9C61-482C-A12C-96FCDC99D9DC}">
      <dgm:prSet/>
      <dgm:spPr/>
      <dgm:t>
        <a:bodyPr/>
        <a:lstStyle/>
        <a:p>
          <a:endParaRPr lang="pt-BR"/>
        </a:p>
      </dgm:t>
    </dgm:pt>
    <dgm:pt modelId="{345B3E6C-57C6-463A-BD3E-E6C9D2335B05}" type="sibTrans" cxnId="{0B6DA3A5-9C61-482C-A12C-96FCDC99D9DC}">
      <dgm:prSet/>
      <dgm:spPr/>
      <dgm:t>
        <a:bodyPr/>
        <a:lstStyle/>
        <a:p>
          <a:endParaRPr lang="pt-BR"/>
        </a:p>
      </dgm:t>
    </dgm:pt>
    <dgm:pt modelId="{FE146B37-8B82-4A49-955E-6BE133013118}">
      <dgm:prSet phldrT="[Texto]" custT="1"/>
      <dgm:spPr/>
      <dgm:t>
        <a:bodyPr/>
        <a:lstStyle/>
        <a:p>
          <a:r>
            <a:rPr lang="pt-BR" sz="1800" dirty="0"/>
            <a:t>Conflitos </a:t>
          </a:r>
          <a:r>
            <a:rPr lang="pt-BR" sz="1800" dirty="0" err="1"/>
            <a:t>policêntricos</a:t>
          </a:r>
          <a:r>
            <a:rPr lang="pt-BR" sz="1800" dirty="0"/>
            <a:t> e que não são só jurídicos</a:t>
          </a:r>
        </a:p>
      </dgm:t>
    </dgm:pt>
    <dgm:pt modelId="{9452E019-DB8B-4810-8452-05AC8A2DAA01}" type="parTrans" cxnId="{CC26A27C-1F8F-40FB-8A32-81F0EA9CA439}">
      <dgm:prSet/>
      <dgm:spPr/>
      <dgm:t>
        <a:bodyPr/>
        <a:lstStyle/>
        <a:p>
          <a:endParaRPr lang="pt-BR"/>
        </a:p>
      </dgm:t>
    </dgm:pt>
    <dgm:pt modelId="{AF5E594B-BB84-42B9-B434-FEED4256076D}" type="sibTrans" cxnId="{CC26A27C-1F8F-40FB-8A32-81F0EA9CA439}">
      <dgm:prSet/>
      <dgm:spPr/>
      <dgm:t>
        <a:bodyPr/>
        <a:lstStyle/>
        <a:p>
          <a:endParaRPr lang="pt-BR"/>
        </a:p>
      </dgm:t>
    </dgm:pt>
    <dgm:pt modelId="{CFFF33AA-7D0C-49F6-A9E4-B04C59D13B99}">
      <dgm:prSet phldrT="[Texto]" custT="1"/>
      <dgm:spPr/>
      <dgm:t>
        <a:bodyPr/>
        <a:lstStyle/>
        <a:p>
          <a:r>
            <a:rPr lang="pt-BR" sz="1600" dirty="0"/>
            <a:t>TUTELA JURÍDICA (complexidade e conflituosidade)</a:t>
          </a:r>
        </a:p>
      </dgm:t>
    </dgm:pt>
    <dgm:pt modelId="{DD98FF16-AFD3-4BEB-96C9-B9543532A9DB}" type="parTrans" cxnId="{107C1A22-85DC-4239-8807-37910E4BFC10}">
      <dgm:prSet/>
      <dgm:spPr/>
      <dgm:t>
        <a:bodyPr/>
        <a:lstStyle/>
        <a:p>
          <a:endParaRPr lang="pt-BR"/>
        </a:p>
      </dgm:t>
    </dgm:pt>
    <dgm:pt modelId="{38122B11-1E29-4AC4-8808-951C8932140C}" type="sibTrans" cxnId="{107C1A22-85DC-4239-8807-37910E4BFC10}">
      <dgm:prSet/>
      <dgm:spPr/>
      <dgm:t>
        <a:bodyPr/>
        <a:lstStyle/>
        <a:p>
          <a:endParaRPr lang="pt-BR"/>
        </a:p>
      </dgm:t>
    </dgm:pt>
    <dgm:pt modelId="{55872CF2-88D2-40C6-9986-8D3DE4383E26}">
      <dgm:prSet phldrT="[Texto]" custT="1"/>
      <dgm:spPr/>
      <dgm:t>
        <a:bodyPr/>
        <a:lstStyle/>
        <a:p>
          <a:r>
            <a:rPr lang="pt-BR" sz="1700" dirty="0"/>
            <a:t>Concretização do direito pelo intérprete (à luz do caso).</a:t>
          </a:r>
        </a:p>
      </dgm:t>
    </dgm:pt>
    <dgm:pt modelId="{58E978F0-E2F4-4C19-B7EC-6646C0F2F58E}" type="parTrans" cxnId="{6250F0E9-449A-43C8-A8EF-618D106F3894}">
      <dgm:prSet/>
      <dgm:spPr/>
      <dgm:t>
        <a:bodyPr/>
        <a:lstStyle/>
        <a:p>
          <a:endParaRPr lang="pt-BR"/>
        </a:p>
      </dgm:t>
    </dgm:pt>
    <dgm:pt modelId="{2AA0CE13-A412-448C-AC94-CF96AE4DEEC2}" type="sibTrans" cxnId="{6250F0E9-449A-43C8-A8EF-618D106F3894}">
      <dgm:prSet/>
      <dgm:spPr/>
      <dgm:t>
        <a:bodyPr/>
        <a:lstStyle/>
        <a:p>
          <a:endParaRPr lang="pt-BR"/>
        </a:p>
      </dgm:t>
    </dgm:pt>
    <dgm:pt modelId="{5351B323-022C-43CB-8B93-06DDE5C4B9C8}">
      <dgm:prSet phldrT="[Texto]" custT="1"/>
      <dgm:spPr/>
      <dgm:t>
        <a:bodyPr/>
        <a:lstStyle/>
        <a:p>
          <a:r>
            <a:rPr lang="pt-BR" sz="1800" dirty="0"/>
            <a:t>Decisões estruturais (voltadas ao futuro)</a:t>
          </a:r>
        </a:p>
      </dgm:t>
    </dgm:pt>
    <dgm:pt modelId="{D3AE9C4D-F945-4965-A0B1-634CED98FCDB}" type="parTrans" cxnId="{9A783981-8E3A-4F29-BD4E-5E036E24268E}">
      <dgm:prSet/>
      <dgm:spPr/>
      <dgm:t>
        <a:bodyPr/>
        <a:lstStyle/>
        <a:p>
          <a:endParaRPr lang="pt-BR"/>
        </a:p>
      </dgm:t>
    </dgm:pt>
    <dgm:pt modelId="{34AED541-2846-4E06-89EB-CEBF9A633BB4}" type="sibTrans" cxnId="{9A783981-8E3A-4F29-BD4E-5E036E24268E}">
      <dgm:prSet/>
      <dgm:spPr/>
      <dgm:t>
        <a:bodyPr/>
        <a:lstStyle/>
        <a:p>
          <a:endParaRPr lang="pt-BR"/>
        </a:p>
      </dgm:t>
    </dgm:pt>
    <dgm:pt modelId="{7C27E146-F5D1-4F3D-8D40-2DB17BBF7CC2}">
      <dgm:prSet custT="1"/>
      <dgm:spPr/>
      <dgm:t>
        <a:bodyPr/>
        <a:lstStyle/>
        <a:p>
          <a:r>
            <a:rPr lang="pt-BR" sz="1800" dirty="0"/>
            <a:t>Políticas Públicas (orçamento)</a:t>
          </a:r>
        </a:p>
      </dgm:t>
    </dgm:pt>
    <dgm:pt modelId="{4A818899-7259-4357-990A-A99B927D6675}" type="parTrans" cxnId="{6B432025-55D1-48A0-8881-A3EEAC665FC6}">
      <dgm:prSet/>
      <dgm:spPr/>
      <dgm:t>
        <a:bodyPr/>
        <a:lstStyle/>
        <a:p>
          <a:endParaRPr lang="pt-BR"/>
        </a:p>
      </dgm:t>
    </dgm:pt>
    <dgm:pt modelId="{3E7C8106-94CC-49F8-9975-2793BC9F93B6}" type="sibTrans" cxnId="{6B432025-55D1-48A0-8881-A3EEAC665FC6}">
      <dgm:prSet/>
      <dgm:spPr/>
      <dgm:t>
        <a:bodyPr/>
        <a:lstStyle/>
        <a:p>
          <a:endParaRPr lang="pt-BR"/>
        </a:p>
      </dgm:t>
    </dgm:pt>
    <dgm:pt modelId="{A9029ABB-FF50-48AE-82DA-2EC5DC8FC81A}">
      <dgm:prSet custT="1"/>
      <dgm:spPr/>
      <dgm:t>
        <a:bodyPr/>
        <a:lstStyle/>
        <a:p>
          <a:r>
            <a:rPr lang="pt-BR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Solução consensual (negociação)</a:t>
          </a:r>
        </a:p>
      </dgm:t>
    </dgm:pt>
    <dgm:pt modelId="{2C6427E7-E06A-4B64-A40C-35C0C8CA0036}" type="parTrans" cxnId="{D955CD6E-4E8D-4099-BC10-215B410258FA}">
      <dgm:prSet/>
      <dgm:spPr/>
      <dgm:t>
        <a:bodyPr/>
        <a:lstStyle/>
        <a:p>
          <a:endParaRPr lang="pt-BR"/>
        </a:p>
      </dgm:t>
    </dgm:pt>
    <dgm:pt modelId="{6262E524-5409-4767-9632-DA28492E3CCB}" type="sibTrans" cxnId="{D955CD6E-4E8D-4099-BC10-215B410258FA}">
      <dgm:prSet/>
      <dgm:spPr/>
      <dgm:t>
        <a:bodyPr/>
        <a:lstStyle/>
        <a:p>
          <a:endParaRPr lang="pt-BR"/>
        </a:p>
      </dgm:t>
    </dgm:pt>
    <dgm:pt modelId="{ED0BA59A-5137-47DB-A24B-1CF09586B97E}">
      <dgm:prSet custT="1"/>
      <dgm:spPr/>
      <dgm:t>
        <a:bodyPr/>
        <a:lstStyle/>
        <a:p>
          <a:r>
            <a:rPr lang="pt-BR" sz="1800" dirty="0"/>
            <a:t>Conflitos: simples e complexos</a:t>
          </a:r>
        </a:p>
      </dgm:t>
    </dgm:pt>
    <dgm:pt modelId="{B42EB80B-54DC-477B-B4B9-930BC8A90C37}" type="parTrans" cxnId="{E8934268-A46B-444D-BBED-3CA4C024A072}">
      <dgm:prSet/>
      <dgm:spPr/>
      <dgm:t>
        <a:bodyPr/>
        <a:lstStyle/>
        <a:p>
          <a:endParaRPr lang="pt-BR"/>
        </a:p>
      </dgm:t>
    </dgm:pt>
    <dgm:pt modelId="{29A066F5-CFD2-4ABB-92C8-8BE8A1AC460F}" type="sibTrans" cxnId="{E8934268-A46B-444D-BBED-3CA4C024A072}">
      <dgm:prSet/>
      <dgm:spPr/>
      <dgm:t>
        <a:bodyPr/>
        <a:lstStyle/>
        <a:p>
          <a:endParaRPr lang="pt-BR"/>
        </a:p>
      </dgm:t>
    </dgm:pt>
    <dgm:pt modelId="{42CB067F-66F4-4FA0-908E-F9AD3813CF9A}" type="pres">
      <dgm:prSet presAssocID="{E14AD062-3323-4282-A6F4-74FA5B540F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3DEDB5-6B1E-47FD-A78A-86F8482D4C87}" type="pres">
      <dgm:prSet presAssocID="{90FC8D4E-7B7F-4B3A-BB47-4C7ACC92E4A1}" presName="centerShape" presStyleLbl="node0" presStyleIdx="0" presStyleCnt="1"/>
      <dgm:spPr/>
    </dgm:pt>
    <dgm:pt modelId="{4585477C-023C-4708-8F17-471F904BC9F9}" type="pres">
      <dgm:prSet presAssocID="{9452E019-DB8B-4810-8452-05AC8A2DAA01}" presName="Name9" presStyleLbl="parChTrans1D2" presStyleIdx="0" presStyleCnt="7"/>
      <dgm:spPr/>
    </dgm:pt>
    <dgm:pt modelId="{A32DED66-5EFE-4253-BFD4-4FFFFD9ED339}" type="pres">
      <dgm:prSet presAssocID="{9452E019-DB8B-4810-8452-05AC8A2DAA01}" presName="connTx" presStyleLbl="parChTrans1D2" presStyleIdx="0" presStyleCnt="7"/>
      <dgm:spPr/>
    </dgm:pt>
    <dgm:pt modelId="{B920A5F0-8CA4-47A7-89BD-3C619E15DFA5}" type="pres">
      <dgm:prSet presAssocID="{FE146B37-8B82-4A49-955E-6BE133013118}" presName="node" presStyleLbl="node1" presStyleIdx="0" presStyleCnt="7" custScaleX="116989" custRadScaleRad="91458" custRadScaleInc="75940">
        <dgm:presLayoutVars>
          <dgm:bulletEnabled val="1"/>
        </dgm:presLayoutVars>
      </dgm:prSet>
      <dgm:spPr/>
    </dgm:pt>
    <dgm:pt modelId="{2631B9AC-5369-455A-A3B2-907966CABCD1}" type="pres">
      <dgm:prSet presAssocID="{DD98FF16-AFD3-4BEB-96C9-B9543532A9DB}" presName="Name9" presStyleLbl="parChTrans1D2" presStyleIdx="1" presStyleCnt="7"/>
      <dgm:spPr/>
    </dgm:pt>
    <dgm:pt modelId="{E154F84F-08EC-487B-8C76-6EE4B5122901}" type="pres">
      <dgm:prSet presAssocID="{DD98FF16-AFD3-4BEB-96C9-B9543532A9DB}" presName="connTx" presStyleLbl="parChTrans1D2" presStyleIdx="1" presStyleCnt="7"/>
      <dgm:spPr/>
    </dgm:pt>
    <dgm:pt modelId="{E6C9F4B9-F273-43EE-8218-B9573B2434DA}" type="pres">
      <dgm:prSet presAssocID="{CFFF33AA-7D0C-49F6-A9E4-B04C59D13B99}" presName="node" presStyleLbl="node1" presStyleIdx="1" presStyleCnt="7" custScaleX="118199" custRadScaleRad="94272" custRadScaleInc="77117">
        <dgm:presLayoutVars>
          <dgm:bulletEnabled val="1"/>
        </dgm:presLayoutVars>
      </dgm:prSet>
      <dgm:spPr/>
    </dgm:pt>
    <dgm:pt modelId="{C4E02B06-8A0D-4FF8-9A98-E390F640911B}" type="pres">
      <dgm:prSet presAssocID="{58E978F0-E2F4-4C19-B7EC-6646C0F2F58E}" presName="Name9" presStyleLbl="parChTrans1D2" presStyleIdx="2" presStyleCnt="7"/>
      <dgm:spPr/>
    </dgm:pt>
    <dgm:pt modelId="{EB79CADD-6A14-4A75-BCD0-B9F51DFFB9AE}" type="pres">
      <dgm:prSet presAssocID="{58E978F0-E2F4-4C19-B7EC-6646C0F2F58E}" presName="connTx" presStyleLbl="parChTrans1D2" presStyleIdx="2" presStyleCnt="7"/>
      <dgm:spPr/>
    </dgm:pt>
    <dgm:pt modelId="{87DA63E9-2341-4D85-AD60-04C6476B1EF8}" type="pres">
      <dgm:prSet presAssocID="{55872CF2-88D2-40C6-9986-8D3DE4383E26}" presName="node" presStyleLbl="node1" presStyleIdx="2" presStyleCnt="7" custScaleX="112094" custRadScaleRad="97572" custRadScaleInc="57286">
        <dgm:presLayoutVars>
          <dgm:bulletEnabled val="1"/>
        </dgm:presLayoutVars>
      </dgm:prSet>
      <dgm:spPr/>
    </dgm:pt>
    <dgm:pt modelId="{A25CA578-6EBB-40F7-AD25-0A8EFC1BFAD6}" type="pres">
      <dgm:prSet presAssocID="{D3AE9C4D-F945-4965-A0B1-634CED98FCDB}" presName="Name9" presStyleLbl="parChTrans1D2" presStyleIdx="3" presStyleCnt="7"/>
      <dgm:spPr/>
    </dgm:pt>
    <dgm:pt modelId="{21702DFE-6036-49C4-8B96-E8353BE04768}" type="pres">
      <dgm:prSet presAssocID="{D3AE9C4D-F945-4965-A0B1-634CED98FCDB}" presName="connTx" presStyleLbl="parChTrans1D2" presStyleIdx="3" presStyleCnt="7"/>
      <dgm:spPr/>
    </dgm:pt>
    <dgm:pt modelId="{1C4933C1-6EF4-4255-829D-27E232CD5A4A}" type="pres">
      <dgm:prSet presAssocID="{5351B323-022C-43CB-8B93-06DDE5C4B9C8}" presName="node" presStyleLbl="node1" presStyleIdx="3" presStyleCnt="7" custRadScaleRad="90287" custRadScaleInc="79718">
        <dgm:presLayoutVars>
          <dgm:bulletEnabled val="1"/>
        </dgm:presLayoutVars>
      </dgm:prSet>
      <dgm:spPr/>
    </dgm:pt>
    <dgm:pt modelId="{4ADE5798-4022-4B52-996C-C7451DC9814E}" type="pres">
      <dgm:prSet presAssocID="{4A818899-7259-4357-990A-A99B927D6675}" presName="Name9" presStyleLbl="parChTrans1D2" presStyleIdx="4" presStyleCnt="7"/>
      <dgm:spPr/>
    </dgm:pt>
    <dgm:pt modelId="{05AA8B31-E65B-4D00-BAD6-BF2425892F3F}" type="pres">
      <dgm:prSet presAssocID="{4A818899-7259-4357-990A-A99B927D6675}" presName="connTx" presStyleLbl="parChTrans1D2" presStyleIdx="4" presStyleCnt="7"/>
      <dgm:spPr/>
    </dgm:pt>
    <dgm:pt modelId="{12FB976B-53B5-43EF-85C2-8A9703DF0D00}" type="pres">
      <dgm:prSet presAssocID="{7C27E146-F5D1-4F3D-8D40-2DB17BBF7CC2}" presName="node" presStyleLbl="node1" presStyleIdx="4" presStyleCnt="7" custRadScaleRad="99355" custRadScaleInc="83422">
        <dgm:presLayoutVars>
          <dgm:bulletEnabled val="1"/>
        </dgm:presLayoutVars>
      </dgm:prSet>
      <dgm:spPr/>
    </dgm:pt>
    <dgm:pt modelId="{5113208B-1CBC-4542-AC47-0E01F31DEB63}" type="pres">
      <dgm:prSet presAssocID="{2C6427E7-E06A-4B64-A40C-35C0C8CA0036}" presName="Name9" presStyleLbl="parChTrans1D2" presStyleIdx="5" presStyleCnt="7"/>
      <dgm:spPr/>
    </dgm:pt>
    <dgm:pt modelId="{2AF0B3DC-831F-4FF2-B769-9159CD54FF7A}" type="pres">
      <dgm:prSet presAssocID="{2C6427E7-E06A-4B64-A40C-35C0C8CA0036}" presName="connTx" presStyleLbl="parChTrans1D2" presStyleIdx="5" presStyleCnt="7"/>
      <dgm:spPr/>
    </dgm:pt>
    <dgm:pt modelId="{C4976192-7F67-463E-A87A-F9C570EA50F6}" type="pres">
      <dgm:prSet presAssocID="{A9029ABB-FF50-48AE-82DA-2EC5DC8FC81A}" presName="node" presStyleLbl="node1" presStyleIdx="5" presStyleCnt="7" custRadScaleRad="90645" custRadScaleInc="83350">
        <dgm:presLayoutVars>
          <dgm:bulletEnabled val="1"/>
        </dgm:presLayoutVars>
      </dgm:prSet>
      <dgm:spPr/>
    </dgm:pt>
    <dgm:pt modelId="{7945B023-B101-449B-B95D-3A7676EB1F66}" type="pres">
      <dgm:prSet presAssocID="{B42EB80B-54DC-477B-B4B9-930BC8A90C37}" presName="Name9" presStyleLbl="parChTrans1D2" presStyleIdx="6" presStyleCnt="7"/>
      <dgm:spPr/>
    </dgm:pt>
    <dgm:pt modelId="{4E268E8E-A68A-4A39-B334-6766B482D4EC}" type="pres">
      <dgm:prSet presAssocID="{B42EB80B-54DC-477B-B4B9-930BC8A90C37}" presName="connTx" presStyleLbl="parChTrans1D2" presStyleIdx="6" presStyleCnt="7"/>
      <dgm:spPr/>
    </dgm:pt>
    <dgm:pt modelId="{CC88BCEE-98F9-4D59-9591-C9600E55F5A9}" type="pres">
      <dgm:prSet presAssocID="{ED0BA59A-5137-47DB-A24B-1CF09586B97E}" presName="node" presStyleLbl="node1" presStyleIdx="6" presStyleCnt="7" custRadScaleRad="94723" custRadScaleInc="89948">
        <dgm:presLayoutVars>
          <dgm:bulletEnabled val="1"/>
        </dgm:presLayoutVars>
      </dgm:prSet>
      <dgm:spPr/>
    </dgm:pt>
  </dgm:ptLst>
  <dgm:cxnLst>
    <dgm:cxn modelId="{E0E10F10-1975-4F8B-ADF5-24F3D2C9A41D}" type="presOf" srcId="{4A818899-7259-4357-990A-A99B927D6675}" destId="{4ADE5798-4022-4B52-996C-C7451DC9814E}" srcOrd="0" destOrd="0" presId="urn:microsoft.com/office/officeart/2005/8/layout/radial1"/>
    <dgm:cxn modelId="{3A0A3F13-29BD-49BE-965F-E8CC5315D546}" type="presOf" srcId="{55872CF2-88D2-40C6-9986-8D3DE4383E26}" destId="{87DA63E9-2341-4D85-AD60-04C6476B1EF8}" srcOrd="0" destOrd="0" presId="urn:microsoft.com/office/officeart/2005/8/layout/radial1"/>
    <dgm:cxn modelId="{327F2B1B-4186-46CC-A540-CF9F65A0F853}" type="presOf" srcId="{5351B323-022C-43CB-8B93-06DDE5C4B9C8}" destId="{1C4933C1-6EF4-4255-829D-27E232CD5A4A}" srcOrd="0" destOrd="0" presId="urn:microsoft.com/office/officeart/2005/8/layout/radial1"/>
    <dgm:cxn modelId="{107C1A22-85DC-4239-8807-37910E4BFC10}" srcId="{90FC8D4E-7B7F-4B3A-BB47-4C7ACC92E4A1}" destId="{CFFF33AA-7D0C-49F6-A9E4-B04C59D13B99}" srcOrd="1" destOrd="0" parTransId="{DD98FF16-AFD3-4BEB-96C9-B9543532A9DB}" sibTransId="{38122B11-1E29-4AC4-8808-951C8932140C}"/>
    <dgm:cxn modelId="{6B432025-55D1-48A0-8881-A3EEAC665FC6}" srcId="{90FC8D4E-7B7F-4B3A-BB47-4C7ACC92E4A1}" destId="{7C27E146-F5D1-4F3D-8D40-2DB17BBF7CC2}" srcOrd="4" destOrd="0" parTransId="{4A818899-7259-4357-990A-A99B927D6675}" sibTransId="{3E7C8106-94CC-49F8-9975-2793BC9F93B6}"/>
    <dgm:cxn modelId="{BDB8AA2A-4F46-4336-876D-7BFE02C392E1}" type="presOf" srcId="{9452E019-DB8B-4810-8452-05AC8A2DAA01}" destId="{4585477C-023C-4708-8F17-471F904BC9F9}" srcOrd="0" destOrd="0" presId="urn:microsoft.com/office/officeart/2005/8/layout/radial1"/>
    <dgm:cxn modelId="{BCCF8433-B6C2-43B3-9B03-C21F2E0B048B}" type="presOf" srcId="{90FC8D4E-7B7F-4B3A-BB47-4C7ACC92E4A1}" destId="{EF3DEDB5-6B1E-47FD-A78A-86F8482D4C87}" srcOrd="0" destOrd="0" presId="urn:microsoft.com/office/officeart/2005/8/layout/radial1"/>
    <dgm:cxn modelId="{E8934268-A46B-444D-BBED-3CA4C024A072}" srcId="{90FC8D4E-7B7F-4B3A-BB47-4C7ACC92E4A1}" destId="{ED0BA59A-5137-47DB-A24B-1CF09586B97E}" srcOrd="6" destOrd="0" parTransId="{B42EB80B-54DC-477B-B4B9-930BC8A90C37}" sibTransId="{29A066F5-CFD2-4ABB-92C8-8BE8A1AC460F}"/>
    <dgm:cxn modelId="{C5FE8869-1A36-4478-B5CA-7CC4E84E94ED}" type="presOf" srcId="{A9029ABB-FF50-48AE-82DA-2EC5DC8FC81A}" destId="{C4976192-7F67-463E-A87A-F9C570EA50F6}" srcOrd="0" destOrd="0" presId="urn:microsoft.com/office/officeart/2005/8/layout/radial1"/>
    <dgm:cxn modelId="{4AE48C6D-1098-4EC4-9B67-8F41BF81B10F}" type="presOf" srcId="{D3AE9C4D-F945-4965-A0B1-634CED98FCDB}" destId="{A25CA578-6EBB-40F7-AD25-0A8EFC1BFAD6}" srcOrd="0" destOrd="0" presId="urn:microsoft.com/office/officeart/2005/8/layout/radial1"/>
    <dgm:cxn modelId="{D955CD6E-4E8D-4099-BC10-215B410258FA}" srcId="{90FC8D4E-7B7F-4B3A-BB47-4C7ACC92E4A1}" destId="{A9029ABB-FF50-48AE-82DA-2EC5DC8FC81A}" srcOrd="5" destOrd="0" parTransId="{2C6427E7-E06A-4B64-A40C-35C0C8CA0036}" sibTransId="{6262E524-5409-4767-9632-DA28492E3CCB}"/>
    <dgm:cxn modelId="{DD621676-6CA1-41D6-98CF-90DA25353000}" type="presOf" srcId="{D3AE9C4D-F945-4965-A0B1-634CED98FCDB}" destId="{21702DFE-6036-49C4-8B96-E8353BE04768}" srcOrd="1" destOrd="0" presId="urn:microsoft.com/office/officeart/2005/8/layout/radial1"/>
    <dgm:cxn modelId="{CC26A27C-1F8F-40FB-8A32-81F0EA9CA439}" srcId="{90FC8D4E-7B7F-4B3A-BB47-4C7ACC92E4A1}" destId="{FE146B37-8B82-4A49-955E-6BE133013118}" srcOrd="0" destOrd="0" parTransId="{9452E019-DB8B-4810-8452-05AC8A2DAA01}" sibTransId="{AF5E594B-BB84-42B9-B434-FEED4256076D}"/>
    <dgm:cxn modelId="{9A783981-8E3A-4F29-BD4E-5E036E24268E}" srcId="{90FC8D4E-7B7F-4B3A-BB47-4C7ACC92E4A1}" destId="{5351B323-022C-43CB-8B93-06DDE5C4B9C8}" srcOrd="3" destOrd="0" parTransId="{D3AE9C4D-F945-4965-A0B1-634CED98FCDB}" sibTransId="{34AED541-2846-4E06-89EB-CEBF9A633BB4}"/>
    <dgm:cxn modelId="{03E90985-0B71-4081-A459-8404D0BB5AF6}" type="presOf" srcId="{2C6427E7-E06A-4B64-A40C-35C0C8CA0036}" destId="{5113208B-1CBC-4542-AC47-0E01F31DEB63}" srcOrd="0" destOrd="0" presId="urn:microsoft.com/office/officeart/2005/8/layout/radial1"/>
    <dgm:cxn modelId="{B78FCC86-3610-4B00-940F-EE7B51BCACF9}" type="presOf" srcId="{E14AD062-3323-4282-A6F4-74FA5B540F18}" destId="{42CB067F-66F4-4FA0-908E-F9AD3813CF9A}" srcOrd="0" destOrd="0" presId="urn:microsoft.com/office/officeart/2005/8/layout/radial1"/>
    <dgm:cxn modelId="{E0D68D88-896F-4347-AABB-8EDE9238F4CA}" type="presOf" srcId="{2C6427E7-E06A-4B64-A40C-35C0C8CA0036}" destId="{2AF0B3DC-831F-4FF2-B769-9159CD54FF7A}" srcOrd="1" destOrd="0" presId="urn:microsoft.com/office/officeart/2005/8/layout/radial1"/>
    <dgm:cxn modelId="{961AD697-17A9-44DB-BEB3-5D795BA9A415}" type="presOf" srcId="{58E978F0-E2F4-4C19-B7EC-6646C0F2F58E}" destId="{C4E02B06-8A0D-4FF8-9A98-E390F640911B}" srcOrd="0" destOrd="0" presId="urn:microsoft.com/office/officeart/2005/8/layout/radial1"/>
    <dgm:cxn modelId="{0B6DA3A5-9C61-482C-A12C-96FCDC99D9DC}" srcId="{E14AD062-3323-4282-A6F4-74FA5B540F18}" destId="{90FC8D4E-7B7F-4B3A-BB47-4C7ACC92E4A1}" srcOrd="0" destOrd="0" parTransId="{89D99A73-D971-4CD3-A831-85F33DE8F84B}" sibTransId="{345B3E6C-57C6-463A-BD3E-E6C9D2335B05}"/>
    <dgm:cxn modelId="{9735AAAC-EE16-4AA8-8586-44FFF666F247}" type="presOf" srcId="{FE146B37-8B82-4A49-955E-6BE133013118}" destId="{B920A5F0-8CA4-47A7-89BD-3C619E15DFA5}" srcOrd="0" destOrd="0" presId="urn:microsoft.com/office/officeart/2005/8/layout/radial1"/>
    <dgm:cxn modelId="{34C262B3-A822-4026-B7F0-90D8ED9784FA}" type="presOf" srcId="{9452E019-DB8B-4810-8452-05AC8A2DAA01}" destId="{A32DED66-5EFE-4253-BFD4-4FFFFD9ED339}" srcOrd="1" destOrd="0" presId="urn:microsoft.com/office/officeart/2005/8/layout/radial1"/>
    <dgm:cxn modelId="{DD3ED1B3-9478-4E81-96A6-16071BE766C8}" type="presOf" srcId="{B42EB80B-54DC-477B-B4B9-930BC8A90C37}" destId="{7945B023-B101-449B-B95D-3A7676EB1F66}" srcOrd="0" destOrd="0" presId="urn:microsoft.com/office/officeart/2005/8/layout/radial1"/>
    <dgm:cxn modelId="{F1556BBC-7E10-4C2B-801A-340493B76992}" type="presOf" srcId="{DD98FF16-AFD3-4BEB-96C9-B9543532A9DB}" destId="{2631B9AC-5369-455A-A3B2-907966CABCD1}" srcOrd="0" destOrd="0" presId="urn:microsoft.com/office/officeart/2005/8/layout/radial1"/>
    <dgm:cxn modelId="{427462CE-B842-43ED-95EB-C0736EB5C0C3}" type="presOf" srcId="{7C27E146-F5D1-4F3D-8D40-2DB17BBF7CC2}" destId="{12FB976B-53B5-43EF-85C2-8A9703DF0D00}" srcOrd="0" destOrd="0" presId="urn:microsoft.com/office/officeart/2005/8/layout/radial1"/>
    <dgm:cxn modelId="{D7372ED5-8CFA-4A37-A8D1-50FC0ABBED81}" type="presOf" srcId="{DD98FF16-AFD3-4BEB-96C9-B9543532A9DB}" destId="{E154F84F-08EC-487B-8C76-6EE4B5122901}" srcOrd="1" destOrd="0" presId="urn:microsoft.com/office/officeart/2005/8/layout/radial1"/>
    <dgm:cxn modelId="{B2B780D6-055A-4B96-945A-F1166C11E369}" type="presOf" srcId="{4A818899-7259-4357-990A-A99B927D6675}" destId="{05AA8B31-E65B-4D00-BAD6-BF2425892F3F}" srcOrd="1" destOrd="0" presId="urn:microsoft.com/office/officeart/2005/8/layout/radial1"/>
    <dgm:cxn modelId="{F6F623DB-B897-4814-A2F6-79D57F60A8CF}" type="presOf" srcId="{CFFF33AA-7D0C-49F6-A9E4-B04C59D13B99}" destId="{E6C9F4B9-F273-43EE-8218-B9573B2434DA}" srcOrd="0" destOrd="0" presId="urn:microsoft.com/office/officeart/2005/8/layout/radial1"/>
    <dgm:cxn modelId="{02DB34DC-F47E-4488-AB8C-8E9510C7EA42}" type="presOf" srcId="{B42EB80B-54DC-477B-B4B9-930BC8A90C37}" destId="{4E268E8E-A68A-4A39-B334-6766B482D4EC}" srcOrd="1" destOrd="0" presId="urn:microsoft.com/office/officeart/2005/8/layout/radial1"/>
    <dgm:cxn modelId="{97EFF1E4-AC80-4F60-9BF8-9AA8B8D702BC}" type="presOf" srcId="{ED0BA59A-5137-47DB-A24B-1CF09586B97E}" destId="{CC88BCEE-98F9-4D59-9591-C9600E55F5A9}" srcOrd="0" destOrd="0" presId="urn:microsoft.com/office/officeart/2005/8/layout/radial1"/>
    <dgm:cxn modelId="{35D4EDE8-CA37-440B-8858-07B67FFE99B5}" type="presOf" srcId="{58E978F0-E2F4-4C19-B7EC-6646C0F2F58E}" destId="{EB79CADD-6A14-4A75-BCD0-B9F51DFFB9AE}" srcOrd="1" destOrd="0" presId="urn:microsoft.com/office/officeart/2005/8/layout/radial1"/>
    <dgm:cxn modelId="{6250F0E9-449A-43C8-A8EF-618D106F3894}" srcId="{90FC8D4E-7B7F-4B3A-BB47-4C7ACC92E4A1}" destId="{55872CF2-88D2-40C6-9986-8D3DE4383E26}" srcOrd="2" destOrd="0" parTransId="{58E978F0-E2F4-4C19-B7EC-6646C0F2F58E}" sibTransId="{2AA0CE13-A412-448C-AC94-CF96AE4DEEC2}"/>
    <dgm:cxn modelId="{A30C1F59-B451-4B8E-824E-ADD0D737862D}" type="presParOf" srcId="{42CB067F-66F4-4FA0-908E-F9AD3813CF9A}" destId="{EF3DEDB5-6B1E-47FD-A78A-86F8482D4C87}" srcOrd="0" destOrd="0" presId="urn:microsoft.com/office/officeart/2005/8/layout/radial1"/>
    <dgm:cxn modelId="{A47F8FB3-4A25-4989-991C-7CAC3FE8D32B}" type="presParOf" srcId="{42CB067F-66F4-4FA0-908E-F9AD3813CF9A}" destId="{4585477C-023C-4708-8F17-471F904BC9F9}" srcOrd="1" destOrd="0" presId="urn:microsoft.com/office/officeart/2005/8/layout/radial1"/>
    <dgm:cxn modelId="{F9419CB2-364E-4BA4-98CE-D9663E1B6240}" type="presParOf" srcId="{4585477C-023C-4708-8F17-471F904BC9F9}" destId="{A32DED66-5EFE-4253-BFD4-4FFFFD9ED339}" srcOrd="0" destOrd="0" presId="urn:microsoft.com/office/officeart/2005/8/layout/radial1"/>
    <dgm:cxn modelId="{D4C084AA-16FC-4FBE-8BE5-507161212CAB}" type="presParOf" srcId="{42CB067F-66F4-4FA0-908E-F9AD3813CF9A}" destId="{B920A5F0-8CA4-47A7-89BD-3C619E15DFA5}" srcOrd="2" destOrd="0" presId="urn:microsoft.com/office/officeart/2005/8/layout/radial1"/>
    <dgm:cxn modelId="{A02AC215-A12C-45A7-A5D1-8D7BBC88F5D8}" type="presParOf" srcId="{42CB067F-66F4-4FA0-908E-F9AD3813CF9A}" destId="{2631B9AC-5369-455A-A3B2-907966CABCD1}" srcOrd="3" destOrd="0" presId="urn:microsoft.com/office/officeart/2005/8/layout/radial1"/>
    <dgm:cxn modelId="{DC705930-1E09-48F9-A859-8C3E8EC9DF52}" type="presParOf" srcId="{2631B9AC-5369-455A-A3B2-907966CABCD1}" destId="{E154F84F-08EC-487B-8C76-6EE4B5122901}" srcOrd="0" destOrd="0" presId="urn:microsoft.com/office/officeart/2005/8/layout/radial1"/>
    <dgm:cxn modelId="{0B20A637-29F2-41D9-9B8D-040D2D952F0A}" type="presParOf" srcId="{42CB067F-66F4-4FA0-908E-F9AD3813CF9A}" destId="{E6C9F4B9-F273-43EE-8218-B9573B2434DA}" srcOrd="4" destOrd="0" presId="urn:microsoft.com/office/officeart/2005/8/layout/radial1"/>
    <dgm:cxn modelId="{493B67A2-DB20-4F77-83A2-A4ABA48E596E}" type="presParOf" srcId="{42CB067F-66F4-4FA0-908E-F9AD3813CF9A}" destId="{C4E02B06-8A0D-4FF8-9A98-E390F640911B}" srcOrd="5" destOrd="0" presId="urn:microsoft.com/office/officeart/2005/8/layout/radial1"/>
    <dgm:cxn modelId="{E1DEA215-781C-4A82-A353-6BB4C8FC7FD1}" type="presParOf" srcId="{C4E02B06-8A0D-4FF8-9A98-E390F640911B}" destId="{EB79CADD-6A14-4A75-BCD0-B9F51DFFB9AE}" srcOrd="0" destOrd="0" presId="urn:microsoft.com/office/officeart/2005/8/layout/radial1"/>
    <dgm:cxn modelId="{64234A1C-09AF-46A5-8CBE-F84C6203C185}" type="presParOf" srcId="{42CB067F-66F4-4FA0-908E-F9AD3813CF9A}" destId="{87DA63E9-2341-4D85-AD60-04C6476B1EF8}" srcOrd="6" destOrd="0" presId="urn:microsoft.com/office/officeart/2005/8/layout/radial1"/>
    <dgm:cxn modelId="{7085A19F-A1D7-4A64-978D-54B07B121735}" type="presParOf" srcId="{42CB067F-66F4-4FA0-908E-F9AD3813CF9A}" destId="{A25CA578-6EBB-40F7-AD25-0A8EFC1BFAD6}" srcOrd="7" destOrd="0" presId="urn:microsoft.com/office/officeart/2005/8/layout/radial1"/>
    <dgm:cxn modelId="{215BB89F-2313-4364-BF3B-6BB79DACB829}" type="presParOf" srcId="{A25CA578-6EBB-40F7-AD25-0A8EFC1BFAD6}" destId="{21702DFE-6036-49C4-8B96-E8353BE04768}" srcOrd="0" destOrd="0" presId="urn:microsoft.com/office/officeart/2005/8/layout/radial1"/>
    <dgm:cxn modelId="{FC81F85D-6FCA-433D-9174-88BAD458077D}" type="presParOf" srcId="{42CB067F-66F4-4FA0-908E-F9AD3813CF9A}" destId="{1C4933C1-6EF4-4255-829D-27E232CD5A4A}" srcOrd="8" destOrd="0" presId="urn:microsoft.com/office/officeart/2005/8/layout/radial1"/>
    <dgm:cxn modelId="{C7EBD74D-0071-41FC-9D3F-9330A1A061AC}" type="presParOf" srcId="{42CB067F-66F4-4FA0-908E-F9AD3813CF9A}" destId="{4ADE5798-4022-4B52-996C-C7451DC9814E}" srcOrd="9" destOrd="0" presId="urn:microsoft.com/office/officeart/2005/8/layout/radial1"/>
    <dgm:cxn modelId="{D6EFFF5D-704F-4569-BB67-39C980C937F0}" type="presParOf" srcId="{4ADE5798-4022-4B52-996C-C7451DC9814E}" destId="{05AA8B31-E65B-4D00-BAD6-BF2425892F3F}" srcOrd="0" destOrd="0" presId="urn:microsoft.com/office/officeart/2005/8/layout/radial1"/>
    <dgm:cxn modelId="{994C1021-0DD5-4079-8020-82D821E5A136}" type="presParOf" srcId="{42CB067F-66F4-4FA0-908E-F9AD3813CF9A}" destId="{12FB976B-53B5-43EF-85C2-8A9703DF0D00}" srcOrd="10" destOrd="0" presId="urn:microsoft.com/office/officeart/2005/8/layout/radial1"/>
    <dgm:cxn modelId="{29E00C77-E341-4042-83B5-BD8BC4680692}" type="presParOf" srcId="{42CB067F-66F4-4FA0-908E-F9AD3813CF9A}" destId="{5113208B-1CBC-4542-AC47-0E01F31DEB63}" srcOrd="11" destOrd="0" presId="urn:microsoft.com/office/officeart/2005/8/layout/radial1"/>
    <dgm:cxn modelId="{965EEE84-4455-41F0-9CF6-182B30B4067A}" type="presParOf" srcId="{5113208B-1CBC-4542-AC47-0E01F31DEB63}" destId="{2AF0B3DC-831F-4FF2-B769-9159CD54FF7A}" srcOrd="0" destOrd="0" presId="urn:microsoft.com/office/officeart/2005/8/layout/radial1"/>
    <dgm:cxn modelId="{EF9D711C-1AF7-4CD8-A37D-BC9EA5DA8039}" type="presParOf" srcId="{42CB067F-66F4-4FA0-908E-F9AD3813CF9A}" destId="{C4976192-7F67-463E-A87A-F9C570EA50F6}" srcOrd="12" destOrd="0" presId="urn:microsoft.com/office/officeart/2005/8/layout/radial1"/>
    <dgm:cxn modelId="{88B41948-E6C9-4019-8A62-EE8E5D1F18F4}" type="presParOf" srcId="{42CB067F-66F4-4FA0-908E-F9AD3813CF9A}" destId="{7945B023-B101-449B-B95D-3A7676EB1F66}" srcOrd="13" destOrd="0" presId="urn:microsoft.com/office/officeart/2005/8/layout/radial1"/>
    <dgm:cxn modelId="{453B621F-95DC-4461-BE59-EB7A7E29E12F}" type="presParOf" srcId="{7945B023-B101-449B-B95D-3A7676EB1F66}" destId="{4E268E8E-A68A-4A39-B334-6766B482D4EC}" srcOrd="0" destOrd="0" presId="urn:microsoft.com/office/officeart/2005/8/layout/radial1"/>
    <dgm:cxn modelId="{242A34E2-72BB-4055-BA4C-67749319E010}" type="presParOf" srcId="{42CB067F-66F4-4FA0-908E-F9AD3813CF9A}" destId="{CC88BCEE-98F9-4D59-9591-C9600E55F5A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7EC26-225D-422B-9DF6-833338404AE1}" type="doc">
      <dgm:prSet loTypeId="urn:microsoft.com/office/officeart/2005/8/layout/process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D511595-E3A4-4650-9E0F-28F4015D79F0}">
      <dgm:prSet phldrT="[Texto]"/>
      <dgm:spPr/>
      <dgm:t>
        <a:bodyPr/>
        <a:lstStyle/>
        <a:p>
          <a:r>
            <a:rPr lang="pt-BR" dirty="0"/>
            <a:t>Núcleo Estadual de Conciliação e Negociação</a:t>
          </a:r>
        </a:p>
      </dgm:t>
    </dgm:pt>
    <dgm:pt modelId="{B23F5CDC-B8CD-4521-A544-55303000AD28}" type="parTrans" cxnId="{22889D29-C837-49B4-992E-A5E5F599F143}">
      <dgm:prSet/>
      <dgm:spPr/>
      <dgm:t>
        <a:bodyPr/>
        <a:lstStyle/>
        <a:p>
          <a:endParaRPr lang="pt-BR"/>
        </a:p>
      </dgm:t>
    </dgm:pt>
    <dgm:pt modelId="{C739FEB1-D056-4C5D-82F4-3B337B3960F6}" type="sibTrans" cxnId="{22889D29-C837-49B4-992E-A5E5F599F143}">
      <dgm:prSet/>
      <dgm:spPr/>
      <dgm:t>
        <a:bodyPr/>
        <a:lstStyle/>
        <a:p>
          <a:endParaRPr lang="pt-BR"/>
        </a:p>
      </dgm:t>
    </dgm:pt>
    <dgm:pt modelId="{9A8AD020-7640-4480-A2CD-3578869DAF44}">
      <dgm:prSet phldrT="[Texto]"/>
      <dgm:spPr/>
      <dgm:t>
        <a:bodyPr/>
        <a:lstStyle/>
        <a:p>
          <a:r>
            <a:rPr lang="pt-BR" dirty="0"/>
            <a:t>Núcleo de Autocomposição das Promotorias de Justiça de Mossoró</a:t>
          </a:r>
        </a:p>
      </dgm:t>
    </dgm:pt>
    <dgm:pt modelId="{73197399-86D4-45A0-9B7B-DFB2D6BB91F0}" type="parTrans" cxnId="{E3C669FE-2A95-461F-8C8D-2CDC3A0983D4}">
      <dgm:prSet/>
      <dgm:spPr/>
      <dgm:t>
        <a:bodyPr/>
        <a:lstStyle/>
        <a:p>
          <a:endParaRPr lang="pt-BR"/>
        </a:p>
      </dgm:t>
    </dgm:pt>
    <dgm:pt modelId="{D983C5E6-EBF7-4647-9EAB-25160018940B}" type="sibTrans" cxnId="{E3C669FE-2A95-461F-8C8D-2CDC3A0983D4}">
      <dgm:prSet/>
      <dgm:spPr/>
      <dgm:t>
        <a:bodyPr/>
        <a:lstStyle/>
        <a:p>
          <a:endParaRPr lang="pt-BR"/>
        </a:p>
      </dgm:t>
    </dgm:pt>
    <dgm:pt modelId="{BD9C121E-F48E-4D3C-8316-059E42168BC7}">
      <dgm:prSet phldrT="[Texto]"/>
      <dgm:spPr/>
      <dgm:t>
        <a:bodyPr/>
        <a:lstStyle/>
        <a:p>
          <a:r>
            <a:rPr lang="pt-BR" dirty="0"/>
            <a:t>Núcleo de Autocomposição das Promotorias de Justiça de Parnamirim</a:t>
          </a:r>
        </a:p>
      </dgm:t>
    </dgm:pt>
    <dgm:pt modelId="{80CDBFCF-E81C-4C37-A249-1940E4102955}" type="parTrans" cxnId="{3C1403C3-DC16-48BA-A791-5709A2A83781}">
      <dgm:prSet/>
      <dgm:spPr/>
      <dgm:t>
        <a:bodyPr/>
        <a:lstStyle/>
        <a:p>
          <a:endParaRPr lang="pt-BR"/>
        </a:p>
      </dgm:t>
    </dgm:pt>
    <dgm:pt modelId="{AEAEA0B5-D975-40F4-B968-CC7315D40837}" type="sibTrans" cxnId="{3C1403C3-DC16-48BA-A791-5709A2A83781}">
      <dgm:prSet/>
      <dgm:spPr/>
      <dgm:t>
        <a:bodyPr/>
        <a:lstStyle/>
        <a:p>
          <a:endParaRPr lang="pt-BR"/>
        </a:p>
      </dgm:t>
    </dgm:pt>
    <dgm:pt modelId="{B04D5DC2-C300-4259-9052-780942DB391E}">
      <dgm:prSet/>
      <dgm:spPr/>
      <dgm:t>
        <a:bodyPr/>
        <a:lstStyle/>
        <a:p>
          <a:r>
            <a:rPr lang="pt-BR" dirty="0"/>
            <a:t>Núcleo Estadual de Atuação e Mediação em Ilícitos Tributários</a:t>
          </a:r>
        </a:p>
      </dgm:t>
    </dgm:pt>
    <dgm:pt modelId="{09D581CE-6EEC-4319-8D6A-01C50B8A34EA}" type="parTrans" cxnId="{9D6F0D38-0508-4C03-AA52-759918320DFE}">
      <dgm:prSet/>
      <dgm:spPr/>
      <dgm:t>
        <a:bodyPr/>
        <a:lstStyle/>
        <a:p>
          <a:endParaRPr lang="pt-BR"/>
        </a:p>
      </dgm:t>
    </dgm:pt>
    <dgm:pt modelId="{BBE557F3-B674-4437-8F0F-DC05CB77D902}" type="sibTrans" cxnId="{9D6F0D38-0508-4C03-AA52-759918320DFE}">
      <dgm:prSet/>
      <dgm:spPr/>
      <dgm:t>
        <a:bodyPr/>
        <a:lstStyle/>
        <a:p>
          <a:endParaRPr lang="pt-BR"/>
        </a:p>
      </dgm:t>
    </dgm:pt>
    <dgm:pt modelId="{C3C65395-2B67-48EF-A412-3C4694602621}">
      <dgm:prSet/>
      <dgm:spPr/>
      <dgm:t>
        <a:bodyPr/>
        <a:lstStyle/>
        <a:p>
          <a:r>
            <a:rPr lang="pt-BR" dirty="0"/>
            <a:t>Núcleo de Justiça Juvenil Restaurativa de Natal</a:t>
          </a:r>
        </a:p>
      </dgm:t>
    </dgm:pt>
    <dgm:pt modelId="{ED06B27E-6A4E-44F6-95E2-F05F7CE89F9D}" type="parTrans" cxnId="{654C6CAE-DDB7-4555-8F5C-DD213CD21311}">
      <dgm:prSet/>
      <dgm:spPr/>
      <dgm:t>
        <a:bodyPr/>
        <a:lstStyle/>
        <a:p>
          <a:endParaRPr lang="pt-BR"/>
        </a:p>
      </dgm:t>
    </dgm:pt>
    <dgm:pt modelId="{E04D2A6C-FA7E-4907-9E60-C2772C0D283F}" type="sibTrans" cxnId="{654C6CAE-DDB7-4555-8F5C-DD213CD21311}">
      <dgm:prSet/>
      <dgm:spPr/>
      <dgm:t>
        <a:bodyPr/>
        <a:lstStyle/>
        <a:p>
          <a:endParaRPr lang="pt-BR"/>
        </a:p>
      </dgm:t>
    </dgm:pt>
    <dgm:pt modelId="{E7ECEC43-9A53-48DA-858F-D9CE318BD2E3}">
      <dgm:prSet/>
      <dgm:spPr/>
      <dgm:t>
        <a:bodyPr/>
        <a:lstStyle/>
        <a:p>
          <a:r>
            <a:rPr lang="pt-BR" dirty="0"/>
            <a:t>Núcleo de Autocomposição das Promotorias de Justiça de Ceará-Mirim</a:t>
          </a:r>
        </a:p>
      </dgm:t>
    </dgm:pt>
    <dgm:pt modelId="{0450D379-4DE9-477F-8D76-F53449C11A5C}" type="parTrans" cxnId="{C1B5BD12-C706-42A9-907D-8376847BBF3D}">
      <dgm:prSet/>
      <dgm:spPr/>
      <dgm:t>
        <a:bodyPr/>
        <a:lstStyle/>
        <a:p>
          <a:endParaRPr lang="pt-BR"/>
        </a:p>
      </dgm:t>
    </dgm:pt>
    <dgm:pt modelId="{DC16B36E-AB24-4B1B-B0F2-6505A136B5D7}" type="sibTrans" cxnId="{C1B5BD12-C706-42A9-907D-8376847BBF3D}">
      <dgm:prSet/>
      <dgm:spPr/>
      <dgm:t>
        <a:bodyPr/>
        <a:lstStyle/>
        <a:p>
          <a:endParaRPr lang="pt-BR"/>
        </a:p>
      </dgm:t>
    </dgm:pt>
    <dgm:pt modelId="{8F2EFD41-5BA4-44FC-9772-7E031DFB75B1}" type="pres">
      <dgm:prSet presAssocID="{4E17EC26-225D-422B-9DF6-833338404AE1}" presName="Name0" presStyleCnt="0">
        <dgm:presLayoutVars>
          <dgm:dir/>
          <dgm:animLvl val="lvl"/>
          <dgm:resizeHandles val="exact"/>
        </dgm:presLayoutVars>
      </dgm:prSet>
      <dgm:spPr/>
    </dgm:pt>
    <dgm:pt modelId="{28C22DE3-D9CA-4E77-A58E-70C724B9A66E}" type="pres">
      <dgm:prSet presAssocID="{E7ECEC43-9A53-48DA-858F-D9CE318BD2E3}" presName="boxAndChildren" presStyleCnt="0"/>
      <dgm:spPr/>
    </dgm:pt>
    <dgm:pt modelId="{CCF2B425-2D4E-46DE-9ED7-E95DFE82EA38}" type="pres">
      <dgm:prSet presAssocID="{E7ECEC43-9A53-48DA-858F-D9CE318BD2E3}" presName="parentTextBox" presStyleLbl="node1" presStyleIdx="0" presStyleCnt="6"/>
      <dgm:spPr/>
    </dgm:pt>
    <dgm:pt modelId="{BAF154C0-651E-4903-8FAE-4168D4D74EB9}" type="pres">
      <dgm:prSet presAssocID="{AEAEA0B5-D975-40F4-B968-CC7315D40837}" presName="sp" presStyleCnt="0"/>
      <dgm:spPr/>
    </dgm:pt>
    <dgm:pt modelId="{7E556896-13F6-4D32-BD0E-DB2783B46BE2}" type="pres">
      <dgm:prSet presAssocID="{BD9C121E-F48E-4D3C-8316-059E42168BC7}" presName="arrowAndChildren" presStyleCnt="0"/>
      <dgm:spPr/>
    </dgm:pt>
    <dgm:pt modelId="{D7B0CFE8-7846-4214-AE86-D7BFF7318511}" type="pres">
      <dgm:prSet presAssocID="{BD9C121E-F48E-4D3C-8316-059E42168BC7}" presName="parentTextArrow" presStyleLbl="node1" presStyleIdx="1" presStyleCnt="6"/>
      <dgm:spPr/>
    </dgm:pt>
    <dgm:pt modelId="{CC27E329-BE95-4255-A2CF-A277F481DF3D}" type="pres">
      <dgm:prSet presAssocID="{D983C5E6-EBF7-4647-9EAB-25160018940B}" presName="sp" presStyleCnt="0"/>
      <dgm:spPr/>
    </dgm:pt>
    <dgm:pt modelId="{B68FC78E-6AFF-4CBA-A09B-E484FFF38802}" type="pres">
      <dgm:prSet presAssocID="{9A8AD020-7640-4480-A2CD-3578869DAF44}" presName="arrowAndChildren" presStyleCnt="0"/>
      <dgm:spPr/>
    </dgm:pt>
    <dgm:pt modelId="{3E05FFDA-B446-4B95-A907-62F2184DB225}" type="pres">
      <dgm:prSet presAssocID="{9A8AD020-7640-4480-A2CD-3578869DAF44}" presName="parentTextArrow" presStyleLbl="node1" presStyleIdx="2" presStyleCnt="6"/>
      <dgm:spPr/>
    </dgm:pt>
    <dgm:pt modelId="{B55A9689-7EE7-4317-9BD2-1A96E9FD4874}" type="pres">
      <dgm:prSet presAssocID="{E04D2A6C-FA7E-4907-9E60-C2772C0D283F}" presName="sp" presStyleCnt="0"/>
      <dgm:spPr/>
    </dgm:pt>
    <dgm:pt modelId="{9E1CA5C7-E5E6-4BF4-96E7-A5EDA5B9807C}" type="pres">
      <dgm:prSet presAssocID="{C3C65395-2B67-48EF-A412-3C4694602621}" presName="arrowAndChildren" presStyleCnt="0"/>
      <dgm:spPr/>
    </dgm:pt>
    <dgm:pt modelId="{B541DEC2-5B96-4243-9D8C-F7D1BAAA3325}" type="pres">
      <dgm:prSet presAssocID="{C3C65395-2B67-48EF-A412-3C4694602621}" presName="parentTextArrow" presStyleLbl="node1" presStyleIdx="3" presStyleCnt="6"/>
      <dgm:spPr/>
    </dgm:pt>
    <dgm:pt modelId="{67A21B1C-F926-448F-BFE1-E9D13BA573DE}" type="pres">
      <dgm:prSet presAssocID="{BBE557F3-B674-4437-8F0F-DC05CB77D902}" presName="sp" presStyleCnt="0"/>
      <dgm:spPr/>
    </dgm:pt>
    <dgm:pt modelId="{62F3B98F-27D5-4E74-8E84-C84D68CEB8E1}" type="pres">
      <dgm:prSet presAssocID="{B04D5DC2-C300-4259-9052-780942DB391E}" presName="arrowAndChildren" presStyleCnt="0"/>
      <dgm:spPr/>
    </dgm:pt>
    <dgm:pt modelId="{209BD82D-73D3-4673-B06A-A22CB2EB6BD0}" type="pres">
      <dgm:prSet presAssocID="{B04D5DC2-C300-4259-9052-780942DB391E}" presName="parentTextArrow" presStyleLbl="node1" presStyleIdx="4" presStyleCnt="6"/>
      <dgm:spPr/>
    </dgm:pt>
    <dgm:pt modelId="{2B758BCE-A246-4401-B445-86520EE2B2EF}" type="pres">
      <dgm:prSet presAssocID="{C739FEB1-D056-4C5D-82F4-3B337B3960F6}" presName="sp" presStyleCnt="0"/>
      <dgm:spPr/>
    </dgm:pt>
    <dgm:pt modelId="{D156E299-BBED-46B5-AFD1-44C3E1E62CB8}" type="pres">
      <dgm:prSet presAssocID="{FD511595-E3A4-4650-9E0F-28F4015D79F0}" presName="arrowAndChildren" presStyleCnt="0"/>
      <dgm:spPr/>
    </dgm:pt>
    <dgm:pt modelId="{2BF06041-FD04-46D7-90CD-4A799F2905FA}" type="pres">
      <dgm:prSet presAssocID="{FD511595-E3A4-4650-9E0F-28F4015D79F0}" presName="parentTextArrow" presStyleLbl="node1" presStyleIdx="5" presStyleCnt="6"/>
      <dgm:spPr/>
    </dgm:pt>
  </dgm:ptLst>
  <dgm:cxnLst>
    <dgm:cxn modelId="{C1B5BD12-C706-42A9-907D-8376847BBF3D}" srcId="{4E17EC26-225D-422B-9DF6-833338404AE1}" destId="{E7ECEC43-9A53-48DA-858F-D9CE318BD2E3}" srcOrd="5" destOrd="0" parTransId="{0450D379-4DE9-477F-8D76-F53449C11A5C}" sibTransId="{DC16B36E-AB24-4B1B-B0F2-6505A136B5D7}"/>
    <dgm:cxn modelId="{BF4F771D-FF5F-47C3-B04E-782BDA8E09DC}" type="presOf" srcId="{C3C65395-2B67-48EF-A412-3C4694602621}" destId="{B541DEC2-5B96-4243-9D8C-F7D1BAAA3325}" srcOrd="0" destOrd="0" presId="urn:microsoft.com/office/officeart/2005/8/layout/process4"/>
    <dgm:cxn modelId="{22889D29-C837-49B4-992E-A5E5F599F143}" srcId="{4E17EC26-225D-422B-9DF6-833338404AE1}" destId="{FD511595-E3A4-4650-9E0F-28F4015D79F0}" srcOrd="0" destOrd="0" parTransId="{B23F5CDC-B8CD-4521-A544-55303000AD28}" sibTransId="{C739FEB1-D056-4C5D-82F4-3B337B3960F6}"/>
    <dgm:cxn modelId="{9D6F0D38-0508-4C03-AA52-759918320DFE}" srcId="{4E17EC26-225D-422B-9DF6-833338404AE1}" destId="{B04D5DC2-C300-4259-9052-780942DB391E}" srcOrd="1" destOrd="0" parTransId="{09D581CE-6EEC-4319-8D6A-01C50B8A34EA}" sibTransId="{BBE557F3-B674-4437-8F0F-DC05CB77D902}"/>
    <dgm:cxn modelId="{5C4DAB38-E7C2-4BDC-997B-1C8F115F6DA3}" type="presOf" srcId="{B04D5DC2-C300-4259-9052-780942DB391E}" destId="{209BD82D-73D3-4673-B06A-A22CB2EB6BD0}" srcOrd="0" destOrd="0" presId="urn:microsoft.com/office/officeart/2005/8/layout/process4"/>
    <dgm:cxn modelId="{AED42D50-C713-4731-B7D9-2EF8A9BB4A32}" type="presOf" srcId="{E7ECEC43-9A53-48DA-858F-D9CE318BD2E3}" destId="{CCF2B425-2D4E-46DE-9ED7-E95DFE82EA38}" srcOrd="0" destOrd="0" presId="urn:microsoft.com/office/officeart/2005/8/layout/process4"/>
    <dgm:cxn modelId="{000B8C73-E1FC-4629-875D-88E412F053E7}" type="presOf" srcId="{4E17EC26-225D-422B-9DF6-833338404AE1}" destId="{8F2EFD41-5BA4-44FC-9772-7E031DFB75B1}" srcOrd="0" destOrd="0" presId="urn:microsoft.com/office/officeart/2005/8/layout/process4"/>
    <dgm:cxn modelId="{654C6CAE-DDB7-4555-8F5C-DD213CD21311}" srcId="{4E17EC26-225D-422B-9DF6-833338404AE1}" destId="{C3C65395-2B67-48EF-A412-3C4694602621}" srcOrd="2" destOrd="0" parTransId="{ED06B27E-6A4E-44F6-95E2-F05F7CE89F9D}" sibTransId="{E04D2A6C-FA7E-4907-9E60-C2772C0D283F}"/>
    <dgm:cxn modelId="{3C1403C3-DC16-48BA-A791-5709A2A83781}" srcId="{4E17EC26-225D-422B-9DF6-833338404AE1}" destId="{BD9C121E-F48E-4D3C-8316-059E42168BC7}" srcOrd="4" destOrd="0" parTransId="{80CDBFCF-E81C-4C37-A249-1940E4102955}" sibTransId="{AEAEA0B5-D975-40F4-B968-CC7315D40837}"/>
    <dgm:cxn modelId="{09C352C7-8DD0-4017-A764-FE496F39E68B}" type="presOf" srcId="{BD9C121E-F48E-4D3C-8316-059E42168BC7}" destId="{D7B0CFE8-7846-4214-AE86-D7BFF7318511}" srcOrd="0" destOrd="0" presId="urn:microsoft.com/office/officeart/2005/8/layout/process4"/>
    <dgm:cxn modelId="{255EC4D7-C8D7-4D23-9AE0-3C99D115262E}" type="presOf" srcId="{9A8AD020-7640-4480-A2CD-3578869DAF44}" destId="{3E05FFDA-B446-4B95-A907-62F2184DB225}" srcOrd="0" destOrd="0" presId="urn:microsoft.com/office/officeart/2005/8/layout/process4"/>
    <dgm:cxn modelId="{970D13DA-52B9-495A-8D23-3D1674A0D2BC}" type="presOf" srcId="{FD511595-E3A4-4650-9E0F-28F4015D79F0}" destId="{2BF06041-FD04-46D7-90CD-4A799F2905FA}" srcOrd="0" destOrd="0" presId="urn:microsoft.com/office/officeart/2005/8/layout/process4"/>
    <dgm:cxn modelId="{E3C669FE-2A95-461F-8C8D-2CDC3A0983D4}" srcId="{4E17EC26-225D-422B-9DF6-833338404AE1}" destId="{9A8AD020-7640-4480-A2CD-3578869DAF44}" srcOrd="3" destOrd="0" parTransId="{73197399-86D4-45A0-9B7B-DFB2D6BB91F0}" sibTransId="{D983C5E6-EBF7-4647-9EAB-25160018940B}"/>
    <dgm:cxn modelId="{92A8AD20-4645-4502-8667-FB5A6D932CDB}" type="presParOf" srcId="{8F2EFD41-5BA4-44FC-9772-7E031DFB75B1}" destId="{28C22DE3-D9CA-4E77-A58E-70C724B9A66E}" srcOrd="0" destOrd="0" presId="urn:microsoft.com/office/officeart/2005/8/layout/process4"/>
    <dgm:cxn modelId="{0CA2ACB2-C238-49D1-8682-BEC9524EBFC7}" type="presParOf" srcId="{28C22DE3-D9CA-4E77-A58E-70C724B9A66E}" destId="{CCF2B425-2D4E-46DE-9ED7-E95DFE82EA38}" srcOrd="0" destOrd="0" presId="urn:microsoft.com/office/officeart/2005/8/layout/process4"/>
    <dgm:cxn modelId="{22924ACD-6699-4BFF-9ED7-379A939552D2}" type="presParOf" srcId="{8F2EFD41-5BA4-44FC-9772-7E031DFB75B1}" destId="{BAF154C0-651E-4903-8FAE-4168D4D74EB9}" srcOrd="1" destOrd="0" presId="urn:microsoft.com/office/officeart/2005/8/layout/process4"/>
    <dgm:cxn modelId="{B2BB5C08-24DB-4F63-AC35-D14CB08F78AC}" type="presParOf" srcId="{8F2EFD41-5BA4-44FC-9772-7E031DFB75B1}" destId="{7E556896-13F6-4D32-BD0E-DB2783B46BE2}" srcOrd="2" destOrd="0" presId="urn:microsoft.com/office/officeart/2005/8/layout/process4"/>
    <dgm:cxn modelId="{4A62145B-2177-44D4-B59B-C1930C362775}" type="presParOf" srcId="{7E556896-13F6-4D32-BD0E-DB2783B46BE2}" destId="{D7B0CFE8-7846-4214-AE86-D7BFF7318511}" srcOrd="0" destOrd="0" presId="urn:microsoft.com/office/officeart/2005/8/layout/process4"/>
    <dgm:cxn modelId="{095580D4-0316-4ECE-82A9-FFAF3B435F46}" type="presParOf" srcId="{8F2EFD41-5BA4-44FC-9772-7E031DFB75B1}" destId="{CC27E329-BE95-4255-A2CF-A277F481DF3D}" srcOrd="3" destOrd="0" presId="urn:microsoft.com/office/officeart/2005/8/layout/process4"/>
    <dgm:cxn modelId="{932E9DD3-F4C7-468B-8221-B02980B325BE}" type="presParOf" srcId="{8F2EFD41-5BA4-44FC-9772-7E031DFB75B1}" destId="{B68FC78E-6AFF-4CBA-A09B-E484FFF38802}" srcOrd="4" destOrd="0" presId="urn:microsoft.com/office/officeart/2005/8/layout/process4"/>
    <dgm:cxn modelId="{C5D4D770-7E68-4BF0-9552-7F73E26A4522}" type="presParOf" srcId="{B68FC78E-6AFF-4CBA-A09B-E484FFF38802}" destId="{3E05FFDA-B446-4B95-A907-62F2184DB225}" srcOrd="0" destOrd="0" presId="urn:microsoft.com/office/officeart/2005/8/layout/process4"/>
    <dgm:cxn modelId="{ED913583-B68A-42AC-836F-B9FCA52C8C44}" type="presParOf" srcId="{8F2EFD41-5BA4-44FC-9772-7E031DFB75B1}" destId="{B55A9689-7EE7-4317-9BD2-1A96E9FD4874}" srcOrd="5" destOrd="0" presId="urn:microsoft.com/office/officeart/2005/8/layout/process4"/>
    <dgm:cxn modelId="{2DD1E411-9DAF-478F-BEEE-A992C296AEA0}" type="presParOf" srcId="{8F2EFD41-5BA4-44FC-9772-7E031DFB75B1}" destId="{9E1CA5C7-E5E6-4BF4-96E7-A5EDA5B9807C}" srcOrd="6" destOrd="0" presId="urn:microsoft.com/office/officeart/2005/8/layout/process4"/>
    <dgm:cxn modelId="{BDECCF6F-A4AA-4636-96CC-B4C14DE98CDD}" type="presParOf" srcId="{9E1CA5C7-E5E6-4BF4-96E7-A5EDA5B9807C}" destId="{B541DEC2-5B96-4243-9D8C-F7D1BAAA3325}" srcOrd="0" destOrd="0" presId="urn:microsoft.com/office/officeart/2005/8/layout/process4"/>
    <dgm:cxn modelId="{AB893BBD-1EDB-4CA2-A5DA-5F2D079556C1}" type="presParOf" srcId="{8F2EFD41-5BA4-44FC-9772-7E031DFB75B1}" destId="{67A21B1C-F926-448F-BFE1-E9D13BA573DE}" srcOrd="7" destOrd="0" presId="urn:microsoft.com/office/officeart/2005/8/layout/process4"/>
    <dgm:cxn modelId="{16537404-2F55-4723-917F-3852CDB83D24}" type="presParOf" srcId="{8F2EFD41-5BA4-44FC-9772-7E031DFB75B1}" destId="{62F3B98F-27D5-4E74-8E84-C84D68CEB8E1}" srcOrd="8" destOrd="0" presId="urn:microsoft.com/office/officeart/2005/8/layout/process4"/>
    <dgm:cxn modelId="{45937FAD-967A-4F0D-AD49-D053604F54F9}" type="presParOf" srcId="{62F3B98F-27D5-4E74-8E84-C84D68CEB8E1}" destId="{209BD82D-73D3-4673-B06A-A22CB2EB6BD0}" srcOrd="0" destOrd="0" presId="urn:microsoft.com/office/officeart/2005/8/layout/process4"/>
    <dgm:cxn modelId="{920CCFFB-78CB-4169-BD10-CCE76C9B8B62}" type="presParOf" srcId="{8F2EFD41-5BA4-44FC-9772-7E031DFB75B1}" destId="{2B758BCE-A246-4401-B445-86520EE2B2EF}" srcOrd="9" destOrd="0" presId="urn:microsoft.com/office/officeart/2005/8/layout/process4"/>
    <dgm:cxn modelId="{F58FF2DF-AB3C-4D07-ADA2-170094B136F5}" type="presParOf" srcId="{8F2EFD41-5BA4-44FC-9772-7E031DFB75B1}" destId="{D156E299-BBED-46B5-AFD1-44C3E1E62CB8}" srcOrd="10" destOrd="0" presId="urn:microsoft.com/office/officeart/2005/8/layout/process4"/>
    <dgm:cxn modelId="{8A1EDA88-96D0-413B-B067-D8A453C8E74A}" type="presParOf" srcId="{D156E299-BBED-46B5-AFD1-44C3E1E62CB8}" destId="{2BF06041-FD04-46D7-90CD-4A799F2905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E8D0F-557E-4598-BA1E-68BC9395AB04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54A531F-5A17-45B4-878E-653F3E877750}">
      <dgm:prSet phldrT="[Texto]"/>
      <dgm:spPr/>
      <dgm:t>
        <a:bodyPr/>
        <a:lstStyle/>
        <a:p>
          <a:r>
            <a:rPr lang="pt-BR" dirty="0"/>
            <a:t>Lixo negociado</a:t>
          </a:r>
        </a:p>
      </dgm:t>
    </dgm:pt>
    <dgm:pt modelId="{7249A60E-6124-4C9A-8CD0-5393E612F2D5}" type="parTrans" cxnId="{39559AEE-67CF-4E29-99BB-55737544B355}">
      <dgm:prSet/>
      <dgm:spPr/>
      <dgm:t>
        <a:bodyPr/>
        <a:lstStyle/>
        <a:p>
          <a:endParaRPr lang="pt-BR"/>
        </a:p>
      </dgm:t>
    </dgm:pt>
    <dgm:pt modelId="{9BDF2008-1745-4015-8B9C-82F2FC537704}" type="sibTrans" cxnId="{39559AEE-67CF-4E29-99BB-55737544B355}">
      <dgm:prSet/>
      <dgm:spPr/>
      <dgm:t>
        <a:bodyPr/>
        <a:lstStyle/>
        <a:p>
          <a:endParaRPr lang="pt-BR"/>
        </a:p>
      </dgm:t>
    </dgm:pt>
    <dgm:pt modelId="{DA311E25-8FE6-4A46-BBDA-063E93B3818A}">
      <dgm:prSet phldrT="[Texto]"/>
      <dgm:spPr/>
      <dgm:t>
        <a:bodyPr/>
        <a:lstStyle/>
        <a:p>
          <a:r>
            <a:rPr lang="pt-BR" dirty="0"/>
            <a:t>Atuação no meio ambiente (destinação de resíduos sólidos) -</a:t>
          </a:r>
          <a:r>
            <a:rPr lang="pt-BR" u="sng" dirty="0">
              <a:solidFill>
                <a:schemeClr val="accent2"/>
              </a:solidFill>
            </a:rPr>
            <a:t>54</a:t>
          </a:r>
          <a:r>
            <a:rPr lang="pt-BR" dirty="0"/>
            <a:t> acordos firmados em 57 sessões de negociação. </a:t>
          </a:r>
        </a:p>
      </dgm:t>
    </dgm:pt>
    <dgm:pt modelId="{334D4C7E-E3CB-4A53-8CDF-64953605FA6E}" type="parTrans" cxnId="{1897BD83-E1E8-4F07-B17A-1FE292D6E53F}">
      <dgm:prSet/>
      <dgm:spPr/>
      <dgm:t>
        <a:bodyPr/>
        <a:lstStyle/>
        <a:p>
          <a:endParaRPr lang="pt-BR"/>
        </a:p>
      </dgm:t>
    </dgm:pt>
    <dgm:pt modelId="{06591564-743C-45C1-AD58-AED5AF094C4D}" type="sibTrans" cxnId="{1897BD83-E1E8-4F07-B17A-1FE292D6E53F}">
      <dgm:prSet/>
      <dgm:spPr/>
      <dgm:t>
        <a:bodyPr/>
        <a:lstStyle/>
        <a:p>
          <a:endParaRPr lang="pt-BR"/>
        </a:p>
      </dgm:t>
    </dgm:pt>
    <dgm:pt modelId="{FAE98F54-5584-434E-87C2-479B2342A199}">
      <dgm:prSet phldrT="[Texto]"/>
      <dgm:spPr/>
      <dgm:t>
        <a:bodyPr/>
        <a:lstStyle/>
        <a:p>
          <a:r>
            <a:rPr lang="pt-BR" dirty="0"/>
            <a:t>Reabastecimento</a:t>
          </a:r>
        </a:p>
      </dgm:t>
    </dgm:pt>
    <dgm:pt modelId="{9C888B5A-53A0-4691-82FE-F16012780974}" type="parTrans" cxnId="{FF0B2E5A-B3B7-413B-BCBA-AFB50BCE7AD4}">
      <dgm:prSet/>
      <dgm:spPr/>
      <dgm:t>
        <a:bodyPr/>
        <a:lstStyle/>
        <a:p>
          <a:endParaRPr lang="pt-BR"/>
        </a:p>
      </dgm:t>
    </dgm:pt>
    <dgm:pt modelId="{22C890DD-C716-4BCD-B740-99206E724608}" type="sibTrans" cxnId="{FF0B2E5A-B3B7-413B-BCBA-AFB50BCE7AD4}">
      <dgm:prSet/>
      <dgm:spPr/>
      <dgm:t>
        <a:bodyPr/>
        <a:lstStyle/>
        <a:p>
          <a:endParaRPr lang="pt-BR"/>
        </a:p>
      </dgm:t>
    </dgm:pt>
    <dgm:pt modelId="{5A666077-8450-49E1-8357-716B194FDFE0}">
      <dgm:prSet phldrT="[Texto]"/>
      <dgm:spPr/>
      <dgm:t>
        <a:bodyPr/>
        <a:lstStyle/>
        <a:p>
          <a:r>
            <a:rPr lang="pt-BR" dirty="0"/>
            <a:t>De insumos e medicamentos na Rede Estadual de Saúde, em Sessões do NECON.  Foi garantido o abastecimento!</a:t>
          </a:r>
        </a:p>
      </dgm:t>
    </dgm:pt>
    <dgm:pt modelId="{96149D22-2F6C-4BAE-A66C-58CA1E4973A6}" type="parTrans" cxnId="{F45AAFFF-A0C0-4ABE-8292-C3542F4AA1E6}">
      <dgm:prSet/>
      <dgm:spPr/>
      <dgm:t>
        <a:bodyPr/>
        <a:lstStyle/>
        <a:p>
          <a:endParaRPr lang="pt-BR"/>
        </a:p>
      </dgm:t>
    </dgm:pt>
    <dgm:pt modelId="{C88A9F0D-75A7-49BC-A53B-33DF8D81770A}" type="sibTrans" cxnId="{F45AAFFF-A0C0-4ABE-8292-C3542F4AA1E6}">
      <dgm:prSet/>
      <dgm:spPr/>
      <dgm:t>
        <a:bodyPr/>
        <a:lstStyle/>
        <a:p>
          <a:endParaRPr lang="pt-BR"/>
        </a:p>
      </dgm:t>
    </dgm:pt>
    <dgm:pt modelId="{5E3897E9-3295-41EF-9CFD-6110CDB33830}">
      <dgm:prSet phldrT="[Texto]"/>
      <dgm:spPr/>
      <dgm:t>
        <a:bodyPr/>
        <a:lstStyle/>
        <a:p>
          <a:r>
            <a:rPr lang="pt-BR" dirty="0"/>
            <a:t>Dívidas com prestadores na saúde</a:t>
          </a:r>
        </a:p>
      </dgm:t>
    </dgm:pt>
    <dgm:pt modelId="{628FF49A-8F93-4450-BBAA-461490A0D09D}" type="parTrans" cxnId="{8FA2AB24-A259-4416-9ACB-AD295F275179}">
      <dgm:prSet/>
      <dgm:spPr/>
      <dgm:t>
        <a:bodyPr/>
        <a:lstStyle/>
        <a:p>
          <a:endParaRPr lang="pt-BR"/>
        </a:p>
      </dgm:t>
    </dgm:pt>
    <dgm:pt modelId="{43B96A45-E2E1-4A3D-863F-7EE3C27C7E44}" type="sibTrans" cxnId="{8FA2AB24-A259-4416-9ACB-AD295F275179}">
      <dgm:prSet/>
      <dgm:spPr/>
      <dgm:t>
        <a:bodyPr/>
        <a:lstStyle/>
        <a:p>
          <a:endParaRPr lang="pt-BR"/>
        </a:p>
      </dgm:t>
    </dgm:pt>
    <dgm:pt modelId="{7FE4CCAF-299E-4761-8823-D4D9CEFCEB59}">
      <dgm:prSet phldrT="[Texto]"/>
      <dgm:spPr/>
      <dgm:t>
        <a:bodyPr/>
        <a:lstStyle/>
        <a:p>
          <a:r>
            <a:rPr lang="pt-BR" dirty="0"/>
            <a:t>R$ 50 milhões em acordos firmados, a serem pagos pela SMS Natal e pela SESAP/RN</a:t>
          </a:r>
        </a:p>
      </dgm:t>
    </dgm:pt>
    <dgm:pt modelId="{063533A7-6F75-4584-8EC7-A0C6A9E87023}" type="parTrans" cxnId="{78B3A114-7BC7-4C26-8CFC-555050AEF7C7}">
      <dgm:prSet/>
      <dgm:spPr/>
      <dgm:t>
        <a:bodyPr/>
        <a:lstStyle/>
        <a:p>
          <a:endParaRPr lang="pt-BR"/>
        </a:p>
      </dgm:t>
    </dgm:pt>
    <dgm:pt modelId="{5D178AD5-327C-4FF4-AFB4-376C8056E006}" type="sibTrans" cxnId="{78B3A114-7BC7-4C26-8CFC-555050AEF7C7}">
      <dgm:prSet/>
      <dgm:spPr/>
      <dgm:t>
        <a:bodyPr/>
        <a:lstStyle/>
        <a:p>
          <a:endParaRPr lang="pt-BR"/>
        </a:p>
      </dgm:t>
    </dgm:pt>
    <dgm:pt modelId="{1226A4FD-1A39-40C2-B846-1D3237A8D0C6}">
      <dgm:prSet/>
      <dgm:spPr/>
      <dgm:t>
        <a:bodyPr/>
        <a:lstStyle/>
        <a:p>
          <a:r>
            <a:rPr lang="pt-BR" dirty="0"/>
            <a:t>Total</a:t>
          </a:r>
        </a:p>
      </dgm:t>
    </dgm:pt>
    <dgm:pt modelId="{6AF8092B-8E54-4833-9F89-B60419F22997}" type="parTrans" cxnId="{2F347F78-86B1-42F9-B2CF-C5EA9323D3AB}">
      <dgm:prSet/>
      <dgm:spPr/>
      <dgm:t>
        <a:bodyPr/>
        <a:lstStyle/>
        <a:p>
          <a:endParaRPr lang="pt-BR"/>
        </a:p>
      </dgm:t>
    </dgm:pt>
    <dgm:pt modelId="{68B23E6B-FC56-487C-8F9E-AF132B56B9A3}" type="sibTrans" cxnId="{2F347F78-86B1-42F9-B2CF-C5EA9323D3AB}">
      <dgm:prSet/>
      <dgm:spPr/>
      <dgm:t>
        <a:bodyPr/>
        <a:lstStyle/>
        <a:p>
          <a:endParaRPr lang="pt-BR"/>
        </a:p>
      </dgm:t>
    </dgm:pt>
    <dgm:pt modelId="{4BD080D5-A427-4C21-ABA5-34D2F7256588}">
      <dgm:prSet/>
      <dgm:spPr/>
      <dgm:t>
        <a:bodyPr/>
        <a:lstStyle/>
        <a:p>
          <a:r>
            <a:rPr lang="pt-BR" dirty="0"/>
            <a:t>67 sessões de negociação e </a:t>
          </a:r>
          <a:r>
            <a:rPr lang="pt-BR" u="sng" dirty="0">
              <a:solidFill>
                <a:schemeClr val="accent2"/>
              </a:solidFill>
            </a:rPr>
            <a:t>64</a:t>
          </a:r>
          <a:r>
            <a:rPr lang="pt-BR" dirty="0"/>
            <a:t> acordos firmados.</a:t>
          </a:r>
        </a:p>
      </dgm:t>
    </dgm:pt>
    <dgm:pt modelId="{153B005D-F033-42A3-AFDB-F33C550AEF01}" type="parTrans" cxnId="{3AC5E9E3-50D0-4640-97BC-CC4FD72B1789}">
      <dgm:prSet/>
      <dgm:spPr/>
      <dgm:t>
        <a:bodyPr/>
        <a:lstStyle/>
        <a:p>
          <a:endParaRPr lang="pt-BR"/>
        </a:p>
      </dgm:t>
    </dgm:pt>
    <dgm:pt modelId="{D0CB673A-BA0A-49FC-9F79-9F6C57A946AB}" type="sibTrans" cxnId="{3AC5E9E3-50D0-4640-97BC-CC4FD72B1789}">
      <dgm:prSet/>
      <dgm:spPr/>
      <dgm:t>
        <a:bodyPr/>
        <a:lstStyle/>
        <a:p>
          <a:endParaRPr lang="pt-BR"/>
        </a:p>
      </dgm:t>
    </dgm:pt>
    <dgm:pt modelId="{46E9DCBD-5D96-4C3E-84D1-BDEF64B211CD}">
      <dgm:prSet/>
      <dgm:spPr/>
      <dgm:t>
        <a:bodyPr/>
        <a:lstStyle/>
        <a:p>
          <a:r>
            <a:rPr lang="pt-BR" dirty="0"/>
            <a:t>Percentual de êxito</a:t>
          </a:r>
        </a:p>
      </dgm:t>
    </dgm:pt>
    <dgm:pt modelId="{EE4CFF44-22F9-40C5-83C2-B4EA86979774}" type="parTrans" cxnId="{275201E2-8FB9-4A55-8547-1E3304A1195E}">
      <dgm:prSet/>
      <dgm:spPr/>
      <dgm:t>
        <a:bodyPr/>
        <a:lstStyle/>
        <a:p>
          <a:endParaRPr lang="pt-BR"/>
        </a:p>
      </dgm:t>
    </dgm:pt>
    <dgm:pt modelId="{76D8AF33-99B7-4133-81E3-FC95D17CC4E2}" type="sibTrans" cxnId="{275201E2-8FB9-4A55-8547-1E3304A1195E}">
      <dgm:prSet/>
      <dgm:spPr/>
      <dgm:t>
        <a:bodyPr/>
        <a:lstStyle/>
        <a:p>
          <a:endParaRPr lang="pt-BR"/>
        </a:p>
      </dgm:t>
    </dgm:pt>
    <dgm:pt modelId="{7E4DFB9C-8D6D-421F-A105-473B2AAEE613}">
      <dgm:prSet/>
      <dgm:spPr/>
      <dgm:t>
        <a:bodyPr/>
        <a:lstStyle/>
        <a:p>
          <a:r>
            <a:rPr lang="pt-BR" dirty="0">
              <a:solidFill>
                <a:schemeClr val="accent2"/>
              </a:solidFill>
            </a:rPr>
            <a:t>95%</a:t>
          </a:r>
          <a:r>
            <a:rPr lang="pt-BR" dirty="0"/>
            <a:t> (noventa e cinco por cento)</a:t>
          </a:r>
        </a:p>
      </dgm:t>
    </dgm:pt>
    <dgm:pt modelId="{F9EB912B-23B9-4066-BE6D-ADDBD1EB8BCB}" type="parTrans" cxnId="{2B58F8C1-B5EC-4CE2-9CE1-7E24C2CA01B6}">
      <dgm:prSet/>
      <dgm:spPr/>
      <dgm:t>
        <a:bodyPr/>
        <a:lstStyle/>
        <a:p>
          <a:endParaRPr lang="pt-BR"/>
        </a:p>
      </dgm:t>
    </dgm:pt>
    <dgm:pt modelId="{97ED5EAF-2CE1-44A3-A80D-4AB9F9205BA5}" type="sibTrans" cxnId="{2B58F8C1-B5EC-4CE2-9CE1-7E24C2CA01B6}">
      <dgm:prSet/>
      <dgm:spPr/>
      <dgm:t>
        <a:bodyPr/>
        <a:lstStyle/>
        <a:p>
          <a:endParaRPr lang="pt-BR"/>
        </a:p>
      </dgm:t>
    </dgm:pt>
    <dgm:pt modelId="{A49A4C00-C1DC-407B-B468-F9AC4932DABC}">
      <dgm:prSet/>
      <dgm:spPr/>
      <dgm:t>
        <a:bodyPr/>
        <a:lstStyle/>
        <a:p>
          <a:r>
            <a:rPr lang="pt-BR" dirty="0"/>
            <a:t>Sessões para 2019</a:t>
          </a:r>
        </a:p>
      </dgm:t>
    </dgm:pt>
    <dgm:pt modelId="{B88A3F0C-989D-49E8-AA5B-13CC87BE83C9}" type="parTrans" cxnId="{27E58B69-4441-482B-BDF9-69C763B35A2A}">
      <dgm:prSet/>
      <dgm:spPr/>
      <dgm:t>
        <a:bodyPr/>
        <a:lstStyle/>
        <a:p>
          <a:endParaRPr lang="pt-BR"/>
        </a:p>
      </dgm:t>
    </dgm:pt>
    <dgm:pt modelId="{5B0037BB-43DF-4741-89C3-EFEBA0667775}" type="sibTrans" cxnId="{27E58B69-4441-482B-BDF9-69C763B35A2A}">
      <dgm:prSet/>
      <dgm:spPr/>
      <dgm:t>
        <a:bodyPr/>
        <a:lstStyle/>
        <a:p>
          <a:endParaRPr lang="pt-BR"/>
        </a:p>
      </dgm:t>
    </dgm:pt>
    <dgm:pt modelId="{0370AE66-C31E-4A6C-8BAA-062FACC48564}">
      <dgm:prSet/>
      <dgm:spPr/>
      <dgm:t>
        <a:bodyPr/>
        <a:lstStyle/>
        <a:p>
          <a:r>
            <a:rPr lang="pt-BR" dirty="0"/>
            <a:t>Lixo negociado (continuação),  segurança </a:t>
          </a:r>
          <a:r>
            <a:rPr lang="pt-BR"/>
            <a:t>do transporte escolar </a:t>
          </a:r>
          <a:r>
            <a:rPr lang="pt-BR" dirty="0"/>
            <a:t>e recuperação de rodovia estadual.</a:t>
          </a:r>
        </a:p>
      </dgm:t>
    </dgm:pt>
    <dgm:pt modelId="{A9BD76EF-E78C-4E7B-8B8E-A6C34A1336E1}" type="parTrans" cxnId="{629AB7C9-E3AD-49C3-A20F-4C98CE915C5D}">
      <dgm:prSet/>
      <dgm:spPr/>
      <dgm:t>
        <a:bodyPr/>
        <a:lstStyle/>
        <a:p>
          <a:endParaRPr lang="pt-BR"/>
        </a:p>
      </dgm:t>
    </dgm:pt>
    <dgm:pt modelId="{50836730-7551-41CF-8852-2E4415E8FF96}" type="sibTrans" cxnId="{629AB7C9-E3AD-49C3-A20F-4C98CE915C5D}">
      <dgm:prSet/>
      <dgm:spPr/>
      <dgm:t>
        <a:bodyPr/>
        <a:lstStyle/>
        <a:p>
          <a:endParaRPr lang="pt-BR"/>
        </a:p>
      </dgm:t>
    </dgm:pt>
    <dgm:pt modelId="{E7561622-3D43-4AF7-9C8E-8B2A38373606}">
      <dgm:prSet/>
      <dgm:spPr/>
      <dgm:t>
        <a:bodyPr/>
        <a:lstStyle/>
        <a:p>
          <a:r>
            <a:rPr lang="pt-BR" dirty="0"/>
            <a:t>Infância e Adolescência</a:t>
          </a:r>
        </a:p>
      </dgm:t>
    </dgm:pt>
    <dgm:pt modelId="{BA6C148A-24D5-4518-A484-6822A190BD91}" type="parTrans" cxnId="{1DFC69E6-17A8-4A4C-B359-864A7B516C79}">
      <dgm:prSet/>
      <dgm:spPr/>
      <dgm:t>
        <a:bodyPr/>
        <a:lstStyle/>
        <a:p>
          <a:endParaRPr lang="pt-BR"/>
        </a:p>
      </dgm:t>
    </dgm:pt>
    <dgm:pt modelId="{F5B5DB01-223E-4C0D-8C31-81446459CE8E}" type="sibTrans" cxnId="{1DFC69E6-17A8-4A4C-B359-864A7B516C79}">
      <dgm:prSet/>
      <dgm:spPr/>
      <dgm:t>
        <a:bodyPr/>
        <a:lstStyle/>
        <a:p>
          <a:endParaRPr lang="pt-BR"/>
        </a:p>
      </dgm:t>
    </dgm:pt>
    <dgm:pt modelId="{14493F0E-E622-46F4-A50A-6438A7D560EE}">
      <dgm:prSet/>
      <dgm:spPr/>
      <dgm:t>
        <a:bodyPr/>
        <a:lstStyle/>
        <a:p>
          <a:r>
            <a:rPr lang="pt-BR" dirty="0"/>
            <a:t>Atuação no acolhimento na grande natal (em fase de </a:t>
          </a:r>
          <a:r>
            <a:rPr lang="pt-BR" dirty="0" err="1"/>
            <a:t>investiga-ção</a:t>
          </a:r>
          <a:r>
            <a:rPr lang="pt-BR" dirty="0"/>
            <a:t> das condições de concretização).</a:t>
          </a:r>
        </a:p>
      </dgm:t>
    </dgm:pt>
    <dgm:pt modelId="{59AA6420-5F14-4EE9-B4F5-4D721220804F}" type="parTrans" cxnId="{CDE482A9-4487-4DDA-AB38-D44916F150DF}">
      <dgm:prSet/>
      <dgm:spPr/>
      <dgm:t>
        <a:bodyPr/>
        <a:lstStyle/>
        <a:p>
          <a:endParaRPr lang="pt-BR"/>
        </a:p>
      </dgm:t>
    </dgm:pt>
    <dgm:pt modelId="{7D45A67C-B4F4-4AC9-A230-0DEE83DB61A9}" type="sibTrans" cxnId="{CDE482A9-4487-4DDA-AB38-D44916F150DF}">
      <dgm:prSet/>
      <dgm:spPr/>
      <dgm:t>
        <a:bodyPr/>
        <a:lstStyle/>
        <a:p>
          <a:endParaRPr lang="pt-BR"/>
        </a:p>
      </dgm:t>
    </dgm:pt>
    <dgm:pt modelId="{7579F447-6051-4203-BB80-39A9F792963B}">
      <dgm:prSet/>
      <dgm:spPr/>
      <dgm:t>
        <a:bodyPr/>
        <a:lstStyle/>
        <a:p>
          <a:r>
            <a:rPr lang="pt-BR" dirty="0"/>
            <a:t>Regionalização de Hospitais</a:t>
          </a:r>
        </a:p>
      </dgm:t>
    </dgm:pt>
    <dgm:pt modelId="{ABEA75B7-B70C-4A3A-9C4D-5D52403A1A0F}" type="parTrans" cxnId="{EBBEC1E0-7802-4D95-90C4-321B80816906}">
      <dgm:prSet/>
      <dgm:spPr/>
      <dgm:t>
        <a:bodyPr/>
        <a:lstStyle/>
        <a:p>
          <a:endParaRPr lang="pt-BR"/>
        </a:p>
      </dgm:t>
    </dgm:pt>
    <dgm:pt modelId="{DC15E294-2211-42BE-B0E2-DF83CB88A753}" type="sibTrans" cxnId="{EBBEC1E0-7802-4D95-90C4-321B80816906}">
      <dgm:prSet/>
      <dgm:spPr/>
      <dgm:t>
        <a:bodyPr/>
        <a:lstStyle/>
        <a:p>
          <a:endParaRPr lang="pt-BR"/>
        </a:p>
      </dgm:t>
    </dgm:pt>
    <dgm:pt modelId="{2F3309FF-E8D3-4E96-9745-BDEEF90437F3}" type="pres">
      <dgm:prSet presAssocID="{23EE8D0F-557E-4598-BA1E-68BC9395AB04}" presName="Name0" presStyleCnt="0">
        <dgm:presLayoutVars>
          <dgm:dir/>
          <dgm:animLvl val="lvl"/>
          <dgm:resizeHandles val="exact"/>
        </dgm:presLayoutVars>
      </dgm:prSet>
      <dgm:spPr/>
    </dgm:pt>
    <dgm:pt modelId="{542A698C-78B3-48C9-B2C1-4E7D8B2FF0B4}" type="pres">
      <dgm:prSet presAssocID="{E54A531F-5A17-45B4-878E-653F3E877750}" presName="linNode" presStyleCnt="0"/>
      <dgm:spPr/>
    </dgm:pt>
    <dgm:pt modelId="{373E2B07-EEFB-4DEE-BE0D-BEE9E81BC1FB}" type="pres">
      <dgm:prSet presAssocID="{E54A531F-5A17-45B4-878E-653F3E877750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460D34D4-A6E0-4E09-9FC3-9AA4EB2BB698}" type="pres">
      <dgm:prSet presAssocID="{E54A531F-5A17-45B4-878E-653F3E877750}" presName="descendantText" presStyleLbl="alignAccFollowNode1" presStyleIdx="0" presStyleCnt="7">
        <dgm:presLayoutVars>
          <dgm:bulletEnabled val="1"/>
        </dgm:presLayoutVars>
      </dgm:prSet>
      <dgm:spPr/>
    </dgm:pt>
    <dgm:pt modelId="{84B400FD-4677-4A02-A838-922F29AA8F1A}" type="pres">
      <dgm:prSet presAssocID="{9BDF2008-1745-4015-8B9C-82F2FC537704}" presName="sp" presStyleCnt="0"/>
      <dgm:spPr/>
    </dgm:pt>
    <dgm:pt modelId="{523F7BFA-27F7-4766-8D36-5876A6FCF7F0}" type="pres">
      <dgm:prSet presAssocID="{FAE98F54-5584-434E-87C2-479B2342A199}" presName="linNode" presStyleCnt="0"/>
      <dgm:spPr/>
    </dgm:pt>
    <dgm:pt modelId="{64D4319E-1E13-4D5C-9B70-3FB0993BE243}" type="pres">
      <dgm:prSet presAssocID="{FAE98F54-5584-434E-87C2-479B2342A199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5E92C97-CBEC-4EE7-95A5-9FC528DEF749}" type="pres">
      <dgm:prSet presAssocID="{FAE98F54-5584-434E-87C2-479B2342A199}" presName="descendantText" presStyleLbl="alignAccFollowNode1" presStyleIdx="1" presStyleCnt="7">
        <dgm:presLayoutVars>
          <dgm:bulletEnabled val="1"/>
        </dgm:presLayoutVars>
      </dgm:prSet>
      <dgm:spPr/>
    </dgm:pt>
    <dgm:pt modelId="{F26786F5-F219-4945-9A50-B7AE7FFB24F2}" type="pres">
      <dgm:prSet presAssocID="{22C890DD-C716-4BCD-B740-99206E724608}" presName="sp" presStyleCnt="0"/>
      <dgm:spPr/>
    </dgm:pt>
    <dgm:pt modelId="{5A7A2521-DD1A-4BEB-AAA4-6A4ACF0E3295}" type="pres">
      <dgm:prSet presAssocID="{7579F447-6051-4203-BB80-39A9F792963B}" presName="linNode" presStyleCnt="0"/>
      <dgm:spPr/>
    </dgm:pt>
    <dgm:pt modelId="{C71612E2-1B9B-4C88-A858-A4A3127DD098}" type="pres">
      <dgm:prSet presAssocID="{7579F447-6051-4203-BB80-39A9F792963B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FBF3496E-A1C9-4259-AF67-6B9730E49E90}" type="pres">
      <dgm:prSet presAssocID="{DC15E294-2211-42BE-B0E2-DF83CB88A753}" presName="sp" presStyleCnt="0"/>
      <dgm:spPr/>
    </dgm:pt>
    <dgm:pt modelId="{4DE9605D-214E-48D7-A36A-6F18083BF418}" type="pres">
      <dgm:prSet presAssocID="{5E3897E9-3295-41EF-9CFD-6110CDB33830}" presName="linNode" presStyleCnt="0"/>
      <dgm:spPr/>
    </dgm:pt>
    <dgm:pt modelId="{3D9085A5-D663-46EA-B210-317CBF37F5EB}" type="pres">
      <dgm:prSet presAssocID="{5E3897E9-3295-41EF-9CFD-6110CDB33830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A895E745-71DF-4446-936E-C22B92D5CC4D}" type="pres">
      <dgm:prSet presAssocID="{5E3897E9-3295-41EF-9CFD-6110CDB33830}" presName="descendantText" presStyleLbl="alignAccFollowNode1" presStyleIdx="2" presStyleCnt="7">
        <dgm:presLayoutVars>
          <dgm:bulletEnabled val="1"/>
        </dgm:presLayoutVars>
      </dgm:prSet>
      <dgm:spPr/>
    </dgm:pt>
    <dgm:pt modelId="{E4CA9A08-3A00-4903-8273-F0FF960B28B5}" type="pres">
      <dgm:prSet presAssocID="{43B96A45-E2E1-4A3D-863F-7EE3C27C7E44}" presName="sp" presStyleCnt="0"/>
      <dgm:spPr/>
    </dgm:pt>
    <dgm:pt modelId="{FD86E11F-A448-4A72-8B28-15D89A138A81}" type="pres">
      <dgm:prSet presAssocID="{1226A4FD-1A39-40C2-B846-1D3237A8D0C6}" presName="linNode" presStyleCnt="0"/>
      <dgm:spPr/>
    </dgm:pt>
    <dgm:pt modelId="{2786F61C-63B8-4ECD-9AF9-BDBF055F62B2}" type="pres">
      <dgm:prSet presAssocID="{1226A4FD-1A39-40C2-B846-1D3237A8D0C6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86E380FE-5D84-4040-B51A-0D16B61A7099}" type="pres">
      <dgm:prSet presAssocID="{1226A4FD-1A39-40C2-B846-1D3237A8D0C6}" presName="descendantText" presStyleLbl="alignAccFollowNode1" presStyleIdx="3" presStyleCnt="7">
        <dgm:presLayoutVars>
          <dgm:bulletEnabled val="1"/>
        </dgm:presLayoutVars>
      </dgm:prSet>
      <dgm:spPr/>
    </dgm:pt>
    <dgm:pt modelId="{DC979D6C-6C77-4CEE-8353-79C63A430018}" type="pres">
      <dgm:prSet presAssocID="{68B23E6B-FC56-487C-8F9E-AF132B56B9A3}" presName="sp" presStyleCnt="0"/>
      <dgm:spPr/>
    </dgm:pt>
    <dgm:pt modelId="{9FC6CDD5-75FB-4947-87AA-DB16B7BCD473}" type="pres">
      <dgm:prSet presAssocID="{46E9DCBD-5D96-4C3E-84D1-BDEF64B211CD}" presName="linNode" presStyleCnt="0"/>
      <dgm:spPr/>
    </dgm:pt>
    <dgm:pt modelId="{98310EAA-0D3F-4FCA-A871-91C08EB4F193}" type="pres">
      <dgm:prSet presAssocID="{46E9DCBD-5D96-4C3E-84D1-BDEF64B211CD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EA05EE4A-B3BA-4630-844A-C5CCF5421D34}" type="pres">
      <dgm:prSet presAssocID="{46E9DCBD-5D96-4C3E-84D1-BDEF64B211CD}" presName="descendantText" presStyleLbl="alignAccFollowNode1" presStyleIdx="4" presStyleCnt="7">
        <dgm:presLayoutVars>
          <dgm:bulletEnabled val="1"/>
        </dgm:presLayoutVars>
      </dgm:prSet>
      <dgm:spPr/>
    </dgm:pt>
    <dgm:pt modelId="{3C14C443-34F9-47DD-90D9-5F838A58C98C}" type="pres">
      <dgm:prSet presAssocID="{76D8AF33-99B7-4133-81E3-FC95D17CC4E2}" presName="sp" presStyleCnt="0"/>
      <dgm:spPr/>
    </dgm:pt>
    <dgm:pt modelId="{26DF2D10-4C4A-4634-BDA4-D7885F786441}" type="pres">
      <dgm:prSet presAssocID="{A49A4C00-C1DC-407B-B468-F9AC4932DABC}" presName="linNode" presStyleCnt="0"/>
      <dgm:spPr/>
    </dgm:pt>
    <dgm:pt modelId="{A1094BCF-DC76-46B4-BB1F-29842DDBA6D2}" type="pres">
      <dgm:prSet presAssocID="{A49A4C00-C1DC-407B-B468-F9AC4932DABC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B66D4AB4-694A-4E53-AB02-8CE64C87B4E2}" type="pres">
      <dgm:prSet presAssocID="{A49A4C00-C1DC-407B-B468-F9AC4932DABC}" presName="descendantText" presStyleLbl="alignAccFollowNode1" presStyleIdx="5" presStyleCnt="7">
        <dgm:presLayoutVars>
          <dgm:bulletEnabled val="1"/>
        </dgm:presLayoutVars>
      </dgm:prSet>
      <dgm:spPr/>
    </dgm:pt>
    <dgm:pt modelId="{8FFAA31B-6EA6-4300-8C81-66536D461E51}" type="pres">
      <dgm:prSet presAssocID="{5B0037BB-43DF-4741-89C3-EFEBA0667775}" presName="sp" presStyleCnt="0"/>
      <dgm:spPr/>
    </dgm:pt>
    <dgm:pt modelId="{B347C418-F276-48F4-BDD4-45DB23F487A4}" type="pres">
      <dgm:prSet presAssocID="{E7561622-3D43-4AF7-9C8E-8B2A38373606}" presName="linNode" presStyleCnt="0"/>
      <dgm:spPr/>
    </dgm:pt>
    <dgm:pt modelId="{9FD7C456-12CD-4BEF-BFC4-79F96808E420}" type="pres">
      <dgm:prSet presAssocID="{E7561622-3D43-4AF7-9C8E-8B2A38373606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8046FA02-0C2A-48A4-B07D-27124611BBA8}" type="pres">
      <dgm:prSet presAssocID="{E7561622-3D43-4AF7-9C8E-8B2A38373606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78B3A114-7BC7-4C26-8CFC-555050AEF7C7}" srcId="{5E3897E9-3295-41EF-9CFD-6110CDB33830}" destId="{7FE4CCAF-299E-4761-8823-D4D9CEFCEB59}" srcOrd="0" destOrd="0" parTransId="{063533A7-6F75-4584-8EC7-A0C6A9E87023}" sibTransId="{5D178AD5-327C-4FF4-AFB4-376C8056E006}"/>
    <dgm:cxn modelId="{F37BC51F-AE7B-46A5-8764-B7AB116093D9}" type="presOf" srcId="{14493F0E-E622-46F4-A50A-6438A7D560EE}" destId="{8046FA02-0C2A-48A4-B07D-27124611BBA8}" srcOrd="0" destOrd="0" presId="urn:microsoft.com/office/officeart/2005/8/layout/vList5"/>
    <dgm:cxn modelId="{5782E020-6345-4CE9-9FE3-E193150EFE65}" type="presOf" srcId="{E7561622-3D43-4AF7-9C8E-8B2A38373606}" destId="{9FD7C456-12CD-4BEF-BFC4-79F96808E420}" srcOrd="0" destOrd="0" presId="urn:microsoft.com/office/officeart/2005/8/layout/vList5"/>
    <dgm:cxn modelId="{8FA2AB24-A259-4416-9ACB-AD295F275179}" srcId="{23EE8D0F-557E-4598-BA1E-68BC9395AB04}" destId="{5E3897E9-3295-41EF-9CFD-6110CDB33830}" srcOrd="3" destOrd="0" parTransId="{628FF49A-8F93-4450-BBAA-461490A0D09D}" sibTransId="{43B96A45-E2E1-4A3D-863F-7EE3C27C7E44}"/>
    <dgm:cxn modelId="{F6DD4D36-9FF2-4301-B0A6-E89025FC6F70}" type="presOf" srcId="{7579F447-6051-4203-BB80-39A9F792963B}" destId="{C71612E2-1B9B-4C88-A858-A4A3127DD098}" srcOrd="0" destOrd="0" presId="urn:microsoft.com/office/officeart/2005/8/layout/vList5"/>
    <dgm:cxn modelId="{B829B33D-7909-4C27-A425-5B3A7DE81840}" type="presOf" srcId="{5E3897E9-3295-41EF-9CFD-6110CDB33830}" destId="{3D9085A5-D663-46EA-B210-317CBF37F5EB}" srcOrd="0" destOrd="0" presId="urn:microsoft.com/office/officeart/2005/8/layout/vList5"/>
    <dgm:cxn modelId="{27E58B69-4441-482B-BDF9-69C763B35A2A}" srcId="{23EE8D0F-557E-4598-BA1E-68BC9395AB04}" destId="{A49A4C00-C1DC-407B-B468-F9AC4932DABC}" srcOrd="6" destOrd="0" parTransId="{B88A3F0C-989D-49E8-AA5B-13CC87BE83C9}" sibTransId="{5B0037BB-43DF-4741-89C3-EFEBA0667775}"/>
    <dgm:cxn modelId="{4B900D51-AABB-47E0-AC8F-62282E3102D5}" type="presOf" srcId="{23EE8D0F-557E-4598-BA1E-68BC9395AB04}" destId="{2F3309FF-E8D3-4E96-9745-BDEEF90437F3}" srcOrd="0" destOrd="0" presId="urn:microsoft.com/office/officeart/2005/8/layout/vList5"/>
    <dgm:cxn modelId="{53C04A51-ABFA-40D2-B06F-B9378F291979}" type="presOf" srcId="{A49A4C00-C1DC-407B-B468-F9AC4932DABC}" destId="{A1094BCF-DC76-46B4-BB1F-29842DDBA6D2}" srcOrd="0" destOrd="0" presId="urn:microsoft.com/office/officeart/2005/8/layout/vList5"/>
    <dgm:cxn modelId="{881E1273-81DD-4ECC-8C5E-8EB618813497}" type="presOf" srcId="{5A666077-8450-49E1-8357-716B194FDFE0}" destId="{95E92C97-CBEC-4EE7-95A5-9FC528DEF749}" srcOrd="0" destOrd="0" presId="urn:microsoft.com/office/officeart/2005/8/layout/vList5"/>
    <dgm:cxn modelId="{2F347F78-86B1-42F9-B2CF-C5EA9323D3AB}" srcId="{23EE8D0F-557E-4598-BA1E-68BC9395AB04}" destId="{1226A4FD-1A39-40C2-B846-1D3237A8D0C6}" srcOrd="4" destOrd="0" parTransId="{6AF8092B-8E54-4833-9F89-B60419F22997}" sibTransId="{68B23E6B-FC56-487C-8F9E-AF132B56B9A3}"/>
    <dgm:cxn modelId="{FF0B2E5A-B3B7-413B-BCBA-AFB50BCE7AD4}" srcId="{23EE8D0F-557E-4598-BA1E-68BC9395AB04}" destId="{FAE98F54-5584-434E-87C2-479B2342A199}" srcOrd="1" destOrd="0" parTransId="{9C888B5A-53A0-4691-82FE-F16012780974}" sibTransId="{22C890DD-C716-4BCD-B740-99206E724608}"/>
    <dgm:cxn modelId="{3E6E1D7C-480D-45C4-BFAD-C7BD59AFB93E}" type="presOf" srcId="{DA311E25-8FE6-4A46-BBDA-063E93B3818A}" destId="{460D34D4-A6E0-4E09-9FC3-9AA4EB2BB698}" srcOrd="0" destOrd="0" presId="urn:microsoft.com/office/officeart/2005/8/layout/vList5"/>
    <dgm:cxn modelId="{54CAAC7F-335E-4D71-8D23-CACF81965F91}" type="presOf" srcId="{0370AE66-C31E-4A6C-8BAA-062FACC48564}" destId="{B66D4AB4-694A-4E53-AB02-8CE64C87B4E2}" srcOrd="0" destOrd="0" presId="urn:microsoft.com/office/officeart/2005/8/layout/vList5"/>
    <dgm:cxn modelId="{1897BD83-E1E8-4F07-B17A-1FE292D6E53F}" srcId="{E54A531F-5A17-45B4-878E-653F3E877750}" destId="{DA311E25-8FE6-4A46-BBDA-063E93B3818A}" srcOrd="0" destOrd="0" parTransId="{334D4C7E-E3CB-4A53-8CDF-64953605FA6E}" sibTransId="{06591564-743C-45C1-AD58-AED5AF094C4D}"/>
    <dgm:cxn modelId="{F6954496-1390-4246-9DCD-DBD1641AB880}" type="presOf" srcId="{1226A4FD-1A39-40C2-B846-1D3237A8D0C6}" destId="{2786F61C-63B8-4ECD-9AF9-BDBF055F62B2}" srcOrd="0" destOrd="0" presId="urn:microsoft.com/office/officeart/2005/8/layout/vList5"/>
    <dgm:cxn modelId="{38568599-240A-4904-9B9F-30DA4F789AF0}" type="presOf" srcId="{7E4DFB9C-8D6D-421F-A105-473B2AAEE613}" destId="{EA05EE4A-B3BA-4630-844A-C5CCF5421D34}" srcOrd="0" destOrd="0" presId="urn:microsoft.com/office/officeart/2005/8/layout/vList5"/>
    <dgm:cxn modelId="{7B22F3A4-2F0D-43CD-915A-2BB13E019C54}" type="presOf" srcId="{7FE4CCAF-299E-4761-8823-D4D9CEFCEB59}" destId="{A895E745-71DF-4446-936E-C22B92D5CC4D}" srcOrd="0" destOrd="0" presId="urn:microsoft.com/office/officeart/2005/8/layout/vList5"/>
    <dgm:cxn modelId="{CDE482A9-4487-4DDA-AB38-D44916F150DF}" srcId="{E7561622-3D43-4AF7-9C8E-8B2A38373606}" destId="{14493F0E-E622-46F4-A50A-6438A7D560EE}" srcOrd="0" destOrd="0" parTransId="{59AA6420-5F14-4EE9-B4F5-4D721220804F}" sibTransId="{7D45A67C-B4F4-4AC9-A230-0DEE83DB61A9}"/>
    <dgm:cxn modelId="{066247BB-4849-4E82-84BC-AB21FFF4B18B}" type="presOf" srcId="{46E9DCBD-5D96-4C3E-84D1-BDEF64B211CD}" destId="{98310EAA-0D3F-4FCA-A871-91C08EB4F193}" srcOrd="0" destOrd="0" presId="urn:microsoft.com/office/officeart/2005/8/layout/vList5"/>
    <dgm:cxn modelId="{2B58F8C1-B5EC-4CE2-9CE1-7E24C2CA01B6}" srcId="{46E9DCBD-5D96-4C3E-84D1-BDEF64B211CD}" destId="{7E4DFB9C-8D6D-421F-A105-473B2AAEE613}" srcOrd="0" destOrd="0" parTransId="{F9EB912B-23B9-4066-BE6D-ADDBD1EB8BCB}" sibTransId="{97ED5EAF-2CE1-44A3-A80D-4AB9F9205BA5}"/>
    <dgm:cxn modelId="{143D1FC2-DB2A-4BB8-B03B-477E81E2789E}" type="presOf" srcId="{FAE98F54-5584-434E-87C2-479B2342A199}" destId="{64D4319E-1E13-4D5C-9B70-3FB0993BE243}" srcOrd="0" destOrd="0" presId="urn:microsoft.com/office/officeart/2005/8/layout/vList5"/>
    <dgm:cxn modelId="{629AB7C9-E3AD-49C3-A20F-4C98CE915C5D}" srcId="{A49A4C00-C1DC-407B-B468-F9AC4932DABC}" destId="{0370AE66-C31E-4A6C-8BAA-062FACC48564}" srcOrd="0" destOrd="0" parTransId="{A9BD76EF-E78C-4E7B-8B8E-A6C34A1336E1}" sibTransId="{50836730-7551-41CF-8852-2E4415E8FF96}"/>
    <dgm:cxn modelId="{CCB03BD7-8389-45A8-8B65-10059ABA4CA2}" type="presOf" srcId="{E54A531F-5A17-45B4-878E-653F3E877750}" destId="{373E2B07-EEFB-4DEE-BE0D-BEE9E81BC1FB}" srcOrd="0" destOrd="0" presId="urn:microsoft.com/office/officeart/2005/8/layout/vList5"/>
    <dgm:cxn modelId="{239B8BE0-4D89-48A0-9FB9-698D3548D81A}" type="presOf" srcId="{4BD080D5-A427-4C21-ABA5-34D2F7256588}" destId="{86E380FE-5D84-4040-B51A-0D16B61A7099}" srcOrd="0" destOrd="0" presId="urn:microsoft.com/office/officeart/2005/8/layout/vList5"/>
    <dgm:cxn modelId="{EBBEC1E0-7802-4D95-90C4-321B80816906}" srcId="{23EE8D0F-557E-4598-BA1E-68BC9395AB04}" destId="{7579F447-6051-4203-BB80-39A9F792963B}" srcOrd="2" destOrd="0" parTransId="{ABEA75B7-B70C-4A3A-9C4D-5D52403A1A0F}" sibTransId="{DC15E294-2211-42BE-B0E2-DF83CB88A753}"/>
    <dgm:cxn modelId="{275201E2-8FB9-4A55-8547-1E3304A1195E}" srcId="{23EE8D0F-557E-4598-BA1E-68BC9395AB04}" destId="{46E9DCBD-5D96-4C3E-84D1-BDEF64B211CD}" srcOrd="5" destOrd="0" parTransId="{EE4CFF44-22F9-40C5-83C2-B4EA86979774}" sibTransId="{76D8AF33-99B7-4133-81E3-FC95D17CC4E2}"/>
    <dgm:cxn modelId="{3AC5E9E3-50D0-4640-97BC-CC4FD72B1789}" srcId="{1226A4FD-1A39-40C2-B846-1D3237A8D0C6}" destId="{4BD080D5-A427-4C21-ABA5-34D2F7256588}" srcOrd="0" destOrd="0" parTransId="{153B005D-F033-42A3-AFDB-F33C550AEF01}" sibTransId="{D0CB673A-BA0A-49FC-9F79-9F6C57A946AB}"/>
    <dgm:cxn modelId="{1DFC69E6-17A8-4A4C-B359-864A7B516C79}" srcId="{23EE8D0F-557E-4598-BA1E-68BC9395AB04}" destId="{E7561622-3D43-4AF7-9C8E-8B2A38373606}" srcOrd="7" destOrd="0" parTransId="{BA6C148A-24D5-4518-A484-6822A190BD91}" sibTransId="{F5B5DB01-223E-4C0D-8C31-81446459CE8E}"/>
    <dgm:cxn modelId="{39559AEE-67CF-4E29-99BB-55737544B355}" srcId="{23EE8D0F-557E-4598-BA1E-68BC9395AB04}" destId="{E54A531F-5A17-45B4-878E-653F3E877750}" srcOrd="0" destOrd="0" parTransId="{7249A60E-6124-4C9A-8CD0-5393E612F2D5}" sibTransId="{9BDF2008-1745-4015-8B9C-82F2FC537704}"/>
    <dgm:cxn modelId="{F45AAFFF-A0C0-4ABE-8292-C3542F4AA1E6}" srcId="{FAE98F54-5584-434E-87C2-479B2342A199}" destId="{5A666077-8450-49E1-8357-716B194FDFE0}" srcOrd="0" destOrd="0" parTransId="{96149D22-2F6C-4BAE-A66C-58CA1E4973A6}" sibTransId="{C88A9F0D-75A7-49BC-A53B-33DF8D81770A}"/>
    <dgm:cxn modelId="{407B1D14-A252-4BCE-97D3-FB47DD2DF4BE}" type="presParOf" srcId="{2F3309FF-E8D3-4E96-9745-BDEEF90437F3}" destId="{542A698C-78B3-48C9-B2C1-4E7D8B2FF0B4}" srcOrd="0" destOrd="0" presId="urn:microsoft.com/office/officeart/2005/8/layout/vList5"/>
    <dgm:cxn modelId="{751D1BDE-F923-4683-B1FF-B60F0C3CC85F}" type="presParOf" srcId="{542A698C-78B3-48C9-B2C1-4E7D8B2FF0B4}" destId="{373E2B07-EEFB-4DEE-BE0D-BEE9E81BC1FB}" srcOrd="0" destOrd="0" presId="urn:microsoft.com/office/officeart/2005/8/layout/vList5"/>
    <dgm:cxn modelId="{17B92038-0DC0-48E8-84C4-A332A29476A0}" type="presParOf" srcId="{542A698C-78B3-48C9-B2C1-4E7D8B2FF0B4}" destId="{460D34D4-A6E0-4E09-9FC3-9AA4EB2BB698}" srcOrd="1" destOrd="0" presId="urn:microsoft.com/office/officeart/2005/8/layout/vList5"/>
    <dgm:cxn modelId="{C9869697-6AF3-4118-83F1-13D331B9C801}" type="presParOf" srcId="{2F3309FF-E8D3-4E96-9745-BDEEF90437F3}" destId="{84B400FD-4677-4A02-A838-922F29AA8F1A}" srcOrd="1" destOrd="0" presId="urn:microsoft.com/office/officeart/2005/8/layout/vList5"/>
    <dgm:cxn modelId="{36F1690E-6D85-4A09-9657-F0AF48F6EB4D}" type="presParOf" srcId="{2F3309FF-E8D3-4E96-9745-BDEEF90437F3}" destId="{523F7BFA-27F7-4766-8D36-5876A6FCF7F0}" srcOrd="2" destOrd="0" presId="urn:microsoft.com/office/officeart/2005/8/layout/vList5"/>
    <dgm:cxn modelId="{269AAF1F-7A5B-4EAD-97AB-FFC817E9C9FD}" type="presParOf" srcId="{523F7BFA-27F7-4766-8D36-5876A6FCF7F0}" destId="{64D4319E-1E13-4D5C-9B70-3FB0993BE243}" srcOrd="0" destOrd="0" presId="urn:microsoft.com/office/officeart/2005/8/layout/vList5"/>
    <dgm:cxn modelId="{E14F9A52-DDE2-47F3-8DB8-430331395241}" type="presParOf" srcId="{523F7BFA-27F7-4766-8D36-5876A6FCF7F0}" destId="{95E92C97-CBEC-4EE7-95A5-9FC528DEF749}" srcOrd="1" destOrd="0" presId="urn:microsoft.com/office/officeart/2005/8/layout/vList5"/>
    <dgm:cxn modelId="{2E8209D4-3712-48B4-9EE0-EA43678FD9CF}" type="presParOf" srcId="{2F3309FF-E8D3-4E96-9745-BDEEF90437F3}" destId="{F26786F5-F219-4945-9A50-B7AE7FFB24F2}" srcOrd="3" destOrd="0" presId="urn:microsoft.com/office/officeart/2005/8/layout/vList5"/>
    <dgm:cxn modelId="{0DC57417-AC4E-4EEC-80BF-C5ED7629D191}" type="presParOf" srcId="{2F3309FF-E8D3-4E96-9745-BDEEF90437F3}" destId="{5A7A2521-DD1A-4BEB-AAA4-6A4ACF0E3295}" srcOrd="4" destOrd="0" presId="urn:microsoft.com/office/officeart/2005/8/layout/vList5"/>
    <dgm:cxn modelId="{358AC8B6-FE94-41DB-9916-6B1DC19979F7}" type="presParOf" srcId="{5A7A2521-DD1A-4BEB-AAA4-6A4ACF0E3295}" destId="{C71612E2-1B9B-4C88-A858-A4A3127DD098}" srcOrd="0" destOrd="0" presId="urn:microsoft.com/office/officeart/2005/8/layout/vList5"/>
    <dgm:cxn modelId="{CD95E588-F36E-43BF-8A40-4F9B73127D10}" type="presParOf" srcId="{2F3309FF-E8D3-4E96-9745-BDEEF90437F3}" destId="{FBF3496E-A1C9-4259-AF67-6B9730E49E90}" srcOrd="5" destOrd="0" presId="urn:microsoft.com/office/officeart/2005/8/layout/vList5"/>
    <dgm:cxn modelId="{512E931E-0FE3-4963-B028-365EF061B655}" type="presParOf" srcId="{2F3309FF-E8D3-4E96-9745-BDEEF90437F3}" destId="{4DE9605D-214E-48D7-A36A-6F18083BF418}" srcOrd="6" destOrd="0" presId="urn:microsoft.com/office/officeart/2005/8/layout/vList5"/>
    <dgm:cxn modelId="{26910931-CAA3-41E4-A676-F15C1FB8D80B}" type="presParOf" srcId="{4DE9605D-214E-48D7-A36A-6F18083BF418}" destId="{3D9085A5-D663-46EA-B210-317CBF37F5EB}" srcOrd="0" destOrd="0" presId="urn:microsoft.com/office/officeart/2005/8/layout/vList5"/>
    <dgm:cxn modelId="{DAB8F196-49F6-4644-B04F-82CE55F50DA9}" type="presParOf" srcId="{4DE9605D-214E-48D7-A36A-6F18083BF418}" destId="{A895E745-71DF-4446-936E-C22B92D5CC4D}" srcOrd="1" destOrd="0" presId="urn:microsoft.com/office/officeart/2005/8/layout/vList5"/>
    <dgm:cxn modelId="{1F31FD6E-C82F-461F-ACDD-FD2E4E973D08}" type="presParOf" srcId="{2F3309FF-E8D3-4E96-9745-BDEEF90437F3}" destId="{E4CA9A08-3A00-4903-8273-F0FF960B28B5}" srcOrd="7" destOrd="0" presId="urn:microsoft.com/office/officeart/2005/8/layout/vList5"/>
    <dgm:cxn modelId="{47542795-4341-4AA4-B7BD-3F5B8BA02E2D}" type="presParOf" srcId="{2F3309FF-E8D3-4E96-9745-BDEEF90437F3}" destId="{FD86E11F-A448-4A72-8B28-15D89A138A81}" srcOrd="8" destOrd="0" presId="urn:microsoft.com/office/officeart/2005/8/layout/vList5"/>
    <dgm:cxn modelId="{EED35A4C-AF89-43A3-833B-1B6E6705018E}" type="presParOf" srcId="{FD86E11F-A448-4A72-8B28-15D89A138A81}" destId="{2786F61C-63B8-4ECD-9AF9-BDBF055F62B2}" srcOrd="0" destOrd="0" presId="urn:microsoft.com/office/officeart/2005/8/layout/vList5"/>
    <dgm:cxn modelId="{47E89F91-B34A-4CBD-B9A8-DFFB610CE629}" type="presParOf" srcId="{FD86E11F-A448-4A72-8B28-15D89A138A81}" destId="{86E380FE-5D84-4040-B51A-0D16B61A7099}" srcOrd="1" destOrd="0" presId="urn:microsoft.com/office/officeart/2005/8/layout/vList5"/>
    <dgm:cxn modelId="{97C8043D-38A4-4D22-936D-880463992A44}" type="presParOf" srcId="{2F3309FF-E8D3-4E96-9745-BDEEF90437F3}" destId="{DC979D6C-6C77-4CEE-8353-79C63A430018}" srcOrd="9" destOrd="0" presId="urn:microsoft.com/office/officeart/2005/8/layout/vList5"/>
    <dgm:cxn modelId="{E3B39341-74D0-44E5-A12D-5AE78A0B547F}" type="presParOf" srcId="{2F3309FF-E8D3-4E96-9745-BDEEF90437F3}" destId="{9FC6CDD5-75FB-4947-87AA-DB16B7BCD473}" srcOrd="10" destOrd="0" presId="urn:microsoft.com/office/officeart/2005/8/layout/vList5"/>
    <dgm:cxn modelId="{2FDB8D7D-D25A-4404-9F81-7DB428010CE3}" type="presParOf" srcId="{9FC6CDD5-75FB-4947-87AA-DB16B7BCD473}" destId="{98310EAA-0D3F-4FCA-A871-91C08EB4F193}" srcOrd="0" destOrd="0" presId="urn:microsoft.com/office/officeart/2005/8/layout/vList5"/>
    <dgm:cxn modelId="{DC6F16A3-11A2-4138-B3DF-2B97EC7639E3}" type="presParOf" srcId="{9FC6CDD5-75FB-4947-87AA-DB16B7BCD473}" destId="{EA05EE4A-B3BA-4630-844A-C5CCF5421D34}" srcOrd="1" destOrd="0" presId="urn:microsoft.com/office/officeart/2005/8/layout/vList5"/>
    <dgm:cxn modelId="{A0B7BE1E-663B-4C27-B976-7C5F85AE6EAB}" type="presParOf" srcId="{2F3309FF-E8D3-4E96-9745-BDEEF90437F3}" destId="{3C14C443-34F9-47DD-90D9-5F838A58C98C}" srcOrd="11" destOrd="0" presId="urn:microsoft.com/office/officeart/2005/8/layout/vList5"/>
    <dgm:cxn modelId="{66A20262-015A-4809-A7E8-F273FC19B253}" type="presParOf" srcId="{2F3309FF-E8D3-4E96-9745-BDEEF90437F3}" destId="{26DF2D10-4C4A-4634-BDA4-D7885F786441}" srcOrd="12" destOrd="0" presId="urn:microsoft.com/office/officeart/2005/8/layout/vList5"/>
    <dgm:cxn modelId="{C00459A9-B6FF-4E10-9139-982BB2F3E4C1}" type="presParOf" srcId="{26DF2D10-4C4A-4634-BDA4-D7885F786441}" destId="{A1094BCF-DC76-46B4-BB1F-29842DDBA6D2}" srcOrd="0" destOrd="0" presId="urn:microsoft.com/office/officeart/2005/8/layout/vList5"/>
    <dgm:cxn modelId="{9C7E49CA-3393-447F-B2F4-0BD70E1BAD59}" type="presParOf" srcId="{26DF2D10-4C4A-4634-BDA4-D7885F786441}" destId="{B66D4AB4-694A-4E53-AB02-8CE64C87B4E2}" srcOrd="1" destOrd="0" presId="urn:microsoft.com/office/officeart/2005/8/layout/vList5"/>
    <dgm:cxn modelId="{6C9BEDF3-C532-4818-BC1B-D68B20766E17}" type="presParOf" srcId="{2F3309FF-E8D3-4E96-9745-BDEEF90437F3}" destId="{8FFAA31B-6EA6-4300-8C81-66536D461E51}" srcOrd="13" destOrd="0" presId="urn:microsoft.com/office/officeart/2005/8/layout/vList5"/>
    <dgm:cxn modelId="{64E550BE-9886-40B6-A403-CF44482953F9}" type="presParOf" srcId="{2F3309FF-E8D3-4E96-9745-BDEEF90437F3}" destId="{B347C418-F276-48F4-BDD4-45DB23F487A4}" srcOrd="14" destOrd="0" presId="urn:microsoft.com/office/officeart/2005/8/layout/vList5"/>
    <dgm:cxn modelId="{5435626D-AC7F-4A2A-BD21-66B390A78E7F}" type="presParOf" srcId="{B347C418-F276-48F4-BDD4-45DB23F487A4}" destId="{9FD7C456-12CD-4BEF-BFC4-79F96808E420}" srcOrd="0" destOrd="0" presId="urn:microsoft.com/office/officeart/2005/8/layout/vList5"/>
    <dgm:cxn modelId="{10B67A32-C501-4180-8FE4-37B8936D6365}" type="presParOf" srcId="{B347C418-F276-48F4-BDD4-45DB23F487A4}" destId="{8046FA02-0C2A-48A4-B07D-27124611BB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DEDB5-6B1E-47FD-A78A-86F8482D4C87}">
      <dsp:nvSpPr>
        <dsp:cNvPr id="0" name=""/>
        <dsp:cNvSpPr/>
      </dsp:nvSpPr>
      <dsp:spPr>
        <a:xfrm>
          <a:off x="3667665" y="2586280"/>
          <a:ext cx="1705535" cy="17055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Litígio coletivo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(MP)</a:t>
          </a:r>
        </a:p>
      </dsp:txBody>
      <dsp:txXfrm>
        <a:off x="3917435" y="2836050"/>
        <a:ext cx="1205995" cy="1205995"/>
      </dsp:txXfrm>
    </dsp:sp>
    <dsp:sp modelId="{4585477C-023C-4708-8F17-471F904BC9F9}">
      <dsp:nvSpPr>
        <dsp:cNvPr id="0" name=""/>
        <dsp:cNvSpPr/>
      </dsp:nvSpPr>
      <dsp:spPr>
        <a:xfrm rot="17371646">
          <a:off x="4598702" y="2325814"/>
          <a:ext cx="621188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621188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93766" y="2327071"/>
        <a:ext cx="31059" cy="31059"/>
      </dsp:txXfrm>
    </dsp:sp>
    <dsp:sp modelId="{B920A5F0-8CA4-47A7-89BD-3C619E15DFA5}">
      <dsp:nvSpPr>
        <dsp:cNvPr id="0" name=""/>
        <dsp:cNvSpPr/>
      </dsp:nvSpPr>
      <dsp:spPr>
        <a:xfrm>
          <a:off x="4304903" y="381012"/>
          <a:ext cx="1995288" cy="17055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Conflitos </a:t>
          </a:r>
          <a:r>
            <a:rPr lang="pt-BR" sz="1800" kern="1200" dirty="0" err="1"/>
            <a:t>policêntricos</a:t>
          </a:r>
          <a:r>
            <a:rPr lang="pt-BR" sz="1800" kern="1200" dirty="0"/>
            <a:t> e que não são só jurídicos</a:t>
          </a:r>
        </a:p>
      </dsp:txBody>
      <dsp:txXfrm>
        <a:off x="4597106" y="630782"/>
        <a:ext cx="1410882" cy="1205995"/>
      </dsp:txXfrm>
    </dsp:sp>
    <dsp:sp modelId="{2631B9AC-5369-455A-A3B2-907966CABCD1}">
      <dsp:nvSpPr>
        <dsp:cNvPr id="0" name=""/>
        <dsp:cNvSpPr/>
      </dsp:nvSpPr>
      <dsp:spPr>
        <a:xfrm rot="20475519">
          <a:off x="5312844" y="3056514"/>
          <a:ext cx="571160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571160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584145" y="3059022"/>
        <a:ext cx="28558" cy="28558"/>
      </dsp:txXfrm>
    </dsp:sp>
    <dsp:sp modelId="{E6C9F4B9-F273-43EE-8218-B9573B2434DA}">
      <dsp:nvSpPr>
        <dsp:cNvPr id="0" name=""/>
        <dsp:cNvSpPr/>
      </dsp:nvSpPr>
      <dsp:spPr>
        <a:xfrm>
          <a:off x="5796436" y="1811363"/>
          <a:ext cx="2015925" cy="1705535"/>
        </a:xfrm>
        <a:prstGeom prst="ellipse">
          <a:avLst/>
        </a:prstGeom>
        <a:gradFill rotWithShape="0">
          <a:gsLst>
            <a:gs pos="0">
              <a:schemeClr val="accent5">
                <a:hueOff val="61301"/>
                <a:satOff val="0"/>
                <a:lumOff val="-1732"/>
                <a:alphaOff val="0"/>
                <a:tint val="92000"/>
                <a:satMod val="170000"/>
              </a:schemeClr>
            </a:gs>
            <a:gs pos="15000">
              <a:schemeClr val="accent5">
                <a:hueOff val="61301"/>
                <a:satOff val="0"/>
                <a:lumOff val="-1732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61301"/>
                <a:satOff val="0"/>
                <a:lumOff val="-1732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61301"/>
                <a:satOff val="0"/>
                <a:lumOff val="-173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61301"/>
                <a:satOff val="0"/>
                <a:lumOff val="-173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61301"/>
              <a:satOff val="0"/>
              <a:lumOff val="-173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TUTELA JURÍDICA (complexidade e conflituosidade)</a:t>
          </a:r>
        </a:p>
      </dsp:txBody>
      <dsp:txXfrm>
        <a:off x="6091661" y="2061133"/>
        <a:ext cx="1425475" cy="1205995"/>
      </dsp:txXfrm>
    </dsp:sp>
    <dsp:sp modelId="{C4E02B06-8A0D-4FF8-9A98-E390F640911B}">
      <dsp:nvSpPr>
        <dsp:cNvPr id="0" name=""/>
        <dsp:cNvSpPr/>
      </dsp:nvSpPr>
      <dsp:spPr>
        <a:xfrm rot="1655270">
          <a:off x="5235717" y="3982250"/>
          <a:ext cx="712859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712859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574325" y="3981215"/>
        <a:ext cx="35642" cy="35642"/>
      </dsp:txXfrm>
    </dsp:sp>
    <dsp:sp modelId="{87DA63E9-2341-4D85-AD60-04C6476B1EF8}">
      <dsp:nvSpPr>
        <dsp:cNvPr id="0" name=""/>
        <dsp:cNvSpPr/>
      </dsp:nvSpPr>
      <dsp:spPr>
        <a:xfrm>
          <a:off x="5776983" y="3742323"/>
          <a:ext cx="1911802" cy="1705535"/>
        </a:xfrm>
        <a:prstGeom prst="ellipse">
          <a:avLst/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92000"/>
                <a:satMod val="170000"/>
              </a:schemeClr>
            </a:gs>
            <a:gs pos="15000">
              <a:schemeClr val="accent5">
                <a:hueOff val="122602"/>
                <a:satOff val="0"/>
                <a:lumOff val="-346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22602"/>
                <a:satOff val="0"/>
                <a:lumOff val="-346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22602"/>
                <a:satOff val="0"/>
                <a:lumOff val="-346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122602"/>
              <a:satOff val="0"/>
              <a:lumOff val="-346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Concretização do direito pelo intérprete (à luz do caso).</a:t>
          </a:r>
        </a:p>
      </dsp:txBody>
      <dsp:txXfrm>
        <a:off x="6056960" y="3992093"/>
        <a:ext cx="1351848" cy="1205995"/>
      </dsp:txXfrm>
    </dsp:sp>
    <dsp:sp modelId="{A25CA578-6EBB-40F7-AD25-0A8EFC1BFAD6}">
      <dsp:nvSpPr>
        <dsp:cNvPr id="0" name=""/>
        <dsp:cNvSpPr/>
      </dsp:nvSpPr>
      <dsp:spPr>
        <a:xfrm rot="5087078">
          <a:off x="4323238" y="4572426"/>
          <a:ext cx="604358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604358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10308" y="4574104"/>
        <a:ext cx="30217" cy="30217"/>
      </dsp:txXfrm>
    </dsp:sp>
    <dsp:sp modelId="{1C4933C1-6EF4-4255-829D-27E232CD5A4A}">
      <dsp:nvSpPr>
        <dsp:cNvPr id="0" name=""/>
        <dsp:cNvSpPr/>
      </dsp:nvSpPr>
      <dsp:spPr>
        <a:xfrm>
          <a:off x="3877634" y="4886611"/>
          <a:ext cx="1705535" cy="1705535"/>
        </a:xfrm>
        <a:prstGeom prst="ellipse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92000"/>
                <a:satMod val="170000"/>
              </a:schemeClr>
            </a:gs>
            <a:gs pos="15000">
              <a:schemeClr val="accent5">
                <a:hueOff val="183903"/>
                <a:satOff val="0"/>
                <a:lumOff val="-519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83903"/>
                <a:satOff val="0"/>
                <a:lumOff val="-519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83903"/>
                <a:satOff val="0"/>
                <a:lumOff val="-519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183903"/>
              <a:satOff val="0"/>
              <a:lumOff val="-519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Decisões estruturais (voltadas ao futuro)</a:t>
          </a:r>
        </a:p>
      </dsp:txBody>
      <dsp:txXfrm>
        <a:off x="4127404" y="5136381"/>
        <a:ext cx="1205995" cy="1205995"/>
      </dsp:txXfrm>
    </dsp:sp>
    <dsp:sp modelId="{4ADE5798-4022-4B52-996C-C7451DC9814E}">
      <dsp:nvSpPr>
        <dsp:cNvPr id="0" name=""/>
        <dsp:cNvSpPr/>
      </dsp:nvSpPr>
      <dsp:spPr>
        <a:xfrm rot="8229939">
          <a:off x="3170244" y="4286352"/>
          <a:ext cx="83635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83635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567512" y="4282230"/>
        <a:ext cx="41817" cy="41817"/>
      </dsp:txXfrm>
    </dsp:sp>
    <dsp:sp modelId="{12FB976B-53B5-43EF-85C2-8A9703DF0D00}">
      <dsp:nvSpPr>
        <dsp:cNvPr id="0" name=""/>
        <dsp:cNvSpPr/>
      </dsp:nvSpPr>
      <dsp:spPr>
        <a:xfrm>
          <a:off x="1803641" y="4314462"/>
          <a:ext cx="1705535" cy="1705535"/>
        </a:xfrm>
        <a:prstGeom prst="ellipse">
          <a:avLst/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92000"/>
                <a:satMod val="170000"/>
              </a:schemeClr>
            </a:gs>
            <a:gs pos="15000">
              <a:schemeClr val="accent5">
                <a:hueOff val="245204"/>
                <a:satOff val="0"/>
                <a:lumOff val="-6929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245204"/>
                <a:satOff val="0"/>
                <a:lumOff val="-6929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245204"/>
                <a:satOff val="0"/>
                <a:lumOff val="-692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245204"/>
              <a:satOff val="0"/>
              <a:lumOff val="-69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Políticas Públicas (orçamento)</a:t>
          </a:r>
        </a:p>
      </dsp:txBody>
      <dsp:txXfrm>
        <a:off x="2053411" y="4564232"/>
        <a:ext cx="1205995" cy="1205995"/>
      </dsp:txXfrm>
    </dsp:sp>
    <dsp:sp modelId="{5113208B-1CBC-4542-AC47-0E01F31DEB63}">
      <dsp:nvSpPr>
        <dsp:cNvPr id="0" name=""/>
        <dsp:cNvSpPr/>
      </dsp:nvSpPr>
      <dsp:spPr>
        <a:xfrm rot="11314543">
          <a:off x="3067111" y="3249357"/>
          <a:ext cx="613517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613517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358532" y="3250805"/>
        <a:ext cx="30675" cy="30675"/>
      </dsp:txXfrm>
    </dsp:sp>
    <dsp:sp modelId="{C4976192-7F67-463E-A87A-F9C570EA50F6}">
      <dsp:nvSpPr>
        <dsp:cNvPr id="0" name=""/>
        <dsp:cNvSpPr/>
      </dsp:nvSpPr>
      <dsp:spPr>
        <a:xfrm>
          <a:off x="1374540" y="2240472"/>
          <a:ext cx="1705535" cy="1705535"/>
        </a:xfrm>
        <a:prstGeom prst="ellipse">
          <a:avLst/>
        </a:prstGeom>
        <a:gradFill rotWithShape="0">
          <a:gsLst>
            <a:gs pos="0">
              <a:schemeClr val="accent5">
                <a:hueOff val="306505"/>
                <a:satOff val="0"/>
                <a:lumOff val="-8661"/>
                <a:alphaOff val="0"/>
                <a:tint val="92000"/>
                <a:satMod val="170000"/>
              </a:schemeClr>
            </a:gs>
            <a:gs pos="15000">
              <a:schemeClr val="accent5">
                <a:hueOff val="306505"/>
                <a:satOff val="0"/>
                <a:lumOff val="-866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06505"/>
                <a:satOff val="0"/>
                <a:lumOff val="-866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06505"/>
                <a:satOff val="0"/>
                <a:lumOff val="-866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06505"/>
                <a:satOff val="0"/>
                <a:lumOff val="-866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306505"/>
              <a:satOff val="0"/>
              <a:lumOff val="-866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Solução consensual (negociação)</a:t>
          </a:r>
        </a:p>
      </dsp:txBody>
      <dsp:txXfrm>
        <a:off x="1624310" y="2490242"/>
        <a:ext cx="1205995" cy="1205995"/>
      </dsp:txXfrm>
    </dsp:sp>
    <dsp:sp modelId="{7945B023-B101-449B-B95D-3A7676EB1F66}">
      <dsp:nvSpPr>
        <dsp:cNvPr id="0" name=""/>
        <dsp:cNvSpPr/>
      </dsp:nvSpPr>
      <dsp:spPr>
        <a:xfrm rot="14502055">
          <a:off x="3587076" y="2355384"/>
          <a:ext cx="717848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717848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928055" y="2354225"/>
        <a:ext cx="35892" cy="35892"/>
      </dsp:txXfrm>
    </dsp:sp>
    <dsp:sp modelId="{CC88BCEE-98F9-4D59-9591-C9600E55F5A9}">
      <dsp:nvSpPr>
        <dsp:cNvPr id="0" name=""/>
        <dsp:cNvSpPr/>
      </dsp:nvSpPr>
      <dsp:spPr>
        <a:xfrm>
          <a:off x="2518801" y="452527"/>
          <a:ext cx="1705535" cy="1705535"/>
        </a:xfrm>
        <a:prstGeom prst="ellipse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92000"/>
                <a:satMod val="170000"/>
              </a:schemeClr>
            </a:gs>
            <a:gs pos="15000">
              <a:schemeClr val="accent5">
                <a:hueOff val="367806"/>
                <a:satOff val="0"/>
                <a:lumOff val="-103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67806"/>
                <a:satOff val="0"/>
                <a:lumOff val="-103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67806"/>
                <a:satOff val="0"/>
                <a:lumOff val="-103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367806"/>
              <a:satOff val="0"/>
              <a:lumOff val="-1039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Conflitos: simples e complexos</a:t>
          </a:r>
        </a:p>
      </dsp:txBody>
      <dsp:txXfrm>
        <a:off x="2768571" y="702297"/>
        <a:ext cx="1205995" cy="1205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2B425-2D4E-46DE-9ED7-E95DFE82EA38}">
      <dsp:nvSpPr>
        <dsp:cNvPr id="0" name=""/>
        <dsp:cNvSpPr/>
      </dsp:nvSpPr>
      <dsp:spPr>
        <a:xfrm>
          <a:off x="0" y="4677185"/>
          <a:ext cx="7499350" cy="6138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Núcleo de Autocomposição das Promotorias de Justiça de Ceará-Mirim</a:t>
          </a:r>
        </a:p>
      </dsp:txBody>
      <dsp:txXfrm>
        <a:off x="0" y="4677185"/>
        <a:ext cx="7499350" cy="613878"/>
      </dsp:txXfrm>
    </dsp:sp>
    <dsp:sp modelId="{D7B0CFE8-7846-4214-AE86-D7BFF7318511}">
      <dsp:nvSpPr>
        <dsp:cNvPr id="0" name=""/>
        <dsp:cNvSpPr/>
      </dsp:nvSpPr>
      <dsp:spPr>
        <a:xfrm rot="10800000">
          <a:off x="0" y="3742249"/>
          <a:ext cx="7499350" cy="944144"/>
        </a:xfrm>
        <a:prstGeom prst="upArrowCallout">
          <a:avLst/>
        </a:prstGeom>
        <a:gradFill rotWithShape="0">
          <a:gsLst>
            <a:gs pos="0">
              <a:schemeClr val="accent5">
                <a:hueOff val="73561"/>
                <a:satOff val="0"/>
                <a:lumOff val="-2079"/>
                <a:alphaOff val="0"/>
                <a:tint val="92000"/>
                <a:satMod val="170000"/>
              </a:schemeClr>
            </a:gs>
            <a:gs pos="15000">
              <a:schemeClr val="accent5">
                <a:hueOff val="73561"/>
                <a:satOff val="0"/>
                <a:lumOff val="-2079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73561"/>
                <a:satOff val="0"/>
                <a:lumOff val="-2079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73561"/>
                <a:satOff val="0"/>
                <a:lumOff val="-207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73561"/>
                <a:satOff val="0"/>
                <a:lumOff val="-207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73561"/>
              <a:satOff val="0"/>
              <a:lumOff val="-207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Núcleo de Autocomposição das Promotorias de Justiça de Parnamirim</a:t>
          </a:r>
        </a:p>
      </dsp:txBody>
      <dsp:txXfrm rot="10800000">
        <a:off x="0" y="3742249"/>
        <a:ext cx="7499350" cy="613476"/>
      </dsp:txXfrm>
    </dsp:sp>
    <dsp:sp modelId="{3E05FFDA-B446-4B95-A907-62F2184DB225}">
      <dsp:nvSpPr>
        <dsp:cNvPr id="0" name=""/>
        <dsp:cNvSpPr/>
      </dsp:nvSpPr>
      <dsp:spPr>
        <a:xfrm rot="10800000">
          <a:off x="0" y="2807313"/>
          <a:ext cx="7499350" cy="944144"/>
        </a:xfrm>
        <a:prstGeom prst="upArrowCallout">
          <a:avLst/>
        </a:prstGeom>
        <a:gradFill rotWithShape="0">
          <a:gsLst>
            <a:gs pos="0">
              <a:schemeClr val="accent5">
                <a:hueOff val="147122"/>
                <a:satOff val="0"/>
                <a:lumOff val="-4157"/>
                <a:alphaOff val="0"/>
                <a:tint val="92000"/>
                <a:satMod val="170000"/>
              </a:schemeClr>
            </a:gs>
            <a:gs pos="15000">
              <a:schemeClr val="accent5">
                <a:hueOff val="147122"/>
                <a:satOff val="0"/>
                <a:lumOff val="-4157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47122"/>
                <a:satOff val="0"/>
                <a:lumOff val="-4157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47122"/>
                <a:satOff val="0"/>
                <a:lumOff val="-415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47122"/>
                <a:satOff val="0"/>
                <a:lumOff val="-415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147123"/>
              <a:satOff val="0"/>
              <a:lumOff val="-415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Núcleo de Autocomposição das Promotorias de Justiça de Mossoró</a:t>
          </a:r>
        </a:p>
      </dsp:txBody>
      <dsp:txXfrm rot="10800000">
        <a:off x="0" y="2807313"/>
        <a:ext cx="7499350" cy="613476"/>
      </dsp:txXfrm>
    </dsp:sp>
    <dsp:sp modelId="{B541DEC2-5B96-4243-9D8C-F7D1BAAA3325}">
      <dsp:nvSpPr>
        <dsp:cNvPr id="0" name=""/>
        <dsp:cNvSpPr/>
      </dsp:nvSpPr>
      <dsp:spPr>
        <a:xfrm rot="10800000">
          <a:off x="0" y="1872376"/>
          <a:ext cx="7499350" cy="944144"/>
        </a:xfrm>
        <a:prstGeom prst="upArrowCallout">
          <a:avLst/>
        </a:prstGeom>
        <a:gradFill rotWithShape="0">
          <a:gsLst>
            <a:gs pos="0">
              <a:schemeClr val="accent5">
                <a:hueOff val="220683"/>
                <a:satOff val="0"/>
                <a:lumOff val="-6236"/>
                <a:alphaOff val="0"/>
                <a:tint val="92000"/>
                <a:satMod val="170000"/>
              </a:schemeClr>
            </a:gs>
            <a:gs pos="15000">
              <a:schemeClr val="accent5">
                <a:hueOff val="220683"/>
                <a:satOff val="0"/>
                <a:lumOff val="-623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220683"/>
                <a:satOff val="0"/>
                <a:lumOff val="-623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220683"/>
                <a:satOff val="0"/>
                <a:lumOff val="-623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220683"/>
                <a:satOff val="0"/>
                <a:lumOff val="-623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220684"/>
              <a:satOff val="0"/>
              <a:lumOff val="-623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Núcleo de Justiça Juvenil Restaurativa de Natal</a:t>
          </a:r>
        </a:p>
      </dsp:txBody>
      <dsp:txXfrm rot="10800000">
        <a:off x="0" y="1872376"/>
        <a:ext cx="7499350" cy="613476"/>
      </dsp:txXfrm>
    </dsp:sp>
    <dsp:sp modelId="{209BD82D-73D3-4673-B06A-A22CB2EB6BD0}">
      <dsp:nvSpPr>
        <dsp:cNvPr id="0" name=""/>
        <dsp:cNvSpPr/>
      </dsp:nvSpPr>
      <dsp:spPr>
        <a:xfrm rot="10800000">
          <a:off x="0" y="937440"/>
          <a:ext cx="7499350" cy="944144"/>
        </a:xfrm>
        <a:prstGeom prst="upArrowCallout">
          <a:avLst/>
        </a:prstGeom>
        <a:gradFill rotWithShape="0">
          <a:gsLst>
            <a:gs pos="0">
              <a:schemeClr val="accent5">
                <a:hueOff val="294245"/>
                <a:satOff val="0"/>
                <a:lumOff val="-8314"/>
                <a:alphaOff val="0"/>
                <a:tint val="92000"/>
                <a:satMod val="170000"/>
              </a:schemeClr>
            </a:gs>
            <a:gs pos="15000">
              <a:schemeClr val="accent5">
                <a:hueOff val="294245"/>
                <a:satOff val="0"/>
                <a:lumOff val="-831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294245"/>
                <a:satOff val="0"/>
                <a:lumOff val="-831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294245"/>
                <a:satOff val="0"/>
                <a:lumOff val="-831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294245"/>
                <a:satOff val="0"/>
                <a:lumOff val="-831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294245"/>
              <a:satOff val="0"/>
              <a:lumOff val="-831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Núcleo Estadual de Atuação e Mediação em Ilícitos Tributários</a:t>
          </a:r>
        </a:p>
      </dsp:txBody>
      <dsp:txXfrm rot="10800000">
        <a:off x="0" y="937440"/>
        <a:ext cx="7499350" cy="613476"/>
      </dsp:txXfrm>
    </dsp:sp>
    <dsp:sp modelId="{2BF06041-FD04-46D7-90CD-4A799F2905FA}">
      <dsp:nvSpPr>
        <dsp:cNvPr id="0" name=""/>
        <dsp:cNvSpPr/>
      </dsp:nvSpPr>
      <dsp:spPr>
        <a:xfrm rot="10800000">
          <a:off x="0" y="2503"/>
          <a:ext cx="7499350" cy="944144"/>
        </a:xfrm>
        <a:prstGeom prst="upArrowCallou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92000"/>
                <a:satMod val="170000"/>
              </a:schemeClr>
            </a:gs>
            <a:gs pos="15000">
              <a:schemeClr val="accent5">
                <a:hueOff val="367806"/>
                <a:satOff val="0"/>
                <a:lumOff val="-103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67806"/>
                <a:satOff val="0"/>
                <a:lumOff val="-103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67806"/>
                <a:satOff val="0"/>
                <a:lumOff val="-103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367807"/>
              <a:satOff val="0"/>
              <a:lumOff val="-1039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Núcleo Estadual de Conciliação e Negociação</a:t>
          </a:r>
        </a:p>
      </dsp:txBody>
      <dsp:txXfrm rot="10800000">
        <a:off x="0" y="2503"/>
        <a:ext cx="7499350" cy="613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D34D4-A6E0-4E09-9FC3-9AA4EB2BB698}">
      <dsp:nvSpPr>
        <dsp:cNvPr id="0" name=""/>
        <dsp:cNvSpPr/>
      </dsp:nvSpPr>
      <dsp:spPr>
        <a:xfrm rot="5400000">
          <a:off x="4820171" y="-2050327"/>
          <a:ext cx="558772" cy="47995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Atuação no meio ambiente (destinação de resíduos sólidos) -</a:t>
          </a:r>
          <a:r>
            <a:rPr lang="pt-BR" sz="1400" u="sng" kern="1200" dirty="0">
              <a:solidFill>
                <a:schemeClr val="accent2"/>
              </a:solidFill>
            </a:rPr>
            <a:t>54</a:t>
          </a:r>
          <a:r>
            <a:rPr lang="pt-BR" sz="1400" kern="1200" dirty="0"/>
            <a:t> acordos firmados em 57 sessões de negociação. </a:t>
          </a:r>
        </a:p>
      </dsp:txBody>
      <dsp:txXfrm rot="-5400000">
        <a:off x="2699766" y="97355"/>
        <a:ext cx="4772307" cy="504218"/>
      </dsp:txXfrm>
    </dsp:sp>
    <dsp:sp modelId="{373E2B07-EEFB-4DEE-BE0D-BEE9E81BC1FB}">
      <dsp:nvSpPr>
        <dsp:cNvPr id="0" name=""/>
        <dsp:cNvSpPr/>
      </dsp:nvSpPr>
      <dsp:spPr>
        <a:xfrm>
          <a:off x="0" y="231"/>
          <a:ext cx="2699766" cy="698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Lixo negociado</a:t>
          </a:r>
        </a:p>
      </dsp:txBody>
      <dsp:txXfrm>
        <a:off x="34096" y="34327"/>
        <a:ext cx="2631574" cy="630273"/>
      </dsp:txXfrm>
    </dsp:sp>
    <dsp:sp modelId="{95E92C97-CBEC-4EE7-95A5-9FC528DEF749}">
      <dsp:nvSpPr>
        <dsp:cNvPr id="0" name=""/>
        <dsp:cNvSpPr/>
      </dsp:nvSpPr>
      <dsp:spPr>
        <a:xfrm rot="5400000">
          <a:off x="4820171" y="-1316939"/>
          <a:ext cx="558772" cy="47995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De insumos e medicamentos na Rede Estadual de Saúde, em Sessões do NECON.  Foi garantido o abastecimento!</a:t>
          </a:r>
        </a:p>
      </dsp:txBody>
      <dsp:txXfrm rot="-5400000">
        <a:off x="2699766" y="830743"/>
        <a:ext cx="4772307" cy="504218"/>
      </dsp:txXfrm>
    </dsp:sp>
    <dsp:sp modelId="{64D4319E-1E13-4D5C-9B70-3FB0993BE243}">
      <dsp:nvSpPr>
        <dsp:cNvPr id="0" name=""/>
        <dsp:cNvSpPr/>
      </dsp:nvSpPr>
      <dsp:spPr>
        <a:xfrm>
          <a:off x="0" y="733619"/>
          <a:ext cx="2699766" cy="6984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Reabastecimento</a:t>
          </a:r>
        </a:p>
      </dsp:txBody>
      <dsp:txXfrm>
        <a:off x="34096" y="767715"/>
        <a:ext cx="2631574" cy="630273"/>
      </dsp:txXfrm>
    </dsp:sp>
    <dsp:sp modelId="{C71612E2-1B9B-4C88-A858-A4A3127DD098}">
      <dsp:nvSpPr>
        <dsp:cNvPr id="0" name=""/>
        <dsp:cNvSpPr/>
      </dsp:nvSpPr>
      <dsp:spPr>
        <a:xfrm>
          <a:off x="0" y="1467008"/>
          <a:ext cx="2699766" cy="698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Regionalização de Hospitais</a:t>
          </a:r>
        </a:p>
      </dsp:txBody>
      <dsp:txXfrm>
        <a:off x="34096" y="1501104"/>
        <a:ext cx="2631574" cy="630273"/>
      </dsp:txXfrm>
    </dsp:sp>
    <dsp:sp modelId="{A895E745-71DF-4446-936E-C22B92D5CC4D}">
      <dsp:nvSpPr>
        <dsp:cNvPr id="0" name=""/>
        <dsp:cNvSpPr/>
      </dsp:nvSpPr>
      <dsp:spPr>
        <a:xfrm rot="5400000">
          <a:off x="4820171" y="149837"/>
          <a:ext cx="558772" cy="47995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R$ 50 milhões em acordos firmados, a serem pagos pela SMS Natal e pela SESAP/RN</a:t>
          </a:r>
        </a:p>
      </dsp:txBody>
      <dsp:txXfrm rot="-5400000">
        <a:off x="2699766" y="2297520"/>
        <a:ext cx="4772307" cy="504218"/>
      </dsp:txXfrm>
    </dsp:sp>
    <dsp:sp modelId="{3D9085A5-D663-46EA-B210-317CBF37F5EB}">
      <dsp:nvSpPr>
        <dsp:cNvPr id="0" name=""/>
        <dsp:cNvSpPr/>
      </dsp:nvSpPr>
      <dsp:spPr>
        <a:xfrm>
          <a:off x="0" y="2200397"/>
          <a:ext cx="2699766" cy="698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Dívidas com prestadores na saúde</a:t>
          </a:r>
        </a:p>
      </dsp:txBody>
      <dsp:txXfrm>
        <a:off x="34096" y="2234493"/>
        <a:ext cx="2631574" cy="630273"/>
      </dsp:txXfrm>
    </dsp:sp>
    <dsp:sp modelId="{86E380FE-5D84-4040-B51A-0D16B61A7099}">
      <dsp:nvSpPr>
        <dsp:cNvPr id="0" name=""/>
        <dsp:cNvSpPr/>
      </dsp:nvSpPr>
      <dsp:spPr>
        <a:xfrm rot="5400000">
          <a:off x="4820171" y="883226"/>
          <a:ext cx="558772" cy="47995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67 sessões de negociação e </a:t>
          </a:r>
          <a:r>
            <a:rPr lang="pt-BR" sz="1400" u="sng" kern="1200" dirty="0">
              <a:solidFill>
                <a:schemeClr val="accent2"/>
              </a:solidFill>
            </a:rPr>
            <a:t>64</a:t>
          </a:r>
          <a:r>
            <a:rPr lang="pt-BR" sz="1400" kern="1200" dirty="0"/>
            <a:t> acordos firmados.</a:t>
          </a:r>
        </a:p>
      </dsp:txBody>
      <dsp:txXfrm rot="-5400000">
        <a:off x="2699766" y="3030909"/>
        <a:ext cx="4772307" cy="504218"/>
      </dsp:txXfrm>
    </dsp:sp>
    <dsp:sp modelId="{2786F61C-63B8-4ECD-9AF9-BDBF055F62B2}">
      <dsp:nvSpPr>
        <dsp:cNvPr id="0" name=""/>
        <dsp:cNvSpPr/>
      </dsp:nvSpPr>
      <dsp:spPr>
        <a:xfrm>
          <a:off x="0" y="2933785"/>
          <a:ext cx="2699766" cy="6984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Total</a:t>
          </a:r>
        </a:p>
      </dsp:txBody>
      <dsp:txXfrm>
        <a:off x="34096" y="2967881"/>
        <a:ext cx="2631574" cy="630273"/>
      </dsp:txXfrm>
    </dsp:sp>
    <dsp:sp modelId="{EA05EE4A-B3BA-4630-844A-C5CCF5421D34}">
      <dsp:nvSpPr>
        <dsp:cNvPr id="0" name=""/>
        <dsp:cNvSpPr/>
      </dsp:nvSpPr>
      <dsp:spPr>
        <a:xfrm rot="5400000">
          <a:off x="4820171" y="1616614"/>
          <a:ext cx="558772" cy="47995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accent2"/>
              </a:solidFill>
            </a:rPr>
            <a:t>95%</a:t>
          </a:r>
          <a:r>
            <a:rPr lang="pt-BR" sz="1400" kern="1200" dirty="0"/>
            <a:t> (noventa e cinco por cento)</a:t>
          </a:r>
        </a:p>
      </dsp:txBody>
      <dsp:txXfrm rot="-5400000">
        <a:off x="2699766" y="3764297"/>
        <a:ext cx="4772307" cy="504218"/>
      </dsp:txXfrm>
    </dsp:sp>
    <dsp:sp modelId="{98310EAA-0D3F-4FCA-A871-91C08EB4F193}">
      <dsp:nvSpPr>
        <dsp:cNvPr id="0" name=""/>
        <dsp:cNvSpPr/>
      </dsp:nvSpPr>
      <dsp:spPr>
        <a:xfrm>
          <a:off x="0" y="3667174"/>
          <a:ext cx="2699766" cy="698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Percentual de êxito</a:t>
          </a:r>
        </a:p>
      </dsp:txBody>
      <dsp:txXfrm>
        <a:off x="34096" y="3701270"/>
        <a:ext cx="2631574" cy="630273"/>
      </dsp:txXfrm>
    </dsp:sp>
    <dsp:sp modelId="{B66D4AB4-694A-4E53-AB02-8CE64C87B4E2}">
      <dsp:nvSpPr>
        <dsp:cNvPr id="0" name=""/>
        <dsp:cNvSpPr/>
      </dsp:nvSpPr>
      <dsp:spPr>
        <a:xfrm rot="5400000">
          <a:off x="4820171" y="2350003"/>
          <a:ext cx="558772" cy="47995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Lixo negociado (continuação),  segurança </a:t>
          </a:r>
          <a:r>
            <a:rPr lang="pt-BR" sz="1400" kern="1200"/>
            <a:t>do transporte escolar </a:t>
          </a:r>
          <a:r>
            <a:rPr lang="pt-BR" sz="1400" kern="1200" dirty="0"/>
            <a:t>e recuperação de rodovia estadual.</a:t>
          </a:r>
        </a:p>
      </dsp:txBody>
      <dsp:txXfrm rot="-5400000">
        <a:off x="2699766" y="4497686"/>
        <a:ext cx="4772307" cy="504218"/>
      </dsp:txXfrm>
    </dsp:sp>
    <dsp:sp modelId="{A1094BCF-DC76-46B4-BB1F-29842DDBA6D2}">
      <dsp:nvSpPr>
        <dsp:cNvPr id="0" name=""/>
        <dsp:cNvSpPr/>
      </dsp:nvSpPr>
      <dsp:spPr>
        <a:xfrm>
          <a:off x="0" y="4400562"/>
          <a:ext cx="2699766" cy="6984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Sessões para 2019</a:t>
          </a:r>
        </a:p>
      </dsp:txBody>
      <dsp:txXfrm>
        <a:off x="34096" y="4434658"/>
        <a:ext cx="2631574" cy="630273"/>
      </dsp:txXfrm>
    </dsp:sp>
    <dsp:sp modelId="{8046FA02-0C2A-48A4-B07D-27124611BBA8}">
      <dsp:nvSpPr>
        <dsp:cNvPr id="0" name=""/>
        <dsp:cNvSpPr/>
      </dsp:nvSpPr>
      <dsp:spPr>
        <a:xfrm rot="5400000">
          <a:off x="4820171" y="3083391"/>
          <a:ext cx="558772" cy="47995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Atuação no acolhimento na grande natal (em fase de </a:t>
          </a:r>
          <a:r>
            <a:rPr lang="pt-BR" sz="1400" kern="1200" dirty="0" err="1"/>
            <a:t>investiga-ção</a:t>
          </a:r>
          <a:r>
            <a:rPr lang="pt-BR" sz="1400" kern="1200" dirty="0"/>
            <a:t> das condições de concretização).</a:t>
          </a:r>
        </a:p>
      </dsp:txBody>
      <dsp:txXfrm rot="-5400000">
        <a:off x="2699766" y="5231074"/>
        <a:ext cx="4772307" cy="504218"/>
      </dsp:txXfrm>
    </dsp:sp>
    <dsp:sp modelId="{9FD7C456-12CD-4BEF-BFC4-79F96808E420}">
      <dsp:nvSpPr>
        <dsp:cNvPr id="0" name=""/>
        <dsp:cNvSpPr/>
      </dsp:nvSpPr>
      <dsp:spPr>
        <a:xfrm>
          <a:off x="0" y="5133951"/>
          <a:ext cx="2699766" cy="698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Infância e Adolescência</a:t>
          </a:r>
        </a:p>
      </dsp:txBody>
      <dsp:txXfrm>
        <a:off x="34096" y="5168047"/>
        <a:ext cx="2631574" cy="630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6A3F61A-81E4-4D48-A2C9-B19BD45DD6CB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4795DFD-5AD0-46BB-B17E-D35859F84C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4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962025"/>
            <a:ext cx="4589462" cy="3443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5836" y="4768719"/>
            <a:ext cx="4738990" cy="382453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3E898D65-6789-43E6-A47F-0BFB42E9E333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16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99048" y="9519312"/>
            <a:ext cx="2958885" cy="4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E2DA3318-D79E-4C4E-82B8-78B31BC77C95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962025"/>
            <a:ext cx="4598988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1065836" y="4768719"/>
            <a:ext cx="4745353" cy="383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42" tIns="46771" rIns="93542" bIns="4677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56282694-E8EE-4D82-9C85-C3B99DD6D09A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19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99049" y="9519312"/>
            <a:ext cx="2952522" cy="46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B7ECD340-DF11-4395-AAC9-8B13B57AD908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899049" y="9519311"/>
            <a:ext cx="2955704" cy="46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F34711E9-1804-4D27-9377-C80C9E503C15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99049" y="9519311"/>
            <a:ext cx="2957294" cy="4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FFD6F023-55B3-44E3-9202-F817F3718712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23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762000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688817" y="4760480"/>
            <a:ext cx="5483483" cy="448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42" tIns="46771" rIns="93542" bIns="4677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2154239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24" tIns="48313" rIns="96624" bIns="48313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6" y="4759325"/>
            <a:ext cx="5502275" cy="45116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94F1A755-5F12-41AB-8905-F70B141429AC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22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99048" y="9519312"/>
            <a:ext cx="2958885" cy="4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A0B450D1-ECCA-43A5-AA9B-73A87D72C960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70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5836" y="4767072"/>
            <a:ext cx="4745353" cy="38327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962025"/>
            <a:ext cx="4622800" cy="346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67263"/>
            <a:ext cx="4745038" cy="3832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962025"/>
            <a:ext cx="4622800" cy="346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67263"/>
            <a:ext cx="4745038" cy="3832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962025"/>
            <a:ext cx="4622800" cy="346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67263"/>
            <a:ext cx="4745038" cy="3832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94F1A755-5F12-41AB-8905-F70B141429AC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4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99048" y="9519312"/>
            <a:ext cx="2958885" cy="4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A0B450D1-ECCA-43A5-AA9B-73A87D72C960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70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5836" y="4767072"/>
            <a:ext cx="4745353" cy="38327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962025"/>
            <a:ext cx="4622800" cy="346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67263"/>
            <a:ext cx="4745038" cy="3832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962025"/>
            <a:ext cx="4622800" cy="346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67263"/>
            <a:ext cx="4745038" cy="3832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962025"/>
            <a:ext cx="4622800" cy="346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767263"/>
            <a:ext cx="4745038" cy="3832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26F6A25E-42C4-4572-A0FF-6A12C21931ED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43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99049" y="9519312"/>
            <a:ext cx="2952522" cy="46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BFCFFA06-03F3-413F-ACFD-22DA5BE97329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99049" y="9519311"/>
            <a:ext cx="2955704" cy="46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B16872B6-46B4-4920-9932-CDFBDEC6E0A0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899049" y="9519311"/>
            <a:ext cx="2957294" cy="4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2B557F35-0A84-4966-A36A-315038AE6E61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99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70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1065836" y="4767072"/>
            <a:ext cx="4745353" cy="383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42" tIns="46771" rIns="93542" bIns="4677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8650"/>
            <a:ext cx="2986088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3543" tIns="46772" rIns="93543" bIns="46772"/>
          <a:lstStyle>
            <a:lvl1pPr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  <a:tab pos="919163" algn="l"/>
                <a:tab pos="1377950" algn="l"/>
                <a:tab pos="1838325" algn="l"/>
                <a:tab pos="2297113" algn="l"/>
                <a:tab pos="2757488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fld id="{9E7B1660-1E2C-4ACA-AEA6-D3580BA3F342}" type="slidenum">
              <a:rPr lang="pt-BR"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Segoe UI" charset="0"/>
              </a:rPr>
              <a:pPr eaLnBrk="1" hangingPunct="1"/>
              <a:t>44</a:t>
            </a:fld>
            <a:endParaRPr lang="pt-BR" sz="1400">
              <a:solidFill>
                <a:srgbClr val="000000"/>
              </a:solidFill>
              <a:latin typeface="Times New Roman" pitchFamily="16" charset="0"/>
              <a:ea typeface="Lucida Sans Unicode" charset="0"/>
              <a:cs typeface="Segoe UI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98900" y="9518650"/>
            <a:ext cx="2952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lnSpc>
                <a:spcPct val="95000"/>
              </a:lnSpc>
            </a:pPr>
            <a:fld id="{D7CE5ECD-CA3F-44F2-8297-564C8D0213A6}" type="slidenum">
              <a:rPr lang="pt-BR"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Segoe UI" charset="0"/>
              </a:rPr>
              <a:pPr algn="r" eaLnBrk="1" hangingPunct="1">
                <a:lnSpc>
                  <a:spcPct val="95000"/>
                </a:lnSpc>
              </a:pPr>
              <a:t>44</a:t>
            </a:fld>
            <a:endParaRPr lang="pt-BR" sz="1400">
              <a:solidFill>
                <a:srgbClr val="000000"/>
              </a:solidFill>
              <a:latin typeface="Times New Roman" pitchFamily="16" charset="0"/>
              <a:ea typeface="Lucida Sans Unicode" charset="0"/>
              <a:cs typeface="Segoe UI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898900" y="9518650"/>
            <a:ext cx="2955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lnSpc>
                <a:spcPct val="95000"/>
              </a:lnSpc>
            </a:pPr>
            <a:fld id="{F1B75E1A-479C-4890-A13C-F8D2F8A7C147}" type="slidenum">
              <a:rPr lang="pt-BR"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Segoe UI" charset="0"/>
              </a:rPr>
              <a:pPr algn="r" eaLnBrk="1" hangingPunct="1">
                <a:lnSpc>
                  <a:spcPct val="95000"/>
                </a:lnSpc>
              </a:pPr>
              <a:t>44</a:t>
            </a:fld>
            <a:endParaRPr lang="pt-BR" sz="1400">
              <a:solidFill>
                <a:srgbClr val="000000"/>
              </a:solidFill>
              <a:latin typeface="Times New Roman" pitchFamily="16" charset="0"/>
              <a:ea typeface="Lucida Sans Unicode" charset="0"/>
              <a:cs typeface="Segoe UI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98900" y="9518650"/>
            <a:ext cx="29575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lnSpc>
                <a:spcPct val="95000"/>
              </a:lnSpc>
            </a:pPr>
            <a:fld id="{3DC187AB-1B49-4692-B4F0-AD9463FAF845}" type="slidenum">
              <a:rPr lang="pt-BR"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Segoe UI" charset="0"/>
              </a:rPr>
              <a:pPr algn="r" eaLnBrk="1" hangingPunct="1">
                <a:lnSpc>
                  <a:spcPct val="95000"/>
                </a:lnSpc>
              </a:pPr>
              <a:t>44</a:t>
            </a:fld>
            <a:endParaRPr lang="pt-BR" sz="1400">
              <a:solidFill>
                <a:srgbClr val="000000"/>
              </a:solidFill>
              <a:latin typeface="Times New Roman" pitchFamily="16" charset="0"/>
              <a:ea typeface="Lucida Sans Unicode" charset="0"/>
              <a:cs typeface="Segoe UI" charset="0"/>
            </a:endParaRPr>
          </a:p>
        </p:txBody>
      </p:sp>
      <p:sp>
        <p:nvSpPr>
          <p:cNvPr id="2867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68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1065213" y="4767263"/>
            <a:ext cx="4746625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43" tIns="46772" rIns="93543" bIns="4677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53943" y="762931"/>
            <a:ext cx="2581867" cy="37586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42" tIns="46771" rIns="93542" bIns="46771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8817" y="4760480"/>
            <a:ext cx="5502572" cy="45100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75FD7616-55FE-45E0-8C77-9A06B8A12FC5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45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99049" y="9519312"/>
            <a:ext cx="2952522" cy="46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8890C79A-6210-4005-9E8F-94E47629C08C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99049" y="9519311"/>
            <a:ext cx="2955704" cy="46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78933CCA-4995-42D5-86FD-8EFCCFD86507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99049" y="9519311"/>
            <a:ext cx="2957294" cy="4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F908CE14-C908-4059-920E-7021BAE237D0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891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70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1065836" y="4767072"/>
            <a:ext cx="4745353" cy="383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42" tIns="46771" rIns="93542" bIns="4677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9589" algn="l"/>
                <a:tab pos="919175" algn="l"/>
                <a:tab pos="1378764" algn="l"/>
                <a:tab pos="1838350" algn="l"/>
                <a:tab pos="2297939" algn="l"/>
                <a:tab pos="2757526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fld id="{E6C0109F-BA0B-4F67-8A2E-C0A2A16D4054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46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99049" y="9519312"/>
            <a:ext cx="2952522" cy="46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521210B1-5660-463C-AA74-85FDC72676F9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99049" y="9519311"/>
            <a:ext cx="2955704" cy="46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03E8C87D-0BBD-4752-A0C2-8CC6FD54D614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99049" y="9519311"/>
            <a:ext cx="2957294" cy="4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763D430E-2786-446F-82E2-1D79DA14263D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30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70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065836" y="4767072"/>
            <a:ext cx="4745353" cy="383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542" tIns="46771" rIns="93542" bIns="4677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54238" y="763588"/>
            <a:ext cx="2581275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30" tIns="48315" rIns="96630" bIns="48315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70000"/>
              </a:lnSpc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pt-BR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2275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94F1A755-5F12-41AB-8905-F70B141429AC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7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99048" y="9519312"/>
            <a:ext cx="2958885" cy="4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A0B450D1-ECCA-43A5-AA9B-73A87D72C960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70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5836" y="4767072"/>
            <a:ext cx="4745353" cy="38327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7562" cy="3471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5836" y="4768720"/>
            <a:ext cx="4746943" cy="38327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12825" y="-9525000"/>
            <a:ext cx="27425650" cy="20569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817" y="4760480"/>
            <a:ext cx="5502572" cy="45100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4890257-77D4-4023-B20C-286762D6D2A1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10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99048" y="9519312"/>
            <a:ext cx="2958885" cy="4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26220E90-164F-4FB8-890E-60B2056F7E14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706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11238" y="-9525000"/>
            <a:ext cx="27417713" cy="2056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817" y="4760480"/>
            <a:ext cx="5497800" cy="450507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4890257-77D4-4023-B20C-286762D6D2A1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13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99048" y="9519312"/>
            <a:ext cx="2958885" cy="4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26220E90-164F-4FB8-890E-60B2056F7E14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706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11238" y="-9525000"/>
            <a:ext cx="27417713" cy="20564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8817" y="4760480"/>
            <a:ext cx="5497800" cy="450507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72392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3040099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507807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975515" indent="-233854" defTabSz="45958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0537" algn="l"/>
                <a:tab pos="1481073" algn="l"/>
                <a:tab pos="2221611" algn="l"/>
                <a:tab pos="2962148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94F1A755-5F12-41AB-8905-F70B141429AC}" type="slidenum">
              <a:rPr lang="pt-BR" sz="1500">
                <a:solidFill>
                  <a:srgbClr val="000000"/>
                </a:solidFill>
                <a:cs typeface="Segoe UI" charset="0"/>
              </a:rPr>
              <a:pPr eaLnBrk="1" hangingPunct="1"/>
              <a:t>14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99048" y="9519312"/>
            <a:ext cx="2958885" cy="46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A0B450D1-ECCA-43A5-AA9B-73A87D72C960}" type="slidenum">
              <a:rPr lang="pt-BR" sz="1500">
                <a:solidFill>
                  <a:srgbClr val="000000"/>
                </a:solidFill>
                <a:cs typeface="Segoe UI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pt-BR" sz="15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962025"/>
            <a:ext cx="4625975" cy="3470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5836" y="4767072"/>
            <a:ext cx="4745353" cy="38327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33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bk object 17"/>
          <p:cNvSpPr>
            <a:spLocks/>
          </p:cNvSpPr>
          <p:nvPr/>
        </p:nvSpPr>
        <p:spPr bwMode="auto">
          <a:xfrm>
            <a:off x="3175" y="3175"/>
            <a:ext cx="819150" cy="819150"/>
          </a:xfrm>
          <a:custGeom>
            <a:avLst/>
            <a:gdLst>
              <a:gd name="T0" fmla="*/ 819150 w 820419"/>
              <a:gd name="T1" fmla="*/ 0 h 819150"/>
              <a:gd name="T2" fmla="*/ 1267 w 820419"/>
              <a:gd name="T3" fmla="*/ 0 h 819150"/>
              <a:gd name="T4" fmla="*/ 0 w 820419"/>
              <a:gd name="T5" fmla="*/ 819150 h 819150"/>
              <a:gd name="T6" fmla="*/ 1267 w 820419"/>
              <a:gd name="T7" fmla="*/ 819150 h 819150"/>
              <a:gd name="T8" fmla="*/ 49452 w 820419"/>
              <a:gd name="T9" fmla="*/ 817880 h 819150"/>
              <a:gd name="T10" fmla="*/ 96371 w 820419"/>
              <a:gd name="T11" fmla="*/ 812800 h 819150"/>
              <a:gd name="T12" fmla="*/ 143288 w 820419"/>
              <a:gd name="T13" fmla="*/ 806450 h 819150"/>
              <a:gd name="T14" fmla="*/ 188937 w 820419"/>
              <a:gd name="T15" fmla="*/ 797560 h 819150"/>
              <a:gd name="T16" fmla="*/ 233319 w 820419"/>
              <a:gd name="T17" fmla="*/ 784860 h 819150"/>
              <a:gd name="T18" fmla="*/ 276432 w 820419"/>
              <a:gd name="T19" fmla="*/ 770890 h 819150"/>
              <a:gd name="T20" fmla="*/ 319545 w 820419"/>
              <a:gd name="T21" fmla="*/ 754380 h 819150"/>
              <a:gd name="T22" fmla="*/ 360122 w 820419"/>
              <a:gd name="T23" fmla="*/ 735330 h 819150"/>
              <a:gd name="T24" fmla="*/ 400699 w 820419"/>
              <a:gd name="T25" fmla="*/ 715010 h 819150"/>
              <a:gd name="T26" fmla="*/ 476780 w 820419"/>
              <a:gd name="T27" fmla="*/ 666750 h 819150"/>
              <a:gd name="T28" fmla="*/ 512286 w 820419"/>
              <a:gd name="T29" fmla="*/ 638810 h 819150"/>
              <a:gd name="T30" fmla="*/ 546522 w 820419"/>
              <a:gd name="T31" fmla="*/ 609600 h 819150"/>
              <a:gd name="T32" fmla="*/ 579492 w 820419"/>
              <a:gd name="T33" fmla="*/ 579120 h 819150"/>
              <a:gd name="T34" fmla="*/ 609924 w 820419"/>
              <a:gd name="T35" fmla="*/ 546100 h 819150"/>
              <a:gd name="T36" fmla="*/ 639090 w 820419"/>
              <a:gd name="T37" fmla="*/ 511810 h 819150"/>
              <a:gd name="T38" fmla="*/ 666986 w 820419"/>
              <a:gd name="T39" fmla="*/ 476250 h 819150"/>
              <a:gd name="T40" fmla="*/ 691079 w 820419"/>
              <a:gd name="T41" fmla="*/ 439420 h 819150"/>
              <a:gd name="T42" fmla="*/ 715172 w 820419"/>
              <a:gd name="T43" fmla="*/ 400050 h 819150"/>
              <a:gd name="T44" fmla="*/ 735461 w 820419"/>
              <a:gd name="T45" fmla="*/ 359410 h 819150"/>
              <a:gd name="T46" fmla="*/ 754481 w 820419"/>
              <a:gd name="T47" fmla="*/ 318770 h 819150"/>
              <a:gd name="T48" fmla="*/ 770966 w 820419"/>
              <a:gd name="T49" fmla="*/ 275590 h 819150"/>
              <a:gd name="T50" fmla="*/ 784914 w 820419"/>
              <a:gd name="T51" fmla="*/ 232410 h 819150"/>
              <a:gd name="T52" fmla="*/ 797594 w 820419"/>
              <a:gd name="T53" fmla="*/ 187960 h 819150"/>
              <a:gd name="T54" fmla="*/ 806470 w 820419"/>
              <a:gd name="T55" fmla="*/ 142240 h 819150"/>
              <a:gd name="T56" fmla="*/ 812810 w 820419"/>
              <a:gd name="T57" fmla="*/ 95250 h 819150"/>
              <a:gd name="T58" fmla="*/ 817883 w 820419"/>
              <a:gd name="T59" fmla="*/ 48260 h 819150"/>
              <a:gd name="T60" fmla="*/ 819150 w 820419"/>
              <a:gd name="T61" fmla="*/ 0 h 8191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20419" h="819150">
                <a:moveTo>
                  <a:pt x="820419" y="0"/>
                </a:moveTo>
                <a:lnTo>
                  <a:pt x="1269" y="0"/>
                </a:lnTo>
                <a:lnTo>
                  <a:pt x="0" y="819150"/>
                </a:lnTo>
                <a:lnTo>
                  <a:pt x="1269" y="819150"/>
                </a:lnTo>
                <a:lnTo>
                  <a:pt x="49529" y="817880"/>
                </a:lnTo>
                <a:lnTo>
                  <a:pt x="96520" y="812800"/>
                </a:lnTo>
                <a:lnTo>
                  <a:pt x="143510" y="806450"/>
                </a:lnTo>
                <a:lnTo>
                  <a:pt x="189230" y="797560"/>
                </a:lnTo>
                <a:lnTo>
                  <a:pt x="233680" y="784860"/>
                </a:lnTo>
                <a:lnTo>
                  <a:pt x="276860" y="770890"/>
                </a:lnTo>
                <a:lnTo>
                  <a:pt x="320040" y="754380"/>
                </a:lnTo>
                <a:lnTo>
                  <a:pt x="360680" y="735330"/>
                </a:lnTo>
                <a:lnTo>
                  <a:pt x="401320" y="715010"/>
                </a:lnTo>
                <a:lnTo>
                  <a:pt x="477519" y="666750"/>
                </a:lnTo>
                <a:lnTo>
                  <a:pt x="513080" y="638810"/>
                </a:lnTo>
                <a:lnTo>
                  <a:pt x="547369" y="609600"/>
                </a:lnTo>
                <a:lnTo>
                  <a:pt x="580390" y="579120"/>
                </a:lnTo>
                <a:lnTo>
                  <a:pt x="610869" y="546100"/>
                </a:lnTo>
                <a:lnTo>
                  <a:pt x="640080" y="511810"/>
                </a:lnTo>
                <a:lnTo>
                  <a:pt x="668019" y="476250"/>
                </a:lnTo>
                <a:lnTo>
                  <a:pt x="692150" y="439420"/>
                </a:lnTo>
                <a:lnTo>
                  <a:pt x="716280" y="400050"/>
                </a:lnTo>
                <a:lnTo>
                  <a:pt x="736600" y="359410"/>
                </a:lnTo>
                <a:lnTo>
                  <a:pt x="755650" y="318770"/>
                </a:lnTo>
                <a:lnTo>
                  <a:pt x="772160" y="275590"/>
                </a:lnTo>
                <a:lnTo>
                  <a:pt x="786130" y="232410"/>
                </a:lnTo>
                <a:lnTo>
                  <a:pt x="798830" y="187960"/>
                </a:lnTo>
                <a:lnTo>
                  <a:pt x="807719" y="142240"/>
                </a:lnTo>
                <a:lnTo>
                  <a:pt x="814069" y="95250"/>
                </a:lnTo>
                <a:lnTo>
                  <a:pt x="819150" y="48260"/>
                </a:lnTo>
                <a:lnTo>
                  <a:pt x="820419" y="0"/>
                </a:lnTo>
                <a:close/>
              </a:path>
            </a:pathLst>
          </a:custGeom>
          <a:solidFill>
            <a:srgbClr val="F7F7F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bk object 18"/>
          <p:cNvSpPr>
            <a:spLocks/>
          </p:cNvSpPr>
          <p:nvPr/>
        </p:nvSpPr>
        <p:spPr bwMode="auto">
          <a:xfrm>
            <a:off x="3175" y="3175"/>
            <a:ext cx="819150" cy="819150"/>
          </a:xfrm>
          <a:custGeom>
            <a:avLst/>
            <a:gdLst>
              <a:gd name="T0" fmla="*/ 819150 w 820419"/>
              <a:gd name="T1" fmla="*/ 0 h 819150"/>
              <a:gd name="T2" fmla="*/ 817883 w 820419"/>
              <a:gd name="T3" fmla="*/ 48260 h 819150"/>
              <a:gd name="T4" fmla="*/ 812810 w 820419"/>
              <a:gd name="T5" fmla="*/ 95250 h 819150"/>
              <a:gd name="T6" fmla="*/ 806470 w 820419"/>
              <a:gd name="T7" fmla="*/ 142240 h 819150"/>
              <a:gd name="T8" fmla="*/ 797594 w 820419"/>
              <a:gd name="T9" fmla="*/ 187960 h 819150"/>
              <a:gd name="T10" fmla="*/ 784914 w 820419"/>
              <a:gd name="T11" fmla="*/ 232410 h 819150"/>
              <a:gd name="T12" fmla="*/ 770966 w 820419"/>
              <a:gd name="T13" fmla="*/ 275590 h 819150"/>
              <a:gd name="T14" fmla="*/ 754481 w 820419"/>
              <a:gd name="T15" fmla="*/ 318770 h 819150"/>
              <a:gd name="T16" fmla="*/ 735461 w 820419"/>
              <a:gd name="T17" fmla="*/ 359410 h 819150"/>
              <a:gd name="T18" fmla="*/ 715172 w 820419"/>
              <a:gd name="T19" fmla="*/ 400050 h 819150"/>
              <a:gd name="T20" fmla="*/ 691079 w 820419"/>
              <a:gd name="T21" fmla="*/ 439420 h 819150"/>
              <a:gd name="T22" fmla="*/ 666986 w 820419"/>
              <a:gd name="T23" fmla="*/ 476250 h 819150"/>
              <a:gd name="T24" fmla="*/ 639090 w 820419"/>
              <a:gd name="T25" fmla="*/ 511810 h 819150"/>
              <a:gd name="T26" fmla="*/ 609924 w 820419"/>
              <a:gd name="T27" fmla="*/ 546100 h 819150"/>
              <a:gd name="T28" fmla="*/ 579492 w 820419"/>
              <a:gd name="T29" fmla="*/ 579120 h 819150"/>
              <a:gd name="T30" fmla="*/ 546522 w 820419"/>
              <a:gd name="T31" fmla="*/ 609600 h 819150"/>
              <a:gd name="T32" fmla="*/ 512286 w 820419"/>
              <a:gd name="T33" fmla="*/ 638810 h 819150"/>
              <a:gd name="T34" fmla="*/ 476780 w 820419"/>
              <a:gd name="T35" fmla="*/ 666750 h 819150"/>
              <a:gd name="T36" fmla="*/ 438739 w 820419"/>
              <a:gd name="T37" fmla="*/ 690880 h 819150"/>
              <a:gd name="T38" fmla="*/ 400699 w 820419"/>
              <a:gd name="T39" fmla="*/ 715010 h 819150"/>
              <a:gd name="T40" fmla="*/ 360122 w 820419"/>
              <a:gd name="T41" fmla="*/ 735330 h 819150"/>
              <a:gd name="T42" fmla="*/ 319545 w 820419"/>
              <a:gd name="T43" fmla="*/ 754380 h 819150"/>
              <a:gd name="T44" fmla="*/ 276432 w 820419"/>
              <a:gd name="T45" fmla="*/ 770890 h 819150"/>
              <a:gd name="T46" fmla="*/ 233319 w 820419"/>
              <a:gd name="T47" fmla="*/ 784860 h 819150"/>
              <a:gd name="T48" fmla="*/ 188937 w 820419"/>
              <a:gd name="T49" fmla="*/ 797560 h 819150"/>
              <a:gd name="T50" fmla="*/ 143288 w 820419"/>
              <a:gd name="T51" fmla="*/ 806450 h 819150"/>
              <a:gd name="T52" fmla="*/ 96371 w 820419"/>
              <a:gd name="T53" fmla="*/ 812800 h 819150"/>
              <a:gd name="T54" fmla="*/ 49452 w 820419"/>
              <a:gd name="T55" fmla="*/ 817880 h 819150"/>
              <a:gd name="T56" fmla="*/ 1267 w 820419"/>
              <a:gd name="T57" fmla="*/ 819150 h 819150"/>
              <a:gd name="T58" fmla="*/ 0 w 820419"/>
              <a:gd name="T59" fmla="*/ 819150 h 819150"/>
              <a:gd name="T60" fmla="*/ 1267 w 820419"/>
              <a:gd name="T61" fmla="*/ 0 h 819150"/>
              <a:gd name="T62" fmla="*/ 819150 w 820419"/>
              <a:gd name="T63" fmla="*/ 0 h 819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0419" h="819150">
                <a:moveTo>
                  <a:pt x="820419" y="0"/>
                </a:moveTo>
                <a:lnTo>
                  <a:pt x="819150" y="48260"/>
                </a:lnTo>
                <a:lnTo>
                  <a:pt x="814069" y="95250"/>
                </a:lnTo>
                <a:lnTo>
                  <a:pt x="807719" y="142240"/>
                </a:lnTo>
                <a:lnTo>
                  <a:pt x="798830" y="187960"/>
                </a:lnTo>
                <a:lnTo>
                  <a:pt x="786130" y="232410"/>
                </a:lnTo>
                <a:lnTo>
                  <a:pt x="772160" y="275590"/>
                </a:lnTo>
                <a:lnTo>
                  <a:pt x="755650" y="318770"/>
                </a:lnTo>
                <a:lnTo>
                  <a:pt x="736600" y="359410"/>
                </a:lnTo>
                <a:lnTo>
                  <a:pt x="716280" y="400050"/>
                </a:lnTo>
                <a:lnTo>
                  <a:pt x="692150" y="439420"/>
                </a:lnTo>
                <a:lnTo>
                  <a:pt x="668019" y="476250"/>
                </a:lnTo>
                <a:lnTo>
                  <a:pt x="640080" y="511810"/>
                </a:lnTo>
                <a:lnTo>
                  <a:pt x="610869" y="546100"/>
                </a:lnTo>
                <a:lnTo>
                  <a:pt x="580390" y="579120"/>
                </a:lnTo>
                <a:lnTo>
                  <a:pt x="547369" y="609600"/>
                </a:lnTo>
                <a:lnTo>
                  <a:pt x="513080" y="638810"/>
                </a:lnTo>
                <a:lnTo>
                  <a:pt x="477519" y="666750"/>
                </a:lnTo>
                <a:lnTo>
                  <a:pt x="439419" y="690880"/>
                </a:lnTo>
                <a:lnTo>
                  <a:pt x="401320" y="715010"/>
                </a:lnTo>
                <a:lnTo>
                  <a:pt x="360680" y="735330"/>
                </a:lnTo>
                <a:lnTo>
                  <a:pt x="320040" y="754380"/>
                </a:lnTo>
                <a:lnTo>
                  <a:pt x="276860" y="770890"/>
                </a:lnTo>
                <a:lnTo>
                  <a:pt x="233680" y="784860"/>
                </a:lnTo>
                <a:lnTo>
                  <a:pt x="189230" y="797560"/>
                </a:lnTo>
                <a:lnTo>
                  <a:pt x="143510" y="806450"/>
                </a:lnTo>
                <a:lnTo>
                  <a:pt x="96520" y="812800"/>
                </a:lnTo>
                <a:lnTo>
                  <a:pt x="49529" y="817880"/>
                </a:lnTo>
                <a:lnTo>
                  <a:pt x="1269" y="819150"/>
                </a:lnTo>
                <a:lnTo>
                  <a:pt x="0" y="819150"/>
                </a:lnTo>
                <a:lnTo>
                  <a:pt x="1269" y="0"/>
                </a:lnTo>
                <a:lnTo>
                  <a:pt x="820419" y="0"/>
                </a:lnTo>
                <a:close/>
              </a:path>
            </a:pathLst>
          </a:custGeom>
          <a:noFill/>
          <a:ln w="3234">
            <a:solidFill>
              <a:srgbClr val="B3B3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128588" y="6350"/>
            <a:ext cx="1782762" cy="1782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bk object 20"/>
          <p:cNvSpPr>
            <a:spLocks/>
          </p:cNvSpPr>
          <p:nvPr/>
        </p:nvSpPr>
        <p:spPr bwMode="auto">
          <a:xfrm>
            <a:off x="168275" y="22225"/>
            <a:ext cx="1701800" cy="1701800"/>
          </a:xfrm>
          <a:custGeom>
            <a:avLst/>
            <a:gdLst>
              <a:gd name="T0" fmla="*/ 1269 w 1701800"/>
              <a:gd name="T1" fmla="*/ 802639 h 1701800"/>
              <a:gd name="T2" fmla="*/ 11429 w 1701800"/>
              <a:gd name="T3" fmla="*/ 707389 h 1701800"/>
              <a:gd name="T4" fmla="*/ 31750 w 1701800"/>
              <a:gd name="T5" fmla="*/ 617219 h 1701800"/>
              <a:gd name="T6" fmla="*/ 62229 w 1701800"/>
              <a:gd name="T7" fmla="*/ 529589 h 1701800"/>
              <a:gd name="T8" fmla="*/ 101600 w 1701800"/>
              <a:gd name="T9" fmla="*/ 447039 h 1701800"/>
              <a:gd name="T10" fmla="*/ 148590 w 1701800"/>
              <a:gd name="T11" fmla="*/ 369569 h 1701800"/>
              <a:gd name="T12" fmla="*/ 203200 w 1701800"/>
              <a:gd name="T13" fmla="*/ 298450 h 1701800"/>
              <a:gd name="T14" fmla="*/ 265430 w 1701800"/>
              <a:gd name="T15" fmla="*/ 232409 h 1701800"/>
              <a:gd name="T16" fmla="*/ 334010 w 1701800"/>
              <a:gd name="T17" fmla="*/ 173989 h 1701800"/>
              <a:gd name="T18" fmla="*/ 407669 w 1701800"/>
              <a:gd name="T19" fmla="*/ 123189 h 1701800"/>
              <a:gd name="T20" fmla="*/ 488950 w 1701800"/>
              <a:gd name="T21" fmla="*/ 80009 h 1701800"/>
              <a:gd name="T22" fmla="*/ 572769 w 1701800"/>
              <a:gd name="T23" fmla="*/ 45719 h 1701800"/>
              <a:gd name="T24" fmla="*/ 662940 w 1701800"/>
              <a:gd name="T25" fmla="*/ 20319 h 1701800"/>
              <a:gd name="T26" fmla="*/ 754380 w 1701800"/>
              <a:gd name="T27" fmla="*/ 5079 h 1701800"/>
              <a:gd name="T28" fmla="*/ 850900 w 1701800"/>
              <a:gd name="T29" fmla="*/ 0 h 1701800"/>
              <a:gd name="T30" fmla="*/ 946150 w 1701800"/>
              <a:gd name="T31" fmla="*/ 5079 h 1701800"/>
              <a:gd name="T32" fmla="*/ 1040130 w 1701800"/>
              <a:gd name="T33" fmla="*/ 20319 h 1701800"/>
              <a:gd name="T34" fmla="*/ 1129030 w 1701800"/>
              <a:gd name="T35" fmla="*/ 45719 h 1701800"/>
              <a:gd name="T36" fmla="*/ 1214120 w 1701800"/>
              <a:gd name="T37" fmla="*/ 80009 h 1701800"/>
              <a:gd name="T38" fmla="*/ 1292860 w 1701800"/>
              <a:gd name="T39" fmla="*/ 123189 h 1701800"/>
              <a:gd name="T40" fmla="*/ 1367790 w 1701800"/>
              <a:gd name="T41" fmla="*/ 173989 h 1701800"/>
              <a:gd name="T42" fmla="*/ 1436370 w 1701800"/>
              <a:gd name="T43" fmla="*/ 232409 h 1701800"/>
              <a:gd name="T44" fmla="*/ 1498600 w 1701800"/>
              <a:gd name="T45" fmla="*/ 298450 h 1701800"/>
              <a:gd name="T46" fmla="*/ 1553210 w 1701800"/>
              <a:gd name="T47" fmla="*/ 369569 h 1701800"/>
              <a:gd name="T48" fmla="*/ 1600200 w 1701800"/>
              <a:gd name="T49" fmla="*/ 447039 h 1701800"/>
              <a:gd name="T50" fmla="*/ 1639570 w 1701800"/>
              <a:gd name="T51" fmla="*/ 529589 h 1701800"/>
              <a:gd name="T52" fmla="*/ 1668779 w 1701800"/>
              <a:gd name="T53" fmla="*/ 617219 h 1701800"/>
              <a:gd name="T54" fmla="*/ 1690370 w 1701800"/>
              <a:gd name="T55" fmla="*/ 707389 h 1701800"/>
              <a:gd name="T56" fmla="*/ 1700529 w 1701800"/>
              <a:gd name="T57" fmla="*/ 802639 h 1701800"/>
              <a:gd name="T58" fmla="*/ 1700529 w 1701800"/>
              <a:gd name="T59" fmla="*/ 899159 h 1701800"/>
              <a:gd name="T60" fmla="*/ 1690370 w 1701800"/>
              <a:gd name="T61" fmla="*/ 993139 h 1701800"/>
              <a:gd name="T62" fmla="*/ 1668779 w 1701800"/>
              <a:gd name="T63" fmla="*/ 1084579 h 1701800"/>
              <a:gd name="T64" fmla="*/ 1639570 w 1701800"/>
              <a:gd name="T65" fmla="*/ 1170939 h 1701800"/>
              <a:gd name="T66" fmla="*/ 1600200 w 1701800"/>
              <a:gd name="T67" fmla="*/ 1253489 h 1701800"/>
              <a:gd name="T68" fmla="*/ 1553210 w 1701800"/>
              <a:gd name="T69" fmla="*/ 1330959 h 1701800"/>
              <a:gd name="T70" fmla="*/ 1498600 w 1701800"/>
              <a:gd name="T71" fmla="*/ 1403349 h 1701800"/>
              <a:gd name="T72" fmla="*/ 1436370 w 1701800"/>
              <a:gd name="T73" fmla="*/ 1468119 h 1701800"/>
              <a:gd name="T74" fmla="*/ 1367790 w 1701800"/>
              <a:gd name="T75" fmla="*/ 1526539 h 1701800"/>
              <a:gd name="T76" fmla="*/ 1292860 w 1701800"/>
              <a:gd name="T77" fmla="*/ 1577339 h 1701800"/>
              <a:gd name="T78" fmla="*/ 1214120 w 1701800"/>
              <a:gd name="T79" fmla="*/ 1620519 h 1701800"/>
              <a:gd name="T80" fmla="*/ 1129030 w 1701800"/>
              <a:gd name="T81" fmla="*/ 1654809 h 1701800"/>
              <a:gd name="T82" fmla="*/ 1040130 w 1701800"/>
              <a:gd name="T83" fmla="*/ 1681479 h 1701800"/>
              <a:gd name="T84" fmla="*/ 946150 w 1701800"/>
              <a:gd name="T85" fmla="*/ 1696719 h 1701800"/>
              <a:gd name="T86" fmla="*/ 850900 w 1701800"/>
              <a:gd name="T87" fmla="*/ 1701799 h 1701800"/>
              <a:gd name="T88" fmla="*/ 754380 w 1701800"/>
              <a:gd name="T89" fmla="*/ 1696719 h 1701800"/>
              <a:gd name="T90" fmla="*/ 662940 w 1701800"/>
              <a:gd name="T91" fmla="*/ 1681479 h 1701800"/>
              <a:gd name="T92" fmla="*/ 572769 w 1701800"/>
              <a:gd name="T93" fmla="*/ 1654809 h 1701800"/>
              <a:gd name="T94" fmla="*/ 488950 w 1701800"/>
              <a:gd name="T95" fmla="*/ 1620519 h 1701800"/>
              <a:gd name="T96" fmla="*/ 407669 w 1701800"/>
              <a:gd name="T97" fmla="*/ 1577339 h 1701800"/>
              <a:gd name="T98" fmla="*/ 334010 w 1701800"/>
              <a:gd name="T99" fmla="*/ 1526539 h 1701800"/>
              <a:gd name="T100" fmla="*/ 265430 w 1701800"/>
              <a:gd name="T101" fmla="*/ 1468119 h 1701800"/>
              <a:gd name="T102" fmla="*/ 203200 w 1701800"/>
              <a:gd name="T103" fmla="*/ 1403349 h 1701800"/>
              <a:gd name="T104" fmla="*/ 148590 w 1701800"/>
              <a:gd name="T105" fmla="*/ 1330959 h 1701800"/>
              <a:gd name="T106" fmla="*/ 101600 w 1701800"/>
              <a:gd name="T107" fmla="*/ 1253489 h 1701800"/>
              <a:gd name="T108" fmla="*/ 62229 w 1701800"/>
              <a:gd name="T109" fmla="*/ 1170939 h 1701800"/>
              <a:gd name="T110" fmla="*/ 31750 w 1701800"/>
              <a:gd name="T111" fmla="*/ 1084579 h 1701800"/>
              <a:gd name="T112" fmla="*/ 11429 w 1701800"/>
              <a:gd name="T113" fmla="*/ 993139 h 1701800"/>
              <a:gd name="T114" fmla="*/ 1269 w 1701800"/>
              <a:gd name="T115" fmla="*/ 899159 h 17018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01800" h="1701800">
                <a:moveTo>
                  <a:pt x="0" y="850899"/>
                </a:moveTo>
                <a:lnTo>
                  <a:pt x="1269" y="802639"/>
                </a:lnTo>
                <a:lnTo>
                  <a:pt x="5079" y="754379"/>
                </a:lnTo>
                <a:lnTo>
                  <a:pt x="11429" y="707389"/>
                </a:lnTo>
                <a:lnTo>
                  <a:pt x="20319" y="661669"/>
                </a:lnTo>
                <a:lnTo>
                  <a:pt x="31750" y="617219"/>
                </a:lnTo>
                <a:lnTo>
                  <a:pt x="45719" y="572769"/>
                </a:lnTo>
                <a:lnTo>
                  <a:pt x="62229" y="529589"/>
                </a:lnTo>
                <a:lnTo>
                  <a:pt x="80010" y="487679"/>
                </a:lnTo>
                <a:lnTo>
                  <a:pt x="101600" y="447039"/>
                </a:lnTo>
                <a:lnTo>
                  <a:pt x="123189" y="407669"/>
                </a:lnTo>
                <a:lnTo>
                  <a:pt x="148590" y="369569"/>
                </a:lnTo>
                <a:lnTo>
                  <a:pt x="175260" y="332739"/>
                </a:lnTo>
                <a:lnTo>
                  <a:pt x="203200" y="298450"/>
                </a:lnTo>
                <a:lnTo>
                  <a:pt x="233679" y="265429"/>
                </a:lnTo>
                <a:lnTo>
                  <a:pt x="265430" y="232409"/>
                </a:lnTo>
                <a:lnTo>
                  <a:pt x="298449" y="203200"/>
                </a:lnTo>
                <a:lnTo>
                  <a:pt x="334010" y="173989"/>
                </a:lnTo>
                <a:lnTo>
                  <a:pt x="370840" y="148589"/>
                </a:lnTo>
                <a:lnTo>
                  <a:pt x="407669" y="123189"/>
                </a:lnTo>
                <a:lnTo>
                  <a:pt x="448309" y="100329"/>
                </a:lnTo>
                <a:lnTo>
                  <a:pt x="488950" y="80009"/>
                </a:lnTo>
                <a:lnTo>
                  <a:pt x="529590" y="62229"/>
                </a:lnTo>
                <a:lnTo>
                  <a:pt x="572769" y="45719"/>
                </a:lnTo>
                <a:lnTo>
                  <a:pt x="617219" y="31750"/>
                </a:lnTo>
                <a:lnTo>
                  <a:pt x="662940" y="20319"/>
                </a:lnTo>
                <a:lnTo>
                  <a:pt x="708660" y="11429"/>
                </a:lnTo>
                <a:lnTo>
                  <a:pt x="754380" y="5079"/>
                </a:lnTo>
                <a:lnTo>
                  <a:pt x="802640" y="1269"/>
                </a:lnTo>
                <a:lnTo>
                  <a:pt x="850900" y="0"/>
                </a:lnTo>
                <a:lnTo>
                  <a:pt x="899160" y="1269"/>
                </a:lnTo>
                <a:lnTo>
                  <a:pt x="946150" y="5079"/>
                </a:lnTo>
                <a:lnTo>
                  <a:pt x="993140" y="11429"/>
                </a:lnTo>
                <a:lnTo>
                  <a:pt x="1040130" y="20319"/>
                </a:lnTo>
                <a:lnTo>
                  <a:pt x="1084580" y="31750"/>
                </a:lnTo>
                <a:lnTo>
                  <a:pt x="1129030" y="45719"/>
                </a:lnTo>
                <a:lnTo>
                  <a:pt x="1172210" y="62229"/>
                </a:lnTo>
                <a:lnTo>
                  <a:pt x="1214120" y="80009"/>
                </a:lnTo>
                <a:lnTo>
                  <a:pt x="1254760" y="100329"/>
                </a:lnTo>
                <a:lnTo>
                  <a:pt x="1292860" y="123189"/>
                </a:lnTo>
                <a:lnTo>
                  <a:pt x="1330960" y="148589"/>
                </a:lnTo>
                <a:lnTo>
                  <a:pt x="1367790" y="173989"/>
                </a:lnTo>
                <a:lnTo>
                  <a:pt x="1403350" y="203200"/>
                </a:lnTo>
                <a:lnTo>
                  <a:pt x="1436370" y="232409"/>
                </a:lnTo>
                <a:lnTo>
                  <a:pt x="1468120" y="265429"/>
                </a:lnTo>
                <a:lnTo>
                  <a:pt x="1498600" y="298450"/>
                </a:lnTo>
                <a:lnTo>
                  <a:pt x="1526540" y="332739"/>
                </a:lnTo>
                <a:lnTo>
                  <a:pt x="1553210" y="369569"/>
                </a:lnTo>
                <a:lnTo>
                  <a:pt x="1577340" y="407669"/>
                </a:lnTo>
                <a:lnTo>
                  <a:pt x="1600200" y="447039"/>
                </a:lnTo>
                <a:lnTo>
                  <a:pt x="1620520" y="487679"/>
                </a:lnTo>
                <a:lnTo>
                  <a:pt x="1639570" y="529589"/>
                </a:lnTo>
                <a:lnTo>
                  <a:pt x="1656079" y="572769"/>
                </a:lnTo>
                <a:lnTo>
                  <a:pt x="1668779" y="617219"/>
                </a:lnTo>
                <a:lnTo>
                  <a:pt x="1680209" y="661669"/>
                </a:lnTo>
                <a:lnTo>
                  <a:pt x="1690370" y="707389"/>
                </a:lnTo>
                <a:lnTo>
                  <a:pt x="1696720" y="754379"/>
                </a:lnTo>
                <a:lnTo>
                  <a:pt x="1700529" y="802639"/>
                </a:lnTo>
                <a:lnTo>
                  <a:pt x="1701800" y="850899"/>
                </a:lnTo>
                <a:lnTo>
                  <a:pt x="1700529" y="899159"/>
                </a:lnTo>
                <a:lnTo>
                  <a:pt x="1696720" y="946149"/>
                </a:lnTo>
                <a:lnTo>
                  <a:pt x="1690370" y="993139"/>
                </a:lnTo>
                <a:lnTo>
                  <a:pt x="1680209" y="1038859"/>
                </a:lnTo>
                <a:lnTo>
                  <a:pt x="1668779" y="1084579"/>
                </a:lnTo>
                <a:lnTo>
                  <a:pt x="1656079" y="1127759"/>
                </a:lnTo>
                <a:lnTo>
                  <a:pt x="1639570" y="1170939"/>
                </a:lnTo>
                <a:lnTo>
                  <a:pt x="1620520" y="1212849"/>
                </a:lnTo>
                <a:lnTo>
                  <a:pt x="1600200" y="1253489"/>
                </a:lnTo>
                <a:lnTo>
                  <a:pt x="1577340" y="1292859"/>
                </a:lnTo>
                <a:lnTo>
                  <a:pt x="1553210" y="1330959"/>
                </a:lnTo>
                <a:lnTo>
                  <a:pt x="1526540" y="1367789"/>
                </a:lnTo>
                <a:lnTo>
                  <a:pt x="1498600" y="1403349"/>
                </a:lnTo>
                <a:lnTo>
                  <a:pt x="1468120" y="1436369"/>
                </a:lnTo>
                <a:lnTo>
                  <a:pt x="1436370" y="1468119"/>
                </a:lnTo>
                <a:lnTo>
                  <a:pt x="1403350" y="1498599"/>
                </a:lnTo>
                <a:lnTo>
                  <a:pt x="1367790" y="1526539"/>
                </a:lnTo>
                <a:lnTo>
                  <a:pt x="1330960" y="1553209"/>
                </a:lnTo>
                <a:lnTo>
                  <a:pt x="1292860" y="1577339"/>
                </a:lnTo>
                <a:lnTo>
                  <a:pt x="1254760" y="1600199"/>
                </a:lnTo>
                <a:lnTo>
                  <a:pt x="1214120" y="1620519"/>
                </a:lnTo>
                <a:lnTo>
                  <a:pt x="1172210" y="1639569"/>
                </a:lnTo>
                <a:lnTo>
                  <a:pt x="1129030" y="1654809"/>
                </a:lnTo>
                <a:lnTo>
                  <a:pt x="1084580" y="1668779"/>
                </a:lnTo>
                <a:lnTo>
                  <a:pt x="1040130" y="1681479"/>
                </a:lnTo>
                <a:lnTo>
                  <a:pt x="993140" y="1690369"/>
                </a:lnTo>
                <a:lnTo>
                  <a:pt x="946150" y="1696719"/>
                </a:lnTo>
                <a:lnTo>
                  <a:pt x="899160" y="1700529"/>
                </a:lnTo>
                <a:lnTo>
                  <a:pt x="850900" y="1701799"/>
                </a:lnTo>
                <a:lnTo>
                  <a:pt x="802640" y="1700529"/>
                </a:lnTo>
                <a:lnTo>
                  <a:pt x="754380" y="1696719"/>
                </a:lnTo>
                <a:lnTo>
                  <a:pt x="708660" y="1690369"/>
                </a:lnTo>
                <a:lnTo>
                  <a:pt x="662940" y="1681479"/>
                </a:lnTo>
                <a:lnTo>
                  <a:pt x="617219" y="1668779"/>
                </a:lnTo>
                <a:lnTo>
                  <a:pt x="572769" y="1654809"/>
                </a:lnTo>
                <a:lnTo>
                  <a:pt x="529590" y="1639569"/>
                </a:lnTo>
                <a:lnTo>
                  <a:pt x="488950" y="1620519"/>
                </a:lnTo>
                <a:lnTo>
                  <a:pt x="448309" y="1600199"/>
                </a:lnTo>
                <a:lnTo>
                  <a:pt x="407669" y="1577339"/>
                </a:lnTo>
                <a:lnTo>
                  <a:pt x="370840" y="1553209"/>
                </a:lnTo>
                <a:lnTo>
                  <a:pt x="334010" y="1526539"/>
                </a:lnTo>
                <a:lnTo>
                  <a:pt x="298449" y="1498599"/>
                </a:lnTo>
                <a:lnTo>
                  <a:pt x="265430" y="1468119"/>
                </a:lnTo>
                <a:lnTo>
                  <a:pt x="233679" y="1436369"/>
                </a:lnTo>
                <a:lnTo>
                  <a:pt x="203200" y="1403349"/>
                </a:lnTo>
                <a:lnTo>
                  <a:pt x="175260" y="1367789"/>
                </a:lnTo>
                <a:lnTo>
                  <a:pt x="148590" y="1330959"/>
                </a:lnTo>
                <a:lnTo>
                  <a:pt x="123189" y="1292859"/>
                </a:lnTo>
                <a:lnTo>
                  <a:pt x="101600" y="1253489"/>
                </a:lnTo>
                <a:lnTo>
                  <a:pt x="80010" y="1212849"/>
                </a:lnTo>
                <a:lnTo>
                  <a:pt x="62229" y="1170939"/>
                </a:lnTo>
                <a:lnTo>
                  <a:pt x="45719" y="1127759"/>
                </a:lnTo>
                <a:lnTo>
                  <a:pt x="31750" y="1084579"/>
                </a:lnTo>
                <a:lnTo>
                  <a:pt x="20319" y="1038859"/>
                </a:lnTo>
                <a:lnTo>
                  <a:pt x="11429" y="993139"/>
                </a:lnTo>
                <a:lnTo>
                  <a:pt x="5079" y="946149"/>
                </a:lnTo>
                <a:lnTo>
                  <a:pt x="1269" y="899159"/>
                </a:lnTo>
                <a:lnTo>
                  <a:pt x="0" y="850899"/>
                </a:lnTo>
                <a:close/>
              </a:path>
            </a:pathLst>
          </a:custGeom>
          <a:noFill/>
          <a:ln w="27315">
            <a:solidFill>
              <a:srgbClr val="EFEF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bk object 21"/>
          <p:cNvSpPr>
            <a:spLocks/>
          </p:cNvSpPr>
          <p:nvPr/>
        </p:nvSpPr>
        <p:spPr bwMode="auto">
          <a:xfrm>
            <a:off x="168275" y="2222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15">
            <a:solidFill>
              <a:srgbClr val="EFEF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bk object 22"/>
          <p:cNvSpPr>
            <a:spLocks noChangeArrowheads="1"/>
          </p:cNvSpPr>
          <p:nvPr/>
        </p:nvSpPr>
        <p:spPr bwMode="auto">
          <a:xfrm>
            <a:off x="171450" y="1046163"/>
            <a:ext cx="1155700" cy="1149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10" name="bk object 23"/>
          <p:cNvSpPr>
            <a:spLocks noChangeArrowheads="1"/>
          </p:cNvSpPr>
          <p:nvPr/>
        </p:nvSpPr>
        <p:spPr bwMode="auto">
          <a:xfrm>
            <a:off x="187325" y="1050925"/>
            <a:ext cx="1116013" cy="1111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11" name="bk object 24"/>
          <p:cNvSpPr>
            <a:spLocks/>
          </p:cNvSpPr>
          <p:nvPr/>
        </p:nvSpPr>
        <p:spPr bwMode="auto">
          <a:xfrm>
            <a:off x="187325" y="1050925"/>
            <a:ext cx="1117600" cy="1111250"/>
          </a:xfrm>
          <a:custGeom>
            <a:avLst/>
            <a:gdLst>
              <a:gd name="T0" fmla="*/ 149860 w 1117600"/>
              <a:gd name="T1" fmla="*/ 168910 h 1111250"/>
              <a:gd name="T2" fmla="*/ 219710 w 1117600"/>
              <a:gd name="T3" fmla="*/ 106680 h 1111250"/>
              <a:gd name="T4" fmla="*/ 297180 w 1117600"/>
              <a:gd name="T5" fmla="*/ 59689 h 1111250"/>
              <a:gd name="T6" fmla="*/ 381000 w 1117600"/>
              <a:gd name="T7" fmla="*/ 25400 h 1111250"/>
              <a:gd name="T8" fmla="*/ 468630 w 1117600"/>
              <a:gd name="T9" fmla="*/ 5080 h 1111250"/>
              <a:gd name="T10" fmla="*/ 558800 w 1117600"/>
              <a:gd name="T11" fmla="*/ 0 h 1111250"/>
              <a:gd name="T12" fmla="*/ 648969 w 1117600"/>
              <a:gd name="T13" fmla="*/ 8889 h 1111250"/>
              <a:gd name="T14" fmla="*/ 737869 w 1117600"/>
              <a:gd name="T15" fmla="*/ 33020 h 1111250"/>
              <a:gd name="T16" fmla="*/ 822960 w 1117600"/>
              <a:gd name="T17" fmla="*/ 71120 h 1111250"/>
              <a:gd name="T18" fmla="*/ 902969 w 1117600"/>
              <a:gd name="T19" fmla="*/ 124460 h 1111250"/>
              <a:gd name="T20" fmla="*/ 972819 w 1117600"/>
              <a:gd name="T21" fmla="*/ 190500 h 1111250"/>
              <a:gd name="T22" fmla="*/ 1029969 w 1117600"/>
              <a:gd name="T23" fmla="*/ 265430 h 1111250"/>
              <a:gd name="T24" fmla="*/ 1071880 w 1117600"/>
              <a:gd name="T25" fmla="*/ 346710 h 1111250"/>
              <a:gd name="T26" fmla="*/ 1101090 w 1117600"/>
              <a:gd name="T27" fmla="*/ 433070 h 1111250"/>
              <a:gd name="T28" fmla="*/ 1115060 w 1117600"/>
              <a:gd name="T29" fmla="*/ 521970 h 1111250"/>
              <a:gd name="T30" fmla="*/ 1115060 w 1117600"/>
              <a:gd name="T31" fmla="*/ 612139 h 1111250"/>
              <a:gd name="T32" fmla="*/ 1101090 w 1117600"/>
              <a:gd name="T33" fmla="*/ 701039 h 1111250"/>
              <a:gd name="T34" fmla="*/ 1071880 w 1117600"/>
              <a:gd name="T35" fmla="*/ 787400 h 1111250"/>
              <a:gd name="T36" fmla="*/ 1027429 w 1117600"/>
              <a:gd name="T37" fmla="*/ 868680 h 1111250"/>
              <a:gd name="T38" fmla="*/ 967740 w 1117600"/>
              <a:gd name="T39" fmla="*/ 943610 h 1111250"/>
              <a:gd name="T40" fmla="*/ 897890 w 1117600"/>
              <a:gd name="T41" fmla="*/ 1004570 h 1111250"/>
              <a:gd name="T42" fmla="*/ 820419 w 1117600"/>
              <a:gd name="T43" fmla="*/ 1052830 h 1111250"/>
              <a:gd name="T44" fmla="*/ 736600 w 1117600"/>
              <a:gd name="T45" fmla="*/ 1085850 h 1111250"/>
              <a:gd name="T46" fmla="*/ 648969 w 1117600"/>
              <a:gd name="T47" fmla="*/ 1106170 h 1111250"/>
              <a:gd name="T48" fmla="*/ 558800 w 1117600"/>
              <a:gd name="T49" fmla="*/ 1111250 h 1111250"/>
              <a:gd name="T50" fmla="*/ 468630 w 1117600"/>
              <a:gd name="T51" fmla="*/ 1102360 h 1111250"/>
              <a:gd name="T52" fmla="*/ 379730 w 1117600"/>
              <a:gd name="T53" fmla="*/ 1079500 h 1111250"/>
              <a:gd name="T54" fmla="*/ 294640 w 1117600"/>
              <a:gd name="T55" fmla="*/ 1040130 h 1111250"/>
              <a:gd name="T56" fmla="*/ 214630 w 1117600"/>
              <a:gd name="T57" fmla="*/ 986789 h 1111250"/>
              <a:gd name="T58" fmla="*/ 144780 w 1117600"/>
              <a:gd name="T59" fmla="*/ 920750 h 1111250"/>
              <a:gd name="T60" fmla="*/ 88900 w 1117600"/>
              <a:gd name="T61" fmla="*/ 845820 h 1111250"/>
              <a:gd name="T62" fmla="*/ 45720 w 1117600"/>
              <a:gd name="T63" fmla="*/ 764539 h 1111250"/>
              <a:gd name="T64" fmla="*/ 16510 w 1117600"/>
              <a:gd name="T65" fmla="*/ 678180 h 1111250"/>
              <a:gd name="T66" fmla="*/ 2540 w 1117600"/>
              <a:gd name="T67" fmla="*/ 589280 h 1111250"/>
              <a:gd name="T68" fmla="*/ 2540 w 1117600"/>
              <a:gd name="T69" fmla="*/ 500380 h 1111250"/>
              <a:gd name="T70" fmla="*/ 16510 w 1117600"/>
              <a:gd name="T71" fmla="*/ 411480 h 1111250"/>
              <a:gd name="T72" fmla="*/ 45720 w 1117600"/>
              <a:gd name="T73" fmla="*/ 325120 h 1111250"/>
              <a:gd name="T74" fmla="*/ 91439 w 1117600"/>
              <a:gd name="T75" fmla="*/ 242570 h 11112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17600" h="1111250">
                <a:moveTo>
                  <a:pt x="119380" y="204470"/>
                </a:moveTo>
                <a:lnTo>
                  <a:pt x="149860" y="168910"/>
                </a:lnTo>
                <a:lnTo>
                  <a:pt x="184150" y="135889"/>
                </a:lnTo>
                <a:lnTo>
                  <a:pt x="219710" y="106680"/>
                </a:lnTo>
                <a:lnTo>
                  <a:pt x="257810" y="81280"/>
                </a:lnTo>
                <a:lnTo>
                  <a:pt x="297180" y="59689"/>
                </a:lnTo>
                <a:lnTo>
                  <a:pt x="339090" y="40639"/>
                </a:lnTo>
                <a:lnTo>
                  <a:pt x="381000" y="25400"/>
                </a:lnTo>
                <a:lnTo>
                  <a:pt x="424180" y="13970"/>
                </a:lnTo>
                <a:lnTo>
                  <a:pt x="468630" y="5080"/>
                </a:lnTo>
                <a:lnTo>
                  <a:pt x="513080" y="1270"/>
                </a:lnTo>
                <a:lnTo>
                  <a:pt x="558800" y="0"/>
                </a:lnTo>
                <a:lnTo>
                  <a:pt x="603250" y="2539"/>
                </a:lnTo>
                <a:lnTo>
                  <a:pt x="648969" y="8889"/>
                </a:lnTo>
                <a:lnTo>
                  <a:pt x="693419" y="19050"/>
                </a:lnTo>
                <a:lnTo>
                  <a:pt x="737869" y="33020"/>
                </a:lnTo>
                <a:lnTo>
                  <a:pt x="781050" y="50800"/>
                </a:lnTo>
                <a:lnTo>
                  <a:pt x="822960" y="71120"/>
                </a:lnTo>
                <a:lnTo>
                  <a:pt x="863600" y="96520"/>
                </a:lnTo>
                <a:lnTo>
                  <a:pt x="902969" y="124460"/>
                </a:lnTo>
                <a:lnTo>
                  <a:pt x="939800" y="156210"/>
                </a:lnTo>
                <a:lnTo>
                  <a:pt x="972819" y="190500"/>
                </a:lnTo>
                <a:lnTo>
                  <a:pt x="1003300" y="227330"/>
                </a:lnTo>
                <a:lnTo>
                  <a:pt x="1029969" y="265430"/>
                </a:lnTo>
                <a:lnTo>
                  <a:pt x="1052830" y="306070"/>
                </a:lnTo>
                <a:lnTo>
                  <a:pt x="1071880" y="346710"/>
                </a:lnTo>
                <a:lnTo>
                  <a:pt x="1088390" y="389889"/>
                </a:lnTo>
                <a:lnTo>
                  <a:pt x="1101090" y="433070"/>
                </a:lnTo>
                <a:lnTo>
                  <a:pt x="1109980" y="477520"/>
                </a:lnTo>
                <a:lnTo>
                  <a:pt x="1115060" y="521970"/>
                </a:lnTo>
                <a:lnTo>
                  <a:pt x="1117600" y="566420"/>
                </a:lnTo>
                <a:lnTo>
                  <a:pt x="1115060" y="612139"/>
                </a:lnTo>
                <a:lnTo>
                  <a:pt x="1109980" y="656589"/>
                </a:lnTo>
                <a:lnTo>
                  <a:pt x="1101090" y="701039"/>
                </a:lnTo>
                <a:lnTo>
                  <a:pt x="1088390" y="744220"/>
                </a:lnTo>
                <a:lnTo>
                  <a:pt x="1071880" y="787400"/>
                </a:lnTo>
                <a:lnTo>
                  <a:pt x="1051560" y="828039"/>
                </a:lnTo>
                <a:lnTo>
                  <a:pt x="1027429" y="868680"/>
                </a:lnTo>
                <a:lnTo>
                  <a:pt x="998219" y="906780"/>
                </a:lnTo>
                <a:lnTo>
                  <a:pt x="967740" y="943610"/>
                </a:lnTo>
                <a:lnTo>
                  <a:pt x="933450" y="975360"/>
                </a:lnTo>
                <a:lnTo>
                  <a:pt x="897890" y="1004570"/>
                </a:lnTo>
                <a:lnTo>
                  <a:pt x="859790" y="1029970"/>
                </a:lnTo>
                <a:lnTo>
                  <a:pt x="820419" y="1052830"/>
                </a:lnTo>
                <a:lnTo>
                  <a:pt x="779779" y="1070610"/>
                </a:lnTo>
                <a:lnTo>
                  <a:pt x="736600" y="1085850"/>
                </a:lnTo>
                <a:lnTo>
                  <a:pt x="693419" y="1097280"/>
                </a:lnTo>
                <a:lnTo>
                  <a:pt x="648969" y="1106170"/>
                </a:lnTo>
                <a:lnTo>
                  <a:pt x="604519" y="1111250"/>
                </a:lnTo>
                <a:lnTo>
                  <a:pt x="558800" y="1111250"/>
                </a:lnTo>
                <a:lnTo>
                  <a:pt x="514350" y="1108710"/>
                </a:lnTo>
                <a:lnTo>
                  <a:pt x="468630" y="1102360"/>
                </a:lnTo>
                <a:lnTo>
                  <a:pt x="424180" y="1092200"/>
                </a:lnTo>
                <a:lnTo>
                  <a:pt x="379730" y="1079500"/>
                </a:lnTo>
                <a:lnTo>
                  <a:pt x="336550" y="1061720"/>
                </a:lnTo>
                <a:lnTo>
                  <a:pt x="294640" y="1040130"/>
                </a:lnTo>
                <a:lnTo>
                  <a:pt x="254000" y="1016000"/>
                </a:lnTo>
                <a:lnTo>
                  <a:pt x="214630" y="986789"/>
                </a:lnTo>
                <a:lnTo>
                  <a:pt x="177800" y="955039"/>
                </a:lnTo>
                <a:lnTo>
                  <a:pt x="144780" y="920750"/>
                </a:lnTo>
                <a:lnTo>
                  <a:pt x="115570" y="883920"/>
                </a:lnTo>
                <a:lnTo>
                  <a:pt x="88900" y="845820"/>
                </a:lnTo>
                <a:lnTo>
                  <a:pt x="64770" y="806450"/>
                </a:lnTo>
                <a:lnTo>
                  <a:pt x="45720" y="764539"/>
                </a:lnTo>
                <a:lnTo>
                  <a:pt x="29210" y="722630"/>
                </a:lnTo>
                <a:lnTo>
                  <a:pt x="16510" y="678180"/>
                </a:lnTo>
                <a:lnTo>
                  <a:pt x="7620" y="635000"/>
                </a:lnTo>
                <a:lnTo>
                  <a:pt x="2540" y="589280"/>
                </a:lnTo>
                <a:lnTo>
                  <a:pt x="0" y="544830"/>
                </a:lnTo>
                <a:lnTo>
                  <a:pt x="2540" y="500380"/>
                </a:lnTo>
                <a:lnTo>
                  <a:pt x="7620" y="454660"/>
                </a:lnTo>
                <a:lnTo>
                  <a:pt x="16510" y="411480"/>
                </a:lnTo>
                <a:lnTo>
                  <a:pt x="29210" y="367030"/>
                </a:lnTo>
                <a:lnTo>
                  <a:pt x="45720" y="325120"/>
                </a:lnTo>
                <a:lnTo>
                  <a:pt x="66039" y="283210"/>
                </a:lnTo>
                <a:lnTo>
                  <a:pt x="91439" y="242570"/>
                </a:lnTo>
                <a:lnTo>
                  <a:pt x="119380" y="204470"/>
                </a:lnTo>
                <a:close/>
              </a:path>
            </a:pathLst>
          </a:custGeom>
          <a:noFill/>
          <a:ln w="7188">
            <a:solidFill>
              <a:srgbClr val="A9A9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bk object 25"/>
          <p:cNvSpPr>
            <a:spLocks/>
          </p:cNvSpPr>
          <p:nvPr/>
        </p:nvSpPr>
        <p:spPr bwMode="auto">
          <a:xfrm>
            <a:off x="317500" y="1181100"/>
            <a:ext cx="855663" cy="849313"/>
          </a:xfrm>
          <a:custGeom>
            <a:avLst/>
            <a:gdLst>
              <a:gd name="T0" fmla="*/ 90137 w 855980"/>
              <a:gd name="T1" fmla="*/ 154881 h 849630"/>
              <a:gd name="T2" fmla="*/ 63476 w 855980"/>
              <a:gd name="T3" fmla="*/ 191698 h 849630"/>
              <a:gd name="T4" fmla="*/ 40624 w 855980"/>
              <a:gd name="T5" fmla="*/ 232323 h 849630"/>
              <a:gd name="T6" fmla="*/ 24120 w 855980"/>
              <a:gd name="T7" fmla="*/ 272948 h 849630"/>
              <a:gd name="T8" fmla="*/ 11425 w 855980"/>
              <a:gd name="T9" fmla="*/ 314842 h 849630"/>
              <a:gd name="T10" fmla="*/ 3809 w 855980"/>
              <a:gd name="T11" fmla="*/ 358005 h 849630"/>
              <a:gd name="T12" fmla="*/ 0 w 855980"/>
              <a:gd name="T13" fmla="*/ 401170 h 849630"/>
              <a:gd name="T14" fmla="*/ 1270 w 855980"/>
              <a:gd name="T15" fmla="*/ 444334 h 849630"/>
              <a:gd name="T16" fmla="*/ 6348 w 855980"/>
              <a:gd name="T17" fmla="*/ 487497 h 849630"/>
              <a:gd name="T18" fmla="*/ 16504 w 855980"/>
              <a:gd name="T19" fmla="*/ 530662 h 849630"/>
              <a:gd name="T20" fmla="*/ 30468 w 855980"/>
              <a:gd name="T21" fmla="*/ 572556 h 849630"/>
              <a:gd name="T22" fmla="*/ 49511 w 855980"/>
              <a:gd name="T23" fmla="*/ 613181 h 849630"/>
              <a:gd name="T24" fmla="*/ 71094 w 855980"/>
              <a:gd name="T25" fmla="*/ 651267 h 849630"/>
              <a:gd name="T26" fmla="*/ 99022 w 855980"/>
              <a:gd name="T27" fmla="*/ 688082 h 849630"/>
              <a:gd name="T28" fmla="*/ 129492 w 855980"/>
              <a:gd name="T29" fmla="*/ 722359 h 849630"/>
              <a:gd name="T30" fmla="*/ 165039 w 855980"/>
              <a:gd name="T31" fmla="*/ 754098 h 849630"/>
              <a:gd name="T32" fmla="*/ 203125 w 855980"/>
              <a:gd name="T33" fmla="*/ 780759 h 849630"/>
              <a:gd name="T34" fmla="*/ 243750 w 855980"/>
              <a:gd name="T35" fmla="*/ 803610 h 849630"/>
              <a:gd name="T36" fmla="*/ 285644 w 855980"/>
              <a:gd name="T37" fmla="*/ 821382 h 849630"/>
              <a:gd name="T38" fmla="*/ 327538 w 855980"/>
              <a:gd name="T39" fmla="*/ 835348 h 849630"/>
              <a:gd name="T40" fmla="*/ 371971 w 855980"/>
              <a:gd name="T41" fmla="*/ 844235 h 849630"/>
              <a:gd name="T42" fmla="*/ 415136 w 855980"/>
              <a:gd name="T43" fmla="*/ 849312 h 849630"/>
              <a:gd name="T44" fmla="*/ 459570 w 855980"/>
              <a:gd name="T45" fmla="*/ 849312 h 849630"/>
              <a:gd name="T46" fmla="*/ 502733 w 855980"/>
              <a:gd name="T47" fmla="*/ 845504 h 849630"/>
              <a:gd name="T48" fmla="*/ 544628 w 855980"/>
              <a:gd name="T49" fmla="*/ 836617 h 849630"/>
              <a:gd name="T50" fmla="*/ 586523 w 855980"/>
              <a:gd name="T51" fmla="*/ 823921 h 849630"/>
              <a:gd name="T52" fmla="*/ 627148 w 855980"/>
              <a:gd name="T53" fmla="*/ 806149 h 849630"/>
              <a:gd name="T54" fmla="*/ 665234 w 855980"/>
              <a:gd name="T55" fmla="*/ 784567 h 849630"/>
              <a:gd name="T56" fmla="*/ 700780 w 855980"/>
              <a:gd name="T57" fmla="*/ 759177 h 849630"/>
              <a:gd name="T58" fmla="*/ 735058 w 855980"/>
              <a:gd name="T59" fmla="*/ 728707 h 849630"/>
              <a:gd name="T60" fmla="*/ 765526 w 855980"/>
              <a:gd name="T61" fmla="*/ 694430 h 849630"/>
              <a:gd name="T62" fmla="*/ 792187 w 855980"/>
              <a:gd name="T63" fmla="*/ 656344 h 849630"/>
              <a:gd name="T64" fmla="*/ 813768 w 855980"/>
              <a:gd name="T65" fmla="*/ 616990 h 849630"/>
              <a:gd name="T66" fmla="*/ 831542 w 855980"/>
              <a:gd name="T67" fmla="*/ 576364 h 849630"/>
              <a:gd name="T68" fmla="*/ 842968 w 855980"/>
              <a:gd name="T69" fmla="*/ 534471 h 849630"/>
              <a:gd name="T70" fmla="*/ 851853 w 855980"/>
              <a:gd name="T71" fmla="*/ 491306 h 849630"/>
              <a:gd name="T72" fmla="*/ 855663 w 855980"/>
              <a:gd name="T73" fmla="*/ 448143 h 849630"/>
              <a:gd name="T74" fmla="*/ 854393 w 855980"/>
              <a:gd name="T75" fmla="*/ 404978 h 849630"/>
              <a:gd name="T76" fmla="*/ 848046 w 855980"/>
              <a:gd name="T77" fmla="*/ 360544 h 849630"/>
              <a:gd name="T78" fmla="*/ 839158 w 855980"/>
              <a:gd name="T79" fmla="*/ 318651 h 849630"/>
              <a:gd name="T80" fmla="*/ 825194 w 855980"/>
              <a:gd name="T81" fmla="*/ 276757 h 849630"/>
              <a:gd name="T82" fmla="*/ 806151 w 855980"/>
              <a:gd name="T83" fmla="*/ 236132 h 849630"/>
              <a:gd name="T84" fmla="*/ 783300 w 855980"/>
              <a:gd name="T85" fmla="*/ 198046 h 849630"/>
              <a:gd name="T86" fmla="*/ 756639 w 855980"/>
              <a:gd name="T87" fmla="*/ 161229 h 849630"/>
              <a:gd name="T88" fmla="*/ 724900 w 855980"/>
              <a:gd name="T89" fmla="*/ 126953 h 849630"/>
              <a:gd name="T90" fmla="*/ 689355 w 855980"/>
              <a:gd name="T91" fmla="*/ 95214 h 849630"/>
              <a:gd name="T92" fmla="*/ 651269 w 855980"/>
              <a:gd name="T93" fmla="*/ 68553 h 849630"/>
              <a:gd name="T94" fmla="*/ 611913 w 855980"/>
              <a:gd name="T95" fmla="*/ 45703 h 849630"/>
              <a:gd name="T96" fmla="*/ 570019 w 855980"/>
              <a:gd name="T97" fmla="*/ 27929 h 849630"/>
              <a:gd name="T98" fmla="*/ 526855 w 855980"/>
              <a:gd name="T99" fmla="*/ 13965 h 849630"/>
              <a:gd name="T100" fmla="*/ 483691 w 855980"/>
              <a:gd name="T101" fmla="*/ 5077 h 849630"/>
              <a:gd name="T102" fmla="*/ 439257 w 855980"/>
              <a:gd name="T103" fmla="*/ 0 h 849630"/>
              <a:gd name="T104" fmla="*/ 396093 w 855980"/>
              <a:gd name="T105" fmla="*/ 0 h 849630"/>
              <a:gd name="T106" fmla="*/ 352928 w 855980"/>
              <a:gd name="T107" fmla="*/ 3809 h 849630"/>
              <a:gd name="T108" fmla="*/ 309765 w 855980"/>
              <a:gd name="T109" fmla="*/ 12695 h 849630"/>
              <a:gd name="T110" fmla="*/ 267871 w 855980"/>
              <a:gd name="T111" fmla="*/ 25391 h 849630"/>
              <a:gd name="T112" fmla="*/ 228515 w 855980"/>
              <a:gd name="T113" fmla="*/ 43163 h 849630"/>
              <a:gd name="T114" fmla="*/ 189159 w 855980"/>
              <a:gd name="T115" fmla="*/ 64746 h 849630"/>
              <a:gd name="T116" fmla="*/ 153613 w 855980"/>
              <a:gd name="T117" fmla="*/ 90136 h 849630"/>
              <a:gd name="T118" fmla="*/ 120605 w 855980"/>
              <a:gd name="T119" fmla="*/ 120605 h 849630"/>
              <a:gd name="T120" fmla="*/ 90137 w 855980"/>
              <a:gd name="T121" fmla="*/ 154881 h 84963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55980" h="849630">
                <a:moveTo>
                  <a:pt x="90170" y="154939"/>
                </a:moveTo>
                <a:lnTo>
                  <a:pt x="63500" y="191770"/>
                </a:lnTo>
                <a:lnTo>
                  <a:pt x="40639" y="232410"/>
                </a:lnTo>
                <a:lnTo>
                  <a:pt x="24129" y="273050"/>
                </a:lnTo>
                <a:lnTo>
                  <a:pt x="11429" y="314960"/>
                </a:lnTo>
                <a:lnTo>
                  <a:pt x="3810" y="358139"/>
                </a:lnTo>
                <a:lnTo>
                  <a:pt x="0" y="401320"/>
                </a:lnTo>
                <a:lnTo>
                  <a:pt x="1270" y="444500"/>
                </a:lnTo>
                <a:lnTo>
                  <a:pt x="6350" y="487679"/>
                </a:lnTo>
                <a:lnTo>
                  <a:pt x="16510" y="530860"/>
                </a:lnTo>
                <a:lnTo>
                  <a:pt x="30479" y="572770"/>
                </a:lnTo>
                <a:lnTo>
                  <a:pt x="49529" y="613410"/>
                </a:lnTo>
                <a:lnTo>
                  <a:pt x="71120" y="651510"/>
                </a:lnTo>
                <a:lnTo>
                  <a:pt x="99059" y="688339"/>
                </a:lnTo>
                <a:lnTo>
                  <a:pt x="129540" y="722629"/>
                </a:lnTo>
                <a:lnTo>
                  <a:pt x="165100" y="754379"/>
                </a:lnTo>
                <a:lnTo>
                  <a:pt x="203200" y="781050"/>
                </a:lnTo>
                <a:lnTo>
                  <a:pt x="243840" y="803910"/>
                </a:lnTo>
                <a:lnTo>
                  <a:pt x="285750" y="821689"/>
                </a:lnTo>
                <a:lnTo>
                  <a:pt x="327659" y="835660"/>
                </a:lnTo>
                <a:lnTo>
                  <a:pt x="372109" y="844550"/>
                </a:lnTo>
                <a:lnTo>
                  <a:pt x="415290" y="849629"/>
                </a:lnTo>
                <a:lnTo>
                  <a:pt x="459740" y="849629"/>
                </a:lnTo>
                <a:lnTo>
                  <a:pt x="502919" y="845820"/>
                </a:lnTo>
                <a:lnTo>
                  <a:pt x="544830" y="836929"/>
                </a:lnTo>
                <a:lnTo>
                  <a:pt x="586740" y="824229"/>
                </a:lnTo>
                <a:lnTo>
                  <a:pt x="627380" y="806450"/>
                </a:lnTo>
                <a:lnTo>
                  <a:pt x="665480" y="784860"/>
                </a:lnTo>
                <a:lnTo>
                  <a:pt x="701040" y="759460"/>
                </a:lnTo>
                <a:lnTo>
                  <a:pt x="735330" y="728979"/>
                </a:lnTo>
                <a:lnTo>
                  <a:pt x="765810" y="694689"/>
                </a:lnTo>
                <a:lnTo>
                  <a:pt x="792480" y="656589"/>
                </a:lnTo>
                <a:lnTo>
                  <a:pt x="814069" y="617220"/>
                </a:lnTo>
                <a:lnTo>
                  <a:pt x="831850" y="576579"/>
                </a:lnTo>
                <a:lnTo>
                  <a:pt x="843280" y="534670"/>
                </a:lnTo>
                <a:lnTo>
                  <a:pt x="852169" y="491489"/>
                </a:lnTo>
                <a:lnTo>
                  <a:pt x="855980" y="448310"/>
                </a:lnTo>
                <a:lnTo>
                  <a:pt x="854710" y="405129"/>
                </a:lnTo>
                <a:lnTo>
                  <a:pt x="848360" y="360679"/>
                </a:lnTo>
                <a:lnTo>
                  <a:pt x="839469" y="318770"/>
                </a:lnTo>
                <a:lnTo>
                  <a:pt x="825500" y="276860"/>
                </a:lnTo>
                <a:lnTo>
                  <a:pt x="806450" y="236220"/>
                </a:lnTo>
                <a:lnTo>
                  <a:pt x="783590" y="198120"/>
                </a:lnTo>
                <a:lnTo>
                  <a:pt x="756919" y="161289"/>
                </a:lnTo>
                <a:lnTo>
                  <a:pt x="725169" y="127000"/>
                </a:lnTo>
                <a:lnTo>
                  <a:pt x="689610" y="95250"/>
                </a:lnTo>
                <a:lnTo>
                  <a:pt x="651510" y="68579"/>
                </a:lnTo>
                <a:lnTo>
                  <a:pt x="612140" y="45720"/>
                </a:lnTo>
                <a:lnTo>
                  <a:pt x="570230" y="27939"/>
                </a:lnTo>
                <a:lnTo>
                  <a:pt x="527050" y="13970"/>
                </a:lnTo>
                <a:lnTo>
                  <a:pt x="483870" y="5079"/>
                </a:lnTo>
                <a:lnTo>
                  <a:pt x="439420" y="0"/>
                </a:lnTo>
                <a:lnTo>
                  <a:pt x="396240" y="0"/>
                </a:lnTo>
                <a:lnTo>
                  <a:pt x="353059" y="3810"/>
                </a:lnTo>
                <a:lnTo>
                  <a:pt x="309880" y="12700"/>
                </a:lnTo>
                <a:lnTo>
                  <a:pt x="267970" y="25400"/>
                </a:lnTo>
                <a:lnTo>
                  <a:pt x="228600" y="43179"/>
                </a:lnTo>
                <a:lnTo>
                  <a:pt x="189229" y="64770"/>
                </a:lnTo>
                <a:lnTo>
                  <a:pt x="153670" y="90170"/>
                </a:lnTo>
                <a:lnTo>
                  <a:pt x="120650" y="120650"/>
                </a:lnTo>
                <a:lnTo>
                  <a:pt x="90170" y="154939"/>
                </a:lnTo>
                <a:close/>
              </a:path>
            </a:pathLst>
          </a:custGeom>
          <a:noFill/>
          <a:ln w="7188">
            <a:solidFill>
              <a:srgbClr val="A9A9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bk object 26"/>
          <p:cNvSpPr>
            <a:spLocks/>
          </p:cNvSpPr>
          <p:nvPr/>
        </p:nvSpPr>
        <p:spPr bwMode="auto">
          <a:xfrm>
            <a:off x="1089025" y="0"/>
            <a:ext cx="8054975" cy="6858000"/>
          </a:xfrm>
          <a:custGeom>
            <a:avLst/>
            <a:gdLst>
              <a:gd name="T0" fmla="*/ 0 w 8055609"/>
              <a:gd name="T1" fmla="*/ 6858000 h 6858000"/>
              <a:gd name="T2" fmla="*/ 8054975 w 8055609"/>
              <a:gd name="T3" fmla="*/ 6858000 h 6858000"/>
              <a:gd name="T4" fmla="*/ 8054975 w 8055609"/>
              <a:gd name="T5" fmla="*/ 0 h 6858000"/>
              <a:gd name="T6" fmla="*/ 0 w 8055609"/>
              <a:gd name="T7" fmla="*/ 0 h 6858000"/>
              <a:gd name="T8" fmla="*/ 0 w 8055609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55609" h="6858000">
                <a:moveTo>
                  <a:pt x="0" y="6858000"/>
                </a:moveTo>
                <a:lnTo>
                  <a:pt x="8055609" y="6858000"/>
                </a:lnTo>
                <a:lnTo>
                  <a:pt x="805560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bk object 27"/>
          <p:cNvSpPr>
            <a:spLocks noChangeArrowheads="1"/>
          </p:cNvSpPr>
          <p:nvPr/>
        </p:nvSpPr>
        <p:spPr bwMode="auto">
          <a:xfrm>
            <a:off x="935038" y="0"/>
            <a:ext cx="153987" cy="68564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15" name="bk object 28"/>
          <p:cNvSpPr>
            <a:spLocks/>
          </p:cNvSpPr>
          <p:nvPr/>
        </p:nvSpPr>
        <p:spPr bwMode="auto">
          <a:xfrm>
            <a:off x="1050925" y="0"/>
            <a:ext cx="0" cy="6858000"/>
          </a:xfrm>
          <a:custGeom>
            <a:avLst/>
            <a:gdLst>
              <a:gd name="T0" fmla="*/ 0 h 6858000"/>
              <a:gd name="T1" fmla="*/ 6858000 h 68580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noFill/>
          <a:ln w="729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bk object 29"/>
          <p:cNvSpPr>
            <a:spLocks/>
          </p:cNvSpPr>
          <p:nvPr/>
        </p:nvSpPr>
        <p:spPr bwMode="auto">
          <a:xfrm>
            <a:off x="1050925" y="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-36480"/>
                </a:moveTo>
                <a:lnTo>
                  <a:pt x="0" y="36480"/>
                </a:lnTo>
              </a:path>
            </a:pathLst>
          </a:custGeom>
          <a:noFill/>
          <a:ln w="729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bk object 30"/>
          <p:cNvSpPr>
            <a:spLocks/>
          </p:cNvSpPr>
          <p:nvPr/>
        </p:nvSpPr>
        <p:spPr bwMode="auto">
          <a:xfrm>
            <a:off x="1050925" y="685800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-36480"/>
                </a:moveTo>
                <a:lnTo>
                  <a:pt x="0" y="36480"/>
                </a:lnTo>
              </a:path>
            </a:pathLst>
          </a:custGeom>
          <a:noFill/>
          <a:ln w="729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bk object 31"/>
          <p:cNvSpPr>
            <a:spLocks noChangeArrowheads="1"/>
          </p:cNvSpPr>
          <p:nvPr/>
        </p:nvSpPr>
        <p:spPr bwMode="auto">
          <a:xfrm>
            <a:off x="7980363" y="339725"/>
            <a:ext cx="879475" cy="1219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 b="0" i="0">
                <a:solidFill>
                  <a:srgbClr val="E90D1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73AA3B-9426-49E4-A791-32FD778580F5}" type="datetimeFigureOut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2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4DDE62-EAF3-4774-BC42-C63337B9D76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79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9F9564-6554-44CB-9050-84D007EFA390}" type="datetimeFigureOut">
              <a:rPr lang="pt-BR" smtClean="0"/>
              <a:t>22/08/2019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B97CDE-9A39-46BF-97C6-2E0F084F29D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16288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Negociação e o Ministério Público na indução de políticas públicas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Figura1"/>
          <p:cNvPicPr>
            <a:picLocks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48957" y="156324"/>
            <a:ext cx="3672408" cy="1028328"/>
          </a:xfrm>
          <a:prstGeom prst="rect">
            <a:avLst/>
          </a:prstGeom>
        </p:spPr>
      </p:pic>
      <p:pic>
        <p:nvPicPr>
          <p:cNvPr id="8" name="Imagem 7" descr="C:\Users\MEU DELL\Documents\logomarca mpr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482"/>
            <a:ext cx="2088232" cy="99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campanha da fraternidade 2019 fraternidade e polÃ­ticas pÃºbl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5112568" cy="35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3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9788"/>
            <a:ext cx="398154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48" y="1071564"/>
            <a:ext cx="4189386" cy="494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0582"/>
            <a:ext cx="6408712" cy="240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799134" y="609601"/>
            <a:ext cx="16995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88667" y="5562600"/>
            <a:ext cx="7294859" cy="20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sz="43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43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SISTEMA SOCIOEDUCATIVO?</a:t>
            </a:r>
          </a:p>
          <a:p>
            <a:pPr algn="ctr" eaLnBrk="1" hangingPunct="1">
              <a:buClrTx/>
              <a:buFontTx/>
              <a:buNone/>
            </a:pPr>
            <a:endParaRPr lang="pt-BR" sz="43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71600" y="152401"/>
            <a:ext cx="8127844" cy="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43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PARADOXO: TEORIA X PRÁTICA</a:t>
            </a:r>
          </a:p>
        </p:txBody>
      </p:sp>
      <p:pic>
        <p:nvPicPr>
          <p:cNvPr id="10242" name="Picture 2" descr="Resultado de imagem para chega de violÃªncia e extermÃ­nio de jov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71564"/>
            <a:ext cx="1906239" cy="49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55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tervenÃ§Ã£o judicial fundase 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1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m para intervenÃ§Ã£o judicial fundase 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2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799134" y="609601"/>
            <a:ext cx="16995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15629" y="5562600"/>
            <a:ext cx="7704843" cy="20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sz="43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buClrTx/>
              <a:buFontTx/>
              <a:buNone/>
            </a:pPr>
            <a:r>
              <a:rPr lang="pt-BR" sz="43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SUAS NO MUN. DE NATAL/RN?</a:t>
            </a:r>
          </a:p>
          <a:p>
            <a:pPr algn="ctr" eaLnBrk="1" hangingPunct="1">
              <a:buClrTx/>
              <a:buFontTx/>
              <a:buNone/>
            </a:pPr>
            <a:endParaRPr lang="pt-BR" sz="43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71600" y="152401"/>
            <a:ext cx="8127844" cy="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43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PARADOXO: TEORIA X PRÁTICA</a:t>
            </a:r>
          </a:p>
        </p:txBody>
      </p:sp>
      <p:pic>
        <p:nvPicPr>
          <p:cNvPr id="1026" name="Picture 2" descr="Resultado de imagem para MinistÃ©rio PÃºblico Estadual pede a dissoluÃ§Ã£o da ATIVA natal 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4" y="1039556"/>
            <a:ext cx="3662744" cy="2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emtas natal 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039556"/>
            <a:ext cx="5072140" cy="28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semtas natal rn convoca aprovados em concurso pÃºbl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4915"/>
            <a:ext cx="5832648" cy="22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043608" y="333566"/>
            <a:ext cx="800118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763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POLÍTICA PÚBLICA – PROBLEMAS: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71600" y="1190626"/>
            <a:ext cx="811253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60120" rIns="85680" bIns="428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 Estruturas burocráticas (públicas ou privadas) viciadas e inadequadas para a prestação de </a:t>
            </a:r>
            <a:r>
              <a:rPr lang="pt-BR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servi-ços</a:t>
            </a: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públicos ou de relevância pública.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 Omissão (inércia) na formulação e/ou </a:t>
            </a:r>
            <a:r>
              <a:rPr lang="pt-BR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imple-mentação</a:t>
            </a: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de políticas públicas.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 Políticas públicas inadequadas.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 </a:t>
            </a: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Como atuar, </a:t>
            </a:r>
            <a:r>
              <a:rPr lang="pt-B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a posteriori</a:t>
            </a: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, o Ministério Público?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47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PARTE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MINISTÉRIO PÚBLICO E POLÍTICAS PÚBLICAS À LUZ DA TUTELA COLETIVA NO BRASIL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6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971600" y="0"/>
            <a:ext cx="8170934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202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5948" y="325881"/>
            <a:ext cx="7530465" cy="575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</a:t>
            </a:r>
            <a:r>
              <a:rPr lang="pt-BR" sz="2800" b="1" spc="3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STF </a:t>
            </a:r>
            <a:r>
              <a:rPr lang="pt-BR" sz="2800" b="1" spc="-1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 </a:t>
            </a:r>
            <a:r>
              <a:rPr lang="pt-BR" sz="2800" b="1" spc="-50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</a:t>
            </a:r>
            <a:r>
              <a:rPr lang="pt-BR" sz="2800" b="1" spc="-1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CONTROLE </a:t>
            </a:r>
            <a:r>
              <a:rPr lang="pt-BR" sz="2800" b="1" spc="-50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800" b="1" spc="-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POLÍTICAS</a:t>
            </a:r>
            <a:r>
              <a:rPr lang="pt-BR" sz="2800" b="1" spc="-140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pt-BR" sz="2800" b="1" spc="-120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PÚBLICAS: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3000" dirty="0">
              <a:latin typeface="Times New Roman"/>
              <a:cs typeface="Times New Roman"/>
            </a:endParaRPr>
          </a:p>
          <a:p>
            <a:pPr marL="12700">
              <a:lnSpc>
                <a:spcPts val="3240"/>
              </a:lnSpc>
              <a:buChar char="-"/>
              <a:tabLst>
                <a:tab pos="189865" algn="l"/>
              </a:tabLst>
            </a:pPr>
            <a:r>
              <a:rPr sz="280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ADPF </a:t>
            </a:r>
            <a:r>
              <a:rPr sz="2800" spc="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Nº </a:t>
            </a:r>
            <a:r>
              <a:rPr sz="28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45-9/2004 </a:t>
            </a:r>
            <a:r>
              <a:rPr sz="28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(Informativo</a:t>
            </a:r>
            <a:r>
              <a:rPr sz="2800" spc="-3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345-STF);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225425" indent="-212725">
              <a:lnSpc>
                <a:spcPts val="3125"/>
              </a:lnSpc>
              <a:buChar char="-"/>
              <a:tabLst>
                <a:tab pos="226060" algn="l"/>
              </a:tabLst>
            </a:pPr>
            <a:r>
              <a:rPr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Direito </a:t>
            </a:r>
            <a:r>
              <a:rPr sz="2800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à </a:t>
            </a:r>
            <a:r>
              <a:rPr sz="2800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educação </a:t>
            </a:r>
            <a:r>
              <a:rPr sz="2800" spc="-2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infantil </a:t>
            </a:r>
            <a:r>
              <a:rPr sz="28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(RE </a:t>
            </a:r>
            <a:r>
              <a:rPr sz="28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410715</a:t>
            </a:r>
            <a:r>
              <a:rPr sz="2800" spc="-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00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AgR/SP);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12700" marR="6985">
              <a:lnSpc>
                <a:spcPts val="3120"/>
              </a:lnSpc>
              <a:spcBef>
                <a:spcPts val="190"/>
              </a:spcBef>
              <a:buChar char="-"/>
              <a:tabLst>
                <a:tab pos="617220" algn="l"/>
                <a:tab pos="617855" algn="l"/>
                <a:tab pos="3153410" algn="l"/>
                <a:tab pos="5431155" algn="l"/>
                <a:tab pos="6100445" algn="l"/>
              </a:tabLst>
            </a:pPr>
            <a:r>
              <a:rPr sz="2800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“P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</a:t>
            </a:r>
            <a:r>
              <a:rPr sz="2800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</a:t>
            </a:r>
            <a:r>
              <a:rPr sz="2800" spc="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GR</a:t>
            </a:r>
            <a:r>
              <a:rPr sz="2800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</a:t>
            </a:r>
            <a:r>
              <a:rPr sz="2800" spc="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SENTI</a:t>
            </a:r>
            <a:r>
              <a:rPr sz="2800" spc="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</a:t>
            </a:r>
            <a:r>
              <a:rPr sz="28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ELA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3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–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-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</a:t>
            </a:r>
            <a:r>
              <a:rPr sz="28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OJ</a:t>
            </a:r>
            <a:r>
              <a:rPr sz="28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ET</a:t>
            </a:r>
            <a:r>
              <a:rPr sz="2800" spc="2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  </a:t>
            </a:r>
            <a:r>
              <a:rPr sz="2800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ACORDE”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(AI</a:t>
            </a:r>
            <a:r>
              <a:rPr sz="2800" spc="-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583138/SC);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225425" indent="-212725">
              <a:lnSpc>
                <a:spcPts val="2945"/>
              </a:lnSpc>
              <a:buChar char="-"/>
              <a:tabLst>
                <a:tab pos="226060" algn="l"/>
              </a:tabLst>
            </a:pPr>
            <a:r>
              <a:rPr sz="28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Políticas </a:t>
            </a:r>
            <a:r>
              <a:rPr sz="2800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 </a:t>
            </a:r>
            <a:r>
              <a:rPr sz="28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saúde </a:t>
            </a:r>
            <a:r>
              <a:rPr sz="2800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pública </a:t>
            </a:r>
            <a:r>
              <a:rPr sz="28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(AgReg </a:t>
            </a:r>
            <a:r>
              <a:rPr sz="2800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na </a:t>
            </a:r>
            <a:r>
              <a:rPr sz="2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STA</a:t>
            </a:r>
            <a:r>
              <a:rPr sz="2800" spc="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175/CE);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12700" marR="6350">
              <a:lnSpc>
                <a:spcPts val="3120"/>
              </a:lnSpc>
              <a:spcBef>
                <a:spcPts val="190"/>
              </a:spcBef>
              <a:buChar char="-"/>
              <a:tabLst>
                <a:tab pos="232410" algn="l"/>
                <a:tab pos="2164715" algn="l"/>
              </a:tabLst>
            </a:pPr>
            <a:r>
              <a:rPr sz="2800" spc="-1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Implantação</a:t>
            </a:r>
            <a:r>
              <a:rPr lang="pt-BR" sz="2800" spc="-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00" spc="-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 </a:t>
            </a:r>
            <a:r>
              <a:rPr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estruturação </a:t>
            </a:r>
            <a:r>
              <a:rPr sz="2800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 </a:t>
            </a:r>
            <a:r>
              <a:rPr sz="2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Defensoria </a:t>
            </a:r>
            <a:r>
              <a:rPr sz="2800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Pública 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(AI </a:t>
            </a:r>
            <a:r>
              <a:rPr sz="28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598.212/PR </a:t>
            </a:r>
            <a:r>
              <a:rPr sz="2800" spc="3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– </a:t>
            </a:r>
            <a:r>
              <a:rPr sz="28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Informativo</a:t>
            </a:r>
            <a:r>
              <a:rPr sz="2800" spc="-4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711-STF);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12700" marR="5715">
              <a:lnSpc>
                <a:spcPts val="3120"/>
              </a:lnSpc>
              <a:spcBef>
                <a:spcPts val="15"/>
              </a:spcBef>
              <a:buChar char="-"/>
              <a:tabLst>
                <a:tab pos="553085" algn="l"/>
                <a:tab pos="553720" algn="l"/>
                <a:tab pos="1880870" algn="l"/>
                <a:tab pos="4163060" algn="l"/>
                <a:tab pos="5034280" algn="l"/>
              </a:tabLst>
            </a:pPr>
            <a:r>
              <a:rPr sz="2800" spc="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</a:t>
            </a:r>
            <a:r>
              <a:rPr sz="2800" spc="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b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</a:t>
            </a:r>
            <a:r>
              <a:rPr sz="28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</a:t>
            </a:r>
            <a:r>
              <a:rPr sz="28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</a:t>
            </a:r>
            <a:r>
              <a:rPr sz="2800" spc="-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</a:t>
            </a:r>
            <a:r>
              <a:rPr sz="28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ergenciais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em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</a:t>
            </a:r>
            <a:r>
              <a:rPr sz="2800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abel</a:t>
            </a:r>
            <a:r>
              <a:rPr sz="2800" spc="-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</a:t>
            </a:r>
            <a:r>
              <a:rPr sz="28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cimento</a:t>
            </a:r>
            <a:r>
              <a:rPr sz="28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  </a:t>
            </a:r>
            <a:r>
              <a:rPr sz="28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prisionais </a:t>
            </a:r>
            <a:r>
              <a:rPr sz="28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(RE </a:t>
            </a:r>
            <a:r>
              <a:rPr sz="28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592.581/RS </a:t>
            </a:r>
            <a:r>
              <a:rPr sz="2800" spc="3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– </a:t>
            </a:r>
            <a:r>
              <a:rPr sz="28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Informativo</a:t>
            </a:r>
            <a:r>
              <a:rPr sz="2800" spc="-3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8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794);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12700" marR="5080">
              <a:lnSpc>
                <a:spcPts val="3120"/>
              </a:lnSpc>
              <a:spcBef>
                <a:spcPts val="15"/>
              </a:spcBef>
              <a:buChar char="-"/>
              <a:tabLst>
                <a:tab pos="372110" algn="l"/>
                <a:tab pos="372745" algn="l"/>
                <a:tab pos="1581150" algn="l"/>
                <a:tab pos="2176780" algn="l"/>
                <a:tab pos="3277235" algn="l"/>
                <a:tab pos="5774055" algn="l"/>
                <a:tab pos="6984365" algn="l"/>
              </a:tabLst>
            </a:pPr>
            <a:r>
              <a:rPr sz="28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Estado	</a:t>
            </a:r>
            <a:r>
              <a:rPr sz="2800" spc="-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</a:t>
            </a:r>
            <a:r>
              <a:rPr sz="28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-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coisas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incons</a:t>
            </a:r>
            <a:r>
              <a:rPr sz="2800" spc="-9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</a:t>
            </a:r>
            <a:r>
              <a:rPr sz="2800" spc="-20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</a:t>
            </a:r>
            <a:r>
              <a:rPr sz="2800" spc="-13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</a:t>
            </a:r>
            <a:r>
              <a:rPr sz="2800" spc="-1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u</a:t>
            </a:r>
            <a:r>
              <a:rPr sz="2800" spc="-10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cio</a:t>
            </a:r>
            <a:r>
              <a:rPr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</a:t>
            </a:r>
            <a:r>
              <a:rPr sz="2800" spc="-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al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(ADPF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	</a:t>
            </a:r>
            <a:r>
              <a:rPr sz="28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347  </a:t>
            </a:r>
            <a:r>
              <a:rPr sz="28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MC/DF).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8814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2964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666" y="325881"/>
            <a:ext cx="6188710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LIMITES </a:t>
            </a:r>
            <a:r>
              <a:rPr lang="pt-BR" sz="2800" b="1" spc="-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AO </a:t>
            </a:r>
            <a:r>
              <a:rPr lang="pt-BR" sz="2800" b="1" spc="-1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CONTROLE </a:t>
            </a:r>
            <a:r>
              <a:rPr lang="pt-BR" sz="2800" b="1" spc="-50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 </a:t>
            </a:r>
            <a:r>
              <a:rPr lang="pt-BR" sz="2800" b="1" i="1" spc="-13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POLICIES</a:t>
            </a:r>
            <a:r>
              <a:rPr lang="pt-BR" sz="2800" b="1" i="1" spc="150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pt-BR" sz="2800" b="1" spc="3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(STF):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5948" y="861213"/>
            <a:ext cx="7529830" cy="262732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3000"/>
              </a:lnSpc>
              <a:spcBef>
                <a:spcPts val="400"/>
              </a:spcBef>
            </a:pPr>
            <a:r>
              <a:rPr sz="3600" spc="-130" dirty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 </a:t>
            </a:r>
            <a:br>
              <a:rPr lang="pt-BR" sz="3600" spc="-130" dirty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</a:br>
            <a:r>
              <a:rPr lang="pt-BR" sz="3600" spc="-130" dirty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- </a:t>
            </a:r>
            <a:r>
              <a:rPr sz="3600" spc="-130" dirty="0" err="1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Razoabilidade</a:t>
            </a:r>
            <a:r>
              <a:rPr sz="3600" spc="-130" dirty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 (pretensão de mudança  ou implementação da política pública) x  irrazoabilidade (da inércia ou escolha da  administração).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5948" y="3674491"/>
            <a:ext cx="7529195" cy="3210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-"/>
              <a:tabLst>
                <a:tab pos="287020" algn="l"/>
              </a:tabLst>
            </a:pPr>
            <a:endParaRPr lang="pt-BR" sz="3600" spc="-1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har char="-"/>
              <a:tabLst>
                <a:tab pos="287020" algn="l"/>
              </a:tabLst>
            </a:pPr>
            <a:r>
              <a:rPr sz="3600" spc="-1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Reserva</a:t>
            </a:r>
            <a:r>
              <a:rPr sz="3600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6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do</a:t>
            </a:r>
            <a:r>
              <a:rPr sz="36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600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possível.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rebuchet MS"/>
              <a:buChar char="-"/>
            </a:pPr>
            <a:endParaRPr sz="3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 algn="just">
              <a:lnSpc>
                <a:spcPct val="93100"/>
              </a:lnSpc>
              <a:buChar char="-"/>
              <a:tabLst>
                <a:tab pos="305435" algn="l"/>
              </a:tabLst>
            </a:pPr>
            <a:r>
              <a:rPr sz="36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Mínimo </a:t>
            </a:r>
            <a:r>
              <a:rPr sz="3600" spc="-2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existencial </a:t>
            </a:r>
            <a:r>
              <a:rPr sz="36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(o </a:t>
            </a:r>
            <a:r>
              <a:rPr sz="3600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núcleo </a:t>
            </a:r>
            <a:r>
              <a:rPr sz="36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duro </a:t>
            </a:r>
            <a:r>
              <a:rPr sz="3600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dos  </a:t>
            </a:r>
            <a:r>
              <a:rPr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direitos </a:t>
            </a:r>
            <a:r>
              <a:rPr sz="3600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fundamentais): </a:t>
            </a:r>
            <a:r>
              <a:rPr sz="3600" spc="-2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é </a:t>
            </a:r>
            <a:r>
              <a:rPr sz="36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tido </a:t>
            </a:r>
            <a:r>
              <a:rPr sz="3600" spc="-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como </a:t>
            </a:r>
            <a:r>
              <a:rPr sz="3600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  </a:t>
            </a:r>
            <a:r>
              <a:rPr sz="3600" spc="-24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limite </a:t>
            </a:r>
            <a:r>
              <a:rPr sz="3600" spc="-6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dos</a:t>
            </a:r>
            <a:r>
              <a:rPr sz="3600" spc="7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600" spc="-2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limites</a:t>
            </a:r>
            <a:r>
              <a:rPr sz="3600" spc="-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!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595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86046" y="4648200"/>
            <a:ext cx="1969161" cy="9144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FATOS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CONCRETOS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1759646" y="2286000"/>
            <a:ext cx="1465" cy="2362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86045" y="1371600"/>
            <a:ext cx="2180143" cy="9144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CONSTITUIÇÃO FEDERAL</a:t>
            </a:r>
          </a:p>
        </p:txBody>
      </p:sp>
      <p:cxnSp>
        <p:nvCxnSpPr>
          <p:cNvPr id="11269" name="AutoShape 4"/>
          <p:cNvCxnSpPr>
            <a:cxnSpLocks noChangeShapeType="1"/>
          </p:cNvCxnSpPr>
          <p:nvPr/>
        </p:nvCxnSpPr>
        <p:spPr bwMode="auto">
          <a:xfrm>
            <a:off x="1759645" y="2590800"/>
            <a:ext cx="843926" cy="914400"/>
          </a:xfrm>
          <a:prstGeom prst="bentConnector3">
            <a:avLst>
              <a:gd name="adj1" fmla="val 49741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03571" y="2971800"/>
            <a:ext cx="2180143" cy="11430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TEXTO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NORMATIVO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(LEI)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1783088" y="4114800"/>
            <a:ext cx="830739" cy="533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4080443" y="1524000"/>
            <a:ext cx="1265889" cy="7889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 Unicode MS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838622" y="1371600"/>
            <a:ext cx="2813088" cy="11430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NORMA JURÍDICA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 GERAL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(</a:t>
            </a:r>
            <a:r>
              <a:rPr lang="pt-BR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RAT. DECIDENDI</a:t>
            </a: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)</a:t>
            </a:r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7245166" y="2895600"/>
            <a:ext cx="632945" cy="1066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 Unicode MS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979276" y="4419600"/>
            <a:ext cx="2813088" cy="11430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NORMA JURÍDICA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 INDIVIDUAL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>(SOLUÇÃO CONCRETA)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754996" y="228600"/>
            <a:ext cx="623072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TEORIA DA INTERPRETAÇÃO: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8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PARTE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POLÍTICAS PÚBLICAS PARA A INFÂNCIA E ADOLESCÊNCIA </a:t>
            </a:r>
          </a:p>
          <a:p>
            <a:pPr marL="82296" indent="0" algn="ctr"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(TEORIA GERAL)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1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315416"/>
            <a:ext cx="7771154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ALERTA IMPORTANTE!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268760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-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Consta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como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resultado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de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pesquisa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do CNJ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sobre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ações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coletivas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no </a:t>
            </a:r>
            <a:r>
              <a:rPr lang="en-GB" sz="2800" u="sng" spc="-5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Brasil</a:t>
            </a:r>
            <a:r>
              <a:rPr lang="en-GB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- 2017</a:t>
            </a:r>
            <a:r>
              <a:rPr lang="en-GB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:</a:t>
            </a:r>
            <a:r>
              <a:rPr lang="en-GB" sz="2800" spc="-55" dirty="0">
                <a:latin typeface="Trebuchet MS"/>
                <a:cs typeface="Trebuchet MS"/>
              </a:rPr>
              <a:t> 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“Com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frequência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,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ao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contrário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do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que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se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poderia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esperar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,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os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autores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das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ações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intentam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a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garantia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de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direitos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indivi-duais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,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não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a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defesa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de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direitos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coletivos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em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senti</a:t>
            </a:r>
            <a:r>
              <a:rPr lang="en-GB" sz="2800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-do </a:t>
            </a:r>
            <a:r>
              <a:rPr lang="en-GB" sz="2800" u="sng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difuso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.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Essa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estratégia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processual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converte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a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ação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coletiva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em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um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instrumento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com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objetivos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opostos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àqueles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que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originariamente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se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propôs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: de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questionamento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,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pelas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coletividades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atingidas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, das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violações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direitos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cometidos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por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atores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pú-blicos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privados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; e de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busca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soluções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para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problemas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transindividuais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,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amparadas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pela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ação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de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atores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estatais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n-GB" sz="2800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legitimados</a:t>
            </a:r>
            <a:r>
              <a:rPr lang="en-GB" sz="28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.”</a:t>
            </a:r>
            <a:r>
              <a:rPr lang="en-GB" sz="2800" spc="-55" dirty="0">
                <a:latin typeface="Trebuchet MS"/>
                <a:cs typeface="Trebuchet MS"/>
              </a:rPr>
              <a:t> </a:t>
            </a:r>
          </a:p>
          <a:p>
            <a:pPr marL="331788" indent="-331788"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buFont typeface="Monotype Sorts" charset="2"/>
              <a:buChar char="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2" charset="0"/>
              <a:ea typeface="+mn-ea"/>
              <a:cs typeface="+mn-cs"/>
            </a:endParaRPr>
          </a:p>
          <a:p>
            <a:pPr marL="331788" indent="-331788"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buFont typeface="Monotype Sorts" charset="2"/>
              <a:buChar char="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2" charset="0"/>
              <a:ea typeface="+mn-ea"/>
              <a:cs typeface="+mn-cs"/>
            </a:endParaRPr>
          </a:p>
          <a:p>
            <a:pPr marL="331788" indent="-331788"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buFont typeface="Monotype Sort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1554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inistÃ©rio pÃºblico resolu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172400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27584" y="188639"/>
            <a:ext cx="78488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300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Reflexão inicial...</a:t>
            </a:r>
            <a:endParaRPr lang="en-US" sz="4300" dirty="0">
              <a:solidFill>
                <a:schemeClr val="accent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9941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043608" y="333566"/>
            <a:ext cx="800118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763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MINISTÉRIO PÚBLICO E AS </a:t>
            </a:r>
            <a:r>
              <a:rPr lang="pt-BR" sz="2800" b="1" i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POLICIES</a:t>
            </a: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: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71600" y="1190626"/>
            <a:ext cx="811253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60120" rIns="85680" bIns="428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- </a:t>
            </a:r>
            <a:r>
              <a:rPr lang="pt-BR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Recomendação n° 54/2017 (CNMP)</a:t>
            </a:r>
            <a:r>
              <a:rPr lang="pt-BR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: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Política </a:t>
            </a:r>
            <a:r>
              <a:rPr lang="pt-BR" sz="2800" spc="-5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Nacio-nal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de Fomento à Atuação Resolutiva do MP. Atuação extrajudicial privilegiada?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- </a:t>
            </a:r>
            <a:r>
              <a:rPr lang="pt-BR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Visão de futuro (CNMP)</a:t>
            </a:r>
            <a:r>
              <a:rPr lang="pt-BR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: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“instituição reconhecida como transformadora da realidade social e essencial à preservação da ordem jurídica e da democracia.”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- </a:t>
            </a:r>
            <a:r>
              <a:rPr lang="pt-BR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MP</a:t>
            </a:r>
            <a:r>
              <a:rPr lang="pt-BR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: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agente político de transformação social (tutela judicial e extrajudicial).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- </a:t>
            </a:r>
            <a:r>
              <a:rPr lang="pt-BR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MP Social</a:t>
            </a:r>
            <a:r>
              <a:rPr lang="pt-BR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: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atuação na articulação, indução e controle da implementação de políticas públicas pela via da tutela coletiva.</a:t>
            </a:r>
          </a:p>
          <a:p>
            <a:pPr algn="just">
              <a:lnSpc>
                <a:spcPct val="93000"/>
              </a:lnSpc>
              <a:buClrTx/>
              <a:buFontTx/>
              <a:buNone/>
              <a:defRPr/>
            </a:pP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78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348137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TIPOLOGIA DOS LITÍGIOS COLETIVOS (EDILSON VITORELLI):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Litígios</a:t>
            </a:r>
            <a:r>
              <a:rPr lang="en-GB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globais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afetam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sociedade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modo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geral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mas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repercutem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pouco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sobre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direitos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indivíduos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apresentando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baixa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conflituosi-dade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(ex.: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problema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aquecimento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global).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Litígios</a:t>
            </a:r>
            <a:r>
              <a:rPr lang="en-GB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locais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afetam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pessoas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determináveis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intensidade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significativa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compartilham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alguma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solidariedade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social (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conflituosidade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moderada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). Ex.: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lesões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grupos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vulneráveis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Litígios</a:t>
            </a:r>
            <a:r>
              <a:rPr lang="en-GB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irradiados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lesões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relevantes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mas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subgrupos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atingidos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modo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/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intensidade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diferentes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há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solidariedade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social (ex.: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caso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Semtas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Fundac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/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Fundase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- RN).  </a:t>
            </a:r>
            <a:endParaRPr lang="en-GB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1549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243408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LITÍGIOS ESTRUTURAIS: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268414"/>
            <a:ext cx="7873715" cy="4865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Vitorelli</a:t>
            </a:r>
            <a:r>
              <a:rPr lang="en-GB" sz="2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(2018, p. 348)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“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resumo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litígio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estrutural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é um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litígio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irradiado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vio-lação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surge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decorrência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funcionamento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uma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estrutura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burocrática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priva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-da, e,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virtude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características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contex-tuais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ocorre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sua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solução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exige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rees-truturação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funcionamento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estrutura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.”</a:t>
            </a:r>
          </a:p>
          <a:p>
            <a:pPr marL="331788" indent="-331788"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buFont typeface="Monotype Sorts" charset="2"/>
              <a:buChar char="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São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litígios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complexos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policêntricos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altamen-te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mutáveis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atingem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modo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intensidade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diferentes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interesses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grupos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específicos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  <a:p>
            <a:pPr marL="331788" indent="-331788"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buFont typeface="Monotype Sorts" charset="2"/>
              <a:buChar char="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marL="331788" indent="-331788"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buFont typeface="Monotype Sort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9496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MinistÃ©rio PÃºblico e negociaÃ§Ã£o direta como mÃ©todo autocomposi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spc="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SOLUÇÃO MAIS ADEQUADA</a:t>
            </a:r>
            <a:r>
              <a:rPr lang="en-GB" sz="2800" b="1" spc="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416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71600" y="620705"/>
            <a:ext cx="8000640" cy="6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pt-BR" alt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NEGOCIAÇÃO E O NOVO CPC: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43608" y="1664815"/>
            <a:ext cx="7805192" cy="44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47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Art. 3º. Não se excluirá da apreciação </a:t>
            </a:r>
            <a:r>
              <a:rPr lang="pt-BR" altLang="pt-B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jurisdicional</a:t>
            </a: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lesão ou ameaça a direito.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(...)</a:t>
            </a:r>
          </a:p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§3º. A conciliação, a mediação e </a:t>
            </a:r>
            <a:r>
              <a:rPr lang="pt-BR" altLang="pt-B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outros métodos de solução consensual de </a:t>
            </a:r>
            <a:r>
              <a:rPr lang="pt-BR" altLang="pt-BR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confli-tos</a:t>
            </a: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deverão ser estimulados por juízes, advogados, defensores públicos e </a:t>
            </a:r>
            <a:r>
              <a:rPr lang="pt-BR" altLang="pt-BR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mem-bros</a:t>
            </a:r>
            <a:r>
              <a:rPr lang="pt-BR" altLang="pt-B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do Ministério Público</a:t>
            </a: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, </a:t>
            </a:r>
            <a:r>
              <a:rPr lang="pt-BR" altLang="pt-B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inclusive</a:t>
            </a: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no curso do processo judicial.</a:t>
            </a:r>
          </a:p>
        </p:txBody>
      </p:sp>
    </p:spTree>
    <p:extLst>
      <p:ext uri="{BB962C8B-B14F-4D97-AF65-F5344CB8AC3E}">
        <p14:creationId xmlns:p14="http://schemas.microsoft.com/office/powerpoint/2010/main" val="34016223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43608" y="423404"/>
            <a:ext cx="8000640" cy="6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pt-BR" alt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NEGOCIAÇÃO PELO MINISTÉRIO PÚBLICO E A RES. 118/2014 (CNMP):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1600" y="1664815"/>
            <a:ext cx="7877200" cy="44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47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Art. 8º. A negociação é recomendada para as controvérsias ou conflitos em que </a:t>
            </a:r>
            <a:r>
              <a:rPr lang="pt-BR" altLang="pt-B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o Ministério Público possa atuar como parte</a:t>
            </a: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na defesa de direitos e interesses da sociedade, em razão de sua condição de representante adequado e legitimado coletivo universal (art. 129, III da CR/1988).</a:t>
            </a:r>
          </a:p>
          <a:p>
            <a:pPr algn="just" eaLnBrk="1">
              <a:lnSpc>
                <a:spcPct val="93000"/>
              </a:lnSpc>
              <a:buSzPct val="100000"/>
            </a:pPr>
            <a:endParaRPr lang="pt-BR" alt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# Prevê o NUPA (art. 7º, VII).</a:t>
            </a:r>
          </a:p>
        </p:txBody>
      </p:sp>
    </p:spTree>
    <p:extLst>
      <p:ext uri="{BB962C8B-B14F-4D97-AF65-F5344CB8AC3E}">
        <p14:creationId xmlns:p14="http://schemas.microsoft.com/office/powerpoint/2010/main" val="345280578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6880" y="620706"/>
            <a:ext cx="8000640" cy="6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pt-BR" alt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NEGOCIAÇÃO E A LEI 13.140/2015: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6480" y="1664815"/>
            <a:ext cx="8392320" cy="44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47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Art. 32. A União, os Estados, o DF e os Municípios poderão criar câmaras de </a:t>
            </a:r>
            <a:r>
              <a:rPr lang="pt-BR" altLang="pt-BR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pre-venção</a:t>
            </a: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e resolução administrativa de </a:t>
            </a:r>
            <a:r>
              <a:rPr lang="pt-BR" altLang="pt-BR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con-flitos</a:t>
            </a: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, no âmbito dos respectivos órgãos da Advocacia Pública, onde houver, com competência para:</a:t>
            </a:r>
          </a:p>
          <a:p>
            <a:pPr algn="just" eaLnBrk="1">
              <a:lnSpc>
                <a:spcPct val="93000"/>
              </a:lnSpc>
              <a:buSzPct val="100000"/>
            </a:pPr>
            <a:endParaRPr lang="pt-BR" alt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I - dirimir conflitos entre órgãos da AP.</a:t>
            </a:r>
          </a:p>
          <a:p>
            <a:pPr algn="just" eaLnBrk="1">
              <a:lnSpc>
                <a:spcPct val="93000"/>
              </a:lnSpc>
              <a:buSzPct val="100000"/>
            </a:pPr>
            <a:endParaRPr lang="pt-BR" alt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II - (...) controvérsia entre particular e pessoa jurídica de direito público (...).</a:t>
            </a:r>
          </a:p>
        </p:txBody>
      </p:sp>
    </p:spTree>
    <p:extLst>
      <p:ext uri="{BB962C8B-B14F-4D97-AF65-F5344CB8AC3E}">
        <p14:creationId xmlns:p14="http://schemas.microsoft.com/office/powerpoint/2010/main" val="20251666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703040" y="4049706"/>
            <a:ext cx="64800" cy="4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63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0" y="0"/>
            <a:ext cx="4180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m para constituiÃ§Ã£o federal de 19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0" y="7937"/>
            <a:ext cx="4180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4" descr="Resultado de imagem para constituiÃ§Ã£o federal de 198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Resultado de imagem para constituiÃ§Ã£o federal de 198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Resultado de imagem para constituiÃ§Ã£o federal de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PARTE III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marL="82296" indent="0" algn="ctr">
              <a:buNone/>
            </a:pPr>
            <a:r>
              <a:rPr lang="pt-B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NEGOCIAÇÃO EM FOCO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r"/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DESAFIOS PRÁTICOS PARA A INDUÇÃO DE  POLÍTICAS PÚBLICAS PELO MINISTÉRIO PÚBLICO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8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1º. CONHECER O PROBLEMA E A POLÍTICA PÚBLICA ENVOLVIDA: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43608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problema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coletivo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tratado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sua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complexidade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perspectiva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macro).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Obs.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processos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individ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./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coletiv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.),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práti-ca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utilizam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perspectiva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pontual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casuísti-ca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particularizada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resolve o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problema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u="sng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Alerta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 art. 22 [da LINDB]. Na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interpretação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normas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sobre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gestão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serão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considerados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obstáculos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dificuldades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reais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gestor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 as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exigências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das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políticas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seu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cargo,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prejuízo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direitos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administrados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31866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1º. CONHECER O PROBLEMA E A POLÍTICA PÚBLICA [CONT.]: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Fundamental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conhecer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problema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coletivo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contexto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fático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realidade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concreta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Impor-tante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uma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boa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investigação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Diagnóstico</a:t>
            </a:r>
            <a:r>
              <a:rPr lang="en-GB" sz="2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problema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 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agente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Parquet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valer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estudos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técnicos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partir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assessoria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técnica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Promotoria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Centro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Apoio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Operacional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Controle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orçamento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Núcleo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or-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çamento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políticas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?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5994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2º. RACIONALIZAR A ATUAÇÃO NA TUTELA COLETIVA: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5994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O CNMP CONCORDA?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lnSpcReduction="10000"/>
          </a:bodyPr>
          <a:lstStyle/>
          <a:p>
            <a:pPr marL="0" algn="just"/>
            <a:r>
              <a:rPr lang="pt-BR" dirty="0" err="1"/>
              <a:t>Art</a:t>
            </a:r>
            <a:r>
              <a:rPr lang="pt-BR" dirty="0"/>
              <a:t> 4°.  A notícia de fato será arquivada quando: (...)</a:t>
            </a:r>
          </a:p>
          <a:p>
            <a:pPr marL="82296" indent="0" algn="just">
              <a:buNone/>
            </a:pPr>
            <a:r>
              <a:rPr lang="pt-BR" dirty="0"/>
              <a:t>§ 5°. A Notícia de Fato também poderá ser arquivada quando seu objeto puder ser solucionado em atuação mais ampla e resolutiva, mediante ações, </a:t>
            </a:r>
            <a:r>
              <a:rPr lang="pt-BR" dirty="0">
                <a:solidFill>
                  <a:srgbClr val="FF0000"/>
                </a:solidFill>
              </a:rPr>
              <a:t>projetos </a:t>
            </a:r>
            <a:r>
              <a:rPr lang="pt-BR" dirty="0"/>
              <a:t>e </a:t>
            </a:r>
            <a:r>
              <a:rPr lang="pt-BR" dirty="0">
                <a:solidFill>
                  <a:srgbClr val="FF0000"/>
                </a:solidFill>
              </a:rPr>
              <a:t>programas</a:t>
            </a:r>
            <a:r>
              <a:rPr lang="pt-BR" dirty="0"/>
              <a:t> alinhados ao Planejamento Estratégico de cada ramo, com vistas à concretização da unidade institucional. (Res. 174 – CNMP, de 04.07.2017 c/ redação dada pela Res. 189 – CNMP, de 18.06.2018).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7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3º. SEPARAR AS PESSOAS DOS PROBLEMAS COLETIVOS: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O MP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atacar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problemas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coletivos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pessoas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(ex.: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gestor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mesmo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confie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nelas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há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outro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caminho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Necessidade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diálogo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interinstitucional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Até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tutela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judicial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gestor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estar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presente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É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preciso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atuação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horizontal,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coordenada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entre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legitimados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coletivos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bom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tom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evitar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protagonismo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institucional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vezes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se tem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atuação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demais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solução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menos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17537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4º. NECESSÁRIO OUVIR OS ATINGIDOS: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Atuação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ágil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X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necessidade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participação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grupos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atingidos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devem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ouvidos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 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É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preciso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pensar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formas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participação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social (ex.: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reuniões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temáticas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com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lideranças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grupos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espaços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comunicação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pelas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redes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sociais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etc.).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se resume a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audiências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públi-cas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Cabe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pensar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disponibilizar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assessorias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técnicas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grupos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atingidos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?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Útil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superar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o </a:t>
            </a:r>
            <a:r>
              <a:rPr lang="en-GB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deficit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informacional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MP age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como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gestor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interesses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0988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5º. NEGOCIAR COM QUALIDADE: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O MP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especializar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negociação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Promotor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um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negociador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profissional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!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negociação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buscada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também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âmbito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judicial (ex.: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execução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negociada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Exemplo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Intervenção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judicial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Fundase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esquecer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convenções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processuais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negociações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sobre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processo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 – art. 190 do CPC. </a:t>
            </a:r>
          </a:p>
        </p:txBody>
      </p:sp>
    </p:spTree>
    <p:extLst>
      <p:ext uri="{BB962C8B-B14F-4D97-AF65-F5344CB8AC3E}">
        <p14:creationId xmlns:p14="http://schemas.microsoft.com/office/powerpoint/2010/main" val="296136670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41375"/>
            <a:ext cx="3828288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2628" y="341375"/>
            <a:ext cx="879348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2" y="485978"/>
            <a:ext cx="31254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chemeClr val="accent2"/>
                </a:solidFill>
              </a:rPr>
              <a:t>A</a:t>
            </a:r>
            <a:r>
              <a:rPr sz="4300" spc="-85" dirty="0">
                <a:solidFill>
                  <a:schemeClr val="accent2"/>
                </a:solidFill>
              </a:rPr>
              <a:t> </a:t>
            </a:r>
            <a:r>
              <a:rPr sz="4300" spc="-5" dirty="0" err="1">
                <a:solidFill>
                  <a:schemeClr val="accent2"/>
                </a:solidFill>
              </a:rPr>
              <a:t>Negociação</a:t>
            </a:r>
            <a:endParaRPr sz="4300" dirty="0">
              <a:solidFill>
                <a:schemeClr val="accent2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9511" y="3134867"/>
            <a:ext cx="1138427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9067" y="3134867"/>
            <a:ext cx="1138428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8623" y="3134867"/>
            <a:ext cx="1138427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8179" y="3134867"/>
            <a:ext cx="1138427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7735" y="3134867"/>
            <a:ext cx="1138428" cy="307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7292" y="3134867"/>
            <a:ext cx="1138427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6847" y="3134867"/>
            <a:ext cx="1138427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9511" y="4047744"/>
            <a:ext cx="1138427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9067" y="4047744"/>
            <a:ext cx="1138428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8623" y="4047744"/>
            <a:ext cx="1138427" cy="307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88179" y="4047744"/>
            <a:ext cx="1138427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7735" y="4047744"/>
            <a:ext cx="1138428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7292" y="4047744"/>
            <a:ext cx="1138427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6847" y="4047744"/>
            <a:ext cx="1138427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11249" y="2627502"/>
            <a:ext cx="6878320" cy="21424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ill Sans MT"/>
                <a:cs typeface="Gill Sans MT"/>
              </a:rPr>
              <a:t>Momento de </a:t>
            </a:r>
            <a:r>
              <a:rPr sz="2800" spc="-20" dirty="0">
                <a:latin typeface="Gill Sans MT"/>
                <a:cs typeface="Gill Sans MT"/>
              </a:rPr>
              <a:t>conversa </a:t>
            </a:r>
            <a:r>
              <a:rPr sz="2800" spc="-15" dirty="0">
                <a:latin typeface="Gill Sans MT"/>
                <a:cs typeface="Gill Sans MT"/>
              </a:rPr>
              <a:t>direta entre </a:t>
            </a:r>
            <a:r>
              <a:rPr sz="2800" spc="-10" dirty="0">
                <a:latin typeface="Gill Sans MT"/>
                <a:cs typeface="Gill Sans MT"/>
              </a:rPr>
              <a:t>as</a:t>
            </a:r>
            <a:r>
              <a:rPr sz="2800" spc="90" dirty="0">
                <a:latin typeface="Gill Sans MT"/>
                <a:cs typeface="Gill Sans MT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partes</a:t>
            </a:r>
            <a:endParaRPr sz="2800" dirty="0">
              <a:latin typeface="Gill Sans MT"/>
              <a:cs typeface="Gill Sans MT"/>
            </a:endParaRPr>
          </a:p>
          <a:p>
            <a:pPr marL="12700" marR="5080">
              <a:lnSpc>
                <a:spcPct val="214100"/>
              </a:lnSpc>
            </a:pPr>
            <a:r>
              <a:rPr sz="2800" spc="-5" dirty="0">
                <a:latin typeface="Gill Sans MT"/>
                <a:cs typeface="Gill Sans MT"/>
              </a:rPr>
              <a:t>Conjunto de técnicas de </a:t>
            </a:r>
            <a:r>
              <a:rPr sz="2800" spc="-40" dirty="0">
                <a:latin typeface="Gill Sans MT"/>
                <a:cs typeface="Gill Sans MT"/>
              </a:rPr>
              <a:t>negociar, </a:t>
            </a:r>
            <a:r>
              <a:rPr sz="2800" spc="-5" dirty="0">
                <a:latin typeface="Gill Sans MT"/>
                <a:cs typeface="Gill Sans MT"/>
              </a:rPr>
              <a:t>com pauta  Celebração de </a:t>
            </a:r>
            <a:r>
              <a:rPr sz="2800" spc="-90" dirty="0">
                <a:latin typeface="Gill Sans MT"/>
                <a:cs typeface="Gill Sans MT"/>
              </a:rPr>
              <a:t>Termo </a:t>
            </a:r>
            <a:r>
              <a:rPr sz="2800" spc="-5" dirty="0">
                <a:latin typeface="Gill Sans MT"/>
                <a:cs typeface="Gill Sans MT"/>
              </a:rPr>
              <a:t>de</a:t>
            </a:r>
            <a:r>
              <a:rPr sz="2800" spc="-545" dirty="0">
                <a:latin typeface="Gill Sans MT"/>
                <a:cs typeface="Gill Sans MT"/>
              </a:rPr>
              <a:t> </a:t>
            </a:r>
            <a:r>
              <a:rPr lang="pt-BR" sz="2800" spc="-545" dirty="0">
                <a:latin typeface="Gill Sans MT"/>
                <a:cs typeface="Gill Sans MT"/>
              </a:rPr>
              <a:t> </a:t>
            </a:r>
            <a:r>
              <a:rPr sz="2800" spc="-10" dirty="0" err="1">
                <a:latin typeface="Gill Sans MT"/>
                <a:cs typeface="Gill Sans MT"/>
              </a:rPr>
              <a:t>Acordo</a:t>
            </a:r>
            <a:r>
              <a:rPr sz="2800" spc="-10" dirty="0">
                <a:latin typeface="Gill Sans MT"/>
                <a:cs typeface="Gill Sans MT"/>
              </a:rPr>
              <a:t>/</a:t>
            </a:r>
            <a:r>
              <a:rPr sz="2800" spc="-10" dirty="0" err="1">
                <a:latin typeface="Gill Sans MT"/>
                <a:cs typeface="Gill Sans MT"/>
              </a:rPr>
              <a:t>Compromisso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29511" y="4962144"/>
            <a:ext cx="1138427" cy="307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9067" y="4962144"/>
            <a:ext cx="1138428" cy="307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8623" y="4962144"/>
            <a:ext cx="1138427" cy="307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8179" y="4962144"/>
            <a:ext cx="1138427" cy="307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7735" y="4962144"/>
            <a:ext cx="1138428" cy="307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27292" y="4962144"/>
            <a:ext cx="1138427" cy="307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6847" y="4962144"/>
            <a:ext cx="1138427" cy="307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150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6880" y="336747"/>
            <a:ext cx="8000640" cy="6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pt-BR" alt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NEGOCIAÇÃO DE DIREITOS MATERIAIS – ALGUMAS QUESTÕES: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6480" y="1890936"/>
            <a:ext cx="8392320" cy="44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47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1. O MP, ao lidar com d. indisponíveis de crianças e adolescentes, pode negociar? É possível negociação sobre a concretização prática do direito?</a:t>
            </a:r>
          </a:p>
          <a:p>
            <a:pPr algn="just" eaLnBrk="1">
              <a:lnSpc>
                <a:spcPct val="93000"/>
              </a:lnSpc>
              <a:buSzPct val="100000"/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2. Cabe negociação ante dir. individuais e coletivos? Em que situações o MP atua? Pode atuar quando conflitos não são só jurídicos, mas sociais, afetivos, orçamentários etc.?</a:t>
            </a:r>
          </a:p>
          <a:p>
            <a:pPr algn="just" eaLnBrk="1">
              <a:lnSpc>
                <a:spcPct val="93000"/>
              </a:lnSpc>
              <a:buSzPct val="100000"/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3. A negociação altera a finalidade do IC, da ação cível e da ACP para o MP? </a:t>
            </a:r>
          </a:p>
        </p:txBody>
      </p:sp>
    </p:spTree>
    <p:extLst>
      <p:ext uri="{BB962C8B-B14F-4D97-AF65-F5344CB8AC3E}">
        <p14:creationId xmlns:p14="http://schemas.microsoft.com/office/powerpoint/2010/main" val="3394721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043608" y="333566"/>
            <a:ext cx="800118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763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A POLÍTICA DE ATENDIMENTO (ECA):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71600" y="1190626"/>
            <a:ext cx="811253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60120" rIns="85680" bIns="428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- Art. 86. A política de atendimento dos direitos da criança e do adolescente far-se-á através de um conjunto articulado de ações governamentais e não governamentais, da União, dos Estados, do Distrito Federal  e dos Municípios.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- </a:t>
            </a:r>
            <a:r>
              <a:rPr lang="pt-BR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Linhas de ação da política de atendimento</a:t>
            </a:r>
            <a:r>
              <a:rPr lang="pt-BR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: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a) </a:t>
            </a:r>
            <a:r>
              <a:rPr lang="pt-BR" sz="2800" spc="-5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po-líticas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sociais básicas; b) política de assistência </a:t>
            </a:r>
            <a:r>
              <a:rPr lang="pt-BR" sz="2800" spc="-5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so-cial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; c) política de proteção especial; e, d) política de garantias.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- </a:t>
            </a:r>
            <a:r>
              <a:rPr lang="pt-BR" sz="2800" u="sng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Diretrizes da política de atendimento</a:t>
            </a:r>
            <a:r>
              <a:rPr lang="pt-BR" sz="2800"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: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a)  </a:t>
            </a:r>
            <a:r>
              <a:rPr lang="pt-BR" sz="2800" spc="-5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descen-tralização</a:t>
            </a:r>
            <a:r>
              <a:rPr lang="pt-BR" sz="2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; b) participação (Conselhos de Direitos);  c) financiamento (FIA); e d) articulação. 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96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6880" y="358598"/>
            <a:ext cx="8000640" cy="6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pt-BR" alt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NEGOCIAÇÃO PROCESSUAL (CONVENÇÕES PROCESSUAIS - CPC):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6480" y="1530896"/>
            <a:ext cx="8392320" cy="44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47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Art. 190. Versando o processo sobre </a:t>
            </a:r>
            <a:r>
              <a:rPr lang="pt-BR" alt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direitos que admitem </a:t>
            </a:r>
            <a:r>
              <a:rPr lang="pt-BR" altLang="pt-B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autocomposição</a:t>
            </a: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, é lícito às partes plenamente capazes </a:t>
            </a:r>
            <a:r>
              <a:rPr lang="pt-BR" alt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estipular mudanças no procedimento</a:t>
            </a: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para ajustá-lo às especificidades da causa </a:t>
            </a:r>
            <a:r>
              <a:rPr lang="pt-BR" alt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e convencionar sobre os ônus, poderes, faculdades e deveres processuais</a:t>
            </a: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, antes ou durante o processo.</a:t>
            </a:r>
          </a:p>
          <a:p>
            <a:pPr algn="just" eaLnBrk="1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Parágrafo único. De ofício ou a requerimento, o juiz controlará a validade das convenções previstas neste artigo, </a:t>
            </a:r>
            <a:r>
              <a:rPr lang="pt-BR" alt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recusando-lhe aplicação somente nos casos de nulidade ou de inserção abusiva em contrato de adesão ou em que alguma parte se encontre em manifesta situação de vulnerabilidade</a:t>
            </a:r>
          </a:p>
        </p:txBody>
      </p:sp>
    </p:spTree>
    <p:extLst>
      <p:ext uri="{BB962C8B-B14F-4D97-AF65-F5344CB8AC3E}">
        <p14:creationId xmlns:p14="http://schemas.microsoft.com/office/powerpoint/2010/main" val="131087047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6880" y="358598"/>
            <a:ext cx="8000640" cy="6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pt-BR" alt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NEGOCIAÇÃO PROCESSUAL (CONVENÇÕES PROCESSUAIS):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6480" y="1664815"/>
            <a:ext cx="8392320" cy="44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474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just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Os negócios processuais podem ser típicos ou atípicos.</a:t>
            </a:r>
          </a:p>
          <a:p>
            <a:pPr algn="just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Os negócios processuais atípicos - </a:t>
            </a:r>
            <a:r>
              <a:rPr lang="pt-BR" altLang="pt-BR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exemplos</a:t>
            </a: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:</a:t>
            </a:r>
          </a:p>
          <a:p>
            <a:pPr algn="just">
              <a:lnSpc>
                <a:spcPct val="93000"/>
              </a:lnSpc>
              <a:buSzPct val="100000"/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1. No direito de família (</a:t>
            </a:r>
            <a:r>
              <a:rPr lang="pt-BR" altLang="pt-B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ex</a:t>
            </a: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: existência de processos de execução de alimentos pelos dois ritos).</a:t>
            </a:r>
          </a:p>
          <a:p>
            <a:pPr algn="just">
              <a:lnSpc>
                <a:spcPct val="93000"/>
              </a:lnSpc>
              <a:buSzPct val="100000"/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2. No processo e na execução cível.</a:t>
            </a:r>
          </a:p>
          <a:p>
            <a:pPr algn="just">
              <a:lnSpc>
                <a:spcPct val="93000"/>
              </a:lnSpc>
              <a:buSzPct val="100000"/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</a:endParaRPr>
          </a:p>
          <a:p>
            <a:pPr algn="just">
              <a:lnSpc>
                <a:spcPct val="93000"/>
              </a:lnSpc>
              <a:buSzPct val="100000"/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3. No âmbito do controle de políticas públicas e das decisões estruturais (processo coletivo).</a:t>
            </a:r>
          </a:p>
        </p:txBody>
      </p:sp>
    </p:spTree>
    <p:extLst>
      <p:ext uri="{BB962C8B-B14F-4D97-AF65-F5344CB8AC3E}">
        <p14:creationId xmlns:p14="http://schemas.microsoft.com/office/powerpoint/2010/main" val="82814516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TIPOS DE NEGOCIAÇÃO: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44" y="1412776"/>
            <a:ext cx="39731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12776"/>
            <a:ext cx="358769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44008" y="3068960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rgbClr val="FF0000"/>
                </a:solidFill>
              </a:rPr>
              <a:t>X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6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2817" y="304801"/>
            <a:ext cx="718509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763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A SESSÃO E OS PRINCÍPIOS DA NEGOCIAÇÃO: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42817" y="1547217"/>
            <a:ext cx="767445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601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Separar as pessoas do problema (as partes devem atacar o problema, não umas às outras);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Não negociar com base nas posições e focar nos interesses (o que motiva a pedir tal coisa?);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Gerar opções de ganhos mútuos;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Insistir em critérios objetivos para resolver conflitos entre interesses opostos.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62280" y="596209"/>
            <a:ext cx="8490240" cy="6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70" tIns="72837" rIns="81770" bIns="4088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FASES (PROCEDIM. NEGOCIAL – HAVARD):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3568" y="1474724"/>
            <a:ext cx="8360640" cy="361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70" tIns="57376" rIns="81770" bIns="4088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just" eaLnBrk="1" hangingPunct="1">
              <a:lnSpc>
                <a:spcPct val="93000"/>
              </a:lnSpc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Aquisição de competência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(conhecimento teórico e prático sobre negociação);</a:t>
            </a:r>
          </a:p>
          <a:p>
            <a:pPr algn="just" eaLnBrk="1" hangingPunct="1">
              <a:lnSpc>
                <a:spcPct val="93000"/>
              </a:lnSpc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Planejamento e preparação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: diagnóstico e a MASA;</a:t>
            </a:r>
          </a:p>
          <a:p>
            <a:pPr algn="just" eaLnBrk="1" hangingPunct="1">
              <a:lnSpc>
                <a:spcPct val="93000"/>
              </a:lnSpc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Início do diálogo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(gerar o </a:t>
            </a:r>
            <a:r>
              <a:rPr lang="pt-BR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rapport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e identificar os interesses da outra parte);</a:t>
            </a:r>
          </a:p>
          <a:p>
            <a:pPr algn="just" eaLnBrk="1" hangingPunct="1">
              <a:lnSpc>
                <a:spcPct val="93000"/>
              </a:lnSpc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Geração de opções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(</a:t>
            </a:r>
            <a:r>
              <a:rPr lang="pt-BR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brainstorming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);</a:t>
            </a:r>
          </a:p>
          <a:p>
            <a:pPr algn="just" eaLnBrk="1" hangingPunct="1">
              <a:lnSpc>
                <a:spcPct val="93000"/>
              </a:lnSpc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Análise das opções, critérios objetivos e propostas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;</a:t>
            </a:r>
          </a:p>
          <a:p>
            <a:pPr algn="just" eaLnBrk="1" hangingPunct="1">
              <a:lnSpc>
                <a:spcPct val="93000"/>
              </a:lnSpc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Acordo (ou não) e encerramento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 (antes do acordo se compara as propostas com a MASA). Se não houver acordo, não há resultados no processo?;</a:t>
            </a:r>
          </a:p>
          <a:p>
            <a:pPr algn="just" eaLnBrk="1" hangingPunct="1">
              <a:lnSpc>
                <a:spcPct val="93000"/>
              </a:lnSpc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-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Implementação e monitoramento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</a:rPr>
              <a:t>.</a:t>
            </a:r>
          </a:p>
          <a:p>
            <a:pPr algn="just" eaLnBrk="1" hangingPunct="1">
              <a:lnSpc>
                <a:spcPct val="93000"/>
              </a:lnSpc>
            </a:pPr>
            <a:endParaRPr lang="pt-BR" sz="3100" dirty="0">
              <a:solidFill>
                <a:srgbClr val="000000"/>
              </a:solidFill>
              <a:latin typeface="Garamond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49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42817" y="304801"/>
            <a:ext cx="718509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763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OBSERVAÇÕES SOBRE O PROCESSO NEGOCIAL: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42817" y="914401"/>
            <a:ext cx="767445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601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rgbClr val="000000"/>
              </a:solidFill>
              <a:latin typeface="+mj-lt"/>
              <a:ea typeface="SimSun" charset="-122"/>
            </a:endParaRP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O convite pessoal (importância). Estratégia para que compareça alguém com poder de decisão.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É o gestor que resolve, não o Procurador Municipal!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Ajuste prévio com os demais negociadores para que, em caso de ruído entre eles, se retirem da sala e conversem isoladamente.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Definir a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MASA (melhor alternativa sem acordo) e o estilo negocial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 a ser adotado. 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Se preparar para lidar com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pessoas difíceis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, com posturas agressivas e não colaborativas, pois tais situações ocorrem frequentemente. Observar a linguagem não verbalizada.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rgbClr val="000000"/>
              </a:solidFill>
              <a:latin typeface="+mj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87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142817" y="304801"/>
            <a:ext cx="718509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763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O ACORDO: ALGUMAS DICAS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142817" y="1190626"/>
            <a:ext cx="767445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601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É título executivo, mas é preciso superar o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fetiche pelo TAC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. Se você estivesse do outro lado, você orientaria o gestor a firmar TAC?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Redação cuidadosa das cláusulas, com a definição precisa das obrigações e das condições de tempo, lugar e modo de cumprimento, além da definição adequada de quem vai assinar (autorização legal).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- Atenção para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as convenções processuais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 que podem ser úteis se for preciso ajuizar ação de conhecimento(?) ou de execução do acordo.</a:t>
            </a:r>
          </a:p>
          <a:p>
            <a:pPr algn="just" eaLnBrk="1" hangingPunct="1">
              <a:lnSpc>
                <a:spcPct val="93000"/>
              </a:lnSpc>
              <a:buClrTx/>
              <a:buFontTx/>
              <a:buNone/>
            </a:pPr>
            <a:endParaRPr lang="pt-BR" sz="2800" dirty="0">
              <a:solidFill>
                <a:srgbClr val="000000"/>
              </a:solidFill>
              <a:latin typeface="+mj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0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No MPRN...</a:t>
            </a:r>
          </a:p>
        </p:txBody>
      </p:sp>
      <p:pic>
        <p:nvPicPr>
          <p:cNvPr id="4" name="Figura1"/>
          <p:cNvPicPr>
            <a:picLocks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624" y="2132856"/>
            <a:ext cx="74888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5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Núcleos Locais criados...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322924"/>
              </p:ext>
            </p:extLst>
          </p:nvPr>
        </p:nvGraphicFramePr>
        <p:xfrm>
          <a:off x="1435100" y="1447800"/>
          <a:ext cx="7499350" cy="529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135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06090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solidFill>
                  <a:schemeClr val="accent2"/>
                </a:solidFill>
              </a:rPr>
              <a:t>PRINCIPAIS RESULTADOS OBTIDOS (2018)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068966"/>
              </p:ext>
            </p:extLst>
          </p:nvPr>
        </p:nvGraphicFramePr>
        <p:xfrm>
          <a:off x="1435100" y="836712"/>
          <a:ext cx="749935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4112676" y="2393610"/>
            <a:ext cx="4799584" cy="558772"/>
            <a:chOff x="2699765" y="803467"/>
            <a:chExt cx="4799584" cy="558772"/>
          </a:xfrm>
        </p:grpSpPr>
        <p:sp>
          <p:nvSpPr>
            <p:cNvPr id="8" name="Arredondar Retângulo no Mesmo Canto Lateral 7"/>
            <p:cNvSpPr/>
            <p:nvPr/>
          </p:nvSpPr>
          <p:spPr>
            <a:xfrm rot="5400000">
              <a:off x="4820171" y="-1316939"/>
              <a:ext cx="558772" cy="4799584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rredondar Retângulo no Mesmo Canto Lateral 4"/>
            <p:cNvSpPr/>
            <p:nvPr/>
          </p:nvSpPr>
          <p:spPr>
            <a:xfrm>
              <a:off x="2699766" y="830743"/>
              <a:ext cx="4772307" cy="504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500" kern="1200" dirty="0"/>
                <a:t>5 Acordos celebrados para descentralização da gestão de Hospitais Regionais no interior do 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35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m para sistema de garantia de direitos da infÃ¢ncia e juven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75"/>
            <a:ext cx="81724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1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968" y="485775"/>
            <a:ext cx="6948488" cy="679450"/>
          </a:xfrm>
        </p:spPr>
        <p:txBody>
          <a:bodyPr tIns="12700" rtlCol="0">
            <a:normAutofit/>
          </a:bodyPr>
          <a:lstStyle/>
          <a:p>
            <a:pPr marL="127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2"/>
                </a:solidFill>
                <a:latin typeface="+mj-lt"/>
                <a:cs typeface="+mj-cs"/>
              </a:rPr>
              <a:t>RECONHECIMENTO</a:t>
            </a:r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1223963" y="1368425"/>
            <a:ext cx="7704137" cy="515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0078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171450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6º. </a:t>
            </a:r>
            <a:r>
              <a:rPr lang="en-GB" sz="2800" b="1" i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TIMING</a:t>
            </a: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É TUDO!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96975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Tem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ter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atenção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o tempo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passa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investigação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concretização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tutela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coletiva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Algumas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vezes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opinião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pública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exige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rapidez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medidas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se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pode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contudo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ser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apres-sado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alongar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demais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investigação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Antídoto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a)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acordos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parciais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interesses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coin-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cidentes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); b)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tutela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provisória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; c)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tutela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defini-tiva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capítulos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mérito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já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maduros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8171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82376" y="-243408"/>
            <a:ext cx="77711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0" hangingPunct="0">
              <a:buClr>
                <a:srgbClr val="CCFFFF"/>
              </a:buClr>
              <a:buSzPct val="100000"/>
              <a:buFont typeface="Impact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ÚLTIMOS DESAFIOS: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444" y="1124744"/>
            <a:ext cx="7873715" cy="486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7º.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Adotar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as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técnicas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executivas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as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formas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reparação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efetivas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8º.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Repensar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importância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homologação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judicial de eventual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acordo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Qual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problema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das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homologações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parciais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?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9º. </a:t>
            </a:r>
            <a:r>
              <a:rPr lang="en-GB" sz="28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Acordos</a:t>
            </a:r>
            <a:r>
              <a:rPr lang="en-GB" sz="2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complexos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regras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repactuação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just" eaLnBrk="0" hangingPunct="0">
              <a:spcBef>
                <a:spcPts val="700"/>
              </a:spcBef>
              <a:buClr>
                <a:srgbClr val="99FFCC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10.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Necessidade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supervisionar</a:t>
            </a:r>
            <a:r>
              <a:rPr lang="en-GB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 </a:t>
            </a:r>
            <a:r>
              <a:rPr lang="en-GB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implemen-tação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O MP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deve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criar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informação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colaboração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além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dividir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tarefas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48171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azer diferente para fazer a diferenÃ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1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19005" y="-457200"/>
            <a:ext cx="7771154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GB" sz="44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2" charset="0"/>
              </a:rPr>
              <a:t>	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95562" y="2024063"/>
            <a:ext cx="779459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buFont typeface="Monotype Sorts" charset="2"/>
              <a:buChar char=""/>
              <a:defRPr/>
            </a:pP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2" charset="0"/>
            </a:endParaRPr>
          </a:p>
        </p:txBody>
      </p:sp>
      <p:pic>
        <p:nvPicPr>
          <p:cNvPr id="36868" name="Picture 5" descr="Resultado de imagem para ciclo de políticas públ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20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043608" y="333566"/>
            <a:ext cx="800118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76320" rIns="85680" bIns="4284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pt-BR" sz="2800" b="1" spc="265" dirty="0">
                <a:solidFill>
                  <a:srgbClr val="D128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POLÍTICA PÚBLICA - ORGANIZAÇÃO: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71600" y="1190626"/>
            <a:ext cx="811253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680" tIns="60120" rIns="85680" bIns="428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Federalismo (divisão de competências);</a:t>
            </a:r>
          </a:p>
          <a:p>
            <a:pPr algn="just">
              <a:spcBef>
                <a:spcPts val="600"/>
              </a:spcBef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Financiamento (fundos públicos?);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Gestão do trabalho (recursos humanos);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Gestão do território;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Levantamento das informações e a avaliação;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Definição (ex.: tipificação) e estruturação dos serviços públicos prestados;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Relação com as demais políticas (</a:t>
            </a:r>
            <a:r>
              <a:rPr lang="pt-BR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intersetoriali-dade</a:t>
            </a: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) e rede de atendimento não governamental;</a:t>
            </a:r>
          </a:p>
          <a:p>
            <a:pPr algn="just">
              <a:spcBef>
                <a:spcPts val="600"/>
              </a:spcBef>
              <a:buClrTx/>
              <a:buFontTx/>
              <a:buNone/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</a:rPr>
              <a:t>- Controle social.</a:t>
            </a:r>
          </a:p>
        </p:txBody>
      </p:sp>
    </p:spTree>
    <p:extLst>
      <p:ext uri="{BB962C8B-B14F-4D97-AF65-F5344CB8AC3E}">
        <p14:creationId xmlns:p14="http://schemas.microsoft.com/office/powerpoint/2010/main" val="406076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364109" y="260351"/>
            <a:ext cx="738435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72720" rIns="81720" bIns="406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Tx/>
              <a:defRPr/>
            </a:pPr>
            <a:r>
              <a:rPr lang="en-US" sz="43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 SISTEMA ÚNICO DA ASSISTÊNCIA SOCIAL (SUAS)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21594" y="3122614"/>
            <a:ext cx="7083999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2060001" y="1874839"/>
            <a:ext cx="2857042" cy="788987"/>
          </a:xfrm>
          <a:prstGeom prst="flowChartProcess">
            <a:avLst/>
          </a:prstGeom>
          <a:solidFill>
            <a:srgbClr val="FF996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500" b="1">
                <a:solidFill>
                  <a:srgbClr val="000000"/>
                </a:solidFill>
                <a:latin typeface="Arial" charset="0"/>
                <a:ea typeface="SimSun" charset="-122"/>
              </a:rPr>
              <a:t>ORGANIZAÇÃO DO SUAS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3485592" y="2678114"/>
            <a:ext cx="1465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835135" y="3003550"/>
            <a:ext cx="530384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835135" y="3003550"/>
            <a:ext cx="1466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572733" y="3003551"/>
            <a:ext cx="1465" cy="3921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473244" y="3462338"/>
            <a:ext cx="722318" cy="455612"/>
          </a:xfrm>
          <a:prstGeom prst="flowChartProcess">
            <a:avLst/>
          </a:prstGeom>
          <a:solidFill>
            <a:srgbClr val="FF996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000000"/>
                </a:solidFill>
                <a:latin typeface="Arial" charset="0"/>
                <a:ea typeface="SimSun" charset="-122"/>
              </a:rPr>
              <a:t>PSB</a:t>
            </a: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4270912" y="3395663"/>
            <a:ext cx="662248" cy="457200"/>
          </a:xfrm>
          <a:prstGeom prst="flowChartProcess">
            <a:avLst/>
          </a:prstGeom>
          <a:solidFill>
            <a:srgbClr val="FF996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000000"/>
                </a:solidFill>
                <a:latin typeface="Arial" charset="0"/>
                <a:ea typeface="SimSun" charset="-122"/>
              </a:rPr>
              <a:t>PSE</a:t>
            </a:r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6138978" y="2678114"/>
            <a:ext cx="843926" cy="587375"/>
          </a:xfrm>
          <a:prstGeom prst="flowChartProcess">
            <a:avLst/>
          </a:prstGeom>
          <a:solidFill>
            <a:srgbClr val="FF996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GESTÃO</a:t>
            </a:r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>
            <a:off x="835135" y="3917951"/>
            <a:ext cx="1466" cy="5889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1195562" y="3789364"/>
            <a:ext cx="60364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4572733" y="3854450"/>
            <a:ext cx="1465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3125165" y="4181475"/>
            <a:ext cx="289367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3125165" y="4181475"/>
            <a:ext cx="1465" cy="260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6"/>
          <p:cNvSpPr>
            <a:spLocks noChangeShapeType="1"/>
          </p:cNvSpPr>
          <p:nvPr/>
        </p:nvSpPr>
        <p:spPr bwMode="auto">
          <a:xfrm>
            <a:off x="6018835" y="4181475"/>
            <a:ext cx="1466" cy="260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AutoShape 17"/>
          <p:cNvSpPr>
            <a:spLocks noChangeArrowheads="1"/>
          </p:cNvSpPr>
          <p:nvPr/>
        </p:nvSpPr>
        <p:spPr bwMode="auto">
          <a:xfrm>
            <a:off x="1737668" y="4441826"/>
            <a:ext cx="1989673" cy="327025"/>
          </a:xfrm>
          <a:prstGeom prst="flowChartProcess">
            <a:avLst/>
          </a:prstGeom>
          <a:solidFill>
            <a:srgbClr val="FF996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MÉDIA COMPLEXIDADE</a:t>
            </a:r>
          </a:p>
        </p:txBody>
      </p:sp>
      <p:sp>
        <p:nvSpPr>
          <p:cNvPr id="14355" name="AutoShape 18"/>
          <p:cNvSpPr>
            <a:spLocks noChangeArrowheads="1"/>
          </p:cNvSpPr>
          <p:nvPr/>
        </p:nvSpPr>
        <p:spPr bwMode="auto">
          <a:xfrm>
            <a:off x="4949276" y="4441826"/>
            <a:ext cx="2350100" cy="327025"/>
          </a:xfrm>
          <a:prstGeom prst="flowChartProcess">
            <a:avLst/>
          </a:prstGeom>
          <a:solidFill>
            <a:srgbClr val="FF996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ALTA COMPLEXIDADE</a:t>
            </a:r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>
            <a:off x="3727341" y="4768851"/>
            <a:ext cx="1466" cy="587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2763272" y="4768851"/>
            <a:ext cx="1466" cy="587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1737667" y="4703763"/>
            <a:ext cx="1466" cy="6540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AutoShape 22"/>
          <p:cNvSpPr>
            <a:spLocks noChangeArrowheads="1"/>
          </p:cNvSpPr>
          <p:nvPr/>
        </p:nvSpPr>
        <p:spPr bwMode="auto">
          <a:xfrm>
            <a:off x="1497383" y="5410201"/>
            <a:ext cx="723784" cy="588963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CREAS</a:t>
            </a:r>
          </a:p>
        </p:txBody>
      </p:sp>
      <p:sp>
        <p:nvSpPr>
          <p:cNvPr id="14360" name="AutoShape 23"/>
          <p:cNvSpPr>
            <a:spLocks noChangeArrowheads="1"/>
          </p:cNvSpPr>
          <p:nvPr/>
        </p:nvSpPr>
        <p:spPr bwMode="auto">
          <a:xfrm>
            <a:off x="2341310" y="5356226"/>
            <a:ext cx="783856" cy="587375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CENTRO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POP</a:t>
            </a:r>
          </a:p>
        </p:txBody>
      </p:sp>
      <p:sp>
        <p:nvSpPr>
          <p:cNvPr id="14361" name="AutoShape 24"/>
          <p:cNvSpPr>
            <a:spLocks noChangeArrowheads="1"/>
          </p:cNvSpPr>
          <p:nvPr/>
        </p:nvSpPr>
        <p:spPr bwMode="auto">
          <a:xfrm>
            <a:off x="3366914" y="5356226"/>
            <a:ext cx="783856" cy="587375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CENTRO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>
                <a:solidFill>
                  <a:srgbClr val="000000"/>
                </a:solidFill>
                <a:latin typeface="Arial" charset="0"/>
                <a:ea typeface="SimSun" charset="-122"/>
              </a:rPr>
              <a:t>DIA</a:t>
            </a:r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>
            <a:off x="4993230" y="4768851"/>
            <a:ext cx="1466" cy="587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>
            <a:off x="6078907" y="4768851"/>
            <a:ext cx="1465" cy="587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>
            <a:off x="7344796" y="4768851"/>
            <a:ext cx="1465" cy="587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AutoShape 28"/>
          <p:cNvSpPr>
            <a:spLocks noChangeArrowheads="1"/>
          </p:cNvSpPr>
          <p:nvPr/>
        </p:nvSpPr>
        <p:spPr bwMode="auto">
          <a:xfrm>
            <a:off x="4210841" y="5356226"/>
            <a:ext cx="1264425" cy="849313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SERVIÇOS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DE ACOLHIMENTO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INSTITUCIONAL</a:t>
            </a:r>
          </a:p>
        </p:txBody>
      </p:sp>
      <p:sp>
        <p:nvSpPr>
          <p:cNvPr id="14366" name="AutoShape 29"/>
          <p:cNvSpPr>
            <a:spLocks noChangeArrowheads="1"/>
          </p:cNvSpPr>
          <p:nvPr/>
        </p:nvSpPr>
        <p:spPr bwMode="auto">
          <a:xfrm>
            <a:off x="5535336" y="5356226"/>
            <a:ext cx="1205819" cy="849313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SERVIÇOS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DE ACOLHIMENTO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REPÚBLICA </a:t>
            </a:r>
          </a:p>
        </p:txBody>
      </p:sp>
      <p:sp>
        <p:nvSpPr>
          <p:cNvPr id="14367" name="AutoShape 30"/>
          <p:cNvSpPr>
            <a:spLocks noChangeArrowheads="1"/>
          </p:cNvSpPr>
          <p:nvPr/>
        </p:nvSpPr>
        <p:spPr bwMode="auto">
          <a:xfrm>
            <a:off x="6802691" y="5356225"/>
            <a:ext cx="1205818" cy="654050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000">
              <a:solidFill>
                <a:srgbClr val="000000"/>
              </a:solidFill>
              <a:latin typeface="Arial" charset="0"/>
              <a:ea typeface="SimSun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SERVIÇOS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DE FAMÍLIA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ACOLHEDORA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000">
              <a:solidFill>
                <a:srgbClr val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>
            <a:off x="7344796" y="4572000"/>
            <a:ext cx="36189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AutoShape 32"/>
          <p:cNvSpPr>
            <a:spLocks noChangeArrowheads="1"/>
          </p:cNvSpPr>
          <p:nvPr/>
        </p:nvSpPr>
        <p:spPr bwMode="auto">
          <a:xfrm>
            <a:off x="7706688" y="4244976"/>
            <a:ext cx="1024140" cy="588963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SERVIÇO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CALAMIDADES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E EMERGÊNCIA </a:t>
            </a:r>
          </a:p>
        </p:txBody>
      </p:sp>
      <p:sp>
        <p:nvSpPr>
          <p:cNvPr id="14370" name="Line 33"/>
          <p:cNvSpPr>
            <a:spLocks noChangeShapeType="1"/>
          </p:cNvSpPr>
          <p:nvPr/>
        </p:nvSpPr>
        <p:spPr bwMode="auto">
          <a:xfrm flipV="1">
            <a:off x="6560940" y="2335213"/>
            <a:ext cx="1466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34"/>
          <p:cNvSpPr>
            <a:spLocks noChangeShapeType="1"/>
          </p:cNvSpPr>
          <p:nvPr/>
        </p:nvSpPr>
        <p:spPr bwMode="auto">
          <a:xfrm>
            <a:off x="6982904" y="2678114"/>
            <a:ext cx="36189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5"/>
          <p:cNvSpPr>
            <a:spLocks noChangeShapeType="1"/>
          </p:cNvSpPr>
          <p:nvPr/>
        </p:nvSpPr>
        <p:spPr bwMode="auto">
          <a:xfrm>
            <a:off x="6560940" y="3265488"/>
            <a:ext cx="1466" cy="3921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AutoShape 36"/>
          <p:cNvSpPr>
            <a:spLocks noChangeArrowheads="1"/>
          </p:cNvSpPr>
          <p:nvPr/>
        </p:nvSpPr>
        <p:spPr bwMode="auto">
          <a:xfrm>
            <a:off x="6018836" y="1828800"/>
            <a:ext cx="1446103" cy="457200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IGD – SUAS E PBF</a:t>
            </a:r>
          </a:p>
        </p:txBody>
      </p:sp>
      <p:sp>
        <p:nvSpPr>
          <p:cNvPr id="14374" name="AutoShape 37"/>
          <p:cNvSpPr>
            <a:spLocks noChangeArrowheads="1"/>
          </p:cNvSpPr>
          <p:nvPr/>
        </p:nvSpPr>
        <p:spPr bwMode="auto">
          <a:xfrm>
            <a:off x="7344796" y="2416175"/>
            <a:ext cx="1386032" cy="457200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VIGILÂNCIA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SOCIOASSISTENCIAL</a:t>
            </a:r>
          </a:p>
        </p:txBody>
      </p:sp>
      <p:sp>
        <p:nvSpPr>
          <p:cNvPr id="14375" name="AutoShape 38"/>
          <p:cNvSpPr>
            <a:spLocks noChangeArrowheads="1"/>
          </p:cNvSpPr>
          <p:nvPr/>
        </p:nvSpPr>
        <p:spPr bwMode="auto">
          <a:xfrm>
            <a:off x="6169747" y="3657600"/>
            <a:ext cx="1145747" cy="457200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GESTÃO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DO TRABALHO</a:t>
            </a:r>
          </a:p>
        </p:txBody>
      </p:sp>
      <p:sp>
        <p:nvSpPr>
          <p:cNvPr id="14376" name="Line 39"/>
          <p:cNvSpPr>
            <a:spLocks noChangeShapeType="1"/>
          </p:cNvSpPr>
          <p:nvPr/>
        </p:nvSpPr>
        <p:spPr bwMode="auto">
          <a:xfrm>
            <a:off x="6982904" y="3265489"/>
            <a:ext cx="36189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AutoShape 40"/>
          <p:cNvSpPr>
            <a:spLocks noChangeArrowheads="1"/>
          </p:cNvSpPr>
          <p:nvPr/>
        </p:nvSpPr>
        <p:spPr bwMode="auto">
          <a:xfrm>
            <a:off x="7404867" y="3003551"/>
            <a:ext cx="1205819" cy="523875"/>
          </a:xfrm>
          <a:prstGeom prst="flowChartAlternateProcess">
            <a:avLst/>
          </a:prstGeom>
          <a:solidFill>
            <a:srgbClr val="CFE7F5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720" tIns="40680" rIns="81720" bIns="406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  <a:latin typeface="Arial" charset="0"/>
                <a:ea typeface="SimSun" charset="-122"/>
              </a:rPr>
              <a:t>REDE SUAS</a:t>
            </a:r>
          </a:p>
        </p:txBody>
      </p:sp>
      <p:sp>
        <p:nvSpPr>
          <p:cNvPr id="14378" name="AutoShape 41"/>
          <p:cNvSpPr>
            <a:spLocks noChangeArrowheads="1"/>
          </p:cNvSpPr>
          <p:nvPr/>
        </p:nvSpPr>
        <p:spPr bwMode="auto">
          <a:xfrm>
            <a:off x="388265" y="4500563"/>
            <a:ext cx="873229" cy="684212"/>
          </a:xfrm>
          <a:prstGeom prst="roundRect">
            <a:avLst>
              <a:gd name="adj" fmla="val 16667"/>
            </a:avLst>
          </a:prstGeom>
          <a:solidFill>
            <a:srgbClr val="CFE7F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000000"/>
                </a:solidFill>
                <a:latin typeface="Arial" charset="0"/>
              </a:rPr>
              <a:t>CRAS</a:t>
            </a:r>
          </a:p>
        </p:txBody>
      </p:sp>
      <p:sp>
        <p:nvSpPr>
          <p:cNvPr id="14379" name="AutoShape 42"/>
          <p:cNvSpPr>
            <a:spLocks noChangeArrowheads="1"/>
          </p:cNvSpPr>
          <p:nvPr/>
        </p:nvSpPr>
        <p:spPr bwMode="auto">
          <a:xfrm>
            <a:off x="1994069" y="3527425"/>
            <a:ext cx="1129630" cy="503238"/>
          </a:xfrm>
          <a:prstGeom prst="roundRect">
            <a:avLst>
              <a:gd name="adj" fmla="val 16667"/>
            </a:avLst>
          </a:prstGeom>
          <a:solidFill>
            <a:srgbClr val="CFE7F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Text Box 43"/>
          <p:cNvSpPr txBox="1">
            <a:spLocks noChangeArrowheads="1"/>
          </p:cNvSpPr>
          <p:nvPr/>
        </p:nvSpPr>
        <p:spPr bwMode="auto">
          <a:xfrm>
            <a:off x="1961836" y="3477443"/>
            <a:ext cx="102853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1100" dirty="0">
                <a:solidFill>
                  <a:srgbClr val="000000"/>
                </a:solidFill>
                <a:latin typeface="Arial" charset="0"/>
                <a:ea typeface="SimSun" charset="-122"/>
              </a:rPr>
              <a:t>SERVIÇOS E</a:t>
            </a:r>
          </a:p>
          <a:p>
            <a:pPr algn="ctr">
              <a:buClrTx/>
              <a:buFontTx/>
              <a:buNone/>
            </a:pPr>
            <a:r>
              <a:rPr lang="pt-BR" sz="1100" dirty="0">
                <a:solidFill>
                  <a:srgbClr val="000000"/>
                </a:solidFill>
                <a:latin typeface="Arial" charset="0"/>
                <a:ea typeface="SimSun" charset="-122"/>
              </a:rPr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2293382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6" y="1044575"/>
            <a:ext cx="8490542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98521" y="-69850"/>
            <a:ext cx="858138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14000"/>
              </a:lnSpc>
              <a:buClrTx/>
              <a:buFontTx/>
              <a:buNone/>
            </a:pPr>
            <a:r>
              <a:rPr lang="pt-BR" sz="43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SINASE:</a:t>
            </a:r>
          </a:p>
        </p:txBody>
      </p:sp>
    </p:spTree>
    <p:extLst>
      <p:ext uri="{BB962C8B-B14F-4D97-AF65-F5344CB8AC3E}">
        <p14:creationId xmlns:p14="http://schemas.microsoft.com/office/powerpoint/2010/main" val="30426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Personalizada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FFFF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7489</TotalTime>
  <Words>2673</Words>
  <Application>Microsoft Office PowerPoint</Application>
  <PresentationFormat>Apresentação na tela (4:3)</PresentationFormat>
  <Paragraphs>312</Paragraphs>
  <Slides>53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8" baseType="lpstr">
      <vt:lpstr>SimSun</vt:lpstr>
      <vt:lpstr>Arial</vt:lpstr>
      <vt:lpstr>Arial Unicode MS</vt:lpstr>
      <vt:lpstr>Calibri</vt:lpstr>
      <vt:lpstr>Garamond</vt:lpstr>
      <vt:lpstr>Gill Sans MT</vt:lpstr>
      <vt:lpstr>Impact</vt:lpstr>
      <vt:lpstr>Lucida Sans Unicode</vt:lpstr>
      <vt:lpstr>Monotype Sorts</vt:lpstr>
      <vt:lpstr>Segoe UI</vt:lpstr>
      <vt:lpstr>Times New Roman</vt:lpstr>
      <vt:lpstr>Trebuchet MS</vt:lpstr>
      <vt:lpstr>Verdana</vt:lpstr>
      <vt:lpstr>Wingdings 2</vt:lpstr>
      <vt:lpstr>Solstício</vt:lpstr>
      <vt:lpstr>Negociação e o Ministério Público na indução de políticas públicas</vt:lpstr>
      <vt:lpstr>PARTE 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 II</vt:lpstr>
      <vt:lpstr>Apresentação do PowerPoint</vt:lpstr>
      <vt:lpstr>Apresentação do PowerPoint</vt:lpstr>
      <vt:lpstr>  - Razoabilidade (pretensão de mudança  ou implementação da política pública) x  irrazoabilidade (da inércia ou escolha da  administração).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 III</vt:lpstr>
      <vt:lpstr>Apresentação do PowerPoint</vt:lpstr>
      <vt:lpstr>Apresentação do PowerPoint</vt:lpstr>
      <vt:lpstr>Apresentação do PowerPoint</vt:lpstr>
      <vt:lpstr>O CNMP CONCORDA?</vt:lpstr>
      <vt:lpstr>Apresentação do PowerPoint</vt:lpstr>
      <vt:lpstr>Apresentação do PowerPoint</vt:lpstr>
      <vt:lpstr>Apresentação do PowerPoint</vt:lpstr>
      <vt:lpstr>A Negociação</vt:lpstr>
      <vt:lpstr>Apresentação do PowerPoint</vt:lpstr>
      <vt:lpstr>Apresentação do PowerPoint</vt:lpstr>
      <vt:lpstr>Apresentação do PowerPoint</vt:lpstr>
      <vt:lpstr>TIPOS DE NEGOCIAÇÃO:</vt:lpstr>
      <vt:lpstr>Apresentação do PowerPoint</vt:lpstr>
      <vt:lpstr>Apresentação do PowerPoint</vt:lpstr>
      <vt:lpstr>Apresentação do PowerPoint</vt:lpstr>
      <vt:lpstr>Apresentação do PowerPoint</vt:lpstr>
      <vt:lpstr>No MPRN...</vt:lpstr>
      <vt:lpstr>Núcleos Locais criados...</vt:lpstr>
      <vt:lpstr>PRINCIPAIS RESULTADOS OBTIDOS (2018)</vt:lpstr>
      <vt:lpstr>RECONHECIMENTO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 sobre Autocomposição</dc:title>
  <dc:creator>MEU DELL</dc:creator>
  <cp:lastModifiedBy>Carolina Soares Noleto</cp:lastModifiedBy>
  <cp:revision>162</cp:revision>
  <cp:lastPrinted>2019-05-01T16:05:01Z</cp:lastPrinted>
  <dcterms:created xsi:type="dcterms:W3CDTF">2018-04-02T08:43:42Z</dcterms:created>
  <dcterms:modified xsi:type="dcterms:W3CDTF">2019-08-22T16:44:26Z</dcterms:modified>
</cp:coreProperties>
</file>