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57" r:id="rId12"/>
    <p:sldId id="258" r:id="rId13"/>
    <p:sldId id="259" r:id="rId14"/>
    <p:sldId id="260" r:id="rId15"/>
    <p:sldId id="261" r:id="rId16"/>
    <p:sldId id="262" r:id="rId17"/>
    <p:sldId id="291" r:id="rId18"/>
    <p:sldId id="271" r:id="rId19"/>
    <p:sldId id="273" r:id="rId20"/>
    <p:sldId id="272" r:id="rId21"/>
    <p:sldId id="274" r:id="rId22"/>
    <p:sldId id="275" r:id="rId23"/>
    <p:sldId id="292" r:id="rId24"/>
    <p:sldId id="276" r:id="rId25"/>
    <p:sldId id="277" r:id="rId26"/>
    <p:sldId id="278" r:id="rId27"/>
    <p:sldId id="279" r:id="rId28"/>
    <p:sldId id="280" r:id="rId29"/>
    <p:sldId id="281" r:id="rId30"/>
    <p:sldId id="263" r:id="rId31"/>
    <p:sldId id="264" r:id="rId32"/>
    <p:sldId id="265" r:id="rId33"/>
  </p:sldIdLst>
  <p:sldSz cx="9144000" cy="5143500" type="screen16x9"/>
  <p:notesSz cx="6858000" cy="9144000"/>
  <p:embeddedFontLst>
    <p:embeddedFont>
      <p:font typeface="Raleway" charset="0"/>
      <p:regular r:id="rId35"/>
      <p:bold r:id="rId36"/>
      <p:italic r:id="rId37"/>
      <p:boldItalic r:id="rId38"/>
    </p:embeddedFont>
    <p:embeddedFont>
      <p:font typeface="Lato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700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18A91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hape 59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Shape 60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18A919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Shape 22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Shape 29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18A919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5353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55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599" cy="383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Campanha nacional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>
                <a:solidFill>
                  <a:srgbClr val="18A919"/>
                </a:solidFill>
              </a:rPr>
              <a:t>Programa de prevenção primária à corrupção</a:t>
            </a:r>
            <a:endParaRPr lang="en" dirty="0">
              <a:solidFill>
                <a:srgbClr val="18A91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Campanha: Concepção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676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2371725" y="1032975"/>
            <a:ext cx="67722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/>
              <a:t>Contribuição propositiva das iniciativas comprometidas com </a:t>
            </a:r>
            <a:br>
              <a:rPr lang="en" sz="4200"/>
            </a:br>
            <a:r>
              <a:rPr lang="en" sz="4200"/>
              <a:t>o fortalecimento de valores éticos no Brasil.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A Procura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2371725" y="1032975"/>
            <a:ext cx="64671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/>
              <a:t>Um ambiente social onde a integridade prevaleça de forma intrépida.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 Chegada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371725" y="1032975"/>
            <a:ext cx="64671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 dirty="0"/>
              <a:t>Na relevância da valorização primária para o desenho de uma sociedade resiliente </a:t>
            </a:r>
            <a:r>
              <a:rPr lang="en" sz="4200" dirty="0" smtClean="0"/>
              <a:t>e íntegra.</a:t>
            </a:r>
            <a:endParaRPr lang="en" sz="4200" dirty="0"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 Confiança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2371725" y="103297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 dirty="0" smtClean="0"/>
              <a:t>Um repositório de </a:t>
            </a:r>
            <a:r>
              <a:rPr lang="en" sz="4200" dirty="0"/>
              <a:t>ideias que afirmem a integridade como valor intrínseco </a:t>
            </a:r>
            <a:r>
              <a:rPr lang="en" sz="4200" dirty="0" smtClean="0"/>
              <a:t>ao </a:t>
            </a:r>
            <a:r>
              <a:rPr lang="en" sz="4200" dirty="0"/>
              <a:t>brasileiro.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 iniciativa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371725" y="1032975"/>
            <a:ext cx="66144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/>
              <a:t>Sermos testemunhas </a:t>
            </a:r>
            <a:br>
              <a:rPr lang="en" sz="4200"/>
            </a:br>
            <a:r>
              <a:rPr lang="en" sz="4200"/>
              <a:t>do salto de posição </a:t>
            </a:r>
            <a:br>
              <a:rPr lang="en" sz="4200"/>
            </a:br>
            <a:r>
              <a:rPr lang="en" sz="4200"/>
              <a:t>do Brasil no índice de percepção da corrupção.</a:t>
            </a:r>
            <a:br>
              <a:rPr lang="en" sz="4200"/>
            </a:br>
            <a:r>
              <a:rPr lang="en" sz="1800" b="0">
                <a:latin typeface="Lato"/>
                <a:ea typeface="Lato"/>
                <a:cs typeface="Lato"/>
                <a:sym typeface="Lato"/>
              </a:rPr>
              <a:t>[Transparência Internacional]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 Anseio \\ </a:t>
            </a:r>
            <a:r>
              <a:rPr lang="en" u="sng" dirty="0"/>
              <a:t>racional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2371725" y="1032975"/>
            <a:ext cx="64671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/>
              <a:t>Consolidação da integridade como alternativa em todos </a:t>
            </a:r>
            <a:br>
              <a:rPr lang="en" sz="4200"/>
            </a:br>
            <a:r>
              <a:rPr lang="en" sz="4200"/>
              <a:t>os âmbitos no Brasil.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 Anseio \\ </a:t>
            </a:r>
            <a:r>
              <a:rPr lang="en" u="sng" dirty="0"/>
              <a:t>intangível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Campanha: Design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0694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/>
              <a:t>Manifesto de </a:t>
            </a:r>
            <a:r>
              <a:rPr lang="pt-BR" sz="4200" dirty="0" smtClean="0"/>
              <a:t>marca:</a:t>
            </a:r>
          </a:p>
          <a:p>
            <a:pPr algn="just"/>
            <a:r>
              <a:rPr lang="pt-BR" sz="2800" dirty="0"/>
              <a:t>Através da definição da(s) voz(es) do movimento, amarraríamos valores, personalidade, propósito e afins relacionados ao posicionamento dos conteúdos</a:t>
            </a:r>
            <a:r>
              <a:rPr lang="pt-BR" sz="2800" dirty="0" smtClean="0"/>
              <a:t>.</a:t>
            </a:r>
            <a:endParaRPr lang="en" sz="2800" dirty="0"/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O desenho da campanha\\ </a:t>
            </a:r>
            <a:r>
              <a:rPr lang="en" u="sng" dirty="0">
                <a:solidFill>
                  <a:schemeClr val="bg1"/>
                </a:solidFill>
              </a:rPr>
              <a:t>E</a:t>
            </a:r>
            <a:r>
              <a:rPr lang="en" u="sng" dirty="0" smtClean="0">
                <a:solidFill>
                  <a:schemeClr val="bg1"/>
                </a:solidFill>
              </a:rPr>
              <a:t>ntregas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61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Narrativa:</a:t>
            </a:r>
            <a:endParaRPr lang="pt-BR" sz="4000" dirty="0" smtClean="0"/>
          </a:p>
          <a:p>
            <a:pPr algn="just"/>
            <a:r>
              <a:rPr lang="pt-BR" sz="2400" dirty="0"/>
              <a:t>Definição do arco narrativo </a:t>
            </a:r>
            <a:r>
              <a:rPr lang="pt-BR" sz="2400" dirty="0" smtClean="0"/>
              <a:t>responsável pela postura </a:t>
            </a:r>
            <a:r>
              <a:rPr lang="pt-BR" sz="2400" dirty="0"/>
              <a:t>cultural e política para o movimento, na intenção de destaca-lo em personalidade e aproxima-lo de seu público </a:t>
            </a:r>
            <a:r>
              <a:rPr lang="pt-BR" sz="2400" dirty="0" smtClean="0"/>
              <a:t>(focar </a:t>
            </a:r>
            <a:r>
              <a:rPr lang="pt-BR" sz="2400" dirty="0"/>
              <a:t>em possibilidades de contextualizar a mudança, com pessoas e cenários </a:t>
            </a:r>
            <a:r>
              <a:rPr lang="pt-BR" sz="2400" dirty="0" smtClean="0"/>
              <a:t>reais)</a:t>
            </a:r>
            <a:endParaRPr lang="en" sz="2400" dirty="0"/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O desenho da campanha\\ </a:t>
            </a:r>
            <a:r>
              <a:rPr lang="en" u="sng" dirty="0">
                <a:solidFill>
                  <a:schemeClr val="bg1"/>
                </a:solidFill>
              </a:rPr>
              <a:t>E</a:t>
            </a:r>
            <a:r>
              <a:rPr lang="en" u="sng" dirty="0" smtClean="0">
                <a:solidFill>
                  <a:schemeClr val="bg1"/>
                </a:solidFill>
              </a:rPr>
              <a:t>ntregas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0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Sítio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68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Narrativa:</a:t>
            </a:r>
          </a:p>
          <a:p>
            <a:pPr algn="just"/>
            <a:r>
              <a:rPr lang="pt-BR" sz="2800" dirty="0" smtClean="0"/>
              <a:t>Qual a melhor forma de contar a história da prevenção primária a corrupção para o Brasil, como dizer que corrupção pode se combater através da educação e dos valores?</a:t>
            </a:r>
            <a:endParaRPr lang="en" sz="2800" dirty="0"/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O desenho da campanha\\ </a:t>
            </a:r>
            <a:r>
              <a:rPr lang="en" u="sng" dirty="0">
                <a:solidFill>
                  <a:schemeClr val="bg1"/>
                </a:solidFill>
              </a:rPr>
              <a:t>E</a:t>
            </a:r>
            <a:r>
              <a:rPr lang="en" u="sng" dirty="0" smtClean="0">
                <a:solidFill>
                  <a:schemeClr val="bg1"/>
                </a:solidFill>
              </a:rPr>
              <a:t>ntregas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0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Design da marca:</a:t>
            </a:r>
          </a:p>
          <a:p>
            <a:pPr algn="just"/>
            <a:r>
              <a:rPr lang="pt-BR" sz="2800" dirty="0"/>
              <a:t>identidade visual com marca e elementos visuais gráficos que despertem empatia e engajamento visual com o público.</a:t>
            </a:r>
            <a:endParaRPr lang="en" sz="2800" dirty="0"/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O desenho da campanha\\ </a:t>
            </a:r>
            <a:r>
              <a:rPr lang="en" u="sng" dirty="0">
                <a:solidFill>
                  <a:schemeClr val="bg1"/>
                </a:solidFill>
              </a:rPr>
              <a:t>E</a:t>
            </a:r>
            <a:r>
              <a:rPr lang="en" u="sng" dirty="0" smtClean="0">
                <a:solidFill>
                  <a:schemeClr val="bg1"/>
                </a:solidFill>
              </a:rPr>
              <a:t>ntregas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0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Peças de Apoio:</a:t>
            </a:r>
          </a:p>
          <a:p>
            <a:pPr algn="just"/>
            <a:r>
              <a:rPr lang="pt-BR" sz="2800" dirty="0"/>
              <a:t>A partir da abordagem visual aprovada</a:t>
            </a:r>
            <a:r>
              <a:rPr lang="pt-BR" sz="2800" dirty="0" smtClean="0"/>
              <a:t>, definir </a:t>
            </a:r>
            <a:r>
              <a:rPr lang="pt-BR" sz="2800" dirty="0"/>
              <a:t>desdobramentos tais como outdoors, peças de mídias sociais e </a:t>
            </a:r>
            <a:r>
              <a:rPr lang="pt-BR" sz="2800" dirty="0" smtClean="0"/>
              <a:t>materiais (impressos) </a:t>
            </a:r>
            <a:r>
              <a:rPr lang="pt-BR" sz="2800" dirty="0"/>
              <a:t>que reflitam as aprovações do design de marca e de marketing</a:t>
            </a:r>
            <a:r>
              <a:rPr lang="pt-BR" sz="2800" dirty="0" smtClean="0"/>
              <a:t>.</a:t>
            </a:r>
            <a:endParaRPr lang="en" sz="2800" dirty="0"/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O desenho da campanha\\ </a:t>
            </a:r>
            <a:r>
              <a:rPr lang="en" u="sng" dirty="0">
                <a:solidFill>
                  <a:schemeClr val="bg1"/>
                </a:solidFill>
              </a:rPr>
              <a:t>E</a:t>
            </a:r>
            <a:r>
              <a:rPr lang="en" u="sng" dirty="0" smtClean="0">
                <a:solidFill>
                  <a:schemeClr val="bg1"/>
                </a:solidFill>
              </a:rPr>
              <a:t>ntregas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9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Campanha: Funcionamento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319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Atribuições parceiros:</a:t>
            </a:r>
          </a:p>
          <a:p>
            <a:pPr algn="l"/>
            <a:endParaRPr lang="pt-BR" sz="2800" dirty="0" smtClean="0"/>
          </a:p>
          <a:p>
            <a:pPr algn="l"/>
            <a:r>
              <a:rPr lang="pt-BR" sz="2800" dirty="0" smtClean="0"/>
              <a:t>Divulgar </a:t>
            </a:r>
            <a:r>
              <a:rPr lang="pt-BR" sz="2800" dirty="0"/>
              <a:t>a Campanha </a:t>
            </a:r>
            <a:r>
              <a:rPr lang="pt-BR" sz="2800" dirty="0" smtClean="0"/>
              <a:t>Nacional; Divulgar </a:t>
            </a:r>
            <a:r>
              <a:rPr lang="pt-BR" sz="2800" dirty="0"/>
              <a:t>o Edital de </a:t>
            </a:r>
            <a:r>
              <a:rPr lang="pt-BR" sz="2800" dirty="0" smtClean="0"/>
              <a:t>Seleção; </a:t>
            </a:r>
          </a:p>
          <a:p>
            <a:pPr algn="l"/>
            <a:r>
              <a:rPr lang="pt-BR" sz="2800" dirty="0" smtClean="0"/>
              <a:t>Apoiar </a:t>
            </a:r>
            <a:r>
              <a:rPr lang="pt-BR" sz="2800" dirty="0"/>
              <a:t>as fases de Evolução da </a:t>
            </a:r>
            <a:r>
              <a:rPr lang="pt-BR" sz="2800" dirty="0" smtClean="0"/>
              <a:t>Campanha; </a:t>
            </a:r>
          </a:p>
          <a:p>
            <a:pPr algn="l"/>
            <a:r>
              <a:rPr lang="pt-BR" sz="2800" dirty="0" smtClean="0"/>
              <a:t>Suscitar </a:t>
            </a:r>
            <a:r>
              <a:rPr lang="pt-BR" sz="2800" dirty="0"/>
              <a:t>internamente ações voltadas à prevenção </a:t>
            </a:r>
            <a:r>
              <a:rPr lang="pt-BR" sz="2800" dirty="0" smtClean="0"/>
              <a:t>Primária</a:t>
            </a:r>
            <a:endParaRPr lang="pt-BR" sz="2800" dirty="0"/>
          </a:p>
        </p:txBody>
      </p:sp>
      <p:sp>
        <p:nvSpPr>
          <p:cNvPr id="4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Funcionamento da Campanha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5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Divulgar a campanha:</a:t>
            </a:r>
          </a:p>
          <a:p>
            <a:pPr algn="l"/>
            <a:endParaRPr lang="pt-BR" sz="2800" dirty="0" smtClean="0"/>
          </a:p>
          <a:p>
            <a:pPr algn="l"/>
            <a:r>
              <a:rPr lang="pt-BR" sz="2800" dirty="0" smtClean="0"/>
              <a:t>Opcional: executar divulgação material (impressão, outdoor, peças em veículos de mídia)</a:t>
            </a:r>
          </a:p>
          <a:p>
            <a:pPr algn="l"/>
            <a:r>
              <a:rPr lang="pt-BR" sz="2800" dirty="0" smtClean="0"/>
              <a:t>Peças disponibilizadas em PSD, Vetorizadas para ajustes de dimensões.</a:t>
            </a:r>
            <a:endParaRPr lang="pt-BR" sz="2800" dirty="0"/>
          </a:p>
        </p:txBody>
      </p:sp>
      <p:sp>
        <p:nvSpPr>
          <p:cNvPr id="4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Funcionamento da Campanha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Divulgar a campanha:</a:t>
            </a:r>
          </a:p>
          <a:p>
            <a:pPr algn="l"/>
            <a:endParaRPr lang="pt-BR" sz="2800" dirty="0" smtClean="0"/>
          </a:p>
          <a:p>
            <a:pPr algn="l"/>
            <a:r>
              <a:rPr lang="pt-BR" sz="2800" dirty="0" smtClean="0"/>
              <a:t>Divulgação interna no órgão via mala direta, newsletter ou outro canal de livre escolha; Divulgação nas redes sociais e intranet; Divulgação em eventos e participações; Mesma estratégia para Edital e sítio</a:t>
            </a:r>
          </a:p>
        </p:txBody>
      </p:sp>
      <p:sp>
        <p:nvSpPr>
          <p:cNvPr id="4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Funcionamento da Campanha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3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Apoiar as fases de evolução da campanha:</a:t>
            </a:r>
          </a:p>
          <a:p>
            <a:pPr algn="l"/>
            <a:endParaRPr lang="pt-BR" sz="2800" dirty="0" smtClean="0"/>
          </a:p>
          <a:p>
            <a:pPr algn="l"/>
            <a:r>
              <a:rPr lang="pt-BR" sz="2800" dirty="0" smtClean="0"/>
              <a:t>Trabalhar de forma a fomentar a divulgação contínua elaborando planos comunicacionais que deverão ser revistos</a:t>
            </a:r>
          </a:p>
        </p:txBody>
      </p:sp>
      <p:sp>
        <p:nvSpPr>
          <p:cNvPr id="4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Funcionamento da Campanha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9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Suscitar internamente ações de prevenção primária</a:t>
            </a:r>
          </a:p>
          <a:p>
            <a:pPr algn="l"/>
            <a:endParaRPr lang="pt-BR" sz="2800" dirty="0" smtClean="0"/>
          </a:p>
          <a:p>
            <a:pPr algn="l"/>
            <a:r>
              <a:rPr lang="pt-BR" sz="2800" dirty="0" smtClean="0"/>
              <a:t>A educação não acontece apenas na escola.</a:t>
            </a:r>
          </a:p>
        </p:txBody>
      </p:sp>
      <p:sp>
        <p:nvSpPr>
          <p:cNvPr id="4" name="Shape 106"/>
          <p:cNvSpPr txBox="1">
            <a:spLocks/>
          </p:cNvSpPr>
          <p:nvPr/>
        </p:nvSpPr>
        <p:spPr>
          <a:xfrm>
            <a:off x="2371725" y="492100"/>
            <a:ext cx="6331500" cy="4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</a:rPr>
              <a:t>Funcionamento da Campanha</a:t>
            </a:r>
            <a:endParaRPr lang="en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07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5"/>
          <p:cNvSpPr txBox="1">
            <a:spLocks/>
          </p:cNvSpPr>
          <p:nvPr/>
        </p:nvSpPr>
        <p:spPr>
          <a:xfrm>
            <a:off x="2371725" y="1032975"/>
            <a:ext cx="6467100" cy="15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sz="4200" dirty="0" smtClean="0"/>
              <a:t>Primeira contribuição da ENCCLA para a campanha: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35235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80" y="0"/>
            <a:ext cx="56044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10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Como </a:t>
            </a:r>
            <a:br>
              <a:rPr lang="en" dirty="0"/>
            </a:br>
            <a:r>
              <a:rPr lang="en" dirty="0">
                <a:solidFill>
                  <a:srgbClr val="18A919"/>
                </a:solidFill>
              </a:rPr>
              <a:t>se chama o Programa?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199" cy="7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Pontos fortes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33576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>
                <a:latin typeface="Lato"/>
                <a:ea typeface="Lato"/>
                <a:cs typeface="Lato"/>
                <a:sym typeface="Lato"/>
              </a:rPr>
              <a:t>Programa Nacional de</a:t>
            </a:r>
            <a:br>
              <a:rPr lang="en" sz="2400" b="0">
                <a:latin typeface="Lato"/>
                <a:ea typeface="Lato"/>
                <a:cs typeface="Lato"/>
                <a:sym typeface="Lato"/>
              </a:rPr>
            </a:br>
            <a:r>
              <a:rPr lang="en" sz="2400" b="0">
                <a:latin typeface="Lato"/>
                <a:ea typeface="Lato"/>
                <a:cs typeface="Lato"/>
                <a:sym typeface="Lato"/>
              </a:rPr>
              <a:t>Prevenção Primária</a:t>
            </a:r>
            <a:br>
              <a:rPr lang="en" sz="2400" b="0">
                <a:latin typeface="Lato"/>
                <a:ea typeface="Lato"/>
                <a:cs typeface="Lato"/>
                <a:sym typeface="Lato"/>
              </a:rPr>
            </a:br>
            <a:r>
              <a:rPr lang="en" sz="2400" b="0">
                <a:latin typeface="Lato"/>
                <a:ea typeface="Lato"/>
                <a:cs typeface="Lato"/>
                <a:sym typeface="Lato"/>
              </a:rPr>
              <a:t>à Corrupção [PNPPC]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 idx="4294967295"/>
          </p:nvPr>
        </p:nvSpPr>
        <p:spPr>
          <a:xfrm>
            <a:off x="4229150" y="1480150"/>
            <a:ext cx="35679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Programa Nacional de</a:t>
            </a:r>
            <a:br>
              <a:rPr lang="en" sz="24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Valorização Primária </a:t>
            </a:r>
            <a:br>
              <a:rPr lang="en" sz="24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 Integridade [PNVPI]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3893300" y="1480150"/>
            <a:ext cx="0" cy="305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4229150" y="3216350"/>
            <a:ext cx="34206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94444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Psicologia Afirmativa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Proposição Explícita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Distanciamento do contexto político atual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 idx="4294967295"/>
          </p:nvPr>
        </p:nvSpPr>
        <p:spPr>
          <a:xfrm>
            <a:off x="535775" y="3216350"/>
            <a:ext cx="34206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Iniciativas Globais precursoras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Contundência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Postura combativa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Um passo adiante?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4621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0" i="1">
                <a:latin typeface="Lato"/>
                <a:ea typeface="Lato"/>
                <a:cs typeface="Lato"/>
                <a:sym typeface="Lato"/>
              </a:rPr>
              <a:t>[pro]</a:t>
            </a:r>
            <a:r>
              <a:rPr lang="en" sz="4800" b="0">
                <a:latin typeface="Lato"/>
                <a:ea typeface="Lato"/>
                <a:cs typeface="Lato"/>
                <a:sym typeface="Lato"/>
              </a:rPr>
              <a:t>íntegra</a:t>
            </a:r>
            <a:r>
              <a:rPr lang="en" sz="1800" b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800" b="0">
                <a:latin typeface="Lato"/>
                <a:ea typeface="Lato"/>
                <a:cs typeface="Lato"/>
                <a:sym typeface="Lato"/>
              </a:rPr>
            </a:br>
            <a:r>
              <a:rPr lang="en" sz="1800" b="0">
                <a:latin typeface="Lato"/>
                <a:ea typeface="Lato"/>
                <a:cs typeface="Lato"/>
                <a:sym typeface="Lato"/>
              </a:rPr>
              <a:t>Programa Nacional de Valorização</a:t>
            </a:r>
            <a:br>
              <a:rPr lang="en" sz="1800" b="0">
                <a:latin typeface="Lato"/>
                <a:ea typeface="Lato"/>
                <a:cs typeface="Lato"/>
                <a:sym typeface="Lato"/>
              </a:rPr>
            </a:br>
            <a:r>
              <a:rPr lang="en" sz="1800" b="0">
                <a:latin typeface="Lato"/>
                <a:ea typeface="Lato"/>
                <a:cs typeface="Lato"/>
                <a:sym typeface="Lato"/>
              </a:rPr>
              <a:t>Primária da Integridade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title" idx="4294967295"/>
          </p:nvPr>
        </p:nvSpPr>
        <p:spPr>
          <a:xfrm>
            <a:off x="535775" y="3216350"/>
            <a:ext cx="3420600" cy="13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Direto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Compacto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Lato"/>
              <a:buChar char="+"/>
            </a:pPr>
            <a:r>
              <a:rPr lang="en" sz="1800" b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Pregnante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49"/>
            <a:ext cx="9144000" cy="43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97"/>
            <a:ext cx="9144000" cy="42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5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715"/>
            <a:ext cx="9144000" cy="36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1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5"/>
            <a:ext cx="9144000" cy="45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a prevenção primária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77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103" y="712140"/>
            <a:ext cx="8105321" cy="3835499"/>
          </a:xfrm>
        </p:spPr>
        <p:txBody>
          <a:bodyPr/>
          <a:lstStyle/>
          <a:p>
            <a:pPr algn="just"/>
            <a:r>
              <a:rPr lang="pt-BR" sz="3200" dirty="0"/>
              <a:t>Entregas em </a:t>
            </a:r>
            <a:r>
              <a:rPr lang="pt-BR" sz="3200" dirty="0" err="1"/>
              <a:t>psd</a:t>
            </a:r>
            <a:r>
              <a:rPr lang="pt-BR" sz="3200" dirty="0"/>
              <a:t> da tela principal e de outras, no limite de 3, para 3 contextos de </a:t>
            </a:r>
            <a:r>
              <a:rPr lang="pt-BR" sz="3200" dirty="0" err="1"/>
              <a:t>responsividade</a:t>
            </a:r>
            <a:r>
              <a:rPr lang="pt-BR" sz="3200" dirty="0"/>
              <a:t> (9 layouts no total).</a:t>
            </a:r>
          </a:p>
        </p:txBody>
      </p:sp>
    </p:spTree>
    <p:extLst>
      <p:ext uri="{BB962C8B-B14F-4D97-AF65-F5344CB8AC3E}">
        <p14:creationId xmlns:p14="http://schemas.microsoft.com/office/powerpoint/2010/main" val="3150608342"/>
      </p:ext>
    </p:extLst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498</Words>
  <Application>Microsoft Office PowerPoint</Application>
  <PresentationFormat>Apresentação na tela (16:9)</PresentationFormat>
  <Paragraphs>73</Paragraphs>
  <Slides>32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Raleway</vt:lpstr>
      <vt:lpstr>Lato</vt:lpstr>
      <vt:lpstr>swiss-2</vt:lpstr>
      <vt:lpstr>Campanha nacional Programa de prevenção primária à corrupção</vt:lpstr>
      <vt:lpstr>Sítio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Quanto a prevenção primária</vt:lpstr>
      <vt:lpstr>Entregas em psd da tela principal e de outras, no limite de 3, para 3 contextos de responsividade (9 layouts no total).</vt:lpstr>
      <vt:lpstr>Campanha: Concepção</vt:lpstr>
      <vt:lpstr>Contribuição propositiva das iniciativas comprometidas com  o fortalecimento de valores éticos no Brasil.</vt:lpstr>
      <vt:lpstr>Um ambiente social onde a integridade prevaleça de forma intrépida.</vt:lpstr>
      <vt:lpstr>Na relevância da valorização primária para o desenho de uma sociedade resiliente e íntegra.</vt:lpstr>
      <vt:lpstr>Um repositório de ideias que afirmem a integridade como valor intrínseco ao brasileiro.</vt:lpstr>
      <vt:lpstr>Sermos testemunhas  do salto de posição  do Brasil no índice de percepção da corrupção. [Transparência Internacional]</vt:lpstr>
      <vt:lpstr>Consolidação da integridade como alternativa em todos  os âmbitos no Brasil.</vt:lpstr>
      <vt:lpstr>Campanha: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Campanha: Funcionamento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 se chama o Programa?</vt:lpstr>
      <vt:lpstr>Pontos fortes</vt:lpstr>
      <vt:lpstr>Um passo adiante?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Calibragem da marca do Programa</dc:title>
  <dc:creator>Luiz Fernando Santos Roriz</dc:creator>
  <cp:lastModifiedBy>Luiz Fernando Santos Roriz</cp:lastModifiedBy>
  <cp:revision>5</cp:revision>
  <dcterms:modified xsi:type="dcterms:W3CDTF">2017-06-20T20:56:56Z</dcterms:modified>
</cp:coreProperties>
</file>