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53"/>
  </p:notesMasterIdLst>
  <p:handoutMasterIdLst>
    <p:handoutMasterId r:id="rId54"/>
  </p:handoutMasterIdLst>
  <p:sldIdLst>
    <p:sldId id="259" r:id="rId2"/>
    <p:sldId id="262" r:id="rId3"/>
    <p:sldId id="354" r:id="rId4"/>
    <p:sldId id="268" r:id="rId5"/>
    <p:sldId id="280" r:id="rId6"/>
    <p:sldId id="324" r:id="rId7"/>
    <p:sldId id="330" r:id="rId8"/>
    <p:sldId id="331" r:id="rId9"/>
    <p:sldId id="353" r:id="rId10"/>
    <p:sldId id="336" r:id="rId11"/>
    <p:sldId id="340" r:id="rId12"/>
    <p:sldId id="302" r:id="rId13"/>
    <p:sldId id="303" r:id="rId14"/>
    <p:sldId id="304" r:id="rId15"/>
    <p:sldId id="348" r:id="rId16"/>
    <p:sldId id="277" r:id="rId17"/>
    <p:sldId id="281" r:id="rId18"/>
    <p:sldId id="276" r:id="rId19"/>
    <p:sldId id="272" r:id="rId20"/>
    <p:sldId id="278" r:id="rId21"/>
    <p:sldId id="282" r:id="rId22"/>
    <p:sldId id="287" r:id="rId23"/>
    <p:sldId id="288" r:id="rId24"/>
    <p:sldId id="290" r:id="rId25"/>
    <p:sldId id="327" r:id="rId26"/>
    <p:sldId id="295" r:id="rId27"/>
    <p:sldId id="291" r:id="rId28"/>
    <p:sldId id="299" r:id="rId29"/>
    <p:sldId id="301" r:id="rId30"/>
    <p:sldId id="300" r:id="rId31"/>
    <p:sldId id="320" r:id="rId32"/>
    <p:sldId id="321" r:id="rId33"/>
    <p:sldId id="317" r:id="rId34"/>
    <p:sldId id="322" r:id="rId35"/>
    <p:sldId id="355" r:id="rId36"/>
    <p:sldId id="305" r:id="rId37"/>
    <p:sldId id="306" r:id="rId38"/>
    <p:sldId id="307" r:id="rId39"/>
    <p:sldId id="328" r:id="rId40"/>
    <p:sldId id="312" r:id="rId41"/>
    <p:sldId id="309" r:id="rId42"/>
    <p:sldId id="313" r:id="rId43"/>
    <p:sldId id="310" r:id="rId44"/>
    <p:sldId id="326" r:id="rId45"/>
    <p:sldId id="344" r:id="rId46"/>
    <p:sldId id="345" r:id="rId47"/>
    <p:sldId id="351" r:id="rId48"/>
    <p:sldId id="332" r:id="rId49"/>
    <p:sldId id="333" r:id="rId50"/>
    <p:sldId id="335" r:id="rId51"/>
    <p:sldId id="347" r:id="rId5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BFD6A"/>
    <a:srgbClr val="D9D22A"/>
    <a:srgbClr val="CCECFF"/>
    <a:srgbClr val="FFBCA7"/>
    <a:srgbClr val="3CB679"/>
    <a:srgbClr val="D9B3FF"/>
    <a:srgbClr val="FFA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76" y="-800"/>
      </p:cViewPr>
      <p:guideLst>
        <p:guide orient="horz" pos="336"/>
        <p:guide pos="2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CA338-C96A-4B48-869B-FCC3E692DE42}" type="doc">
      <dgm:prSet loTypeId="urn:microsoft.com/office/officeart/2005/8/layout/cycle7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D3C47B-3180-7E45-B501-2DBD9CCB7E3D}">
      <dgm:prSet phldrT="[Text]" custT="1"/>
      <dgm:spPr/>
      <dgm:t>
        <a:bodyPr/>
        <a:lstStyle/>
        <a:p>
          <a:r>
            <a:rPr lang="pt-BR" sz="1700" b="1" dirty="0" smtClean="0">
              <a:solidFill>
                <a:srgbClr val="000000"/>
              </a:solidFill>
            </a:rPr>
            <a:t>Sua propriedade seja coletiva, assim caracterizando sua natureza pública</a:t>
          </a:r>
          <a:endParaRPr lang="en-US" sz="1700" b="1" dirty="0">
            <a:solidFill>
              <a:srgbClr val="000000"/>
            </a:solidFill>
          </a:endParaRPr>
        </a:p>
      </dgm:t>
    </dgm:pt>
    <dgm:pt modelId="{CA6C3FB2-9380-CD44-95D5-ED43E8C594BA}" type="parTrans" cxnId="{EEAF7ECD-85E5-3D4B-93AB-3C4CF98E68AD}">
      <dgm:prSet/>
      <dgm:spPr/>
      <dgm:t>
        <a:bodyPr/>
        <a:lstStyle/>
        <a:p>
          <a:endParaRPr lang="en-US"/>
        </a:p>
      </dgm:t>
    </dgm:pt>
    <dgm:pt modelId="{373C2E56-72AC-2249-86AF-28D8E1F4E421}" type="sibTrans" cxnId="{EEAF7ECD-85E5-3D4B-93AB-3C4CF98E68AD}">
      <dgm:prSet/>
      <dgm:spPr/>
      <dgm:t>
        <a:bodyPr/>
        <a:lstStyle/>
        <a:p>
          <a:endParaRPr lang="en-US"/>
        </a:p>
      </dgm:t>
    </dgm:pt>
    <dgm:pt modelId="{D46C33A3-6B8A-294B-A6F3-E31BC97BFA78}">
      <dgm:prSet phldrT="[Text]" custT="1"/>
      <dgm:spPr/>
      <dgm:t>
        <a:bodyPr/>
        <a:lstStyle/>
        <a:p>
          <a:r>
            <a:rPr lang="pt-BR" sz="1600" b="1" dirty="0" smtClean="0">
              <a:solidFill>
                <a:srgbClr val="000000"/>
              </a:solidFill>
            </a:rPr>
            <a:t>Requeiram a geração de mudanças sociais (resultados) que modifiquem certos aspectos do conjunto da sociedade</a:t>
          </a:r>
          <a:endParaRPr lang="en-US" sz="1600" b="1" dirty="0">
            <a:solidFill>
              <a:srgbClr val="000000"/>
            </a:solidFill>
          </a:endParaRPr>
        </a:p>
      </dgm:t>
    </dgm:pt>
    <dgm:pt modelId="{FD42C483-619C-F74A-89EC-251AE011BD11}" type="parTrans" cxnId="{1D2FA0BC-5DED-8F4E-9A51-A656FB8C8D38}">
      <dgm:prSet/>
      <dgm:spPr/>
      <dgm:t>
        <a:bodyPr/>
        <a:lstStyle/>
        <a:p>
          <a:endParaRPr lang="en-US"/>
        </a:p>
      </dgm:t>
    </dgm:pt>
    <dgm:pt modelId="{4E17840C-6E16-864A-8567-0305763E38B5}" type="sibTrans" cxnId="{1D2FA0BC-5DED-8F4E-9A51-A656FB8C8D38}">
      <dgm:prSet/>
      <dgm:spPr/>
      <dgm:t>
        <a:bodyPr/>
        <a:lstStyle/>
        <a:p>
          <a:endParaRPr lang="en-US"/>
        </a:p>
      </dgm:t>
    </dgm:pt>
    <dgm:pt modelId="{64002CA0-4D61-CA44-AB38-A010923BC853}">
      <dgm:prSet custT="1"/>
      <dgm:spPr/>
      <dgm:t>
        <a:bodyPr/>
        <a:lstStyle/>
        <a:p>
          <a:r>
            <a:rPr lang="pt-BR" sz="1600" b="1" dirty="0" smtClean="0">
              <a:solidFill>
                <a:srgbClr val="000000"/>
              </a:solidFill>
            </a:rPr>
            <a:t>Sejam politicamente desejáveis como consequência de um processo de legitimação democrática</a:t>
          </a:r>
          <a:endParaRPr lang="pt-BR" sz="1600" b="1" dirty="0">
            <a:solidFill>
              <a:srgbClr val="000000"/>
            </a:solidFill>
          </a:endParaRPr>
        </a:p>
      </dgm:t>
    </dgm:pt>
    <dgm:pt modelId="{C98C2DFC-BA56-8D4B-8491-511F4DB23BAF}" type="parTrans" cxnId="{AC997EEF-4AB6-3449-9AB7-3AFA933AC140}">
      <dgm:prSet/>
      <dgm:spPr/>
      <dgm:t>
        <a:bodyPr/>
        <a:lstStyle/>
        <a:p>
          <a:endParaRPr lang="en-US"/>
        </a:p>
      </dgm:t>
    </dgm:pt>
    <dgm:pt modelId="{34371D18-C07E-6246-9DDA-745631978B4E}" type="sibTrans" cxnId="{AC997EEF-4AB6-3449-9AB7-3AFA933AC140}">
      <dgm:prSet/>
      <dgm:spPr/>
      <dgm:t>
        <a:bodyPr/>
        <a:lstStyle/>
        <a:p>
          <a:endParaRPr lang="en-US"/>
        </a:p>
      </dgm:t>
    </dgm:pt>
    <dgm:pt modelId="{A2BC091F-FDD0-6E45-B47D-1ACBC242B907}" type="pres">
      <dgm:prSet presAssocID="{262CA338-C96A-4B48-869B-FCC3E692D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827D30-035C-4D49-B7F7-B955A200ECCF}" type="pres">
      <dgm:prSet presAssocID="{D8D3C47B-3180-7E45-B501-2DBD9CCB7E3D}" presName="node" presStyleLbl="node1" presStyleIdx="0" presStyleCnt="3" custScaleX="17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0DB06-7059-7D4F-981F-55C7AECE8486}" type="pres">
      <dgm:prSet presAssocID="{373C2E56-72AC-2249-86AF-28D8E1F4E421}" presName="sibTrans" presStyleLbl="sibTrans2D1" presStyleIdx="0" presStyleCnt="3" custScaleX="142315" custScaleY="138293" custLinFactNeighborX="90053" custLinFactNeighborY="-4859"/>
      <dgm:spPr/>
      <dgm:t>
        <a:bodyPr/>
        <a:lstStyle/>
        <a:p>
          <a:endParaRPr lang="pt-BR"/>
        </a:p>
      </dgm:t>
    </dgm:pt>
    <dgm:pt modelId="{5F23FA42-49F9-234F-8636-ACA1182B68C6}" type="pres">
      <dgm:prSet presAssocID="{373C2E56-72AC-2249-86AF-28D8E1F4E42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729E3EF-29E5-FE4C-AB53-A22F20F566FC}" type="pres">
      <dgm:prSet presAssocID="{64002CA0-4D61-CA44-AB38-A010923BC853}" presName="node" presStyleLbl="node1" presStyleIdx="1" presStyleCnt="3" custScaleX="144862" custScaleY="100108" custRadScaleRad="116643" custRadScaleInc="-39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C4CA6-C861-2A44-B492-E5C47B4E4479}" type="pres">
      <dgm:prSet presAssocID="{34371D18-C07E-6246-9DDA-745631978B4E}" presName="sibTrans" presStyleLbl="sibTrans2D1" presStyleIdx="1" presStyleCnt="3" custLinFactNeighborX="-4376" custLinFactNeighborY="3165"/>
      <dgm:spPr/>
      <dgm:t>
        <a:bodyPr/>
        <a:lstStyle/>
        <a:p>
          <a:endParaRPr lang="pt-BR"/>
        </a:p>
      </dgm:t>
    </dgm:pt>
    <dgm:pt modelId="{79867DFB-4823-9245-AC9D-3DD26253A43A}" type="pres">
      <dgm:prSet presAssocID="{34371D18-C07E-6246-9DDA-745631978B4E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E6CE6FF-BEA8-B14F-A0BF-AF5F6161DCDC}" type="pres">
      <dgm:prSet presAssocID="{D46C33A3-6B8A-294B-A6F3-E31BC97BFA78}" presName="node" presStyleLbl="node1" presStyleIdx="2" presStyleCnt="3" custAng="0" custScaleX="163592" custScaleY="113130" custRadScaleRad="102974" custRadScaleInc="38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3984F-904C-2544-871E-2CA31B4E13A3}" type="pres">
      <dgm:prSet presAssocID="{4E17840C-6E16-864A-8567-0305763E38B5}" presName="sibTrans" presStyleLbl="sibTrans2D1" presStyleIdx="2" presStyleCnt="3" custAng="487224" custScaleX="144781" custScaleY="166253" custLinFactX="-55516" custLinFactNeighborX="-100000" custLinFactNeighborY="3705"/>
      <dgm:spPr/>
      <dgm:t>
        <a:bodyPr/>
        <a:lstStyle/>
        <a:p>
          <a:endParaRPr lang="pt-BR"/>
        </a:p>
      </dgm:t>
    </dgm:pt>
    <dgm:pt modelId="{5DDA11DD-14C6-6042-850C-F9ECCC9FB73B}" type="pres">
      <dgm:prSet presAssocID="{4E17840C-6E16-864A-8567-0305763E38B5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D47CA60-4440-4F8D-BAFE-553819672081}" type="presOf" srcId="{4E17840C-6E16-864A-8567-0305763E38B5}" destId="{DDA3984F-904C-2544-871E-2CA31B4E13A3}" srcOrd="0" destOrd="0" presId="urn:microsoft.com/office/officeart/2005/8/layout/cycle7"/>
    <dgm:cxn modelId="{AC997EEF-4AB6-3449-9AB7-3AFA933AC140}" srcId="{262CA338-C96A-4B48-869B-FCC3E692DE42}" destId="{64002CA0-4D61-CA44-AB38-A010923BC853}" srcOrd="1" destOrd="0" parTransId="{C98C2DFC-BA56-8D4B-8491-511F4DB23BAF}" sibTransId="{34371D18-C07E-6246-9DDA-745631978B4E}"/>
    <dgm:cxn modelId="{4D24E04B-5758-4BD8-9BAB-843EA9292EF3}" type="presOf" srcId="{373C2E56-72AC-2249-86AF-28D8E1F4E421}" destId="{5F23FA42-49F9-234F-8636-ACA1182B68C6}" srcOrd="1" destOrd="0" presId="urn:microsoft.com/office/officeart/2005/8/layout/cycle7"/>
    <dgm:cxn modelId="{CBF5E18A-5A7E-40A4-BBD2-60D37BD2C58E}" type="presOf" srcId="{373C2E56-72AC-2249-86AF-28D8E1F4E421}" destId="{F840DB06-7059-7D4F-981F-55C7AECE8486}" srcOrd="0" destOrd="0" presId="urn:microsoft.com/office/officeart/2005/8/layout/cycle7"/>
    <dgm:cxn modelId="{6BCAFB0F-FDF6-4996-9EA5-C07C4629C93F}" type="presOf" srcId="{34371D18-C07E-6246-9DDA-745631978B4E}" destId="{79867DFB-4823-9245-AC9D-3DD26253A43A}" srcOrd="1" destOrd="0" presId="urn:microsoft.com/office/officeart/2005/8/layout/cycle7"/>
    <dgm:cxn modelId="{637E874D-101B-42F8-AA47-B621AA6A57CB}" type="presOf" srcId="{64002CA0-4D61-CA44-AB38-A010923BC853}" destId="{0729E3EF-29E5-FE4C-AB53-A22F20F566FC}" srcOrd="0" destOrd="0" presId="urn:microsoft.com/office/officeart/2005/8/layout/cycle7"/>
    <dgm:cxn modelId="{EEAF7ECD-85E5-3D4B-93AB-3C4CF98E68AD}" srcId="{262CA338-C96A-4B48-869B-FCC3E692DE42}" destId="{D8D3C47B-3180-7E45-B501-2DBD9CCB7E3D}" srcOrd="0" destOrd="0" parTransId="{CA6C3FB2-9380-CD44-95D5-ED43E8C594BA}" sibTransId="{373C2E56-72AC-2249-86AF-28D8E1F4E421}"/>
    <dgm:cxn modelId="{B09BDB77-53C4-4CFA-AAA4-43222829849D}" type="presOf" srcId="{4E17840C-6E16-864A-8567-0305763E38B5}" destId="{5DDA11DD-14C6-6042-850C-F9ECCC9FB73B}" srcOrd="1" destOrd="0" presId="urn:microsoft.com/office/officeart/2005/8/layout/cycle7"/>
    <dgm:cxn modelId="{3A0270CA-1A32-4F76-B09E-8C8E97EA1A5A}" type="presOf" srcId="{34371D18-C07E-6246-9DDA-745631978B4E}" destId="{94EC4CA6-C861-2A44-B492-E5C47B4E4479}" srcOrd="0" destOrd="0" presId="urn:microsoft.com/office/officeart/2005/8/layout/cycle7"/>
    <dgm:cxn modelId="{139A1A75-4B1D-44C8-9C09-C99CADF388EA}" type="presOf" srcId="{D46C33A3-6B8A-294B-A6F3-E31BC97BFA78}" destId="{9E6CE6FF-BEA8-B14F-A0BF-AF5F6161DCDC}" srcOrd="0" destOrd="0" presId="urn:microsoft.com/office/officeart/2005/8/layout/cycle7"/>
    <dgm:cxn modelId="{1D2FA0BC-5DED-8F4E-9A51-A656FB8C8D38}" srcId="{262CA338-C96A-4B48-869B-FCC3E692DE42}" destId="{D46C33A3-6B8A-294B-A6F3-E31BC97BFA78}" srcOrd="2" destOrd="0" parTransId="{FD42C483-619C-F74A-89EC-251AE011BD11}" sibTransId="{4E17840C-6E16-864A-8567-0305763E38B5}"/>
    <dgm:cxn modelId="{F3FD5AF0-25D0-4C05-A036-C7F84F2EA1C5}" type="presOf" srcId="{262CA338-C96A-4B48-869B-FCC3E692DE42}" destId="{A2BC091F-FDD0-6E45-B47D-1ACBC242B907}" srcOrd="0" destOrd="0" presId="urn:microsoft.com/office/officeart/2005/8/layout/cycle7"/>
    <dgm:cxn modelId="{DF2B497A-E029-4794-8419-9913C59285E9}" type="presOf" srcId="{D8D3C47B-3180-7E45-B501-2DBD9CCB7E3D}" destId="{75827D30-035C-4D49-B7F7-B955A200ECCF}" srcOrd="0" destOrd="0" presId="urn:microsoft.com/office/officeart/2005/8/layout/cycle7"/>
    <dgm:cxn modelId="{07835622-2B13-434B-931C-5EB1A66689EB}" type="presParOf" srcId="{A2BC091F-FDD0-6E45-B47D-1ACBC242B907}" destId="{75827D30-035C-4D49-B7F7-B955A200ECCF}" srcOrd="0" destOrd="0" presId="urn:microsoft.com/office/officeart/2005/8/layout/cycle7"/>
    <dgm:cxn modelId="{78B5CF09-64F4-47F3-8C0E-18B6F639C232}" type="presParOf" srcId="{A2BC091F-FDD0-6E45-B47D-1ACBC242B907}" destId="{F840DB06-7059-7D4F-981F-55C7AECE8486}" srcOrd="1" destOrd="0" presId="urn:microsoft.com/office/officeart/2005/8/layout/cycle7"/>
    <dgm:cxn modelId="{39F54E87-A88A-4BB6-858F-5F4CBCE07DE9}" type="presParOf" srcId="{F840DB06-7059-7D4F-981F-55C7AECE8486}" destId="{5F23FA42-49F9-234F-8636-ACA1182B68C6}" srcOrd="0" destOrd="0" presId="urn:microsoft.com/office/officeart/2005/8/layout/cycle7"/>
    <dgm:cxn modelId="{070D3B7A-E081-436C-89E8-0D222070852A}" type="presParOf" srcId="{A2BC091F-FDD0-6E45-B47D-1ACBC242B907}" destId="{0729E3EF-29E5-FE4C-AB53-A22F20F566FC}" srcOrd="2" destOrd="0" presId="urn:microsoft.com/office/officeart/2005/8/layout/cycle7"/>
    <dgm:cxn modelId="{D960E4D7-FCF6-4AE5-93CE-FF560A26700E}" type="presParOf" srcId="{A2BC091F-FDD0-6E45-B47D-1ACBC242B907}" destId="{94EC4CA6-C861-2A44-B492-E5C47B4E4479}" srcOrd="3" destOrd="0" presId="urn:microsoft.com/office/officeart/2005/8/layout/cycle7"/>
    <dgm:cxn modelId="{FF8D9233-EB7D-4DCC-99B2-ED11A383A1B1}" type="presParOf" srcId="{94EC4CA6-C861-2A44-B492-E5C47B4E4479}" destId="{79867DFB-4823-9245-AC9D-3DD26253A43A}" srcOrd="0" destOrd="0" presId="urn:microsoft.com/office/officeart/2005/8/layout/cycle7"/>
    <dgm:cxn modelId="{7DA27B1E-D1CB-4570-8F95-003932F21CD7}" type="presParOf" srcId="{A2BC091F-FDD0-6E45-B47D-1ACBC242B907}" destId="{9E6CE6FF-BEA8-B14F-A0BF-AF5F6161DCDC}" srcOrd="4" destOrd="0" presId="urn:microsoft.com/office/officeart/2005/8/layout/cycle7"/>
    <dgm:cxn modelId="{863C792C-713C-4235-82E7-CFBF245D6F13}" type="presParOf" srcId="{A2BC091F-FDD0-6E45-B47D-1ACBC242B907}" destId="{DDA3984F-904C-2544-871E-2CA31B4E13A3}" srcOrd="5" destOrd="0" presId="urn:microsoft.com/office/officeart/2005/8/layout/cycle7"/>
    <dgm:cxn modelId="{2C74C60A-E8D4-4D2A-B770-3C63F3200579}" type="presParOf" srcId="{DDA3984F-904C-2544-871E-2CA31B4E13A3}" destId="{5DDA11DD-14C6-6042-850C-F9ECCC9FB73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70B83-FD9C-8440-A83C-4B230DEBA090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</dgm:pt>
    <dgm:pt modelId="{AEA30E3E-A748-D147-90E0-AE659D5EEFF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+mj-lt"/>
            </a:rPr>
            <a:t>Controle</a:t>
          </a:r>
          <a:r>
            <a:rPr lang="en-US" sz="2000" dirty="0" smtClean="0">
              <a:solidFill>
                <a:schemeClr val="tx1"/>
              </a:solidFill>
              <a:latin typeface="+mj-lt"/>
            </a:rPr>
            <a:t> de </a:t>
          </a:r>
          <a:r>
            <a:rPr lang="en-US" sz="2000" dirty="0" err="1" smtClean="0">
              <a:solidFill>
                <a:schemeClr val="tx1"/>
              </a:solidFill>
              <a:latin typeface="+mj-lt"/>
            </a:rPr>
            <a:t>Gestão</a:t>
          </a:r>
          <a:r>
            <a:rPr lang="en-US" sz="2000" dirty="0" smtClean="0">
              <a:solidFill>
                <a:schemeClr val="tx1"/>
              </a:solidFill>
              <a:latin typeface="+mj-lt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+mj-lt"/>
            </a:rPr>
            <a:t>Gestão</a:t>
          </a:r>
          <a:r>
            <a:rPr lang="en-US" sz="20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+mj-lt"/>
            </a:rPr>
            <a:t>Estratégica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154CED59-67B6-9849-8523-403CFFCB32BD}" type="parTrans" cxnId="{D10C7144-8180-F24A-AA1C-8D9666081C3A}">
      <dgm:prSet/>
      <dgm:spPr/>
      <dgm:t>
        <a:bodyPr/>
        <a:lstStyle/>
        <a:p>
          <a:endParaRPr lang="en-US"/>
        </a:p>
      </dgm:t>
    </dgm:pt>
    <dgm:pt modelId="{DC0FCBC5-B7D0-7D42-968E-6036F5582E9C}" type="sibTrans" cxnId="{D10C7144-8180-F24A-AA1C-8D9666081C3A}">
      <dgm:prSet/>
      <dgm:spPr/>
      <dgm:t>
        <a:bodyPr/>
        <a:lstStyle/>
        <a:p>
          <a:endParaRPr lang="en-US"/>
        </a:p>
      </dgm:t>
    </dgm:pt>
    <dgm:pt modelId="{567B7E2E-1EA2-6344-8200-B6F1407E25A4}">
      <dgm:prSet phldrT="[Text]" custT="1"/>
      <dgm:spPr>
        <a:solidFill>
          <a:srgbClr val="CC3300"/>
        </a:solidFill>
      </dgm:spPr>
      <dgm:t>
        <a:bodyPr/>
        <a:lstStyle/>
        <a:p>
          <a:r>
            <a:rPr lang="en-US" sz="2000" b="1" i="1" dirty="0" err="1" smtClean="0">
              <a:latin typeface="+mj-lt"/>
            </a:rPr>
            <a:t>Gestão</a:t>
          </a:r>
          <a:r>
            <a:rPr lang="en-US" sz="2000" b="1" i="1" dirty="0" smtClean="0">
              <a:latin typeface="+mj-lt"/>
            </a:rPr>
            <a:t> </a:t>
          </a:r>
          <a:r>
            <a:rPr lang="en-US" sz="2000" b="1" i="1" dirty="0" err="1" smtClean="0">
              <a:latin typeface="+mj-lt"/>
            </a:rPr>
            <a:t>por</a:t>
          </a:r>
          <a:r>
            <a:rPr lang="en-US" sz="2000" b="1" i="1" dirty="0" smtClean="0">
              <a:latin typeface="+mj-lt"/>
            </a:rPr>
            <a:t> </a:t>
          </a:r>
          <a:r>
            <a:rPr lang="en-US" sz="2000" b="1" i="1" dirty="0" err="1" smtClean="0">
              <a:latin typeface="+mj-lt"/>
            </a:rPr>
            <a:t>Competências</a:t>
          </a:r>
          <a:endParaRPr lang="en-US" sz="2000" b="1" i="1" dirty="0" smtClean="0">
            <a:latin typeface="+mj-lt"/>
          </a:endParaRPr>
        </a:p>
        <a:p>
          <a:r>
            <a:rPr lang="en-US" sz="2000" b="1" i="1" dirty="0" err="1" smtClean="0">
              <a:latin typeface="+mj-lt"/>
            </a:rPr>
            <a:t>Gestão</a:t>
          </a:r>
          <a:r>
            <a:rPr lang="en-US" sz="2000" b="1" i="1" dirty="0" smtClean="0">
              <a:latin typeface="+mj-lt"/>
            </a:rPr>
            <a:t> do </a:t>
          </a:r>
          <a:r>
            <a:rPr lang="en-US" sz="2000" b="1" i="1" dirty="0" err="1" smtClean="0">
              <a:latin typeface="+mj-lt"/>
            </a:rPr>
            <a:t>Desempenho</a:t>
          </a:r>
          <a:r>
            <a:rPr lang="en-US" sz="2000" b="1" i="1" dirty="0" smtClean="0">
              <a:latin typeface="+mj-lt"/>
            </a:rPr>
            <a:t> </a:t>
          </a:r>
          <a:endParaRPr lang="en-US" sz="2000" b="1" i="1" dirty="0">
            <a:latin typeface="+mj-lt"/>
          </a:endParaRPr>
        </a:p>
      </dgm:t>
    </dgm:pt>
    <dgm:pt modelId="{FBC1CF6C-286A-554A-9B0A-3A54A51C2EC5}" type="parTrans" cxnId="{F2FC184A-0543-CC44-B0EB-6A240836930D}">
      <dgm:prSet/>
      <dgm:spPr/>
      <dgm:t>
        <a:bodyPr/>
        <a:lstStyle/>
        <a:p>
          <a:endParaRPr lang="en-US"/>
        </a:p>
      </dgm:t>
    </dgm:pt>
    <dgm:pt modelId="{616D8ACE-793F-2245-9476-E373FC565065}" type="sibTrans" cxnId="{F2FC184A-0543-CC44-B0EB-6A240836930D}">
      <dgm:prSet/>
      <dgm:spPr/>
      <dgm:t>
        <a:bodyPr/>
        <a:lstStyle/>
        <a:p>
          <a:endParaRPr lang="en-US"/>
        </a:p>
      </dgm:t>
    </dgm:pt>
    <dgm:pt modelId="{845A08AE-6086-2340-AD87-BBE488E9A2B9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Avaliação</a:t>
          </a:r>
          <a:r>
            <a:rPr lang="en-US" sz="2000" dirty="0" smtClean="0">
              <a:solidFill>
                <a:srgbClr val="000000"/>
              </a:solidFill>
            </a:rPr>
            <a:t> e </a:t>
          </a:r>
          <a:r>
            <a:rPr lang="en-US" sz="2000" dirty="0" err="1" smtClean="0">
              <a:solidFill>
                <a:srgbClr val="000000"/>
              </a:solidFill>
            </a:rPr>
            <a:t>Medição</a:t>
          </a:r>
          <a:r>
            <a:rPr lang="en-US" sz="2000" dirty="0" smtClean="0">
              <a:solidFill>
                <a:srgbClr val="000000"/>
              </a:solidFill>
            </a:rPr>
            <a:t> de </a:t>
          </a:r>
          <a:r>
            <a:rPr lang="en-US" sz="2000" dirty="0" err="1" smtClean="0">
              <a:solidFill>
                <a:srgbClr val="000000"/>
              </a:solidFill>
            </a:rPr>
            <a:t>Resultados</a:t>
          </a:r>
          <a:endParaRPr lang="en-US" sz="2000" dirty="0">
            <a:solidFill>
              <a:srgbClr val="000000"/>
            </a:solidFill>
          </a:endParaRPr>
        </a:p>
      </dgm:t>
    </dgm:pt>
    <dgm:pt modelId="{DB2F8BB8-04E7-0C49-86EA-7B23AB77D13F}" type="parTrans" cxnId="{4C50564B-AA8C-654A-9B50-85C0EFE135EA}">
      <dgm:prSet/>
      <dgm:spPr/>
      <dgm:t>
        <a:bodyPr/>
        <a:lstStyle/>
        <a:p>
          <a:endParaRPr lang="en-US"/>
        </a:p>
      </dgm:t>
    </dgm:pt>
    <dgm:pt modelId="{1385138F-DC1D-5E4A-95CE-709362530661}" type="sibTrans" cxnId="{4C50564B-AA8C-654A-9B50-85C0EFE135EA}">
      <dgm:prSet/>
      <dgm:spPr/>
      <dgm:t>
        <a:bodyPr/>
        <a:lstStyle/>
        <a:p>
          <a:endParaRPr lang="en-US"/>
        </a:p>
      </dgm:t>
    </dgm:pt>
    <dgm:pt modelId="{B7979490-1FD2-034B-9ED1-15081B095E65}" type="pres">
      <dgm:prSet presAssocID="{79170B83-FD9C-8440-A83C-4B230DEBA090}" presName="CompostProcess" presStyleCnt="0">
        <dgm:presLayoutVars>
          <dgm:dir/>
          <dgm:resizeHandles val="exact"/>
        </dgm:presLayoutVars>
      </dgm:prSet>
      <dgm:spPr/>
    </dgm:pt>
    <dgm:pt modelId="{2835874C-2719-2E45-902F-2970F0A7D144}" type="pres">
      <dgm:prSet presAssocID="{79170B83-FD9C-8440-A83C-4B230DEBA090}" presName="arrow" presStyleLbl="bgShp" presStyleIdx="0" presStyleCnt="1"/>
      <dgm:spPr/>
    </dgm:pt>
    <dgm:pt modelId="{4C814F62-92D4-B841-8E37-13CA987DE2CE}" type="pres">
      <dgm:prSet presAssocID="{79170B83-FD9C-8440-A83C-4B230DEBA090}" presName="linearProcess" presStyleCnt="0"/>
      <dgm:spPr/>
    </dgm:pt>
    <dgm:pt modelId="{768B6893-3FB5-F940-9C79-F0802E628BEE}" type="pres">
      <dgm:prSet presAssocID="{AEA30E3E-A748-D147-90E0-AE659D5EEFF4}" presName="textNode" presStyleLbl="node1" presStyleIdx="0" presStyleCnt="3" custLinFactNeighborX="-64036" custLinFactNeighborY="31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2E22F7-50BB-574E-A30F-3A0E513D68E3}" type="pres">
      <dgm:prSet presAssocID="{DC0FCBC5-B7D0-7D42-968E-6036F5582E9C}" presName="sibTrans" presStyleCnt="0"/>
      <dgm:spPr/>
    </dgm:pt>
    <dgm:pt modelId="{D6DC6A0C-F9D0-9C49-92D5-C348E386AF37}" type="pres">
      <dgm:prSet presAssocID="{567B7E2E-1EA2-6344-8200-B6F1407E25A4}" presName="textNode" presStyleLbl="node1" presStyleIdx="1" presStyleCnt="3" custScaleX="150626" custScaleY="131250" custLinFactNeighborX="5233" custLinFactNeighborY="31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63740F-6EB1-484F-8A47-426630E8099B}" type="pres">
      <dgm:prSet presAssocID="{616D8ACE-793F-2245-9476-E373FC565065}" presName="sibTrans" presStyleCnt="0"/>
      <dgm:spPr/>
    </dgm:pt>
    <dgm:pt modelId="{8A341662-2134-C442-833F-325D843B7473}" type="pres">
      <dgm:prSet presAssocID="{845A08AE-6086-2340-AD87-BBE488E9A2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50564B-AA8C-654A-9B50-85C0EFE135EA}" srcId="{79170B83-FD9C-8440-A83C-4B230DEBA090}" destId="{845A08AE-6086-2340-AD87-BBE488E9A2B9}" srcOrd="2" destOrd="0" parTransId="{DB2F8BB8-04E7-0C49-86EA-7B23AB77D13F}" sibTransId="{1385138F-DC1D-5E4A-95CE-709362530661}"/>
    <dgm:cxn modelId="{7D0FAE95-3C2C-4E64-A068-9088D3A61135}" type="presOf" srcId="{AEA30E3E-A748-D147-90E0-AE659D5EEFF4}" destId="{768B6893-3FB5-F940-9C79-F0802E628BEE}" srcOrd="0" destOrd="0" presId="urn:microsoft.com/office/officeart/2005/8/layout/hProcess9"/>
    <dgm:cxn modelId="{D10C7144-8180-F24A-AA1C-8D9666081C3A}" srcId="{79170B83-FD9C-8440-A83C-4B230DEBA090}" destId="{AEA30E3E-A748-D147-90E0-AE659D5EEFF4}" srcOrd="0" destOrd="0" parTransId="{154CED59-67B6-9849-8523-403CFFCB32BD}" sibTransId="{DC0FCBC5-B7D0-7D42-968E-6036F5582E9C}"/>
    <dgm:cxn modelId="{F2FC184A-0543-CC44-B0EB-6A240836930D}" srcId="{79170B83-FD9C-8440-A83C-4B230DEBA090}" destId="{567B7E2E-1EA2-6344-8200-B6F1407E25A4}" srcOrd="1" destOrd="0" parTransId="{FBC1CF6C-286A-554A-9B0A-3A54A51C2EC5}" sibTransId="{616D8ACE-793F-2245-9476-E373FC565065}"/>
    <dgm:cxn modelId="{C6416736-0B83-4F37-88AB-2CF73DB6A743}" type="presOf" srcId="{567B7E2E-1EA2-6344-8200-B6F1407E25A4}" destId="{D6DC6A0C-F9D0-9C49-92D5-C348E386AF37}" srcOrd="0" destOrd="0" presId="urn:microsoft.com/office/officeart/2005/8/layout/hProcess9"/>
    <dgm:cxn modelId="{4E3FB057-59A6-4CBD-BB52-2DBFB2FFE9D5}" type="presOf" srcId="{79170B83-FD9C-8440-A83C-4B230DEBA090}" destId="{B7979490-1FD2-034B-9ED1-15081B095E65}" srcOrd="0" destOrd="0" presId="urn:microsoft.com/office/officeart/2005/8/layout/hProcess9"/>
    <dgm:cxn modelId="{E05D355E-7923-4381-8832-F2A3D9FBB44A}" type="presOf" srcId="{845A08AE-6086-2340-AD87-BBE488E9A2B9}" destId="{8A341662-2134-C442-833F-325D843B7473}" srcOrd="0" destOrd="0" presId="urn:microsoft.com/office/officeart/2005/8/layout/hProcess9"/>
    <dgm:cxn modelId="{0D303D92-FE20-4387-A565-509026BD967C}" type="presParOf" srcId="{B7979490-1FD2-034B-9ED1-15081B095E65}" destId="{2835874C-2719-2E45-902F-2970F0A7D144}" srcOrd="0" destOrd="0" presId="urn:microsoft.com/office/officeart/2005/8/layout/hProcess9"/>
    <dgm:cxn modelId="{3C340D50-0903-4B74-B22E-B2F02D677F32}" type="presParOf" srcId="{B7979490-1FD2-034B-9ED1-15081B095E65}" destId="{4C814F62-92D4-B841-8E37-13CA987DE2CE}" srcOrd="1" destOrd="0" presId="urn:microsoft.com/office/officeart/2005/8/layout/hProcess9"/>
    <dgm:cxn modelId="{97F9E02F-07B0-4A57-807C-D744D180BE9C}" type="presParOf" srcId="{4C814F62-92D4-B841-8E37-13CA987DE2CE}" destId="{768B6893-3FB5-F940-9C79-F0802E628BEE}" srcOrd="0" destOrd="0" presId="urn:microsoft.com/office/officeart/2005/8/layout/hProcess9"/>
    <dgm:cxn modelId="{ACC27218-4A54-4FA3-A944-E46B428B305F}" type="presParOf" srcId="{4C814F62-92D4-B841-8E37-13CA987DE2CE}" destId="{D72E22F7-50BB-574E-A30F-3A0E513D68E3}" srcOrd="1" destOrd="0" presId="urn:microsoft.com/office/officeart/2005/8/layout/hProcess9"/>
    <dgm:cxn modelId="{9D6EA5B4-1F3B-4091-865B-2D26815AA0C7}" type="presParOf" srcId="{4C814F62-92D4-B841-8E37-13CA987DE2CE}" destId="{D6DC6A0C-F9D0-9C49-92D5-C348E386AF37}" srcOrd="2" destOrd="0" presId="urn:microsoft.com/office/officeart/2005/8/layout/hProcess9"/>
    <dgm:cxn modelId="{8229E0B8-A0E5-4ADB-A0F1-0987275A0ECC}" type="presParOf" srcId="{4C814F62-92D4-B841-8E37-13CA987DE2CE}" destId="{1B63740F-6EB1-484F-8A47-426630E8099B}" srcOrd="3" destOrd="0" presId="urn:microsoft.com/office/officeart/2005/8/layout/hProcess9"/>
    <dgm:cxn modelId="{96A77597-A83C-4F96-AD09-F55EB62EEF91}" type="presParOf" srcId="{4C814F62-92D4-B841-8E37-13CA987DE2CE}" destId="{8A341662-2134-C442-833F-325D843B74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EB430-FA73-D845-BBB8-FFF2AD2389C6}" type="doc">
      <dgm:prSet loTypeId="urn:microsoft.com/office/officeart/2005/8/layout/hierarchy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1FB03E-9D4E-8F40-A3A4-F74EAABF1905}">
      <dgm:prSet phldrT="[Text]" custT="1"/>
      <dgm:spPr/>
      <dgm:t>
        <a:bodyPr/>
        <a:lstStyle/>
        <a:p>
          <a:r>
            <a:rPr lang="en-US" sz="1800" b="1" i="1" dirty="0" err="1" smtClean="0">
              <a:solidFill>
                <a:srgbClr val="000000"/>
              </a:solidFill>
            </a:rPr>
            <a:t>Pensar</a:t>
          </a:r>
          <a:r>
            <a:rPr lang="en-US" sz="1800" b="1" i="1" dirty="0" smtClean="0">
              <a:solidFill>
                <a:srgbClr val="000000"/>
              </a:solidFill>
            </a:rPr>
            <a:t> </a:t>
          </a:r>
          <a:r>
            <a:rPr lang="en-US" sz="1800" b="1" i="1" dirty="0" err="1" smtClean="0">
              <a:solidFill>
                <a:srgbClr val="000000"/>
              </a:solidFill>
            </a:rPr>
            <a:t>em</a:t>
          </a:r>
          <a:r>
            <a:rPr lang="en-US" sz="1800" b="1" i="1" dirty="0" smtClean="0">
              <a:solidFill>
                <a:srgbClr val="000000"/>
              </a:solidFill>
            </a:rPr>
            <a:t> </a:t>
          </a:r>
          <a:r>
            <a:rPr lang="en-US" sz="1800" b="1" i="1" dirty="0" err="1" smtClean="0">
              <a:solidFill>
                <a:srgbClr val="000000"/>
              </a:solidFill>
            </a:rPr>
            <a:t>termos</a:t>
          </a:r>
          <a:r>
            <a:rPr lang="en-US" sz="1800" b="1" i="1" dirty="0" smtClean="0">
              <a:solidFill>
                <a:srgbClr val="000000"/>
              </a:solidFill>
            </a:rPr>
            <a:t> </a:t>
          </a:r>
          <a:r>
            <a:rPr lang="en-US" sz="1800" b="1" i="1" dirty="0" err="1" smtClean="0">
              <a:solidFill>
                <a:srgbClr val="000000"/>
              </a:solidFill>
            </a:rPr>
            <a:t>estratégicos</a:t>
          </a:r>
          <a:endParaRPr lang="en-US" sz="1800" b="1" i="1" dirty="0">
            <a:solidFill>
              <a:srgbClr val="000000"/>
            </a:solidFill>
          </a:endParaRPr>
        </a:p>
      </dgm:t>
    </dgm:pt>
    <dgm:pt modelId="{169E1C26-691C-2042-8498-D520BDCBD3F6}" type="parTrans" cxnId="{298657A2-6243-A345-B558-0DE461E44D3F}">
      <dgm:prSet/>
      <dgm:spPr/>
      <dgm:t>
        <a:bodyPr/>
        <a:lstStyle/>
        <a:p>
          <a:endParaRPr lang="en-US"/>
        </a:p>
      </dgm:t>
    </dgm:pt>
    <dgm:pt modelId="{85D7FBE3-DC27-754C-853F-CC6578452752}" type="sibTrans" cxnId="{298657A2-6243-A345-B558-0DE461E44D3F}">
      <dgm:prSet/>
      <dgm:spPr/>
      <dgm:t>
        <a:bodyPr/>
        <a:lstStyle/>
        <a:p>
          <a:endParaRPr lang="en-US"/>
        </a:p>
      </dgm:t>
    </dgm:pt>
    <dgm:pt modelId="{2E141E1F-31F2-234D-9328-8B62A1F0BE5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err="1" smtClean="0"/>
            <a:t>Extrair</a:t>
          </a:r>
          <a:r>
            <a:rPr lang="en-US" sz="1800" b="1" i="1" dirty="0" smtClean="0"/>
            <a:t> o </a:t>
          </a:r>
          <a:r>
            <a:rPr lang="en-US" sz="1800" b="1" i="1" dirty="0" err="1" smtClean="0"/>
            <a:t>melhor</a:t>
          </a:r>
          <a:r>
            <a:rPr lang="en-US" sz="1800" b="1" i="1" dirty="0" smtClean="0"/>
            <a:t> dos </a:t>
          </a:r>
          <a:r>
            <a:rPr lang="en-US" sz="1800" b="1" i="1" dirty="0" err="1" smtClean="0"/>
            <a:t>indivíduos</a:t>
          </a:r>
          <a:endParaRPr lang="en-US" sz="1800" b="1" i="1" dirty="0"/>
        </a:p>
      </dgm:t>
    </dgm:pt>
    <dgm:pt modelId="{6A890B03-3647-B142-824E-1E8AA9A668AB}" type="parTrans" cxnId="{E1B4313F-C982-5442-92D3-8346350A7318}">
      <dgm:prSet/>
      <dgm:spPr/>
      <dgm:t>
        <a:bodyPr/>
        <a:lstStyle/>
        <a:p>
          <a:endParaRPr lang="en-US"/>
        </a:p>
      </dgm:t>
    </dgm:pt>
    <dgm:pt modelId="{EF320AA9-B43B-0845-8699-2EF04F73AEDF}" type="sibTrans" cxnId="{E1B4313F-C982-5442-92D3-8346350A7318}">
      <dgm:prSet/>
      <dgm:spPr/>
      <dgm:t>
        <a:bodyPr/>
        <a:lstStyle/>
        <a:p>
          <a:endParaRPr lang="en-US"/>
        </a:p>
      </dgm:t>
    </dgm:pt>
    <dgm:pt modelId="{C5EA5751-2A43-674F-86AD-BF0A87183966}">
      <dgm:prSet phldrT="[Text]" custT="1"/>
      <dgm:spPr/>
      <dgm:t>
        <a:bodyPr/>
        <a:lstStyle/>
        <a:p>
          <a:r>
            <a:rPr lang="en-US" sz="1800" b="1" i="1" dirty="0" err="1" smtClean="0">
              <a:solidFill>
                <a:srgbClr val="000000"/>
              </a:solidFill>
            </a:rPr>
            <a:t>Concentrar</a:t>
          </a:r>
          <a:r>
            <a:rPr lang="en-US" sz="1800" b="1" i="1" dirty="0" smtClean="0">
              <a:solidFill>
                <a:srgbClr val="000000"/>
              </a:solidFill>
            </a:rPr>
            <a:t>-se </a:t>
          </a:r>
          <a:r>
            <a:rPr lang="en-US" sz="1800" b="1" i="1" dirty="0" err="1" smtClean="0">
              <a:solidFill>
                <a:srgbClr val="000000"/>
              </a:solidFill>
            </a:rPr>
            <a:t>nos</a:t>
          </a:r>
          <a:r>
            <a:rPr lang="en-US" sz="1800" b="1" i="1" dirty="0" smtClean="0">
              <a:solidFill>
                <a:srgbClr val="000000"/>
              </a:solidFill>
            </a:rPr>
            <a:t> </a:t>
          </a:r>
          <a:r>
            <a:rPr lang="en-US" sz="1800" b="1" i="1" dirty="0" err="1" smtClean="0">
              <a:solidFill>
                <a:srgbClr val="000000"/>
              </a:solidFill>
            </a:rPr>
            <a:t>resultados</a:t>
          </a:r>
          <a:endParaRPr lang="en-US" sz="1800" b="1" i="1" dirty="0">
            <a:solidFill>
              <a:srgbClr val="000000"/>
            </a:solidFill>
          </a:endParaRPr>
        </a:p>
      </dgm:t>
    </dgm:pt>
    <dgm:pt modelId="{EBFC9AEE-063C-2E4F-A239-AD864AE92018}" type="parTrans" cxnId="{96C4F3CE-7E54-294F-8315-3F9C5B917E07}">
      <dgm:prSet/>
      <dgm:spPr/>
      <dgm:t>
        <a:bodyPr/>
        <a:lstStyle/>
        <a:p>
          <a:endParaRPr lang="en-US"/>
        </a:p>
      </dgm:t>
    </dgm:pt>
    <dgm:pt modelId="{DEEA802C-5134-7844-B254-E023319E3BD3}" type="sibTrans" cxnId="{96C4F3CE-7E54-294F-8315-3F9C5B917E07}">
      <dgm:prSet/>
      <dgm:spPr/>
      <dgm:t>
        <a:bodyPr/>
        <a:lstStyle/>
        <a:p>
          <a:endParaRPr lang="en-US"/>
        </a:p>
      </dgm:t>
    </dgm:pt>
    <dgm:pt modelId="{7D8D2157-C7D7-4C4A-8754-B9966296BBBF}">
      <dgm:prSet phldrT="[Text]" custT="1"/>
      <dgm:spPr/>
      <dgm:t>
        <a:bodyPr/>
        <a:lstStyle/>
        <a:p>
          <a:r>
            <a:rPr lang="en-US" sz="1800" b="1" i="1" dirty="0" smtClean="0">
              <a:solidFill>
                <a:srgbClr val="000000"/>
              </a:solidFill>
            </a:rPr>
            <a:t>Dar </a:t>
          </a:r>
          <a:r>
            <a:rPr lang="en-US" sz="1800" b="1" i="1" dirty="0" err="1" smtClean="0">
              <a:solidFill>
                <a:srgbClr val="000000"/>
              </a:solidFill>
            </a:rPr>
            <a:t>direção</a:t>
          </a:r>
          <a:r>
            <a:rPr lang="en-US" sz="1800" b="1" i="1" dirty="0" smtClean="0">
              <a:solidFill>
                <a:srgbClr val="000000"/>
              </a:solidFill>
            </a:rPr>
            <a:t> e </a:t>
          </a:r>
          <a:r>
            <a:rPr lang="en-US" sz="1800" b="1" i="1" dirty="0" err="1" smtClean="0">
              <a:solidFill>
                <a:srgbClr val="000000"/>
              </a:solidFill>
            </a:rPr>
            <a:t>sentido</a:t>
          </a:r>
          <a:endParaRPr lang="en-US" sz="1800" b="1" i="1" dirty="0">
            <a:solidFill>
              <a:srgbClr val="000000"/>
            </a:solidFill>
          </a:endParaRPr>
        </a:p>
      </dgm:t>
    </dgm:pt>
    <dgm:pt modelId="{5BC411E3-B4D8-CE4F-AF93-975199CE0AAD}" type="parTrans" cxnId="{7B6EA826-5EC6-3845-B062-F03AA7F34669}">
      <dgm:prSet/>
      <dgm:spPr/>
      <dgm:t>
        <a:bodyPr/>
        <a:lstStyle/>
        <a:p>
          <a:endParaRPr lang="en-US"/>
        </a:p>
      </dgm:t>
    </dgm:pt>
    <dgm:pt modelId="{162DCAAB-4EF3-6247-9C7F-FCE2E02F45D6}" type="sibTrans" cxnId="{7B6EA826-5EC6-3845-B062-F03AA7F34669}">
      <dgm:prSet/>
      <dgm:spPr/>
      <dgm:t>
        <a:bodyPr/>
        <a:lstStyle/>
        <a:p>
          <a:endParaRPr lang="en-US"/>
        </a:p>
      </dgm:t>
    </dgm:pt>
    <dgm:pt modelId="{991772EF-0D0C-6B48-AC9E-6C86F8E54161}">
      <dgm:prSet phldrT="[Text]" custT="1"/>
      <dgm:spPr/>
      <dgm:t>
        <a:bodyPr/>
        <a:lstStyle/>
        <a:p>
          <a:r>
            <a:rPr lang="en-US" sz="1800" b="1" i="1" dirty="0" err="1" smtClean="0">
              <a:solidFill>
                <a:srgbClr val="000000"/>
              </a:solidFill>
            </a:rPr>
            <a:t>Aprender</a:t>
          </a:r>
          <a:r>
            <a:rPr lang="en-US" sz="1800" b="1" i="1" dirty="0" smtClean="0">
              <a:solidFill>
                <a:srgbClr val="000000"/>
              </a:solidFill>
            </a:rPr>
            <a:t> e </a:t>
          </a:r>
          <a:r>
            <a:rPr lang="en-US" sz="1800" b="1" i="1" dirty="0" err="1" smtClean="0">
              <a:solidFill>
                <a:srgbClr val="000000"/>
              </a:solidFill>
            </a:rPr>
            <a:t>aperfeiçoar</a:t>
          </a:r>
          <a:endParaRPr lang="en-US" sz="1800" b="1" i="1" dirty="0">
            <a:solidFill>
              <a:srgbClr val="000000"/>
            </a:solidFill>
          </a:endParaRPr>
        </a:p>
      </dgm:t>
    </dgm:pt>
    <dgm:pt modelId="{DC5782C4-BED6-BB4A-AD89-51470648CCF9}" type="parTrans" cxnId="{5ADC770F-E6FD-984F-839B-68AD894F26E0}">
      <dgm:prSet/>
      <dgm:spPr/>
      <dgm:t>
        <a:bodyPr/>
        <a:lstStyle/>
        <a:p>
          <a:endParaRPr lang="en-US"/>
        </a:p>
      </dgm:t>
    </dgm:pt>
    <dgm:pt modelId="{075D5AAB-0027-9A49-A3AA-0FA200640FD2}" type="sibTrans" cxnId="{5ADC770F-E6FD-984F-839B-68AD894F26E0}">
      <dgm:prSet/>
      <dgm:spPr/>
      <dgm:t>
        <a:bodyPr/>
        <a:lstStyle/>
        <a:p>
          <a:endParaRPr lang="en-US"/>
        </a:p>
      </dgm:t>
    </dgm:pt>
    <dgm:pt modelId="{DC31EC2A-0A47-A542-96B1-7021F777A8F0}">
      <dgm:prSet phldrT="[Text]" custT="1"/>
      <dgm:spPr/>
      <dgm:t>
        <a:bodyPr/>
        <a:lstStyle/>
        <a:p>
          <a:r>
            <a:rPr lang="en-US" sz="1800" b="1" i="1" dirty="0" err="1" smtClean="0">
              <a:solidFill>
                <a:srgbClr val="000000"/>
              </a:solidFill>
            </a:rPr>
            <a:t>Produzir</a:t>
          </a:r>
          <a:r>
            <a:rPr lang="en-US" sz="1800" b="1" i="1" dirty="0" smtClean="0">
              <a:solidFill>
                <a:srgbClr val="000000"/>
              </a:solidFill>
            </a:rPr>
            <a:t> </a:t>
          </a:r>
          <a:r>
            <a:rPr lang="en-US" sz="1800" b="1" i="1" dirty="0" err="1" smtClean="0">
              <a:solidFill>
                <a:srgbClr val="000000"/>
              </a:solidFill>
            </a:rPr>
            <a:t>impacto</a:t>
          </a:r>
          <a:r>
            <a:rPr lang="en-US" sz="1800" b="1" i="1" dirty="0" smtClean="0">
              <a:solidFill>
                <a:srgbClr val="000000"/>
              </a:solidFill>
            </a:rPr>
            <a:t> social</a:t>
          </a:r>
          <a:endParaRPr lang="en-US" sz="1800" b="1" i="1" dirty="0">
            <a:solidFill>
              <a:srgbClr val="000000"/>
            </a:solidFill>
          </a:endParaRPr>
        </a:p>
      </dgm:t>
    </dgm:pt>
    <dgm:pt modelId="{13D944AA-544D-934A-87EF-F2B6BA3EC983}" type="parTrans" cxnId="{5E233DB4-3CA2-BE46-B39D-FF387FB5BC75}">
      <dgm:prSet/>
      <dgm:spPr/>
      <dgm:t>
        <a:bodyPr/>
        <a:lstStyle/>
        <a:p>
          <a:endParaRPr lang="en-US"/>
        </a:p>
      </dgm:t>
    </dgm:pt>
    <dgm:pt modelId="{BA7194B5-E6C5-3F4A-A8BD-CE3BA7596413}" type="sibTrans" cxnId="{5E233DB4-3CA2-BE46-B39D-FF387FB5BC75}">
      <dgm:prSet/>
      <dgm:spPr/>
      <dgm:t>
        <a:bodyPr/>
        <a:lstStyle/>
        <a:p>
          <a:endParaRPr lang="en-US"/>
        </a:p>
      </dgm:t>
    </dgm:pt>
    <dgm:pt modelId="{30981CA4-C7F9-134D-ADE0-DF320B9E0C6C}" type="pres">
      <dgm:prSet presAssocID="{49EEB430-FA73-D845-BBB8-FFF2AD2389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84418-5016-F648-BD80-158623DBB064}" type="pres">
      <dgm:prSet presAssocID="{741FB03E-9D4E-8F40-A3A4-F74EAABF1905}" presName="root1" presStyleCnt="0"/>
      <dgm:spPr/>
    </dgm:pt>
    <dgm:pt modelId="{0AC4642F-5208-184E-9B91-B9EA3842ACB2}" type="pres">
      <dgm:prSet presAssocID="{741FB03E-9D4E-8F40-A3A4-F74EAABF190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EBF3A-8778-B940-8112-B3EBF472E572}" type="pres">
      <dgm:prSet presAssocID="{741FB03E-9D4E-8F40-A3A4-F74EAABF1905}" presName="level2hierChild" presStyleCnt="0"/>
      <dgm:spPr/>
    </dgm:pt>
    <dgm:pt modelId="{18853ED4-5FF2-BF4E-A3FC-A6FF9EACC27F}" type="pres">
      <dgm:prSet presAssocID="{6A890B03-3647-B142-824E-1E8AA9A668A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42036C-739F-694C-A19E-271AB414630A}" type="pres">
      <dgm:prSet presAssocID="{6A890B03-3647-B142-824E-1E8AA9A668A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C106B9D-DBF0-EB4D-9B0C-654502F2BCBA}" type="pres">
      <dgm:prSet presAssocID="{2E141E1F-31F2-234D-9328-8B62A1F0BE5F}" presName="root2" presStyleCnt="0"/>
      <dgm:spPr/>
    </dgm:pt>
    <dgm:pt modelId="{86F5A805-8E75-644A-8CD7-CB83459F9A48}" type="pres">
      <dgm:prSet presAssocID="{2E141E1F-31F2-234D-9328-8B62A1F0BE5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F5F13-0242-9C47-8A0C-980664A6FAC1}" type="pres">
      <dgm:prSet presAssocID="{2E141E1F-31F2-234D-9328-8B62A1F0BE5F}" presName="level3hierChild" presStyleCnt="0"/>
      <dgm:spPr/>
    </dgm:pt>
    <dgm:pt modelId="{638E867E-6ED9-F74C-90BF-49B1EC6661F1}" type="pres">
      <dgm:prSet presAssocID="{EBFC9AEE-063C-2E4F-A239-AD864AE9201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05935058-95CA-4342-B562-08CBBC1627AA}" type="pres">
      <dgm:prSet presAssocID="{EBFC9AEE-063C-2E4F-A239-AD864AE9201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93829E7-008D-D045-BD6E-DE754E4EC2BA}" type="pres">
      <dgm:prSet presAssocID="{C5EA5751-2A43-674F-86AD-BF0A87183966}" presName="root2" presStyleCnt="0"/>
      <dgm:spPr/>
    </dgm:pt>
    <dgm:pt modelId="{D197A666-F642-8F4A-9AF8-6A9F1667D525}" type="pres">
      <dgm:prSet presAssocID="{C5EA5751-2A43-674F-86AD-BF0A8718396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E233-1366-7B48-B39B-0EB568B5EA49}" type="pres">
      <dgm:prSet presAssocID="{C5EA5751-2A43-674F-86AD-BF0A87183966}" presName="level3hierChild" presStyleCnt="0"/>
      <dgm:spPr/>
    </dgm:pt>
    <dgm:pt modelId="{DE6764E7-565D-6045-BDC7-6A5C6D701EB6}" type="pres">
      <dgm:prSet presAssocID="{5BC411E3-B4D8-CE4F-AF93-975199CE0AA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5DCB563-1310-074A-B7BD-D8310CCB507A}" type="pres">
      <dgm:prSet presAssocID="{5BC411E3-B4D8-CE4F-AF93-975199CE0AA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4A834B2-E8B2-4547-93B7-537E652C116B}" type="pres">
      <dgm:prSet presAssocID="{7D8D2157-C7D7-4C4A-8754-B9966296BBBF}" presName="root2" presStyleCnt="0"/>
      <dgm:spPr/>
    </dgm:pt>
    <dgm:pt modelId="{E1836B1E-4100-BD45-9AF5-C779A62BD27D}" type="pres">
      <dgm:prSet presAssocID="{7D8D2157-C7D7-4C4A-8754-B9966296BBB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8131E-C2B1-D342-A1D9-ED711D8C431E}" type="pres">
      <dgm:prSet presAssocID="{7D8D2157-C7D7-4C4A-8754-B9966296BBBF}" presName="level3hierChild" presStyleCnt="0"/>
      <dgm:spPr/>
    </dgm:pt>
    <dgm:pt modelId="{522FEC3E-54E9-0846-9324-2BB699B67120}" type="pres">
      <dgm:prSet presAssocID="{DC5782C4-BED6-BB4A-AD89-51470648CCF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9A433CA-E966-3947-8D0A-407765BF0C6E}" type="pres">
      <dgm:prSet presAssocID="{DC5782C4-BED6-BB4A-AD89-51470648CCF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907EE85-7680-294B-A9DD-6B4C14B789A6}" type="pres">
      <dgm:prSet presAssocID="{991772EF-0D0C-6B48-AC9E-6C86F8E54161}" presName="root2" presStyleCnt="0"/>
      <dgm:spPr/>
    </dgm:pt>
    <dgm:pt modelId="{0BBA0AF0-031F-C847-8324-006A5582704B}" type="pres">
      <dgm:prSet presAssocID="{991772EF-0D0C-6B48-AC9E-6C86F8E5416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2D725-FDA1-234E-A3C4-38DF4602DE24}" type="pres">
      <dgm:prSet presAssocID="{991772EF-0D0C-6B48-AC9E-6C86F8E54161}" presName="level3hierChild" presStyleCnt="0"/>
      <dgm:spPr/>
    </dgm:pt>
    <dgm:pt modelId="{26E8390C-78E4-7D4F-BCB9-B0476BDF5E51}" type="pres">
      <dgm:prSet presAssocID="{13D944AA-544D-934A-87EF-F2B6BA3EC98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6A43CC8-5334-044C-B2DF-9DB2CB7A8E3E}" type="pres">
      <dgm:prSet presAssocID="{13D944AA-544D-934A-87EF-F2B6BA3EC98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D8A52FC-B0B0-D740-95AD-9C86BB173CC0}" type="pres">
      <dgm:prSet presAssocID="{DC31EC2A-0A47-A542-96B1-7021F777A8F0}" presName="root2" presStyleCnt="0"/>
      <dgm:spPr/>
    </dgm:pt>
    <dgm:pt modelId="{5809C075-9110-5349-BFB2-3755AA580DF8}" type="pres">
      <dgm:prSet presAssocID="{DC31EC2A-0A47-A542-96B1-7021F777A8F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E735A7-B754-B54A-9943-67AA58776815}" type="pres">
      <dgm:prSet presAssocID="{DC31EC2A-0A47-A542-96B1-7021F777A8F0}" presName="level3hierChild" presStyleCnt="0"/>
      <dgm:spPr/>
    </dgm:pt>
  </dgm:ptLst>
  <dgm:cxnLst>
    <dgm:cxn modelId="{5ADC770F-E6FD-984F-839B-68AD894F26E0}" srcId="{741FB03E-9D4E-8F40-A3A4-F74EAABF1905}" destId="{991772EF-0D0C-6B48-AC9E-6C86F8E54161}" srcOrd="1" destOrd="0" parTransId="{DC5782C4-BED6-BB4A-AD89-51470648CCF9}" sibTransId="{075D5AAB-0027-9A49-A3AA-0FA200640FD2}"/>
    <dgm:cxn modelId="{298657A2-6243-A345-B558-0DE461E44D3F}" srcId="{49EEB430-FA73-D845-BBB8-FFF2AD2389C6}" destId="{741FB03E-9D4E-8F40-A3A4-F74EAABF1905}" srcOrd="0" destOrd="0" parTransId="{169E1C26-691C-2042-8498-D520BDCBD3F6}" sibTransId="{85D7FBE3-DC27-754C-853F-CC6578452752}"/>
    <dgm:cxn modelId="{DC10FB7D-B185-4CAF-A3C6-5986A32E78B0}" type="presOf" srcId="{C5EA5751-2A43-674F-86AD-BF0A87183966}" destId="{D197A666-F642-8F4A-9AF8-6A9F1667D525}" srcOrd="0" destOrd="0" presId="urn:microsoft.com/office/officeart/2005/8/layout/hierarchy2"/>
    <dgm:cxn modelId="{CDC12626-4BDA-47B0-AC32-8EF80BBF03B2}" type="presOf" srcId="{2E141E1F-31F2-234D-9328-8B62A1F0BE5F}" destId="{86F5A805-8E75-644A-8CD7-CB83459F9A48}" srcOrd="0" destOrd="0" presId="urn:microsoft.com/office/officeart/2005/8/layout/hierarchy2"/>
    <dgm:cxn modelId="{E646FCC3-882E-4DAC-881F-DB7399C68B2F}" type="presOf" srcId="{5BC411E3-B4D8-CE4F-AF93-975199CE0AAD}" destId="{DE6764E7-565D-6045-BDC7-6A5C6D701EB6}" srcOrd="0" destOrd="0" presId="urn:microsoft.com/office/officeart/2005/8/layout/hierarchy2"/>
    <dgm:cxn modelId="{EE0B1CF1-CDD4-460E-B37F-5A0620361092}" type="presOf" srcId="{49EEB430-FA73-D845-BBB8-FFF2AD2389C6}" destId="{30981CA4-C7F9-134D-ADE0-DF320B9E0C6C}" srcOrd="0" destOrd="0" presId="urn:microsoft.com/office/officeart/2005/8/layout/hierarchy2"/>
    <dgm:cxn modelId="{6697153F-201F-4ADF-B1C9-6F50400A41BF}" type="presOf" srcId="{6A890B03-3647-B142-824E-1E8AA9A668AB}" destId="{18853ED4-5FF2-BF4E-A3FC-A6FF9EACC27F}" srcOrd="0" destOrd="0" presId="urn:microsoft.com/office/officeart/2005/8/layout/hierarchy2"/>
    <dgm:cxn modelId="{FC0276D4-30EB-4E0A-90B1-746441B95CF1}" type="presOf" srcId="{13D944AA-544D-934A-87EF-F2B6BA3EC983}" destId="{36A43CC8-5334-044C-B2DF-9DB2CB7A8E3E}" srcOrd="1" destOrd="0" presId="urn:microsoft.com/office/officeart/2005/8/layout/hierarchy2"/>
    <dgm:cxn modelId="{7B6EA826-5EC6-3845-B062-F03AA7F34669}" srcId="{2E141E1F-31F2-234D-9328-8B62A1F0BE5F}" destId="{7D8D2157-C7D7-4C4A-8754-B9966296BBBF}" srcOrd="1" destOrd="0" parTransId="{5BC411E3-B4D8-CE4F-AF93-975199CE0AAD}" sibTransId="{162DCAAB-4EF3-6247-9C7F-FCE2E02F45D6}"/>
    <dgm:cxn modelId="{8520C1B5-75BC-4B8F-A644-FA9E41005656}" type="presOf" srcId="{741FB03E-9D4E-8F40-A3A4-F74EAABF1905}" destId="{0AC4642F-5208-184E-9B91-B9EA3842ACB2}" srcOrd="0" destOrd="0" presId="urn:microsoft.com/office/officeart/2005/8/layout/hierarchy2"/>
    <dgm:cxn modelId="{041BD781-06B3-46C8-9DE3-5FC092C777F2}" type="presOf" srcId="{991772EF-0D0C-6B48-AC9E-6C86F8E54161}" destId="{0BBA0AF0-031F-C847-8324-006A5582704B}" srcOrd="0" destOrd="0" presId="urn:microsoft.com/office/officeart/2005/8/layout/hierarchy2"/>
    <dgm:cxn modelId="{7700510F-9835-4473-9B6B-1236BF57E059}" type="presOf" srcId="{DC5782C4-BED6-BB4A-AD89-51470648CCF9}" destId="{C9A433CA-E966-3947-8D0A-407765BF0C6E}" srcOrd="1" destOrd="0" presId="urn:microsoft.com/office/officeart/2005/8/layout/hierarchy2"/>
    <dgm:cxn modelId="{82467761-02AD-4352-838B-FB97E39FBF66}" type="presOf" srcId="{EBFC9AEE-063C-2E4F-A239-AD864AE92018}" destId="{638E867E-6ED9-F74C-90BF-49B1EC6661F1}" srcOrd="0" destOrd="0" presId="urn:microsoft.com/office/officeart/2005/8/layout/hierarchy2"/>
    <dgm:cxn modelId="{99C91872-2AE0-4FA4-8AF9-F6617A09CFCC}" type="presOf" srcId="{13D944AA-544D-934A-87EF-F2B6BA3EC983}" destId="{26E8390C-78E4-7D4F-BCB9-B0476BDF5E51}" srcOrd="0" destOrd="0" presId="urn:microsoft.com/office/officeart/2005/8/layout/hierarchy2"/>
    <dgm:cxn modelId="{AB1BE78A-98F8-45E1-86AD-9ED0E7AD9E2F}" type="presOf" srcId="{6A890B03-3647-B142-824E-1E8AA9A668AB}" destId="{1242036C-739F-694C-A19E-271AB414630A}" srcOrd="1" destOrd="0" presId="urn:microsoft.com/office/officeart/2005/8/layout/hierarchy2"/>
    <dgm:cxn modelId="{48505738-4BCD-41D0-BC77-921DC6D16399}" type="presOf" srcId="{EBFC9AEE-063C-2E4F-A239-AD864AE92018}" destId="{05935058-95CA-4342-B562-08CBBC1627AA}" srcOrd="1" destOrd="0" presId="urn:microsoft.com/office/officeart/2005/8/layout/hierarchy2"/>
    <dgm:cxn modelId="{FF964703-6F64-4EE4-ACB7-BF06185E0EC5}" type="presOf" srcId="{DC5782C4-BED6-BB4A-AD89-51470648CCF9}" destId="{522FEC3E-54E9-0846-9324-2BB699B67120}" srcOrd="0" destOrd="0" presId="urn:microsoft.com/office/officeart/2005/8/layout/hierarchy2"/>
    <dgm:cxn modelId="{5E233DB4-3CA2-BE46-B39D-FF387FB5BC75}" srcId="{991772EF-0D0C-6B48-AC9E-6C86F8E54161}" destId="{DC31EC2A-0A47-A542-96B1-7021F777A8F0}" srcOrd="0" destOrd="0" parTransId="{13D944AA-544D-934A-87EF-F2B6BA3EC983}" sibTransId="{BA7194B5-E6C5-3F4A-A8BD-CE3BA7596413}"/>
    <dgm:cxn modelId="{58162FFA-27F3-4988-B04D-94EA5F2C805E}" type="presOf" srcId="{5BC411E3-B4D8-CE4F-AF93-975199CE0AAD}" destId="{45DCB563-1310-074A-B7BD-D8310CCB507A}" srcOrd="1" destOrd="0" presId="urn:microsoft.com/office/officeart/2005/8/layout/hierarchy2"/>
    <dgm:cxn modelId="{4FC35EE2-5405-406D-AB8C-805188B52B46}" type="presOf" srcId="{DC31EC2A-0A47-A542-96B1-7021F777A8F0}" destId="{5809C075-9110-5349-BFB2-3755AA580DF8}" srcOrd="0" destOrd="0" presId="urn:microsoft.com/office/officeart/2005/8/layout/hierarchy2"/>
    <dgm:cxn modelId="{96C4F3CE-7E54-294F-8315-3F9C5B917E07}" srcId="{2E141E1F-31F2-234D-9328-8B62A1F0BE5F}" destId="{C5EA5751-2A43-674F-86AD-BF0A87183966}" srcOrd="0" destOrd="0" parTransId="{EBFC9AEE-063C-2E4F-A239-AD864AE92018}" sibTransId="{DEEA802C-5134-7844-B254-E023319E3BD3}"/>
    <dgm:cxn modelId="{E1B4313F-C982-5442-92D3-8346350A7318}" srcId="{741FB03E-9D4E-8F40-A3A4-F74EAABF1905}" destId="{2E141E1F-31F2-234D-9328-8B62A1F0BE5F}" srcOrd="0" destOrd="0" parTransId="{6A890B03-3647-B142-824E-1E8AA9A668AB}" sibTransId="{EF320AA9-B43B-0845-8699-2EF04F73AEDF}"/>
    <dgm:cxn modelId="{5BBF5431-B150-4D45-9E2C-D807A1FAEEE2}" type="presOf" srcId="{7D8D2157-C7D7-4C4A-8754-B9966296BBBF}" destId="{E1836B1E-4100-BD45-9AF5-C779A62BD27D}" srcOrd="0" destOrd="0" presId="urn:microsoft.com/office/officeart/2005/8/layout/hierarchy2"/>
    <dgm:cxn modelId="{BEDC38D7-816E-48C3-B722-20D0B44F0404}" type="presParOf" srcId="{30981CA4-C7F9-134D-ADE0-DF320B9E0C6C}" destId="{45684418-5016-F648-BD80-158623DBB064}" srcOrd="0" destOrd="0" presId="urn:microsoft.com/office/officeart/2005/8/layout/hierarchy2"/>
    <dgm:cxn modelId="{8EC80F47-98C8-45C7-B0FA-0850E5B9EFC3}" type="presParOf" srcId="{45684418-5016-F648-BD80-158623DBB064}" destId="{0AC4642F-5208-184E-9B91-B9EA3842ACB2}" srcOrd="0" destOrd="0" presId="urn:microsoft.com/office/officeart/2005/8/layout/hierarchy2"/>
    <dgm:cxn modelId="{7E0A8CEE-A115-4144-95D1-2B7404F1DF65}" type="presParOf" srcId="{45684418-5016-F648-BD80-158623DBB064}" destId="{976EBF3A-8778-B940-8112-B3EBF472E572}" srcOrd="1" destOrd="0" presId="urn:microsoft.com/office/officeart/2005/8/layout/hierarchy2"/>
    <dgm:cxn modelId="{39A0CC36-7395-4C38-9538-BA48D62B614A}" type="presParOf" srcId="{976EBF3A-8778-B940-8112-B3EBF472E572}" destId="{18853ED4-5FF2-BF4E-A3FC-A6FF9EACC27F}" srcOrd="0" destOrd="0" presId="urn:microsoft.com/office/officeart/2005/8/layout/hierarchy2"/>
    <dgm:cxn modelId="{4E15AE14-60BC-45ED-8321-AACFB1282FC9}" type="presParOf" srcId="{18853ED4-5FF2-BF4E-A3FC-A6FF9EACC27F}" destId="{1242036C-739F-694C-A19E-271AB414630A}" srcOrd="0" destOrd="0" presId="urn:microsoft.com/office/officeart/2005/8/layout/hierarchy2"/>
    <dgm:cxn modelId="{C6CDD7DD-97F0-4438-8055-11E11C9F31FF}" type="presParOf" srcId="{976EBF3A-8778-B940-8112-B3EBF472E572}" destId="{4C106B9D-DBF0-EB4D-9B0C-654502F2BCBA}" srcOrd="1" destOrd="0" presId="urn:microsoft.com/office/officeart/2005/8/layout/hierarchy2"/>
    <dgm:cxn modelId="{EC39B665-647D-42FF-A6CC-E969396DAE31}" type="presParOf" srcId="{4C106B9D-DBF0-EB4D-9B0C-654502F2BCBA}" destId="{86F5A805-8E75-644A-8CD7-CB83459F9A48}" srcOrd="0" destOrd="0" presId="urn:microsoft.com/office/officeart/2005/8/layout/hierarchy2"/>
    <dgm:cxn modelId="{9C52C23B-5F2E-474B-8FF6-1A2099EA2F0B}" type="presParOf" srcId="{4C106B9D-DBF0-EB4D-9B0C-654502F2BCBA}" destId="{294F5F13-0242-9C47-8A0C-980664A6FAC1}" srcOrd="1" destOrd="0" presId="urn:microsoft.com/office/officeart/2005/8/layout/hierarchy2"/>
    <dgm:cxn modelId="{456568AD-8741-42F4-B307-51AAC7F4A034}" type="presParOf" srcId="{294F5F13-0242-9C47-8A0C-980664A6FAC1}" destId="{638E867E-6ED9-F74C-90BF-49B1EC6661F1}" srcOrd="0" destOrd="0" presId="urn:microsoft.com/office/officeart/2005/8/layout/hierarchy2"/>
    <dgm:cxn modelId="{2A4EB9B6-2223-4107-97A9-899166D8143D}" type="presParOf" srcId="{638E867E-6ED9-F74C-90BF-49B1EC6661F1}" destId="{05935058-95CA-4342-B562-08CBBC1627AA}" srcOrd="0" destOrd="0" presId="urn:microsoft.com/office/officeart/2005/8/layout/hierarchy2"/>
    <dgm:cxn modelId="{E27ABCA1-9792-4B8D-938F-83F41C57D54F}" type="presParOf" srcId="{294F5F13-0242-9C47-8A0C-980664A6FAC1}" destId="{A93829E7-008D-D045-BD6E-DE754E4EC2BA}" srcOrd="1" destOrd="0" presId="urn:microsoft.com/office/officeart/2005/8/layout/hierarchy2"/>
    <dgm:cxn modelId="{F60FE1F1-9892-40AC-928A-11EEFD95407D}" type="presParOf" srcId="{A93829E7-008D-D045-BD6E-DE754E4EC2BA}" destId="{D197A666-F642-8F4A-9AF8-6A9F1667D525}" srcOrd="0" destOrd="0" presId="urn:microsoft.com/office/officeart/2005/8/layout/hierarchy2"/>
    <dgm:cxn modelId="{A5EE55F9-4CDE-44A3-AFF1-516F934D8574}" type="presParOf" srcId="{A93829E7-008D-D045-BD6E-DE754E4EC2BA}" destId="{6C5EE233-1366-7B48-B39B-0EB568B5EA49}" srcOrd="1" destOrd="0" presId="urn:microsoft.com/office/officeart/2005/8/layout/hierarchy2"/>
    <dgm:cxn modelId="{AC5CF3EE-A729-4771-91ED-9E88D287285B}" type="presParOf" srcId="{294F5F13-0242-9C47-8A0C-980664A6FAC1}" destId="{DE6764E7-565D-6045-BDC7-6A5C6D701EB6}" srcOrd="2" destOrd="0" presId="urn:microsoft.com/office/officeart/2005/8/layout/hierarchy2"/>
    <dgm:cxn modelId="{7D841B69-5B15-4F6C-899A-5B548499BB90}" type="presParOf" srcId="{DE6764E7-565D-6045-BDC7-6A5C6D701EB6}" destId="{45DCB563-1310-074A-B7BD-D8310CCB507A}" srcOrd="0" destOrd="0" presId="urn:microsoft.com/office/officeart/2005/8/layout/hierarchy2"/>
    <dgm:cxn modelId="{34010DA3-9D8B-4122-8DE2-EBAD79DB7AE0}" type="presParOf" srcId="{294F5F13-0242-9C47-8A0C-980664A6FAC1}" destId="{24A834B2-E8B2-4547-93B7-537E652C116B}" srcOrd="3" destOrd="0" presId="urn:microsoft.com/office/officeart/2005/8/layout/hierarchy2"/>
    <dgm:cxn modelId="{BD383CE8-6AF2-4BAF-9B38-AE65292445DA}" type="presParOf" srcId="{24A834B2-E8B2-4547-93B7-537E652C116B}" destId="{E1836B1E-4100-BD45-9AF5-C779A62BD27D}" srcOrd="0" destOrd="0" presId="urn:microsoft.com/office/officeart/2005/8/layout/hierarchy2"/>
    <dgm:cxn modelId="{C9268140-65FD-4A87-8BCE-BCAFA7EAC153}" type="presParOf" srcId="{24A834B2-E8B2-4547-93B7-537E652C116B}" destId="{9C48131E-C2B1-D342-A1D9-ED711D8C431E}" srcOrd="1" destOrd="0" presId="urn:microsoft.com/office/officeart/2005/8/layout/hierarchy2"/>
    <dgm:cxn modelId="{AF892C0C-37B0-43C7-AF71-300D0B29F825}" type="presParOf" srcId="{976EBF3A-8778-B940-8112-B3EBF472E572}" destId="{522FEC3E-54E9-0846-9324-2BB699B67120}" srcOrd="2" destOrd="0" presId="urn:microsoft.com/office/officeart/2005/8/layout/hierarchy2"/>
    <dgm:cxn modelId="{2A30FC0E-0BB2-4405-990B-5415B5440CBE}" type="presParOf" srcId="{522FEC3E-54E9-0846-9324-2BB699B67120}" destId="{C9A433CA-E966-3947-8D0A-407765BF0C6E}" srcOrd="0" destOrd="0" presId="urn:microsoft.com/office/officeart/2005/8/layout/hierarchy2"/>
    <dgm:cxn modelId="{430DB0DB-8717-4CEE-A4C0-F659CD9C6241}" type="presParOf" srcId="{976EBF3A-8778-B940-8112-B3EBF472E572}" destId="{6907EE85-7680-294B-A9DD-6B4C14B789A6}" srcOrd="3" destOrd="0" presId="urn:microsoft.com/office/officeart/2005/8/layout/hierarchy2"/>
    <dgm:cxn modelId="{DCF37FCF-F1BE-494D-AA84-37B2E32F8266}" type="presParOf" srcId="{6907EE85-7680-294B-A9DD-6B4C14B789A6}" destId="{0BBA0AF0-031F-C847-8324-006A5582704B}" srcOrd="0" destOrd="0" presId="urn:microsoft.com/office/officeart/2005/8/layout/hierarchy2"/>
    <dgm:cxn modelId="{A2EAAC0C-8069-4BF9-B77F-5C24869FF453}" type="presParOf" srcId="{6907EE85-7680-294B-A9DD-6B4C14B789A6}" destId="{1192D725-FDA1-234E-A3C4-38DF4602DE24}" srcOrd="1" destOrd="0" presId="urn:microsoft.com/office/officeart/2005/8/layout/hierarchy2"/>
    <dgm:cxn modelId="{2628E61D-73D1-4B5A-889A-6CA1D7F38A9E}" type="presParOf" srcId="{1192D725-FDA1-234E-A3C4-38DF4602DE24}" destId="{26E8390C-78E4-7D4F-BCB9-B0476BDF5E51}" srcOrd="0" destOrd="0" presId="urn:microsoft.com/office/officeart/2005/8/layout/hierarchy2"/>
    <dgm:cxn modelId="{29D29A71-4B5B-46B4-9F0D-2BC5167AEEFE}" type="presParOf" srcId="{26E8390C-78E4-7D4F-BCB9-B0476BDF5E51}" destId="{36A43CC8-5334-044C-B2DF-9DB2CB7A8E3E}" srcOrd="0" destOrd="0" presId="urn:microsoft.com/office/officeart/2005/8/layout/hierarchy2"/>
    <dgm:cxn modelId="{D915CAE5-68FE-4B40-832C-EE114B79DDE5}" type="presParOf" srcId="{1192D725-FDA1-234E-A3C4-38DF4602DE24}" destId="{AD8A52FC-B0B0-D740-95AD-9C86BB173CC0}" srcOrd="1" destOrd="0" presId="urn:microsoft.com/office/officeart/2005/8/layout/hierarchy2"/>
    <dgm:cxn modelId="{983F5ABB-40A6-4EB9-9C36-DD799876C187}" type="presParOf" srcId="{AD8A52FC-B0B0-D740-95AD-9C86BB173CC0}" destId="{5809C075-9110-5349-BFB2-3755AA580DF8}" srcOrd="0" destOrd="0" presId="urn:microsoft.com/office/officeart/2005/8/layout/hierarchy2"/>
    <dgm:cxn modelId="{967D7E0B-8CB6-4009-951B-4834A4B6CADE}" type="presParOf" srcId="{AD8A52FC-B0B0-D740-95AD-9C86BB173CC0}" destId="{55E735A7-B754-B54A-9943-67AA587768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25EE0-FF9E-2648-B89C-FA2392499C0F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63CAF-3A14-4D4B-8485-7E206569103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ABE3DC6-30C8-7F4F-BF06-FC65482B1CCF}" type="parTrans" cxnId="{9768ABBF-7D10-CA41-BF82-715C72A08A7F}">
      <dgm:prSet/>
      <dgm:spPr/>
      <dgm:t>
        <a:bodyPr/>
        <a:lstStyle/>
        <a:p>
          <a:endParaRPr lang="en-US"/>
        </a:p>
      </dgm:t>
    </dgm:pt>
    <dgm:pt modelId="{A8C56836-FF74-8643-80FB-D6A67124AA92}" type="sibTrans" cxnId="{9768ABBF-7D10-CA41-BF82-715C72A08A7F}">
      <dgm:prSet/>
      <dgm:spPr/>
      <dgm:t>
        <a:bodyPr/>
        <a:lstStyle/>
        <a:p>
          <a:endParaRPr lang="en-US"/>
        </a:p>
      </dgm:t>
    </dgm:pt>
    <dgm:pt modelId="{5DB373D8-9551-F042-BF90-E3638C1E23B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Consiste</a:t>
          </a:r>
          <a:r>
            <a:rPr lang="en-US" sz="2400" dirty="0" smtClean="0"/>
            <a:t> </a:t>
          </a:r>
          <a:r>
            <a:rPr lang="en-US" sz="2400" dirty="0" err="1" smtClean="0"/>
            <a:t>em</a:t>
          </a:r>
          <a:r>
            <a:rPr lang="en-US" sz="2400" dirty="0" smtClean="0"/>
            <a:t> 5 </a:t>
          </a:r>
          <a:r>
            <a:rPr lang="en-US" sz="2400" dirty="0" err="1" smtClean="0"/>
            <a:t>grupos</a:t>
          </a:r>
          <a:r>
            <a:rPr lang="en-US" sz="2400" dirty="0" smtClean="0"/>
            <a:t> de </a:t>
          </a:r>
          <a:r>
            <a:rPr lang="en-US" sz="2400" dirty="0" err="1" smtClean="0"/>
            <a:t>competências</a:t>
          </a:r>
          <a:r>
            <a:rPr lang="en-US" sz="2400" dirty="0" smtClean="0"/>
            <a:t> </a:t>
          </a:r>
          <a:r>
            <a:rPr lang="en-US" sz="2400" dirty="0" err="1" smtClean="0"/>
            <a:t>Genéricas</a:t>
          </a:r>
          <a:r>
            <a:rPr lang="en-US" sz="2400" dirty="0" smtClean="0"/>
            <a:t> e 1 </a:t>
          </a:r>
          <a:r>
            <a:rPr lang="en-US" sz="2400" dirty="0" err="1" smtClean="0"/>
            <a:t>grupo</a:t>
          </a:r>
          <a:r>
            <a:rPr lang="en-US" sz="2400" dirty="0" smtClean="0"/>
            <a:t> de </a:t>
          </a:r>
          <a:r>
            <a:rPr lang="en-US" sz="2400" dirty="0" err="1" smtClean="0"/>
            <a:t>competências</a:t>
          </a:r>
          <a:r>
            <a:rPr lang="en-US" sz="2400" dirty="0" smtClean="0"/>
            <a:t> </a:t>
          </a:r>
          <a:r>
            <a:rPr lang="en-US" sz="2400" dirty="0" err="1" smtClean="0"/>
            <a:t>Técnicas</a:t>
          </a:r>
          <a:r>
            <a:rPr lang="en-US" sz="2400" dirty="0" smtClean="0"/>
            <a:t>  </a:t>
          </a:r>
          <a:endParaRPr lang="en-US" sz="2400" dirty="0"/>
        </a:p>
      </dgm:t>
    </dgm:pt>
    <dgm:pt modelId="{826EFE87-24FD-424E-B0E3-7D7B6DF55885}" type="parTrans" cxnId="{4FEAC03A-1B9B-4F4A-89BF-FFBB9DCF740D}">
      <dgm:prSet/>
      <dgm:spPr/>
      <dgm:t>
        <a:bodyPr/>
        <a:lstStyle/>
        <a:p>
          <a:endParaRPr lang="en-US"/>
        </a:p>
      </dgm:t>
    </dgm:pt>
    <dgm:pt modelId="{7D8CAD73-3DCC-A34B-8AAC-0D53CFB454A5}" type="sibTrans" cxnId="{4FEAC03A-1B9B-4F4A-89BF-FFBB9DCF740D}">
      <dgm:prSet/>
      <dgm:spPr/>
      <dgm:t>
        <a:bodyPr/>
        <a:lstStyle/>
        <a:p>
          <a:endParaRPr lang="en-US"/>
        </a:p>
      </dgm:t>
    </dgm:pt>
    <dgm:pt modelId="{1D881887-F8A8-9B4C-9D9A-F78CEEA1EE1C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CDBBA9C-1892-DC46-AECF-65745264E119}" type="parTrans" cxnId="{6C4B103F-12E6-5F42-983C-677371B49ED0}">
      <dgm:prSet/>
      <dgm:spPr/>
      <dgm:t>
        <a:bodyPr/>
        <a:lstStyle/>
        <a:p>
          <a:endParaRPr lang="en-US"/>
        </a:p>
      </dgm:t>
    </dgm:pt>
    <dgm:pt modelId="{0AC809BB-D28D-464D-BE7C-9044C66FC19C}" type="sibTrans" cxnId="{6C4B103F-12E6-5F42-983C-677371B49ED0}">
      <dgm:prSet/>
      <dgm:spPr/>
      <dgm:t>
        <a:bodyPr/>
        <a:lstStyle/>
        <a:p>
          <a:endParaRPr lang="en-US"/>
        </a:p>
      </dgm:t>
    </dgm:pt>
    <dgm:pt modelId="{D0515F36-E725-F749-8F4A-055D3FB5724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Gestão</a:t>
          </a:r>
          <a:r>
            <a:rPr lang="en-US" dirty="0" smtClean="0"/>
            <a:t> da </a:t>
          </a:r>
          <a:r>
            <a:rPr lang="en-US" dirty="0" err="1" smtClean="0"/>
            <a:t>Informação</a:t>
          </a:r>
          <a:r>
            <a:rPr lang="en-US" dirty="0" smtClean="0"/>
            <a:t>, </a:t>
          </a:r>
          <a:r>
            <a:rPr lang="en-US" dirty="0" err="1" smtClean="0"/>
            <a:t>Gestão</a:t>
          </a:r>
          <a:r>
            <a:rPr lang="en-US" dirty="0" smtClean="0"/>
            <a:t> de </a:t>
          </a:r>
          <a:r>
            <a:rPr lang="en-US" dirty="0" err="1" smtClean="0"/>
            <a:t>Tarefas</a:t>
          </a:r>
          <a:r>
            <a:rPr lang="en-US" dirty="0" smtClean="0"/>
            <a:t>, </a:t>
          </a:r>
          <a:r>
            <a:rPr lang="en-US" dirty="0" err="1" smtClean="0"/>
            <a:t>Direção</a:t>
          </a:r>
          <a:r>
            <a:rPr lang="en-US" dirty="0" smtClean="0"/>
            <a:t>, </a:t>
          </a:r>
          <a:r>
            <a:rPr lang="en-US" dirty="0" err="1" smtClean="0"/>
            <a:t>Relações</a:t>
          </a:r>
          <a:r>
            <a:rPr lang="en-US" dirty="0" smtClean="0"/>
            <a:t> </a:t>
          </a:r>
          <a:r>
            <a:rPr lang="en-US" dirty="0" err="1" smtClean="0"/>
            <a:t>Interpessoais</a:t>
          </a:r>
          <a:r>
            <a:rPr lang="en-US" dirty="0" smtClean="0"/>
            <a:t> e </a:t>
          </a:r>
          <a:r>
            <a:rPr lang="en-US" dirty="0" err="1" smtClean="0"/>
            <a:t>Dimensão</a:t>
          </a:r>
          <a:r>
            <a:rPr lang="en-US" dirty="0" smtClean="0"/>
            <a:t> </a:t>
          </a:r>
          <a:r>
            <a:rPr lang="en-US" dirty="0" err="1" smtClean="0"/>
            <a:t>Pessoal</a:t>
          </a:r>
          <a:endParaRPr lang="en-US" dirty="0"/>
        </a:p>
      </dgm:t>
    </dgm:pt>
    <dgm:pt modelId="{1F60EEBC-0751-2B45-AE90-A04522A63ABA}" type="parTrans" cxnId="{998C934B-2BC5-9F4F-9D6E-D4A29357E7B2}">
      <dgm:prSet/>
      <dgm:spPr/>
      <dgm:t>
        <a:bodyPr/>
        <a:lstStyle/>
        <a:p>
          <a:endParaRPr lang="en-US"/>
        </a:p>
      </dgm:t>
    </dgm:pt>
    <dgm:pt modelId="{78580B25-83D5-0646-BC4C-9D4BFACFFD21}" type="sibTrans" cxnId="{998C934B-2BC5-9F4F-9D6E-D4A29357E7B2}">
      <dgm:prSet/>
      <dgm:spPr/>
      <dgm:t>
        <a:bodyPr/>
        <a:lstStyle/>
        <a:p>
          <a:endParaRPr lang="en-US"/>
        </a:p>
      </dgm:t>
    </dgm:pt>
    <dgm:pt modelId="{13439148-C3C4-384C-A864-24CD1381F9E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FA6D3E5-3121-634B-8154-448EE6F82816}" type="parTrans" cxnId="{D4B4E1C4-D952-A04B-9F2C-2AAEB5994726}">
      <dgm:prSet/>
      <dgm:spPr/>
      <dgm:t>
        <a:bodyPr/>
        <a:lstStyle/>
        <a:p>
          <a:endParaRPr lang="en-US"/>
        </a:p>
      </dgm:t>
    </dgm:pt>
    <dgm:pt modelId="{6213812A-F174-D240-8551-D61EB4EDBD7A}" type="sibTrans" cxnId="{D4B4E1C4-D952-A04B-9F2C-2AAEB5994726}">
      <dgm:prSet/>
      <dgm:spPr/>
      <dgm:t>
        <a:bodyPr/>
        <a:lstStyle/>
        <a:p>
          <a:endParaRPr lang="en-US"/>
        </a:p>
      </dgm:t>
    </dgm:pt>
    <dgm:pt modelId="{E35B7D73-0800-2E43-ACB1-38E7F841A94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Hierarquização</a:t>
          </a:r>
          <a:r>
            <a:rPr lang="en-US" dirty="0" smtClean="0"/>
            <a:t> dos </a:t>
          </a:r>
          <a:r>
            <a:rPr lang="en-US" dirty="0" err="1" smtClean="0"/>
            <a:t>graus</a:t>
          </a:r>
          <a:r>
            <a:rPr lang="en-US" dirty="0" smtClean="0"/>
            <a:t> de </a:t>
          </a:r>
          <a:r>
            <a:rPr lang="en-US" dirty="0" err="1" smtClean="0"/>
            <a:t>dificuldade</a:t>
          </a:r>
          <a:r>
            <a:rPr lang="en-US" dirty="0" smtClean="0"/>
            <a:t>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aquisição</a:t>
          </a:r>
          <a:r>
            <a:rPr lang="en-US" dirty="0" smtClean="0"/>
            <a:t> das </a:t>
          </a:r>
          <a:r>
            <a:rPr lang="en-US" dirty="0" err="1" smtClean="0"/>
            <a:t>competências</a:t>
          </a:r>
          <a:r>
            <a:rPr lang="en-US" dirty="0" smtClean="0"/>
            <a:t> </a:t>
          </a:r>
          <a:endParaRPr lang="en-US" dirty="0"/>
        </a:p>
      </dgm:t>
    </dgm:pt>
    <dgm:pt modelId="{E331DD61-B2F4-E244-B68C-8171E3337E6D}" type="parTrans" cxnId="{A404D43E-9E79-DB40-A4E1-A9CD17A65071}">
      <dgm:prSet/>
      <dgm:spPr/>
      <dgm:t>
        <a:bodyPr/>
        <a:lstStyle/>
        <a:p>
          <a:endParaRPr lang="en-US"/>
        </a:p>
      </dgm:t>
    </dgm:pt>
    <dgm:pt modelId="{B5511066-607E-1848-B22E-098E6E7E2C74}" type="sibTrans" cxnId="{A404D43E-9E79-DB40-A4E1-A9CD17A65071}">
      <dgm:prSet/>
      <dgm:spPr/>
      <dgm:t>
        <a:bodyPr/>
        <a:lstStyle/>
        <a:p>
          <a:endParaRPr lang="en-US"/>
        </a:p>
      </dgm:t>
    </dgm:pt>
    <dgm:pt modelId="{63F4C3B4-E0DA-B94E-A448-81BFD2FC407F}" type="pres">
      <dgm:prSet presAssocID="{10E25EE0-FF9E-2648-B89C-FA2392499C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6C86A9-258E-CA47-954B-631CB0A787C0}" type="pres">
      <dgm:prSet presAssocID="{F1563CAF-3A14-4D4B-8485-7E2065691031}" presName="composite" presStyleCnt="0"/>
      <dgm:spPr/>
    </dgm:pt>
    <dgm:pt modelId="{979CA38A-9C9E-FE45-8172-97134B3BDD5B}" type="pres">
      <dgm:prSet presAssocID="{F1563CAF-3A14-4D4B-8485-7E20656910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2092B-DF03-DC40-97C2-6A141B647501}" type="pres">
      <dgm:prSet presAssocID="{F1563CAF-3A14-4D4B-8485-7E20656910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1C3D6-9BCF-124E-8ECA-230A17D60318}" type="pres">
      <dgm:prSet presAssocID="{A8C56836-FF74-8643-80FB-D6A67124AA92}" presName="sp" presStyleCnt="0"/>
      <dgm:spPr/>
    </dgm:pt>
    <dgm:pt modelId="{D70EB9E0-F9E0-F543-9C53-2C964D88BF22}" type="pres">
      <dgm:prSet presAssocID="{1D881887-F8A8-9B4C-9D9A-F78CEEA1EE1C}" presName="composite" presStyleCnt="0"/>
      <dgm:spPr/>
    </dgm:pt>
    <dgm:pt modelId="{29E2C015-B574-354C-91AE-4061C9C7D9DF}" type="pres">
      <dgm:prSet presAssocID="{1D881887-F8A8-9B4C-9D9A-F78CEEA1EE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AA3E0-C5F8-F941-AF03-B06C3BB6C8E7}" type="pres">
      <dgm:prSet presAssocID="{1D881887-F8A8-9B4C-9D9A-F78CEEA1EE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C531D-E9CF-194C-AF08-7CD394EF2781}" type="pres">
      <dgm:prSet presAssocID="{0AC809BB-D28D-464D-BE7C-9044C66FC19C}" presName="sp" presStyleCnt="0"/>
      <dgm:spPr/>
    </dgm:pt>
    <dgm:pt modelId="{7A3E09E9-B1C0-1848-A79D-F5002ECFFC58}" type="pres">
      <dgm:prSet presAssocID="{13439148-C3C4-384C-A864-24CD1381F9E1}" presName="composite" presStyleCnt="0"/>
      <dgm:spPr/>
    </dgm:pt>
    <dgm:pt modelId="{0B0F9B5A-29E1-D94F-AACD-60FC8C255F32}" type="pres">
      <dgm:prSet presAssocID="{13439148-C3C4-384C-A864-24CD1381F9E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7AF9A-989B-B246-AD67-21C441173E7C}" type="pres">
      <dgm:prSet presAssocID="{13439148-C3C4-384C-A864-24CD1381F9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8ABBF-7D10-CA41-BF82-715C72A08A7F}" srcId="{10E25EE0-FF9E-2648-B89C-FA2392499C0F}" destId="{F1563CAF-3A14-4D4B-8485-7E2065691031}" srcOrd="0" destOrd="0" parTransId="{EABE3DC6-30C8-7F4F-BF06-FC65482B1CCF}" sibTransId="{A8C56836-FF74-8643-80FB-D6A67124AA92}"/>
    <dgm:cxn modelId="{3C13DED6-4CF6-4A05-89E2-273DDB0EB709}" type="presOf" srcId="{E35B7D73-0800-2E43-ACB1-38E7F841A949}" destId="{FBC7AF9A-989B-B246-AD67-21C441173E7C}" srcOrd="0" destOrd="0" presId="urn:microsoft.com/office/officeart/2005/8/layout/chevron2"/>
    <dgm:cxn modelId="{53FA8DAD-733B-4489-8F04-D0D28A121B77}" type="presOf" srcId="{10E25EE0-FF9E-2648-B89C-FA2392499C0F}" destId="{63F4C3B4-E0DA-B94E-A448-81BFD2FC407F}" srcOrd="0" destOrd="0" presId="urn:microsoft.com/office/officeart/2005/8/layout/chevron2"/>
    <dgm:cxn modelId="{E9B7F6DB-1407-4E3F-BC0D-CFCF8C268CCC}" type="presOf" srcId="{D0515F36-E725-F749-8F4A-055D3FB57240}" destId="{E0CAA3E0-C5F8-F941-AF03-B06C3BB6C8E7}" srcOrd="0" destOrd="0" presId="urn:microsoft.com/office/officeart/2005/8/layout/chevron2"/>
    <dgm:cxn modelId="{D4B4E1C4-D952-A04B-9F2C-2AAEB5994726}" srcId="{10E25EE0-FF9E-2648-B89C-FA2392499C0F}" destId="{13439148-C3C4-384C-A864-24CD1381F9E1}" srcOrd="2" destOrd="0" parTransId="{9FA6D3E5-3121-634B-8154-448EE6F82816}" sibTransId="{6213812A-F174-D240-8551-D61EB4EDBD7A}"/>
    <dgm:cxn modelId="{A404D43E-9E79-DB40-A4E1-A9CD17A65071}" srcId="{13439148-C3C4-384C-A864-24CD1381F9E1}" destId="{E35B7D73-0800-2E43-ACB1-38E7F841A949}" srcOrd="0" destOrd="0" parTransId="{E331DD61-B2F4-E244-B68C-8171E3337E6D}" sibTransId="{B5511066-607E-1848-B22E-098E6E7E2C74}"/>
    <dgm:cxn modelId="{998C934B-2BC5-9F4F-9D6E-D4A29357E7B2}" srcId="{1D881887-F8A8-9B4C-9D9A-F78CEEA1EE1C}" destId="{D0515F36-E725-F749-8F4A-055D3FB57240}" srcOrd="0" destOrd="0" parTransId="{1F60EEBC-0751-2B45-AE90-A04522A63ABA}" sibTransId="{78580B25-83D5-0646-BC4C-9D4BFACFFD21}"/>
    <dgm:cxn modelId="{4FEAC03A-1B9B-4F4A-89BF-FFBB9DCF740D}" srcId="{F1563CAF-3A14-4D4B-8485-7E2065691031}" destId="{5DB373D8-9551-F042-BF90-E3638C1E23B7}" srcOrd="0" destOrd="0" parTransId="{826EFE87-24FD-424E-B0E3-7D7B6DF55885}" sibTransId="{7D8CAD73-3DCC-A34B-8AAC-0D53CFB454A5}"/>
    <dgm:cxn modelId="{C3E63656-A1FF-45DC-AE42-A4E3FE8151B1}" type="presOf" srcId="{F1563CAF-3A14-4D4B-8485-7E2065691031}" destId="{979CA38A-9C9E-FE45-8172-97134B3BDD5B}" srcOrd="0" destOrd="0" presId="urn:microsoft.com/office/officeart/2005/8/layout/chevron2"/>
    <dgm:cxn modelId="{6C4B103F-12E6-5F42-983C-677371B49ED0}" srcId="{10E25EE0-FF9E-2648-B89C-FA2392499C0F}" destId="{1D881887-F8A8-9B4C-9D9A-F78CEEA1EE1C}" srcOrd="1" destOrd="0" parTransId="{FCDBBA9C-1892-DC46-AECF-65745264E119}" sibTransId="{0AC809BB-D28D-464D-BE7C-9044C66FC19C}"/>
    <dgm:cxn modelId="{1F4AE35D-B08C-4A4E-B54F-0A6E83870217}" type="presOf" srcId="{13439148-C3C4-384C-A864-24CD1381F9E1}" destId="{0B0F9B5A-29E1-D94F-AACD-60FC8C255F32}" srcOrd="0" destOrd="0" presId="urn:microsoft.com/office/officeart/2005/8/layout/chevron2"/>
    <dgm:cxn modelId="{510A3B47-32A7-4B29-93FD-9A39D1E5431C}" type="presOf" srcId="{1D881887-F8A8-9B4C-9D9A-F78CEEA1EE1C}" destId="{29E2C015-B574-354C-91AE-4061C9C7D9DF}" srcOrd="0" destOrd="0" presId="urn:microsoft.com/office/officeart/2005/8/layout/chevron2"/>
    <dgm:cxn modelId="{1E051F96-D2F2-4D5F-A5AE-435077423B0F}" type="presOf" srcId="{5DB373D8-9551-F042-BF90-E3638C1E23B7}" destId="{9FD2092B-DF03-DC40-97C2-6A141B647501}" srcOrd="0" destOrd="0" presId="urn:microsoft.com/office/officeart/2005/8/layout/chevron2"/>
    <dgm:cxn modelId="{9670ADE4-1258-4993-B2C4-302AECB6096D}" type="presParOf" srcId="{63F4C3B4-E0DA-B94E-A448-81BFD2FC407F}" destId="{5C6C86A9-258E-CA47-954B-631CB0A787C0}" srcOrd="0" destOrd="0" presId="urn:microsoft.com/office/officeart/2005/8/layout/chevron2"/>
    <dgm:cxn modelId="{179518D4-237E-470F-AE8C-5F017EF3D86B}" type="presParOf" srcId="{5C6C86A9-258E-CA47-954B-631CB0A787C0}" destId="{979CA38A-9C9E-FE45-8172-97134B3BDD5B}" srcOrd="0" destOrd="0" presId="urn:microsoft.com/office/officeart/2005/8/layout/chevron2"/>
    <dgm:cxn modelId="{B9734893-584A-4493-9CFB-E30FDF59CC58}" type="presParOf" srcId="{5C6C86A9-258E-CA47-954B-631CB0A787C0}" destId="{9FD2092B-DF03-DC40-97C2-6A141B647501}" srcOrd="1" destOrd="0" presId="urn:microsoft.com/office/officeart/2005/8/layout/chevron2"/>
    <dgm:cxn modelId="{595E02BD-B5E7-4A71-BF65-6ED7230BDEBC}" type="presParOf" srcId="{63F4C3B4-E0DA-B94E-A448-81BFD2FC407F}" destId="{6561C3D6-9BCF-124E-8ECA-230A17D60318}" srcOrd="1" destOrd="0" presId="urn:microsoft.com/office/officeart/2005/8/layout/chevron2"/>
    <dgm:cxn modelId="{EB1BE234-A450-4586-9006-B42AEECC2BEF}" type="presParOf" srcId="{63F4C3B4-E0DA-B94E-A448-81BFD2FC407F}" destId="{D70EB9E0-F9E0-F543-9C53-2C964D88BF22}" srcOrd="2" destOrd="0" presId="urn:microsoft.com/office/officeart/2005/8/layout/chevron2"/>
    <dgm:cxn modelId="{A1D032B8-06BA-4F5D-89A9-443B339071A8}" type="presParOf" srcId="{D70EB9E0-F9E0-F543-9C53-2C964D88BF22}" destId="{29E2C015-B574-354C-91AE-4061C9C7D9DF}" srcOrd="0" destOrd="0" presId="urn:microsoft.com/office/officeart/2005/8/layout/chevron2"/>
    <dgm:cxn modelId="{D561D42D-387C-48F6-ABAB-EE4D0BD03C3E}" type="presParOf" srcId="{D70EB9E0-F9E0-F543-9C53-2C964D88BF22}" destId="{E0CAA3E0-C5F8-F941-AF03-B06C3BB6C8E7}" srcOrd="1" destOrd="0" presId="urn:microsoft.com/office/officeart/2005/8/layout/chevron2"/>
    <dgm:cxn modelId="{8037B007-3FF4-4FD7-A6F5-A15094E96C35}" type="presParOf" srcId="{63F4C3B4-E0DA-B94E-A448-81BFD2FC407F}" destId="{A1AC531D-E9CF-194C-AF08-7CD394EF2781}" srcOrd="3" destOrd="0" presId="urn:microsoft.com/office/officeart/2005/8/layout/chevron2"/>
    <dgm:cxn modelId="{F0F1062A-4DF7-45E4-8EFD-3506733595C7}" type="presParOf" srcId="{63F4C3B4-E0DA-B94E-A448-81BFD2FC407F}" destId="{7A3E09E9-B1C0-1848-A79D-F5002ECFFC58}" srcOrd="4" destOrd="0" presId="urn:microsoft.com/office/officeart/2005/8/layout/chevron2"/>
    <dgm:cxn modelId="{A485C989-F2CA-427B-9E36-AF869FD5507C}" type="presParOf" srcId="{7A3E09E9-B1C0-1848-A79D-F5002ECFFC58}" destId="{0B0F9B5A-29E1-D94F-AACD-60FC8C255F32}" srcOrd="0" destOrd="0" presId="urn:microsoft.com/office/officeart/2005/8/layout/chevron2"/>
    <dgm:cxn modelId="{4C8FD86C-E5B9-481F-A03D-F8C2ABC2386B}" type="presParOf" srcId="{7A3E09E9-B1C0-1848-A79D-F5002ECFFC58}" destId="{FBC7AF9A-989B-B246-AD67-21C441173E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BF8BB-3A1C-DB40-9777-C03FE6598E49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18DAF-2C04-6840-85B9-6E4828D30B8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en-US" sz="1800" dirty="0" err="1" smtClean="0"/>
            <a:t>Ministérios</a:t>
          </a:r>
          <a:endParaRPr lang="en-US" sz="1800" dirty="0" smtClean="0"/>
        </a:p>
        <a:p>
          <a:pPr>
            <a:lnSpc>
              <a:spcPct val="70000"/>
            </a:lnSpc>
          </a:pPr>
          <a:r>
            <a:rPr lang="en-US" sz="1800" dirty="0" smtClean="0"/>
            <a:t>IES</a:t>
          </a:r>
        </a:p>
        <a:p>
          <a:pPr>
            <a:lnSpc>
              <a:spcPct val="70000"/>
            </a:lnSpc>
          </a:pPr>
          <a:r>
            <a:rPr lang="en-US" sz="1800" dirty="0" err="1" smtClean="0"/>
            <a:t>Autarquias</a:t>
          </a:r>
          <a:endParaRPr lang="en-US" sz="1800" dirty="0"/>
        </a:p>
      </dgm:t>
    </dgm:pt>
    <dgm:pt modelId="{7BEFDD3A-27AF-6C43-83BE-745F1ECD701A}" type="parTrans" cxnId="{28593C61-D3C3-DF4A-A217-4F6602DDFC3E}">
      <dgm:prSet/>
      <dgm:spPr/>
      <dgm:t>
        <a:bodyPr/>
        <a:lstStyle/>
        <a:p>
          <a:endParaRPr lang="en-US"/>
        </a:p>
      </dgm:t>
    </dgm:pt>
    <dgm:pt modelId="{7B62F57D-20EB-F542-BCBF-D87D10C7288A}" type="sibTrans" cxnId="{28593C61-D3C3-DF4A-A217-4F6602DDFC3E}">
      <dgm:prSet/>
      <dgm:spPr/>
      <dgm:t>
        <a:bodyPr/>
        <a:lstStyle/>
        <a:p>
          <a:endParaRPr lang="en-US"/>
        </a:p>
      </dgm:t>
    </dgm:pt>
    <dgm:pt modelId="{83C883FF-0602-BF4D-B0D0-69941C54C4F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700" dirty="0" err="1" smtClean="0">
              <a:solidFill>
                <a:srgbClr val="000000"/>
              </a:solidFill>
            </a:rPr>
            <a:t>Sul</a:t>
          </a:r>
          <a:r>
            <a:rPr lang="en-US" sz="1700" dirty="0" smtClean="0">
              <a:solidFill>
                <a:srgbClr val="000000"/>
              </a:solidFill>
            </a:rPr>
            <a:t>: </a:t>
          </a:r>
          <a:r>
            <a:rPr lang="en-US" sz="1700" dirty="0" err="1" smtClean="0">
              <a:solidFill>
                <a:srgbClr val="000000"/>
              </a:solidFill>
            </a:rPr>
            <a:t>foco</a:t>
          </a:r>
          <a:r>
            <a:rPr lang="en-US" sz="1700" dirty="0" smtClean="0">
              <a:solidFill>
                <a:srgbClr val="000000"/>
              </a:solidFill>
            </a:rPr>
            <a:t> </a:t>
          </a:r>
          <a:r>
            <a:rPr lang="en-US" sz="1700" dirty="0" err="1" smtClean="0">
              <a:solidFill>
                <a:srgbClr val="000000"/>
              </a:solidFill>
            </a:rPr>
            <a:t>gerencial</a:t>
          </a:r>
          <a:r>
            <a:rPr lang="en-US" sz="1700" dirty="0" smtClean="0">
              <a:solidFill>
                <a:srgbClr val="000000"/>
              </a:solidFill>
            </a:rPr>
            <a:t> </a:t>
          </a:r>
          <a:r>
            <a:rPr lang="en-US" sz="1700" dirty="0" err="1" smtClean="0">
              <a:solidFill>
                <a:srgbClr val="000000"/>
              </a:solidFill>
            </a:rPr>
            <a:t>por</a:t>
          </a:r>
          <a:r>
            <a:rPr lang="en-US" sz="1700" dirty="0" smtClean="0">
              <a:solidFill>
                <a:srgbClr val="000000"/>
              </a:solidFill>
            </a:rPr>
            <a:t> </a:t>
          </a:r>
          <a:r>
            <a:rPr lang="en-US" sz="1700" dirty="0" err="1" smtClean="0">
              <a:solidFill>
                <a:srgbClr val="000000"/>
              </a:solidFill>
            </a:rPr>
            <a:t>competências</a:t>
          </a:r>
          <a:endParaRPr lang="en-US" sz="1700" dirty="0">
            <a:solidFill>
              <a:srgbClr val="000000"/>
            </a:solidFill>
          </a:endParaRPr>
        </a:p>
      </dgm:t>
    </dgm:pt>
    <dgm:pt modelId="{9A52E401-79A2-F346-8D12-B9B2894CB02B}" type="parTrans" cxnId="{2FFCF3C8-9F12-E546-93E1-65FFAC6DF95A}">
      <dgm:prSet/>
      <dgm:spPr/>
      <dgm:t>
        <a:bodyPr/>
        <a:lstStyle/>
        <a:p>
          <a:endParaRPr lang="en-US"/>
        </a:p>
      </dgm:t>
    </dgm:pt>
    <dgm:pt modelId="{84DB089F-55E3-F24E-B7D0-98DDBA4CBC88}" type="sibTrans" cxnId="{2FFCF3C8-9F12-E546-93E1-65FFAC6DF95A}">
      <dgm:prSet/>
      <dgm:spPr/>
      <dgm:t>
        <a:bodyPr/>
        <a:lstStyle/>
        <a:p>
          <a:endParaRPr lang="en-US"/>
        </a:p>
      </dgm:t>
    </dgm:pt>
    <dgm:pt modelId="{8F3FE890-D6FD-864A-9924-442294779E9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700" dirty="0" smtClean="0">
              <a:latin typeface="+mj-lt"/>
            </a:rPr>
            <a:t>Centro-</a:t>
          </a:r>
          <a:r>
            <a:rPr lang="en-US" sz="1700" dirty="0" err="1" smtClean="0">
              <a:latin typeface="+mj-lt"/>
            </a:rPr>
            <a:t>Oeste</a:t>
          </a:r>
          <a:endParaRPr lang="en-US" sz="1700" dirty="0" smtClean="0">
            <a:latin typeface="+mj-lt"/>
          </a:endParaRPr>
        </a:p>
        <a:p>
          <a:r>
            <a:rPr lang="en-US" sz="1700" dirty="0" err="1" smtClean="0">
              <a:latin typeface="+mj-lt"/>
            </a:rPr>
            <a:t>Nordeste</a:t>
          </a:r>
          <a:endParaRPr lang="en-US" sz="1700" dirty="0" smtClean="0">
            <a:latin typeface="+mj-lt"/>
          </a:endParaRPr>
        </a:p>
        <a:p>
          <a:r>
            <a:rPr lang="en-US" sz="1700" dirty="0" err="1" smtClean="0">
              <a:latin typeface="+mj-lt"/>
            </a:rPr>
            <a:t>Sul</a:t>
          </a:r>
          <a:endParaRPr lang="en-US" sz="1700" dirty="0">
            <a:latin typeface="+mj-lt"/>
          </a:endParaRPr>
        </a:p>
      </dgm:t>
    </dgm:pt>
    <dgm:pt modelId="{C881CB4D-38DE-134B-B112-DF9176E6CE0C}" type="parTrans" cxnId="{46A65571-D383-BB4B-A14D-65A5AD4EC07C}">
      <dgm:prSet/>
      <dgm:spPr/>
      <dgm:t>
        <a:bodyPr/>
        <a:lstStyle/>
        <a:p>
          <a:endParaRPr lang="en-US"/>
        </a:p>
      </dgm:t>
    </dgm:pt>
    <dgm:pt modelId="{EC515E68-3EAC-0C4E-A3BD-26BEBE58D790}" type="sibTrans" cxnId="{46A65571-D383-BB4B-A14D-65A5AD4EC07C}">
      <dgm:prSet/>
      <dgm:spPr/>
      <dgm:t>
        <a:bodyPr/>
        <a:lstStyle/>
        <a:p>
          <a:endParaRPr lang="en-US"/>
        </a:p>
      </dgm:t>
    </dgm:pt>
    <dgm:pt modelId="{84694434-DD0A-4446-A4E6-F434D968963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Nort</a:t>
          </a:r>
          <a:r>
            <a:rPr lang="en-US" sz="1700" dirty="0" smtClean="0"/>
            <a:t>e e </a:t>
          </a:r>
          <a:r>
            <a:rPr lang="en-US" sz="1700" dirty="0" err="1" smtClean="0"/>
            <a:t>Sudeste</a:t>
          </a:r>
          <a:endParaRPr lang="en-US" sz="1700" dirty="0"/>
        </a:p>
      </dgm:t>
    </dgm:pt>
    <dgm:pt modelId="{C03664CC-81FD-E943-8B12-B7E4313777A4}" type="parTrans" cxnId="{4F06F7B7-5299-B64A-A279-268AC7BF2CC5}">
      <dgm:prSet/>
      <dgm:spPr/>
      <dgm:t>
        <a:bodyPr/>
        <a:lstStyle/>
        <a:p>
          <a:endParaRPr lang="en-US"/>
        </a:p>
      </dgm:t>
    </dgm:pt>
    <dgm:pt modelId="{50BD5FA5-D945-6043-B7A9-1F8DBC39E8EA}" type="sibTrans" cxnId="{4F06F7B7-5299-B64A-A279-268AC7BF2CC5}">
      <dgm:prSet/>
      <dgm:spPr/>
      <dgm:t>
        <a:bodyPr/>
        <a:lstStyle/>
        <a:p>
          <a:endParaRPr lang="en-US"/>
        </a:p>
      </dgm:t>
    </dgm:pt>
    <dgm:pt modelId="{04F7535B-D962-754E-9CC5-E9CDA16A7E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</a:pPr>
          <a:r>
            <a:rPr lang="en-US" sz="1500" dirty="0" err="1" smtClean="0"/>
            <a:t>Investimento</a:t>
          </a:r>
          <a:r>
            <a:rPr lang="en-US" sz="1500" dirty="0" smtClean="0"/>
            <a:t> </a:t>
          </a:r>
          <a:r>
            <a:rPr lang="en-US" sz="1500" dirty="0" err="1" smtClean="0"/>
            <a:t>em</a:t>
          </a:r>
          <a:r>
            <a:rPr lang="en-US" sz="1500" dirty="0" smtClean="0"/>
            <a:t> </a:t>
          </a:r>
          <a:r>
            <a:rPr lang="en-US" sz="1500" dirty="0" err="1" smtClean="0"/>
            <a:t>capacitação</a:t>
          </a:r>
          <a:r>
            <a:rPr lang="en-US" sz="1500" dirty="0" smtClean="0"/>
            <a:t>: </a:t>
          </a:r>
          <a:r>
            <a:rPr lang="en-US" sz="1500" dirty="0" err="1" smtClean="0"/>
            <a:t>Sul</a:t>
          </a:r>
          <a:r>
            <a:rPr lang="en-US" sz="1500" dirty="0" smtClean="0"/>
            <a:t>, Norte, </a:t>
          </a:r>
          <a:r>
            <a:rPr lang="en-US" sz="1500" dirty="0" err="1" smtClean="0"/>
            <a:t>Nordeste</a:t>
          </a:r>
          <a:r>
            <a:rPr lang="en-US" sz="1500" dirty="0" smtClean="0"/>
            <a:t> e</a:t>
          </a:r>
        </a:p>
        <a:p>
          <a:pPr algn="just">
            <a:lnSpc>
              <a:spcPct val="100000"/>
            </a:lnSpc>
          </a:pPr>
          <a:r>
            <a:rPr lang="en-US" sz="1500" dirty="0" smtClean="0"/>
            <a:t> </a:t>
          </a:r>
          <a:r>
            <a:rPr lang="en-US" sz="1500" dirty="0" err="1" smtClean="0"/>
            <a:t>Sudeste</a:t>
          </a:r>
          <a:endParaRPr lang="en-US" sz="1500" dirty="0" smtClean="0"/>
        </a:p>
      </dgm:t>
    </dgm:pt>
    <dgm:pt modelId="{2A693EA8-5541-1740-AAC7-6B4B359A6503}" type="parTrans" cxnId="{169A62AB-2A8D-4A40-A58B-2A8647F1CD62}">
      <dgm:prSet/>
      <dgm:spPr/>
      <dgm:t>
        <a:bodyPr/>
        <a:lstStyle/>
        <a:p>
          <a:endParaRPr lang="en-US"/>
        </a:p>
      </dgm:t>
    </dgm:pt>
    <dgm:pt modelId="{8EE6257D-7224-F642-94EE-89936BE6ADB4}" type="sibTrans" cxnId="{169A62AB-2A8D-4A40-A58B-2A8647F1CD62}">
      <dgm:prSet/>
      <dgm:spPr/>
      <dgm:t>
        <a:bodyPr/>
        <a:lstStyle/>
        <a:p>
          <a:endParaRPr lang="en-US"/>
        </a:p>
      </dgm:t>
    </dgm:pt>
    <dgm:pt modelId="{75E62757-D98D-E344-983D-9F9968CDDCB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 smtClean="0">
              <a:solidFill>
                <a:srgbClr val="000000"/>
              </a:solidFill>
            </a:rPr>
            <a:t>22% do total de </a:t>
          </a:r>
          <a:r>
            <a:rPr lang="en-US" sz="1500" dirty="0" err="1" smtClean="0">
              <a:solidFill>
                <a:srgbClr val="000000"/>
              </a:solidFill>
            </a:rPr>
            <a:t>servidores</a:t>
          </a:r>
          <a:r>
            <a:rPr lang="en-US" sz="1500" dirty="0" smtClean="0">
              <a:solidFill>
                <a:srgbClr val="000000"/>
              </a:solidFill>
            </a:rPr>
            <a:t> </a:t>
          </a:r>
          <a:r>
            <a:rPr lang="en-US" sz="1500" dirty="0" err="1" smtClean="0">
              <a:solidFill>
                <a:srgbClr val="000000"/>
              </a:solidFill>
            </a:rPr>
            <a:t>federais</a:t>
          </a:r>
          <a:r>
            <a:rPr lang="en-US" sz="1500" dirty="0" smtClean="0">
              <a:solidFill>
                <a:srgbClr val="000000"/>
              </a:solidFill>
            </a:rPr>
            <a:t> </a:t>
          </a:r>
          <a:r>
            <a:rPr lang="en-US" sz="1500" dirty="0" err="1" smtClean="0">
              <a:solidFill>
                <a:srgbClr val="000000"/>
              </a:solidFill>
            </a:rPr>
            <a:t>capacitados</a:t>
          </a:r>
          <a:r>
            <a:rPr lang="en-US" sz="1500" dirty="0" smtClean="0">
              <a:solidFill>
                <a:srgbClr val="000000"/>
              </a:solidFill>
            </a:rPr>
            <a:t> </a:t>
          </a:r>
          <a:r>
            <a:rPr lang="en-US" sz="1500" dirty="0" err="1" smtClean="0">
              <a:solidFill>
                <a:srgbClr val="000000"/>
              </a:solidFill>
            </a:rPr>
            <a:t>por</a:t>
          </a:r>
          <a:r>
            <a:rPr lang="en-US" sz="1500" dirty="0" smtClean="0">
              <a:solidFill>
                <a:srgbClr val="000000"/>
              </a:solidFill>
            </a:rPr>
            <a:t> </a:t>
          </a:r>
          <a:r>
            <a:rPr lang="en-US" sz="1500" dirty="0" err="1" smtClean="0">
              <a:solidFill>
                <a:srgbClr val="000000"/>
              </a:solidFill>
            </a:rPr>
            <a:t>competências</a:t>
          </a:r>
          <a:endParaRPr lang="en-US" sz="1500" dirty="0">
            <a:solidFill>
              <a:srgbClr val="000000"/>
            </a:solidFill>
          </a:endParaRPr>
        </a:p>
      </dgm:t>
    </dgm:pt>
    <dgm:pt modelId="{96A38801-8595-9548-80C7-5A3450B63BC1}" type="parTrans" cxnId="{E62662C6-6E3C-4440-8E3D-A5E8B3AF20F7}">
      <dgm:prSet/>
      <dgm:spPr/>
      <dgm:t>
        <a:bodyPr/>
        <a:lstStyle/>
        <a:p>
          <a:endParaRPr lang="en-US"/>
        </a:p>
      </dgm:t>
    </dgm:pt>
    <dgm:pt modelId="{978FC3CA-2E99-9340-A18D-01CDB973AE9D}" type="sibTrans" cxnId="{E62662C6-6E3C-4440-8E3D-A5E8B3AF20F7}">
      <dgm:prSet/>
      <dgm:spPr/>
      <dgm:t>
        <a:bodyPr/>
        <a:lstStyle/>
        <a:p>
          <a:endParaRPr lang="en-US"/>
        </a:p>
      </dgm:t>
    </dgm:pt>
    <dgm:pt modelId="{67B3E835-C858-014D-A861-74BB499982E0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en-US" sz="1600" dirty="0" err="1" smtClean="0"/>
            <a:t>Ações</a:t>
          </a:r>
          <a:r>
            <a:rPr lang="en-US" sz="1600" dirty="0" smtClean="0"/>
            <a:t> de </a:t>
          </a:r>
          <a:r>
            <a:rPr lang="en-US" sz="1600" dirty="0" err="1" smtClean="0"/>
            <a:t>Educação</a:t>
          </a:r>
          <a:r>
            <a:rPr lang="en-US" sz="1600" dirty="0" smtClean="0"/>
            <a:t> Formal –</a:t>
          </a:r>
        </a:p>
        <a:p>
          <a:pPr>
            <a:lnSpc>
              <a:spcPct val="70000"/>
            </a:lnSpc>
          </a:pPr>
          <a:r>
            <a:rPr lang="en-US" sz="1600" dirty="0" smtClean="0"/>
            <a:t>Centro-</a:t>
          </a:r>
          <a:r>
            <a:rPr lang="en-US" sz="1600" dirty="0" err="1" smtClean="0"/>
            <a:t>Oeste</a:t>
          </a:r>
          <a:r>
            <a:rPr lang="en-US" sz="1600" dirty="0" smtClean="0"/>
            <a:t> e </a:t>
          </a:r>
          <a:r>
            <a:rPr lang="en-US" sz="1600" dirty="0" err="1" smtClean="0"/>
            <a:t>Nordeste</a:t>
          </a:r>
          <a:endParaRPr lang="en-US" sz="1600" dirty="0"/>
        </a:p>
      </dgm:t>
    </dgm:pt>
    <dgm:pt modelId="{89CDCBF7-2F1C-C847-B068-D09966EFDA0C}" type="sibTrans" cxnId="{19ED6153-CF5F-9349-83B6-F3C92E2DE3C3}">
      <dgm:prSet/>
      <dgm:spPr/>
      <dgm:t>
        <a:bodyPr/>
        <a:lstStyle/>
        <a:p>
          <a:endParaRPr lang="en-US"/>
        </a:p>
      </dgm:t>
    </dgm:pt>
    <dgm:pt modelId="{7A683D38-3185-544E-BD00-5E02397F8D43}" type="parTrans" cxnId="{19ED6153-CF5F-9349-83B6-F3C92E2DE3C3}">
      <dgm:prSet/>
      <dgm:spPr/>
      <dgm:t>
        <a:bodyPr/>
        <a:lstStyle/>
        <a:p>
          <a:endParaRPr lang="en-US"/>
        </a:p>
      </dgm:t>
    </dgm:pt>
    <dgm:pt modelId="{B865C10F-BA07-674F-B5AB-533048D91D3A}" type="pres">
      <dgm:prSet presAssocID="{5CCBF8BB-3A1C-DB40-9777-C03FE6598E4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639191-4F3A-914C-A406-A71006D4D456}" type="pres">
      <dgm:prSet presAssocID="{5CCBF8BB-3A1C-DB40-9777-C03FE6598E49}" presName="dummyMaxCanvas" presStyleCnt="0"/>
      <dgm:spPr/>
    </dgm:pt>
    <dgm:pt modelId="{2351ED46-C858-2F43-92BD-E67BB3F43AF0}" type="pres">
      <dgm:prSet presAssocID="{5CCBF8BB-3A1C-DB40-9777-C03FE6598E49}" presName="parentComposite" presStyleCnt="0"/>
      <dgm:spPr/>
    </dgm:pt>
    <dgm:pt modelId="{22DF9EA5-1275-F34E-8B63-3D02F436F085}" type="pres">
      <dgm:prSet presAssocID="{5CCBF8BB-3A1C-DB40-9777-C03FE6598E49}" presName="parent1" presStyleLbl="alignAccFollowNode1" presStyleIdx="0" presStyleCnt="4" custScaleX="116698" custLinFactNeighborX="-23" custLinFactNeighborY="5610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4A5DB00-90EB-E447-AB02-34C53F7AC261}" type="pres">
      <dgm:prSet presAssocID="{5CCBF8BB-3A1C-DB40-9777-C03FE6598E49}" presName="parent2" presStyleLbl="alignAccFollowNode1" presStyleIdx="1" presStyleCnt="4" custScaleX="117619" custLinFactNeighborX="26538" custLinFactNeighborY="-234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ED63C65-27C2-284D-BD60-7B1CA6E7D08B}" type="pres">
      <dgm:prSet presAssocID="{5CCBF8BB-3A1C-DB40-9777-C03FE6598E49}" presName="childrenComposite" presStyleCnt="0"/>
      <dgm:spPr/>
    </dgm:pt>
    <dgm:pt modelId="{A529812C-9B3A-844E-BE19-E97FA2A8B835}" type="pres">
      <dgm:prSet presAssocID="{5CCBF8BB-3A1C-DB40-9777-C03FE6598E49}" presName="dummyMaxCanvas_ChildArea" presStyleCnt="0"/>
      <dgm:spPr/>
    </dgm:pt>
    <dgm:pt modelId="{75992C0E-9DE3-5640-A097-80C065461C76}" type="pres">
      <dgm:prSet presAssocID="{5CCBF8BB-3A1C-DB40-9777-C03FE6598E49}" presName="fulcrum" presStyleLbl="alignAccFollowNode1" presStyleIdx="2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8CCBDBD-7AE0-054E-A92C-5E5251259ADC}" type="pres">
      <dgm:prSet presAssocID="{5CCBF8BB-3A1C-DB40-9777-C03FE6598E49}" presName="balance_23" presStyleLbl="alignAccFollowNode1" presStyleIdx="3" presStyleCnt="4" custLinFactNeighborX="711" custLinFactNeighborY="10037">
        <dgm:presLayoutVars>
          <dgm:bulletEnabled val="1"/>
        </dgm:presLayoutVars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549D475E-3EFD-9644-A67E-FCD0A44251F1}" type="pres">
      <dgm:prSet presAssocID="{5CCBF8BB-3A1C-DB40-9777-C03FE6598E49}" presName="right_23_1" presStyleLbl="node1" presStyleIdx="0" presStyleCnt="5" custScaleX="1238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FB32D-A4FE-FE4F-A1E1-B2B6329677E9}" type="pres">
      <dgm:prSet presAssocID="{5CCBF8BB-3A1C-DB40-9777-C03FE6598E49}" presName="right_23_2" presStyleLbl="node1" presStyleIdx="1" presStyleCnt="5" custScaleX="127436" custScaleY="118123" custLinFactNeighborX="1133" custLinFactNeighborY="-1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51240-B8B8-2244-9D95-D65CB7BC1DB2}" type="pres">
      <dgm:prSet presAssocID="{5CCBF8BB-3A1C-DB40-9777-C03FE6598E49}" presName="right_23_3" presStyleLbl="node1" presStyleIdx="2" presStyleCnt="5" custScaleX="123204" custScaleY="112864" custLinFactNeighborX="2343" custLinFactNeighborY="-2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BD3C8-4EDE-F244-BA6B-B40A7E268744}" type="pres">
      <dgm:prSet presAssocID="{5CCBF8BB-3A1C-DB40-9777-C03FE6598E49}" presName="left_23_1" presStyleLbl="node1" presStyleIdx="3" presStyleCnt="5" custScaleX="1095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70AE6-090A-D54D-A297-E11FF8AF1321}" type="pres">
      <dgm:prSet presAssocID="{5CCBF8BB-3A1C-DB40-9777-C03FE6598E49}" presName="left_23_2" presStyleLbl="node1" presStyleIdx="4" presStyleCnt="5" custScaleX="102560" custScaleY="118528" custLinFactNeighborX="-882" custLinFactNeighborY="-1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CF3C8-9F12-E546-93E1-65FFAC6DF95A}" srcId="{3A418DAF-2C04-6840-85B9-6E4828D30B83}" destId="{83C883FF-0602-BF4D-B0D0-69941C54C4F3}" srcOrd="0" destOrd="0" parTransId="{9A52E401-79A2-F346-8D12-B9B2894CB02B}" sibTransId="{84DB089F-55E3-F24E-B7D0-98DDBA4CBC88}"/>
    <dgm:cxn modelId="{46A65571-D383-BB4B-A14D-65A5AD4EC07C}" srcId="{3A418DAF-2C04-6840-85B9-6E4828D30B83}" destId="{8F3FE890-D6FD-864A-9924-442294779E9F}" srcOrd="1" destOrd="0" parTransId="{C881CB4D-38DE-134B-B112-DF9176E6CE0C}" sibTransId="{EC515E68-3EAC-0C4E-A3BD-26BEBE58D790}"/>
    <dgm:cxn modelId="{E5CA8C6C-AA7D-49FF-BAFF-F564A93B0EFD}" type="presOf" srcId="{3A418DAF-2C04-6840-85B9-6E4828D30B83}" destId="{22DF9EA5-1275-F34E-8B63-3D02F436F085}" srcOrd="0" destOrd="0" presId="urn:microsoft.com/office/officeart/2005/8/layout/balance1"/>
    <dgm:cxn modelId="{28593C61-D3C3-DF4A-A217-4F6602DDFC3E}" srcId="{5CCBF8BB-3A1C-DB40-9777-C03FE6598E49}" destId="{3A418DAF-2C04-6840-85B9-6E4828D30B83}" srcOrd="0" destOrd="0" parTransId="{7BEFDD3A-27AF-6C43-83BE-745F1ECD701A}" sibTransId="{7B62F57D-20EB-F542-BCBF-D87D10C7288A}"/>
    <dgm:cxn modelId="{C1C290DE-80E8-43A2-8AA2-D50D95E0F1DD}" type="presOf" srcId="{04F7535B-D962-754E-9CC5-E9CDA16A7E5A}" destId="{EFAFB32D-A4FE-FE4F-A1E1-B2B6329677E9}" srcOrd="0" destOrd="0" presId="urn:microsoft.com/office/officeart/2005/8/layout/balance1"/>
    <dgm:cxn modelId="{6BC40770-351A-4CD8-AC29-2D25A3EB000B}" type="presOf" srcId="{5CCBF8BB-3A1C-DB40-9777-C03FE6598E49}" destId="{B865C10F-BA07-674F-B5AB-533048D91D3A}" srcOrd="0" destOrd="0" presId="urn:microsoft.com/office/officeart/2005/8/layout/balance1"/>
    <dgm:cxn modelId="{55BB6928-5F3C-4926-A072-369299B83DAF}" type="presOf" srcId="{84694434-DD0A-4446-A4E6-F434D9689635}" destId="{549D475E-3EFD-9644-A67E-FCD0A44251F1}" srcOrd="0" destOrd="0" presId="urn:microsoft.com/office/officeart/2005/8/layout/balance1"/>
    <dgm:cxn modelId="{4F06F7B7-5299-B64A-A279-268AC7BF2CC5}" srcId="{67B3E835-C858-014D-A861-74BB499982E0}" destId="{84694434-DD0A-4446-A4E6-F434D9689635}" srcOrd="0" destOrd="0" parTransId="{C03664CC-81FD-E943-8B12-B7E4313777A4}" sibTransId="{50BD5FA5-D945-6043-B7A9-1F8DBC39E8EA}"/>
    <dgm:cxn modelId="{169A62AB-2A8D-4A40-A58B-2A8647F1CD62}" srcId="{67B3E835-C858-014D-A861-74BB499982E0}" destId="{04F7535B-D962-754E-9CC5-E9CDA16A7E5A}" srcOrd="1" destOrd="0" parTransId="{2A693EA8-5541-1740-AAC7-6B4B359A6503}" sibTransId="{8EE6257D-7224-F642-94EE-89936BE6ADB4}"/>
    <dgm:cxn modelId="{908947AE-F4D4-4CFE-B98D-7B054C9F0F96}" type="presOf" srcId="{8F3FE890-D6FD-864A-9924-442294779E9F}" destId="{17070AE6-090A-D54D-A297-E11FF8AF1321}" srcOrd="0" destOrd="0" presId="urn:microsoft.com/office/officeart/2005/8/layout/balance1"/>
    <dgm:cxn modelId="{5CD8B862-8634-41BE-8267-E629352CA950}" type="presOf" srcId="{67B3E835-C858-014D-A861-74BB499982E0}" destId="{D4A5DB00-90EB-E447-AB02-34C53F7AC261}" srcOrd="0" destOrd="0" presId="urn:microsoft.com/office/officeart/2005/8/layout/balance1"/>
    <dgm:cxn modelId="{AC5CE855-9B91-40B9-A89E-C182A41279CD}" type="presOf" srcId="{75E62757-D98D-E344-983D-9F9968CDDCB4}" destId="{BF951240-B8B8-2244-9D95-D65CB7BC1DB2}" srcOrd="0" destOrd="0" presId="urn:microsoft.com/office/officeart/2005/8/layout/balance1"/>
    <dgm:cxn modelId="{E62662C6-6E3C-4440-8E3D-A5E8B3AF20F7}" srcId="{67B3E835-C858-014D-A861-74BB499982E0}" destId="{75E62757-D98D-E344-983D-9F9968CDDCB4}" srcOrd="2" destOrd="0" parTransId="{96A38801-8595-9548-80C7-5A3450B63BC1}" sibTransId="{978FC3CA-2E99-9340-A18D-01CDB973AE9D}"/>
    <dgm:cxn modelId="{19ED6153-CF5F-9349-83B6-F3C92E2DE3C3}" srcId="{5CCBF8BB-3A1C-DB40-9777-C03FE6598E49}" destId="{67B3E835-C858-014D-A861-74BB499982E0}" srcOrd="1" destOrd="0" parTransId="{7A683D38-3185-544E-BD00-5E02397F8D43}" sibTransId="{89CDCBF7-2F1C-C847-B068-D09966EFDA0C}"/>
    <dgm:cxn modelId="{06BD612B-EDBD-468A-AC63-F23A1A9F4CE5}" type="presOf" srcId="{83C883FF-0602-BF4D-B0D0-69941C54C4F3}" destId="{C88BD3C8-4EDE-F244-BA6B-B40A7E268744}" srcOrd="0" destOrd="0" presId="urn:microsoft.com/office/officeart/2005/8/layout/balance1"/>
    <dgm:cxn modelId="{16E2F2F1-42EB-4862-879B-A98AE9E1692D}" type="presParOf" srcId="{B865C10F-BA07-674F-B5AB-533048D91D3A}" destId="{6A639191-4F3A-914C-A406-A71006D4D456}" srcOrd="0" destOrd="0" presId="urn:microsoft.com/office/officeart/2005/8/layout/balance1"/>
    <dgm:cxn modelId="{FF560CB9-7E2D-4480-B8F7-DD8B56B94704}" type="presParOf" srcId="{B865C10F-BA07-674F-B5AB-533048D91D3A}" destId="{2351ED46-C858-2F43-92BD-E67BB3F43AF0}" srcOrd="1" destOrd="0" presId="urn:microsoft.com/office/officeart/2005/8/layout/balance1"/>
    <dgm:cxn modelId="{006F31E8-8EFD-41E1-99FC-28BC3D648020}" type="presParOf" srcId="{2351ED46-C858-2F43-92BD-E67BB3F43AF0}" destId="{22DF9EA5-1275-F34E-8B63-3D02F436F085}" srcOrd="0" destOrd="0" presId="urn:microsoft.com/office/officeart/2005/8/layout/balance1"/>
    <dgm:cxn modelId="{24624803-1C0C-4F97-A4F4-0AA1441E0E88}" type="presParOf" srcId="{2351ED46-C858-2F43-92BD-E67BB3F43AF0}" destId="{D4A5DB00-90EB-E447-AB02-34C53F7AC261}" srcOrd="1" destOrd="0" presId="urn:microsoft.com/office/officeart/2005/8/layout/balance1"/>
    <dgm:cxn modelId="{EE8E070E-109F-4E99-A689-A6446ABFB063}" type="presParOf" srcId="{B865C10F-BA07-674F-B5AB-533048D91D3A}" destId="{3ED63C65-27C2-284D-BD60-7B1CA6E7D08B}" srcOrd="2" destOrd="0" presId="urn:microsoft.com/office/officeart/2005/8/layout/balance1"/>
    <dgm:cxn modelId="{0754210F-0AE8-45FB-87A5-61A7A89EA1B3}" type="presParOf" srcId="{3ED63C65-27C2-284D-BD60-7B1CA6E7D08B}" destId="{A529812C-9B3A-844E-BE19-E97FA2A8B835}" srcOrd="0" destOrd="0" presId="urn:microsoft.com/office/officeart/2005/8/layout/balance1"/>
    <dgm:cxn modelId="{ACD11A28-3AE9-4397-A2CF-CF8211F76CB2}" type="presParOf" srcId="{3ED63C65-27C2-284D-BD60-7B1CA6E7D08B}" destId="{75992C0E-9DE3-5640-A097-80C065461C76}" srcOrd="1" destOrd="0" presId="urn:microsoft.com/office/officeart/2005/8/layout/balance1"/>
    <dgm:cxn modelId="{C5F7C452-DBF9-44DA-9798-21DBE3D10D43}" type="presParOf" srcId="{3ED63C65-27C2-284D-BD60-7B1CA6E7D08B}" destId="{08CCBDBD-7AE0-054E-A92C-5E5251259ADC}" srcOrd="2" destOrd="0" presId="urn:microsoft.com/office/officeart/2005/8/layout/balance1"/>
    <dgm:cxn modelId="{F86D8B9C-BD2E-4514-BB5B-E3B42803288F}" type="presParOf" srcId="{3ED63C65-27C2-284D-BD60-7B1CA6E7D08B}" destId="{549D475E-3EFD-9644-A67E-FCD0A44251F1}" srcOrd="3" destOrd="0" presId="urn:microsoft.com/office/officeart/2005/8/layout/balance1"/>
    <dgm:cxn modelId="{80E158BE-406A-46B2-BCCA-E15FC2309E86}" type="presParOf" srcId="{3ED63C65-27C2-284D-BD60-7B1CA6E7D08B}" destId="{EFAFB32D-A4FE-FE4F-A1E1-B2B6329677E9}" srcOrd="4" destOrd="0" presId="urn:microsoft.com/office/officeart/2005/8/layout/balance1"/>
    <dgm:cxn modelId="{76E2F65E-2900-4772-A87B-A4E6C4B1E51B}" type="presParOf" srcId="{3ED63C65-27C2-284D-BD60-7B1CA6E7D08B}" destId="{BF951240-B8B8-2244-9D95-D65CB7BC1DB2}" srcOrd="5" destOrd="0" presId="urn:microsoft.com/office/officeart/2005/8/layout/balance1"/>
    <dgm:cxn modelId="{EBD0D234-E567-4236-B9BC-532369B6CB47}" type="presParOf" srcId="{3ED63C65-27C2-284D-BD60-7B1CA6E7D08B}" destId="{C88BD3C8-4EDE-F244-BA6B-B40A7E268744}" srcOrd="6" destOrd="0" presId="urn:microsoft.com/office/officeart/2005/8/layout/balance1"/>
    <dgm:cxn modelId="{261934EC-BDD0-471E-9B8B-395BA6FEADBC}" type="presParOf" srcId="{3ED63C65-27C2-284D-BD60-7B1CA6E7D08B}" destId="{17070AE6-090A-D54D-A297-E11FF8AF132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7D30-035C-4D49-B7F7-B955A200ECCF}">
      <dsp:nvSpPr>
        <dsp:cNvPr id="0" name=""/>
        <dsp:cNvSpPr/>
      </dsp:nvSpPr>
      <dsp:spPr>
        <a:xfrm>
          <a:off x="2422910" y="-36015"/>
          <a:ext cx="3862880" cy="1130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0000"/>
              </a:solidFill>
            </a:rPr>
            <a:t>Sua propriedade seja coletiva, assim caracterizando sua natureza pública</a:t>
          </a:r>
          <a:endParaRPr lang="en-US" sz="1700" b="1" kern="1200" dirty="0">
            <a:solidFill>
              <a:srgbClr val="000000"/>
            </a:solidFill>
          </a:endParaRPr>
        </a:p>
      </dsp:txBody>
      <dsp:txXfrm>
        <a:off x="2456023" y="-2902"/>
        <a:ext cx="3796654" cy="1064348"/>
      </dsp:txXfrm>
    </dsp:sp>
    <dsp:sp modelId="{F840DB06-7059-7D4F-981F-55C7AECE8486}">
      <dsp:nvSpPr>
        <dsp:cNvPr id="0" name=""/>
        <dsp:cNvSpPr/>
      </dsp:nvSpPr>
      <dsp:spPr>
        <a:xfrm rot="2643938">
          <a:off x="5787570" y="1445803"/>
          <a:ext cx="1383917" cy="54722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951738" y="1555248"/>
        <a:ext cx="1055581" cy="328337"/>
      </dsp:txXfrm>
    </dsp:sp>
    <dsp:sp modelId="{0729E3EF-29E5-FE4C-AB53-A22F20F566FC}">
      <dsp:nvSpPr>
        <dsp:cNvPr id="0" name=""/>
        <dsp:cNvSpPr/>
      </dsp:nvSpPr>
      <dsp:spPr>
        <a:xfrm>
          <a:off x="5216155" y="2382728"/>
          <a:ext cx="3275546" cy="1131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shade val="100000"/>
                <a:satMod val="120000"/>
              </a:schemeClr>
            </a:gs>
            <a:gs pos="69000">
              <a:schemeClr val="accent2">
                <a:hueOff val="-5080547"/>
                <a:satOff val="17657"/>
                <a:lumOff val="12844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0000"/>
              </a:solidFill>
            </a:rPr>
            <a:t>Sejam politicamente desejáveis como consequência de um processo de legitimação democrática</a:t>
          </a:r>
          <a:endParaRPr lang="pt-BR" sz="1600" b="1" kern="1200" dirty="0">
            <a:solidFill>
              <a:srgbClr val="000000"/>
            </a:solidFill>
          </a:endParaRPr>
        </a:p>
      </dsp:txBody>
      <dsp:txXfrm>
        <a:off x="5249304" y="2415877"/>
        <a:ext cx="3209248" cy="1065497"/>
      </dsp:txXfrm>
    </dsp:sp>
    <dsp:sp modelId="{94EC4CA6-C861-2A44-B492-E5C47B4E4479}">
      <dsp:nvSpPr>
        <dsp:cNvPr id="0" name=""/>
        <dsp:cNvSpPr/>
      </dsp:nvSpPr>
      <dsp:spPr>
        <a:xfrm rot="10800627">
          <a:off x="4079615" y="2762890"/>
          <a:ext cx="972432" cy="39570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shade val="100000"/>
                <a:satMod val="120000"/>
              </a:schemeClr>
            </a:gs>
            <a:gs pos="69000">
              <a:schemeClr val="accent2">
                <a:hueOff val="-5080547"/>
                <a:satOff val="17657"/>
                <a:lumOff val="12844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198325" y="2842030"/>
        <a:ext cx="735012" cy="237421"/>
      </dsp:txXfrm>
    </dsp:sp>
    <dsp:sp modelId="{9E6CE6FF-BEA8-B14F-A0BF-AF5F6161DCDC}">
      <dsp:nvSpPr>
        <dsp:cNvPr id="0" name=""/>
        <dsp:cNvSpPr/>
      </dsp:nvSpPr>
      <dsp:spPr>
        <a:xfrm>
          <a:off x="301555" y="2308259"/>
          <a:ext cx="3699059" cy="1279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100000"/>
                <a:satMod val="120000"/>
              </a:schemeClr>
            </a:gs>
            <a:gs pos="69000">
              <a:schemeClr val="accent2">
                <a:hueOff val="-10161094"/>
                <a:satOff val="35315"/>
                <a:lumOff val="2568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0000"/>
              </a:solidFill>
            </a:rPr>
            <a:t>Requeiram a geração de mudanças sociais (resultados) que modifiquem certos aspectos do conjunto da sociedade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339016" y="2345720"/>
        <a:ext cx="3624137" cy="1204097"/>
      </dsp:txXfrm>
    </dsp:sp>
    <dsp:sp modelId="{DDA3984F-904C-2544-871E-2CA31B4E13A3}">
      <dsp:nvSpPr>
        <dsp:cNvPr id="0" name=""/>
        <dsp:cNvSpPr/>
      </dsp:nvSpPr>
      <dsp:spPr>
        <a:xfrm rot="19227247">
          <a:off x="1070289" y="1387137"/>
          <a:ext cx="1407897" cy="65786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100000"/>
                <a:satMod val="120000"/>
              </a:schemeClr>
            </a:gs>
            <a:gs pos="69000">
              <a:schemeClr val="accent2">
                <a:hueOff val="-10161094"/>
                <a:satOff val="35315"/>
                <a:lumOff val="2568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267649" y="1518710"/>
        <a:ext cx="1013178" cy="394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5874C-2719-2E45-902F-2970F0A7D144}">
      <dsp:nvSpPr>
        <dsp:cNvPr id="0" name=""/>
        <dsp:cNvSpPr/>
      </dsp:nvSpPr>
      <dsp:spPr>
        <a:xfrm>
          <a:off x="648071" y="0"/>
          <a:ext cx="7344816" cy="23042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8B6893-3FB5-F940-9C79-F0802E628BEE}">
      <dsp:nvSpPr>
        <dsp:cNvPr id="0" name=""/>
        <dsp:cNvSpPr/>
      </dsp:nvSpPr>
      <dsp:spPr>
        <a:xfrm>
          <a:off x="0" y="720080"/>
          <a:ext cx="2272531" cy="92170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+mj-lt"/>
            </a:rPr>
            <a:t>Controle</a:t>
          </a:r>
          <a:r>
            <a:rPr lang="en-US" sz="2000" kern="1200" dirty="0" smtClean="0">
              <a:solidFill>
                <a:schemeClr val="tx1"/>
              </a:solidFill>
              <a:latin typeface="+mj-lt"/>
            </a:rPr>
            <a:t> de </a:t>
          </a:r>
          <a:r>
            <a:rPr lang="en-US" sz="2000" kern="1200" dirty="0" err="1" smtClean="0">
              <a:solidFill>
                <a:schemeClr val="tx1"/>
              </a:solidFill>
              <a:latin typeface="+mj-lt"/>
            </a:rPr>
            <a:t>Gestão</a:t>
          </a:r>
          <a:r>
            <a:rPr lang="en-US" sz="2000" kern="1200" dirty="0" smtClean="0">
              <a:solidFill>
                <a:schemeClr val="tx1"/>
              </a:solidFill>
              <a:latin typeface="+mj-lt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+mj-lt"/>
            </a:rPr>
            <a:t>Gestão</a:t>
          </a:r>
          <a:r>
            <a:rPr lang="en-US" sz="20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+mj-lt"/>
            </a:rPr>
            <a:t>Estratégica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44994" y="765074"/>
        <a:ext cx="2182543" cy="831714"/>
      </dsp:txXfrm>
    </dsp:sp>
    <dsp:sp modelId="{D6DC6A0C-F9D0-9C49-92D5-C348E386AF37}">
      <dsp:nvSpPr>
        <dsp:cNvPr id="0" name=""/>
        <dsp:cNvSpPr/>
      </dsp:nvSpPr>
      <dsp:spPr>
        <a:xfrm>
          <a:off x="2626300" y="576064"/>
          <a:ext cx="3423023" cy="1209734"/>
        </a:xfrm>
        <a:prstGeom prst="roundRect">
          <a:avLst/>
        </a:prstGeom>
        <a:solidFill>
          <a:srgbClr val="CC3300"/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latin typeface="+mj-lt"/>
            </a:rPr>
            <a:t>Gestão</a:t>
          </a:r>
          <a:r>
            <a:rPr lang="en-US" sz="2000" b="1" i="1" kern="1200" dirty="0" smtClean="0">
              <a:latin typeface="+mj-lt"/>
            </a:rPr>
            <a:t> </a:t>
          </a:r>
          <a:r>
            <a:rPr lang="en-US" sz="2000" b="1" i="1" kern="1200" dirty="0" err="1" smtClean="0">
              <a:latin typeface="+mj-lt"/>
            </a:rPr>
            <a:t>por</a:t>
          </a:r>
          <a:r>
            <a:rPr lang="en-US" sz="2000" b="1" i="1" kern="1200" dirty="0" smtClean="0">
              <a:latin typeface="+mj-lt"/>
            </a:rPr>
            <a:t> </a:t>
          </a:r>
          <a:r>
            <a:rPr lang="en-US" sz="2000" b="1" i="1" kern="1200" dirty="0" err="1" smtClean="0">
              <a:latin typeface="+mj-lt"/>
            </a:rPr>
            <a:t>Competências</a:t>
          </a:r>
          <a:endParaRPr lang="en-US" sz="2000" b="1" i="1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latin typeface="+mj-lt"/>
            </a:rPr>
            <a:t>Gestão</a:t>
          </a:r>
          <a:r>
            <a:rPr lang="en-US" sz="2000" b="1" i="1" kern="1200" dirty="0" smtClean="0">
              <a:latin typeface="+mj-lt"/>
            </a:rPr>
            <a:t> do </a:t>
          </a:r>
          <a:r>
            <a:rPr lang="en-US" sz="2000" b="1" i="1" kern="1200" dirty="0" err="1" smtClean="0">
              <a:latin typeface="+mj-lt"/>
            </a:rPr>
            <a:t>Desempenho</a:t>
          </a:r>
          <a:r>
            <a:rPr lang="en-US" sz="2000" b="1" i="1" kern="1200" dirty="0" smtClean="0">
              <a:latin typeface="+mj-lt"/>
            </a:rPr>
            <a:t> </a:t>
          </a:r>
          <a:endParaRPr lang="en-US" sz="2000" b="1" i="1" kern="1200" dirty="0">
            <a:latin typeface="+mj-lt"/>
          </a:endParaRPr>
        </a:p>
      </dsp:txBody>
      <dsp:txXfrm>
        <a:off x="2685354" y="635118"/>
        <a:ext cx="3304915" cy="1091626"/>
      </dsp:txXfrm>
    </dsp:sp>
    <dsp:sp modelId="{8A341662-2134-C442-833F-325D843B7473}">
      <dsp:nvSpPr>
        <dsp:cNvPr id="0" name=""/>
        <dsp:cNvSpPr/>
      </dsp:nvSpPr>
      <dsp:spPr>
        <a:xfrm>
          <a:off x="6363200" y="691276"/>
          <a:ext cx="2272531" cy="921702"/>
        </a:xfrm>
        <a:prstGeom prst="round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100000"/>
                <a:satMod val="120000"/>
              </a:schemeClr>
            </a:gs>
            <a:gs pos="69000">
              <a:schemeClr val="accent2">
                <a:hueOff val="-10161094"/>
                <a:satOff val="35315"/>
                <a:lumOff val="2568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Avaliação</a:t>
          </a:r>
          <a:r>
            <a:rPr lang="en-US" sz="2000" kern="1200" dirty="0" smtClean="0">
              <a:solidFill>
                <a:srgbClr val="000000"/>
              </a:solidFill>
            </a:rPr>
            <a:t> e </a:t>
          </a:r>
          <a:r>
            <a:rPr lang="en-US" sz="2000" kern="1200" dirty="0" err="1" smtClean="0">
              <a:solidFill>
                <a:srgbClr val="000000"/>
              </a:solidFill>
            </a:rPr>
            <a:t>Medição</a:t>
          </a:r>
          <a:r>
            <a:rPr lang="en-US" sz="2000" kern="1200" dirty="0" smtClean="0">
              <a:solidFill>
                <a:srgbClr val="000000"/>
              </a:solidFill>
            </a:rPr>
            <a:t> de </a:t>
          </a:r>
          <a:r>
            <a:rPr lang="en-US" sz="2000" kern="1200" dirty="0" err="1" smtClean="0">
              <a:solidFill>
                <a:srgbClr val="000000"/>
              </a:solidFill>
            </a:rPr>
            <a:t>Resultados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6408194" y="736270"/>
        <a:ext cx="2182543" cy="831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4642F-5208-184E-9B91-B9EA3842ACB2}">
      <dsp:nvSpPr>
        <dsp:cNvPr id="0" name=""/>
        <dsp:cNvSpPr/>
      </dsp:nvSpPr>
      <dsp:spPr>
        <a:xfrm>
          <a:off x="3503" y="1856753"/>
          <a:ext cx="1893103" cy="94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rgbClr val="000000"/>
              </a:solidFill>
            </a:rPr>
            <a:t>Pensar</a:t>
          </a:r>
          <a:r>
            <a:rPr lang="en-US" sz="1800" b="1" i="1" kern="1200" dirty="0" smtClean="0">
              <a:solidFill>
                <a:srgbClr val="000000"/>
              </a:solidFill>
            </a:rPr>
            <a:t> </a:t>
          </a:r>
          <a:r>
            <a:rPr lang="en-US" sz="1800" b="1" i="1" kern="1200" dirty="0" err="1" smtClean="0">
              <a:solidFill>
                <a:srgbClr val="000000"/>
              </a:solidFill>
            </a:rPr>
            <a:t>em</a:t>
          </a:r>
          <a:r>
            <a:rPr lang="en-US" sz="1800" b="1" i="1" kern="1200" dirty="0" smtClean="0">
              <a:solidFill>
                <a:srgbClr val="000000"/>
              </a:solidFill>
            </a:rPr>
            <a:t> </a:t>
          </a:r>
          <a:r>
            <a:rPr lang="en-US" sz="1800" b="1" i="1" kern="1200" dirty="0" err="1" smtClean="0">
              <a:solidFill>
                <a:srgbClr val="000000"/>
              </a:solidFill>
            </a:rPr>
            <a:t>termos</a:t>
          </a:r>
          <a:r>
            <a:rPr lang="en-US" sz="1800" b="1" i="1" kern="1200" dirty="0" smtClean="0">
              <a:solidFill>
                <a:srgbClr val="000000"/>
              </a:solidFill>
            </a:rPr>
            <a:t> </a:t>
          </a:r>
          <a:r>
            <a:rPr lang="en-US" sz="1800" b="1" i="1" kern="1200" dirty="0" err="1" smtClean="0">
              <a:solidFill>
                <a:srgbClr val="000000"/>
              </a:solidFill>
            </a:rPr>
            <a:t>estratégicos</a:t>
          </a:r>
          <a:endParaRPr lang="en-US" sz="1800" b="1" i="1" kern="1200" dirty="0">
            <a:solidFill>
              <a:srgbClr val="000000"/>
            </a:solidFill>
          </a:endParaRPr>
        </a:p>
      </dsp:txBody>
      <dsp:txXfrm>
        <a:off x="31227" y="1884477"/>
        <a:ext cx="1837655" cy="891103"/>
      </dsp:txXfrm>
    </dsp:sp>
    <dsp:sp modelId="{18853ED4-5FF2-BF4E-A3FC-A6FF9EACC27F}">
      <dsp:nvSpPr>
        <dsp:cNvPr id="0" name=""/>
        <dsp:cNvSpPr/>
      </dsp:nvSpPr>
      <dsp:spPr>
        <a:xfrm rot="18770822">
          <a:off x="1718467" y="1901130"/>
          <a:ext cx="1113519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1113519" y="206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7389" y="1893991"/>
        <a:ext cx="55675" cy="55675"/>
      </dsp:txXfrm>
    </dsp:sp>
    <dsp:sp modelId="{86F5A805-8E75-644A-8CD7-CB83459F9A48}">
      <dsp:nvSpPr>
        <dsp:cNvPr id="0" name=""/>
        <dsp:cNvSpPr/>
      </dsp:nvSpPr>
      <dsp:spPr>
        <a:xfrm>
          <a:off x="2653848" y="1040352"/>
          <a:ext cx="1893103" cy="946551"/>
        </a:xfrm>
        <a:prstGeom prst="roundRect">
          <a:avLst>
            <a:gd name="adj" fmla="val 10000"/>
          </a:avLst>
        </a:prstGeom>
        <a:gradFill rotWithShape="1">
          <a:gsLst>
            <a:gs pos="31000">
              <a:schemeClr val="accent6">
                <a:tint val="100000"/>
                <a:shade val="100000"/>
                <a:satMod val="120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/>
            <a:t>Extrair</a:t>
          </a:r>
          <a:r>
            <a:rPr lang="en-US" sz="1800" b="1" i="1" kern="1200" dirty="0" smtClean="0"/>
            <a:t> o </a:t>
          </a:r>
          <a:r>
            <a:rPr lang="en-US" sz="1800" b="1" i="1" kern="1200" dirty="0" err="1" smtClean="0"/>
            <a:t>melhor</a:t>
          </a:r>
          <a:r>
            <a:rPr lang="en-US" sz="1800" b="1" i="1" kern="1200" dirty="0" smtClean="0"/>
            <a:t> dos </a:t>
          </a:r>
          <a:r>
            <a:rPr lang="en-US" sz="1800" b="1" i="1" kern="1200" dirty="0" err="1" smtClean="0"/>
            <a:t>indivíduos</a:t>
          </a:r>
          <a:endParaRPr lang="en-US" sz="1800" b="1" i="1" kern="1200" dirty="0"/>
        </a:p>
      </dsp:txBody>
      <dsp:txXfrm>
        <a:off x="2681572" y="1068076"/>
        <a:ext cx="1837655" cy="891103"/>
      </dsp:txXfrm>
    </dsp:sp>
    <dsp:sp modelId="{638E867E-6ED9-F74C-90BF-49B1EC6661F1}">
      <dsp:nvSpPr>
        <dsp:cNvPr id="0" name=""/>
        <dsp:cNvSpPr/>
      </dsp:nvSpPr>
      <dsp:spPr>
        <a:xfrm rot="19457599">
          <a:off x="4459299" y="1220796"/>
          <a:ext cx="932545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932545" y="206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2258" y="1218181"/>
        <a:ext cx="46627" cy="46627"/>
      </dsp:txXfrm>
    </dsp:sp>
    <dsp:sp modelId="{D197A666-F642-8F4A-9AF8-6A9F1667D525}">
      <dsp:nvSpPr>
        <dsp:cNvPr id="0" name=""/>
        <dsp:cNvSpPr/>
      </dsp:nvSpPr>
      <dsp:spPr>
        <a:xfrm>
          <a:off x="5304193" y="496085"/>
          <a:ext cx="1893103" cy="94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rgbClr val="000000"/>
              </a:solidFill>
            </a:rPr>
            <a:t>Concentrar</a:t>
          </a:r>
          <a:r>
            <a:rPr lang="en-US" sz="1800" b="1" i="1" kern="1200" dirty="0" smtClean="0">
              <a:solidFill>
                <a:srgbClr val="000000"/>
              </a:solidFill>
            </a:rPr>
            <a:t>-se </a:t>
          </a:r>
          <a:r>
            <a:rPr lang="en-US" sz="1800" b="1" i="1" kern="1200" dirty="0" err="1" smtClean="0">
              <a:solidFill>
                <a:srgbClr val="000000"/>
              </a:solidFill>
            </a:rPr>
            <a:t>nos</a:t>
          </a:r>
          <a:r>
            <a:rPr lang="en-US" sz="1800" b="1" i="1" kern="1200" dirty="0" smtClean="0">
              <a:solidFill>
                <a:srgbClr val="000000"/>
              </a:solidFill>
            </a:rPr>
            <a:t> </a:t>
          </a:r>
          <a:r>
            <a:rPr lang="en-US" sz="1800" b="1" i="1" kern="1200" dirty="0" err="1" smtClean="0">
              <a:solidFill>
                <a:srgbClr val="000000"/>
              </a:solidFill>
            </a:rPr>
            <a:t>resultados</a:t>
          </a:r>
          <a:endParaRPr lang="en-US" sz="1800" b="1" i="1" kern="1200" dirty="0">
            <a:solidFill>
              <a:srgbClr val="000000"/>
            </a:solidFill>
          </a:endParaRPr>
        </a:p>
      </dsp:txBody>
      <dsp:txXfrm>
        <a:off x="5331917" y="523809"/>
        <a:ext cx="1837655" cy="891103"/>
      </dsp:txXfrm>
    </dsp:sp>
    <dsp:sp modelId="{DE6764E7-565D-6045-BDC7-6A5C6D701EB6}">
      <dsp:nvSpPr>
        <dsp:cNvPr id="0" name=""/>
        <dsp:cNvSpPr/>
      </dsp:nvSpPr>
      <dsp:spPr>
        <a:xfrm rot="2142401">
          <a:off x="4459299" y="1765064"/>
          <a:ext cx="932545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932545" y="206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2258" y="1762448"/>
        <a:ext cx="46627" cy="46627"/>
      </dsp:txXfrm>
    </dsp:sp>
    <dsp:sp modelId="{E1836B1E-4100-BD45-9AF5-C779A62BD27D}">
      <dsp:nvSpPr>
        <dsp:cNvPr id="0" name=""/>
        <dsp:cNvSpPr/>
      </dsp:nvSpPr>
      <dsp:spPr>
        <a:xfrm>
          <a:off x="5304193" y="1584620"/>
          <a:ext cx="1893103" cy="94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0000"/>
              </a:solidFill>
            </a:rPr>
            <a:t>Dar </a:t>
          </a:r>
          <a:r>
            <a:rPr lang="en-US" sz="1800" b="1" i="1" kern="1200" dirty="0" err="1" smtClean="0">
              <a:solidFill>
                <a:srgbClr val="000000"/>
              </a:solidFill>
            </a:rPr>
            <a:t>direção</a:t>
          </a:r>
          <a:r>
            <a:rPr lang="en-US" sz="1800" b="1" i="1" kern="1200" dirty="0" smtClean="0">
              <a:solidFill>
                <a:srgbClr val="000000"/>
              </a:solidFill>
            </a:rPr>
            <a:t> e </a:t>
          </a:r>
          <a:r>
            <a:rPr lang="en-US" sz="1800" b="1" i="1" kern="1200" dirty="0" err="1" smtClean="0">
              <a:solidFill>
                <a:srgbClr val="000000"/>
              </a:solidFill>
            </a:rPr>
            <a:t>sentido</a:t>
          </a:r>
          <a:endParaRPr lang="en-US" sz="1800" b="1" i="1" kern="1200" dirty="0">
            <a:solidFill>
              <a:srgbClr val="000000"/>
            </a:solidFill>
          </a:endParaRPr>
        </a:p>
      </dsp:txBody>
      <dsp:txXfrm>
        <a:off x="5331917" y="1612344"/>
        <a:ext cx="1837655" cy="891103"/>
      </dsp:txXfrm>
    </dsp:sp>
    <dsp:sp modelId="{522FEC3E-54E9-0846-9324-2BB699B67120}">
      <dsp:nvSpPr>
        <dsp:cNvPr id="0" name=""/>
        <dsp:cNvSpPr/>
      </dsp:nvSpPr>
      <dsp:spPr>
        <a:xfrm rot="2829178">
          <a:off x="1718467" y="2717531"/>
          <a:ext cx="1113519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1113519" y="206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7389" y="2710392"/>
        <a:ext cx="55675" cy="55675"/>
      </dsp:txXfrm>
    </dsp:sp>
    <dsp:sp modelId="{0BBA0AF0-031F-C847-8324-006A5582704B}">
      <dsp:nvSpPr>
        <dsp:cNvPr id="0" name=""/>
        <dsp:cNvSpPr/>
      </dsp:nvSpPr>
      <dsp:spPr>
        <a:xfrm>
          <a:off x="2653848" y="2673154"/>
          <a:ext cx="1893103" cy="94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rgbClr val="000000"/>
              </a:solidFill>
            </a:rPr>
            <a:t>Aprender</a:t>
          </a:r>
          <a:r>
            <a:rPr lang="en-US" sz="1800" b="1" i="1" kern="1200" dirty="0" smtClean="0">
              <a:solidFill>
                <a:srgbClr val="000000"/>
              </a:solidFill>
            </a:rPr>
            <a:t> e </a:t>
          </a:r>
          <a:r>
            <a:rPr lang="en-US" sz="1800" b="1" i="1" kern="1200" dirty="0" err="1" smtClean="0">
              <a:solidFill>
                <a:srgbClr val="000000"/>
              </a:solidFill>
            </a:rPr>
            <a:t>aperfeiçoar</a:t>
          </a:r>
          <a:endParaRPr lang="en-US" sz="1800" b="1" i="1" kern="1200" dirty="0">
            <a:solidFill>
              <a:srgbClr val="000000"/>
            </a:solidFill>
          </a:endParaRPr>
        </a:p>
      </dsp:txBody>
      <dsp:txXfrm>
        <a:off x="2681572" y="2700878"/>
        <a:ext cx="1837655" cy="891103"/>
      </dsp:txXfrm>
    </dsp:sp>
    <dsp:sp modelId="{26E8390C-78E4-7D4F-BCB9-B0476BDF5E51}">
      <dsp:nvSpPr>
        <dsp:cNvPr id="0" name=""/>
        <dsp:cNvSpPr/>
      </dsp:nvSpPr>
      <dsp:spPr>
        <a:xfrm>
          <a:off x="4546951" y="3125732"/>
          <a:ext cx="757241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757241" y="206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6641" y="3127499"/>
        <a:ext cx="37862" cy="37862"/>
      </dsp:txXfrm>
    </dsp:sp>
    <dsp:sp modelId="{5809C075-9110-5349-BFB2-3755AA580DF8}">
      <dsp:nvSpPr>
        <dsp:cNvPr id="0" name=""/>
        <dsp:cNvSpPr/>
      </dsp:nvSpPr>
      <dsp:spPr>
        <a:xfrm>
          <a:off x="5304193" y="2673154"/>
          <a:ext cx="1893103" cy="94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rgbClr val="000000"/>
              </a:solidFill>
            </a:rPr>
            <a:t>Produzir</a:t>
          </a:r>
          <a:r>
            <a:rPr lang="en-US" sz="1800" b="1" i="1" kern="1200" dirty="0" smtClean="0">
              <a:solidFill>
                <a:srgbClr val="000000"/>
              </a:solidFill>
            </a:rPr>
            <a:t> </a:t>
          </a:r>
          <a:r>
            <a:rPr lang="en-US" sz="1800" b="1" i="1" kern="1200" dirty="0" err="1" smtClean="0">
              <a:solidFill>
                <a:srgbClr val="000000"/>
              </a:solidFill>
            </a:rPr>
            <a:t>impacto</a:t>
          </a:r>
          <a:r>
            <a:rPr lang="en-US" sz="1800" b="1" i="1" kern="1200" dirty="0" smtClean="0">
              <a:solidFill>
                <a:srgbClr val="000000"/>
              </a:solidFill>
            </a:rPr>
            <a:t> social</a:t>
          </a:r>
          <a:endParaRPr lang="en-US" sz="1800" b="1" i="1" kern="1200" dirty="0">
            <a:solidFill>
              <a:srgbClr val="000000"/>
            </a:solidFill>
          </a:endParaRPr>
        </a:p>
      </dsp:txBody>
      <dsp:txXfrm>
        <a:off x="5331917" y="2700878"/>
        <a:ext cx="1837655" cy="89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A38A-9C9E-FE45-8172-97134B3BDD5B}">
      <dsp:nvSpPr>
        <dsp:cNvPr id="0" name=""/>
        <dsp:cNvSpPr/>
      </dsp:nvSpPr>
      <dsp:spPr>
        <a:xfrm rot="5400000">
          <a:off x="-226970" y="231244"/>
          <a:ext cx="1513135" cy="1059194"/>
        </a:xfrm>
        <a:prstGeom prst="chevron">
          <a:avLst/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 rot="-5400000">
        <a:off x="1" y="533870"/>
        <a:ext cx="1059194" cy="453941"/>
      </dsp:txXfrm>
    </dsp:sp>
    <dsp:sp modelId="{9FD2092B-DF03-DC40-97C2-6A141B647501}">
      <dsp:nvSpPr>
        <dsp:cNvPr id="0" name=""/>
        <dsp:cNvSpPr/>
      </dsp:nvSpPr>
      <dsp:spPr>
        <a:xfrm rot="5400000">
          <a:off x="3962264" y="-2898795"/>
          <a:ext cx="983538" cy="6789677"/>
        </a:xfrm>
        <a:prstGeom prst="round2SameRect">
          <a:avLst/>
        </a:prstGeom>
        <a:gradFill rotWithShape="1">
          <a:gsLst>
            <a:gs pos="31000">
              <a:schemeClr val="accent2">
                <a:tint val="100000"/>
                <a:shade val="100000"/>
                <a:satMod val="120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Consiste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em</a:t>
          </a:r>
          <a:r>
            <a:rPr lang="en-US" sz="2400" kern="1200" dirty="0" smtClean="0"/>
            <a:t> 5 </a:t>
          </a:r>
          <a:r>
            <a:rPr lang="en-US" sz="2400" kern="1200" dirty="0" err="1" smtClean="0"/>
            <a:t>grupos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competências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Genéricas</a:t>
          </a:r>
          <a:r>
            <a:rPr lang="en-US" sz="2400" kern="1200" dirty="0" smtClean="0"/>
            <a:t> e 1 </a:t>
          </a:r>
          <a:r>
            <a:rPr lang="en-US" sz="2400" kern="1200" dirty="0" err="1" smtClean="0"/>
            <a:t>grupo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competências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Técnicas</a:t>
          </a:r>
          <a:r>
            <a:rPr lang="en-US" sz="2400" kern="1200" dirty="0" smtClean="0"/>
            <a:t>  </a:t>
          </a:r>
          <a:endParaRPr lang="en-US" sz="2400" kern="1200" dirty="0"/>
        </a:p>
      </dsp:txBody>
      <dsp:txXfrm rot="-5400000">
        <a:off x="1059195" y="52286"/>
        <a:ext cx="6741665" cy="887514"/>
      </dsp:txXfrm>
    </dsp:sp>
    <dsp:sp modelId="{29E2C015-B574-354C-91AE-4061C9C7D9DF}">
      <dsp:nvSpPr>
        <dsp:cNvPr id="0" name=""/>
        <dsp:cNvSpPr/>
      </dsp:nvSpPr>
      <dsp:spPr>
        <a:xfrm rot="5400000">
          <a:off x="-226970" y="1549444"/>
          <a:ext cx="1513135" cy="10591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en-US" sz="2900" kern="1200" dirty="0"/>
        </a:p>
      </dsp:txBody>
      <dsp:txXfrm rot="-5400000">
        <a:off x="1" y="1852070"/>
        <a:ext cx="1059194" cy="453941"/>
      </dsp:txXfrm>
    </dsp:sp>
    <dsp:sp modelId="{E0CAA3E0-C5F8-F941-AF03-B06C3BB6C8E7}">
      <dsp:nvSpPr>
        <dsp:cNvPr id="0" name=""/>
        <dsp:cNvSpPr/>
      </dsp:nvSpPr>
      <dsp:spPr>
        <a:xfrm rot="5400000">
          <a:off x="3962264" y="-1580595"/>
          <a:ext cx="983538" cy="6789677"/>
        </a:xfrm>
        <a:prstGeom prst="round2SameRect">
          <a:avLst/>
        </a:prstGeom>
        <a:gradFill rotWithShape="1">
          <a:gsLst>
            <a:gs pos="31000">
              <a:schemeClr val="accent6">
                <a:tint val="100000"/>
                <a:shade val="100000"/>
                <a:satMod val="120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Gestão</a:t>
          </a:r>
          <a:r>
            <a:rPr lang="en-US" sz="2000" kern="1200" dirty="0" smtClean="0"/>
            <a:t> da </a:t>
          </a:r>
          <a:r>
            <a:rPr lang="en-US" sz="2000" kern="1200" dirty="0" err="1" smtClean="0"/>
            <a:t>Informação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Gestão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Tarefas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Direção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Relações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Interpessoais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Dimensão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Pessoal</a:t>
          </a:r>
          <a:endParaRPr lang="en-US" sz="2000" kern="1200" dirty="0"/>
        </a:p>
      </dsp:txBody>
      <dsp:txXfrm rot="-5400000">
        <a:off x="1059195" y="1370486"/>
        <a:ext cx="6741665" cy="887514"/>
      </dsp:txXfrm>
    </dsp:sp>
    <dsp:sp modelId="{0B0F9B5A-29E1-D94F-AACD-60FC8C255F32}">
      <dsp:nvSpPr>
        <dsp:cNvPr id="0" name=""/>
        <dsp:cNvSpPr/>
      </dsp:nvSpPr>
      <dsp:spPr>
        <a:xfrm rot="5400000">
          <a:off x="-226970" y="2867644"/>
          <a:ext cx="1513135" cy="1059194"/>
        </a:xfrm>
        <a:prstGeom prst="chevron">
          <a:avLst/>
        </a:prstGeom>
        <a:gradFill rotWithShape="1">
          <a:gsLst>
            <a:gs pos="31000">
              <a:schemeClr val="accent3">
                <a:tint val="100000"/>
                <a:shade val="100000"/>
                <a:satMod val="120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en-US" sz="2900" kern="1200" dirty="0"/>
        </a:p>
      </dsp:txBody>
      <dsp:txXfrm rot="-5400000">
        <a:off x="1" y="3170270"/>
        <a:ext cx="1059194" cy="453941"/>
      </dsp:txXfrm>
    </dsp:sp>
    <dsp:sp modelId="{FBC7AF9A-989B-B246-AD67-21C441173E7C}">
      <dsp:nvSpPr>
        <dsp:cNvPr id="0" name=""/>
        <dsp:cNvSpPr/>
      </dsp:nvSpPr>
      <dsp:spPr>
        <a:xfrm rot="5400000">
          <a:off x="3962264" y="-262394"/>
          <a:ext cx="983538" cy="6789677"/>
        </a:xfrm>
        <a:prstGeom prst="round2SameRect">
          <a:avLst/>
        </a:prstGeom>
        <a:gradFill rotWithShape="1">
          <a:gsLst>
            <a:gs pos="31000">
              <a:schemeClr val="accent1">
                <a:tint val="100000"/>
                <a:shade val="100000"/>
                <a:satMod val="120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Hierarquização</a:t>
          </a:r>
          <a:r>
            <a:rPr lang="en-US" sz="2000" kern="1200" dirty="0" smtClean="0"/>
            <a:t> dos </a:t>
          </a:r>
          <a:r>
            <a:rPr lang="en-US" sz="2000" kern="1200" dirty="0" err="1" smtClean="0"/>
            <a:t>graus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dificuldade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aquisição</a:t>
          </a:r>
          <a:r>
            <a:rPr lang="en-US" sz="2000" kern="1200" dirty="0" smtClean="0"/>
            <a:t> das </a:t>
          </a:r>
          <a:r>
            <a:rPr lang="en-US" sz="2000" kern="1200" dirty="0" err="1" smtClean="0"/>
            <a:t>competências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 rot="-5400000">
        <a:off x="1059195" y="2688687"/>
        <a:ext cx="6741665" cy="887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F9EA5-1275-F34E-8B63-3D02F436F085}">
      <dsp:nvSpPr>
        <dsp:cNvPr id="0" name=""/>
        <dsp:cNvSpPr/>
      </dsp:nvSpPr>
      <dsp:spPr>
        <a:xfrm>
          <a:off x="1620328" y="572359"/>
          <a:ext cx="2034521" cy="968559"/>
        </a:xfrm>
        <a:prstGeom prst="roundRect">
          <a:avLst>
            <a:gd name="adj" fmla="val 10000"/>
          </a:avLst>
        </a:prstGeom>
        <a:gradFill rotWithShape="1">
          <a:gsLst>
            <a:gs pos="31000">
              <a:schemeClr val="accent6">
                <a:tint val="100000"/>
                <a:shade val="100000"/>
                <a:satMod val="120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Ministérios</a:t>
          </a:r>
          <a:endParaRPr lang="en-US" sz="1800" kern="1200" dirty="0" smtClean="0"/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IES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Autarquias</a:t>
          </a:r>
          <a:endParaRPr lang="en-US" sz="1800" kern="1200" dirty="0"/>
        </a:p>
      </dsp:txBody>
      <dsp:txXfrm>
        <a:off x="1648696" y="600727"/>
        <a:ext cx="1977785" cy="911823"/>
      </dsp:txXfrm>
    </dsp:sp>
    <dsp:sp modelId="{D4A5DB00-90EB-E447-AB02-34C53F7AC261}">
      <dsp:nvSpPr>
        <dsp:cNvPr id="0" name=""/>
        <dsp:cNvSpPr/>
      </dsp:nvSpPr>
      <dsp:spPr>
        <a:xfrm>
          <a:off x="4593621" y="6265"/>
          <a:ext cx="2050578" cy="9685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Ações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Educação</a:t>
          </a:r>
          <a:r>
            <a:rPr lang="en-US" sz="1600" kern="1200" dirty="0" smtClean="0"/>
            <a:t> Formal –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Centro-</a:t>
          </a:r>
          <a:r>
            <a:rPr lang="en-US" sz="1600" kern="1200" dirty="0" err="1" smtClean="0"/>
            <a:t>Oeste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Nordeste</a:t>
          </a:r>
          <a:endParaRPr lang="en-US" sz="1600" kern="1200" dirty="0"/>
        </a:p>
      </dsp:txBody>
      <dsp:txXfrm>
        <a:off x="4621989" y="34633"/>
        <a:ext cx="1993842" cy="911823"/>
      </dsp:txXfrm>
    </dsp:sp>
    <dsp:sp modelId="{75992C0E-9DE3-5640-A097-80C065461C76}">
      <dsp:nvSpPr>
        <dsp:cNvPr id="0" name=""/>
        <dsp:cNvSpPr/>
      </dsp:nvSpPr>
      <dsp:spPr>
        <a:xfrm>
          <a:off x="3479984" y="4145347"/>
          <a:ext cx="726419" cy="726419"/>
        </a:xfrm>
        <a:prstGeom prst="triangle">
          <a:avLst/>
        </a:prstGeom>
        <a:gradFill rotWithShape="1">
          <a:gsLst>
            <a:gs pos="0">
              <a:schemeClr val="accent2">
                <a:shade val="100000"/>
                <a:satMod val="120000"/>
              </a:schemeClr>
            </a:gs>
            <a:gs pos="69000">
              <a:schemeClr val="accent2">
                <a:tint val="80000"/>
                <a:shade val="100000"/>
                <a:satMod val="150000"/>
              </a:schemeClr>
            </a:gs>
            <a:gs pos="100000">
              <a:schemeClr val="accent2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8CCBDBD-7AE0-054E-A92C-5E5251259ADC}">
      <dsp:nvSpPr>
        <dsp:cNvPr id="0" name=""/>
        <dsp:cNvSpPr/>
      </dsp:nvSpPr>
      <dsp:spPr>
        <a:xfrm rot="240000">
          <a:off x="1697701" y="3895119"/>
          <a:ext cx="4359849" cy="304870"/>
        </a:xfrm>
        <a:prstGeom prst="rect">
          <a:avLst/>
        </a:prstGeom>
        <a:gradFill rotWithShape="1">
          <a:gsLst>
            <a:gs pos="0">
              <a:schemeClr val="accent2">
                <a:shade val="100000"/>
                <a:satMod val="120000"/>
              </a:schemeClr>
            </a:gs>
            <a:gs pos="69000">
              <a:schemeClr val="accent2">
                <a:tint val="80000"/>
                <a:shade val="100000"/>
                <a:satMod val="150000"/>
              </a:schemeClr>
            </a:gs>
            <a:gs pos="100000">
              <a:schemeClr val="accent2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49D475E-3EFD-9644-A67E-FCD0A44251F1}">
      <dsp:nvSpPr>
        <dsp:cNvPr id="0" name=""/>
        <dsp:cNvSpPr/>
      </dsp:nvSpPr>
      <dsp:spPr>
        <a:xfrm rot="240000">
          <a:off x="4065377" y="3086893"/>
          <a:ext cx="2170744" cy="780294"/>
        </a:xfrm>
        <a:prstGeom prst="roundRect">
          <a:avLst/>
        </a:prstGeom>
        <a:gradFill rotWithShape="1">
          <a:gsLst>
            <a:gs pos="31000">
              <a:schemeClr val="accent2">
                <a:tint val="100000"/>
                <a:shade val="100000"/>
                <a:satMod val="120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Nort</a:t>
          </a:r>
          <a:r>
            <a:rPr lang="en-US" sz="1700" kern="1200" dirty="0" smtClean="0"/>
            <a:t>e e </a:t>
          </a:r>
          <a:r>
            <a:rPr lang="en-US" sz="1700" kern="1200" dirty="0" err="1" smtClean="0"/>
            <a:t>Sudeste</a:t>
          </a:r>
          <a:endParaRPr lang="en-US" sz="1700" kern="1200" dirty="0"/>
        </a:p>
      </dsp:txBody>
      <dsp:txXfrm>
        <a:off x="4103468" y="3124984"/>
        <a:ext cx="2094562" cy="704112"/>
      </dsp:txXfrm>
    </dsp:sp>
    <dsp:sp modelId="{EFAFB32D-A4FE-FE4F-A1E1-B2B6329677E9}">
      <dsp:nvSpPr>
        <dsp:cNvPr id="0" name=""/>
        <dsp:cNvSpPr/>
      </dsp:nvSpPr>
      <dsp:spPr>
        <a:xfrm rot="240000">
          <a:off x="4122558" y="2037925"/>
          <a:ext cx="2222898" cy="945569"/>
        </a:xfrm>
        <a:prstGeom prst="roundRect">
          <a:avLst/>
        </a:prstGeom>
        <a:gradFill rotWithShape="1">
          <a:gsLst>
            <a:gs pos="31000">
              <a:schemeClr val="accent4">
                <a:tint val="100000"/>
                <a:shade val="100000"/>
                <a:satMod val="120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Investimento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capacitação</a:t>
          </a:r>
          <a:r>
            <a:rPr lang="en-US" sz="1500" kern="1200" dirty="0" smtClean="0"/>
            <a:t>: </a:t>
          </a:r>
          <a:r>
            <a:rPr lang="en-US" sz="1500" kern="1200" dirty="0" err="1" smtClean="0"/>
            <a:t>Sul</a:t>
          </a:r>
          <a:r>
            <a:rPr lang="en-US" sz="1500" kern="1200" dirty="0" smtClean="0"/>
            <a:t>, Norte, </a:t>
          </a:r>
          <a:r>
            <a:rPr lang="en-US" sz="1500" kern="1200" dirty="0" err="1" smtClean="0"/>
            <a:t>Nordeste</a:t>
          </a:r>
          <a:r>
            <a:rPr lang="en-US" sz="1500" kern="1200" dirty="0" smtClean="0"/>
            <a:t> e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err="1" smtClean="0"/>
            <a:t>Sudeste</a:t>
          </a:r>
          <a:endParaRPr lang="en-US" sz="1500" kern="1200" dirty="0" smtClean="0"/>
        </a:p>
      </dsp:txBody>
      <dsp:txXfrm>
        <a:off x="4168717" y="2084084"/>
        <a:ext cx="2130580" cy="853251"/>
      </dsp:txXfrm>
    </dsp:sp>
    <dsp:sp modelId="{BF951240-B8B8-2244-9D95-D65CB7BC1DB2}">
      <dsp:nvSpPr>
        <dsp:cNvPr id="0" name=""/>
        <dsp:cNvSpPr/>
      </dsp:nvSpPr>
      <dsp:spPr>
        <a:xfrm rot="240000">
          <a:off x="4243668" y="1078669"/>
          <a:ext cx="2149953" cy="901652"/>
        </a:xfrm>
        <a:prstGeom prst="roundRect">
          <a:avLst/>
        </a:prstGeom>
        <a:gradFill rotWithShape="1">
          <a:gsLst>
            <a:gs pos="31000">
              <a:schemeClr val="accent6">
                <a:tint val="100000"/>
                <a:shade val="100000"/>
                <a:satMod val="120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22% do total de </a:t>
          </a:r>
          <a:r>
            <a:rPr lang="en-US" sz="1500" kern="1200" dirty="0" err="1" smtClean="0">
              <a:solidFill>
                <a:srgbClr val="000000"/>
              </a:solidFill>
            </a:rPr>
            <a:t>servidores</a:t>
          </a:r>
          <a:r>
            <a:rPr lang="en-US" sz="1500" kern="1200" dirty="0" smtClean="0">
              <a:solidFill>
                <a:srgbClr val="000000"/>
              </a:solidFill>
            </a:rPr>
            <a:t> </a:t>
          </a:r>
          <a:r>
            <a:rPr lang="en-US" sz="1500" kern="1200" dirty="0" err="1" smtClean="0">
              <a:solidFill>
                <a:srgbClr val="000000"/>
              </a:solidFill>
            </a:rPr>
            <a:t>federais</a:t>
          </a:r>
          <a:r>
            <a:rPr lang="en-US" sz="1500" kern="1200" dirty="0" smtClean="0">
              <a:solidFill>
                <a:srgbClr val="000000"/>
              </a:solidFill>
            </a:rPr>
            <a:t> </a:t>
          </a:r>
          <a:r>
            <a:rPr lang="en-US" sz="1500" kern="1200" dirty="0" err="1" smtClean="0">
              <a:solidFill>
                <a:srgbClr val="000000"/>
              </a:solidFill>
            </a:rPr>
            <a:t>capacitados</a:t>
          </a:r>
          <a:r>
            <a:rPr lang="en-US" sz="1500" kern="1200" dirty="0" smtClean="0">
              <a:solidFill>
                <a:srgbClr val="000000"/>
              </a:solidFill>
            </a:rPr>
            <a:t> </a:t>
          </a:r>
          <a:r>
            <a:rPr lang="en-US" sz="1500" kern="1200" dirty="0" err="1" smtClean="0">
              <a:solidFill>
                <a:srgbClr val="000000"/>
              </a:solidFill>
            </a:rPr>
            <a:t>por</a:t>
          </a:r>
          <a:r>
            <a:rPr lang="en-US" sz="1500" kern="1200" dirty="0" smtClean="0">
              <a:solidFill>
                <a:srgbClr val="000000"/>
              </a:solidFill>
            </a:rPr>
            <a:t> </a:t>
          </a:r>
          <a:r>
            <a:rPr lang="en-US" sz="1500" kern="1200" dirty="0" err="1" smtClean="0">
              <a:solidFill>
                <a:srgbClr val="000000"/>
              </a:solidFill>
            </a:rPr>
            <a:t>competências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4287683" y="1122684"/>
        <a:ext cx="2061923" cy="813622"/>
      </dsp:txXfrm>
    </dsp:sp>
    <dsp:sp modelId="{C88BD3C8-4EDE-F244-BA6B-B40A7E268744}">
      <dsp:nvSpPr>
        <dsp:cNvPr id="0" name=""/>
        <dsp:cNvSpPr/>
      </dsp:nvSpPr>
      <dsp:spPr>
        <a:xfrm rot="240000">
          <a:off x="1700315" y="2903534"/>
          <a:ext cx="1912786" cy="798332"/>
        </a:xfrm>
        <a:prstGeom prst="roundRect">
          <a:avLst/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000000"/>
              </a:solidFill>
            </a:rPr>
            <a:t>Sul</a:t>
          </a:r>
          <a:r>
            <a:rPr lang="en-US" sz="1700" kern="1200" dirty="0" smtClean="0">
              <a:solidFill>
                <a:srgbClr val="000000"/>
              </a:solidFill>
            </a:rPr>
            <a:t>: </a:t>
          </a:r>
          <a:r>
            <a:rPr lang="en-US" sz="1700" kern="1200" dirty="0" err="1" smtClean="0">
              <a:solidFill>
                <a:srgbClr val="000000"/>
              </a:solidFill>
            </a:rPr>
            <a:t>foco</a:t>
          </a:r>
          <a:r>
            <a:rPr lang="en-US" sz="1700" kern="1200" dirty="0" smtClean="0">
              <a:solidFill>
                <a:srgbClr val="000000"/>
              </a:solidFill>
            </a:rPr>
            <a:t> </a:t>
          </a:r>
          <a:r>
            <a:rPr lang="en-US" sz="1700" kern="1200" dirty="0" err="1" smtClean="0">
              <a:solidFill>
                <a:srgbClr val="000000"/>
              </a:solidFill>
            </a:rPr>
            <a:t>gerencial</a:t>
          </a:r>
          <a:r>
            <a:rPr lang="en-US" sz="1700" kern="1200" dirty="0" smtClean="0">
              <a:solidFill>
                <a:srgbClr val="000000"/>
              </a:solidFill>
            </a:rPr>
            <a:t> </a:t>
          </a:r>
          <a:r>
            <a:rPr lang="en-US" sz="1700" kern="1200" dirty="0" err="1" smtClean="0">
              <a:solidFill>
                <a:srgbClr val="000000"/>
              </a:solidFill>
            </a:rPr>
            <a:t>por</a:t>
          </a:r>
          <a:r>
            <a:rPr lang="en-US" sz="1700" kern="1200" dirty="0" smtClean="0">
              <a:solidFill>
                <a:srgbClr val="000000"/>
              </a:solidFill>
            </a:rPr>
            <a:t> </a:t>
          </a:r>
          <a:r>
            <a:rPr lang="en-US" sz="1700" kern="1200" dirty="0" err="1" smtClean="0">
              <a:solidFill>
                <a:srgbClr val="000000"/>
              </a:solidFill>
            </a:rPr>
            <a:t>competências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1739286" y="2942505"/>
        <a:ext cx="1834844" cy="720390"/>
      </dsp:txXfrm>
    </dsp:sp>
    <dsp:sp modelId="{17070AE6-090A-D54D-A297-E11FF8AF1321}">
      <dsp:nvSpPr>
        <dsp:cNvPr id="0" name=""/>
        <dsp:cNvSpPr/>
      </dsp:nvSpPr>
      <dsp:spPr>
        <a:xfrm rot="240000">
          <a:off x="1817054" y="1784611"/>
          <a:ext cx="1773612" cy="980761"/>
        </a:xfrm>
        <a:prstGeom prst="roundRect">
          <a:avLst/>
        </a:prstGeom>
        <a:gradFill rotWithShape="1">
          <a:gsLst>
            <a:gs pos="31000">
              <a:schemeClr val="accent3">
                <a:tint val="100000"/>
                <a:shade val="100000"/>
                <a:satMod val="120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Centro-</a:t>
          </a:r>
          <a:r>
            <a:rPr lang="en-US" sz="1700" kern="1200" dirty="0" err="1" smtClean="0">
              <a:latin typeface="+mj-lt"/>
            </a:rPr>
            <a:t>Oeste</a:t>
          </a:r>
          <a:endParaRPr lang="en-US" sz="1700" kern="1200" dirty="0" smtClean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+mj-lt"/>
            </a:rPr>
            <a:t>Nordeste</a:t>
          </a:r>
          <a:endParaRPr lang="en-US" sz="1700" kern="1200" dirty="0" smtClean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+mj-lt"/>
            </a:rPr>
            <a:t>Sul</a:t>
          </a:r>
          <a:endParaRPr lang="en-US" sz="1700" kern="1200" dirty="0">
            <a:latin typeface="+mj-lt"/>
          </a:endParaRPr>
        </a:p>
      </dsp:txBody>
      <dsp:txXfrm>
        <a:off x="1864931" y="1832488"/>
        <a:ext cx="1677858" cy="88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Programa de Capacitação em Gestão de Pessoas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A Legislação de Pessoal e o Siape como Instrumento de Gestão</a:t>
            </a:r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9A1DD63F-549B-4D4E-B9D0-5E5EFAC9FB8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761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6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Programa de Capacitação em Gestão de Pessoas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9238" y="0"/>
            <a:ext cx="3005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793750"/>
            <a:ext cx="5075238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838700"/>
            <a:ext cx="519588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5188"/>
            <a:ext cx="3086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A Legislação de Pessoal e o Siape como Instrumento de Gestão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9755188"/>
            <a:ext cx="3005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A6DB4825-4DB4-426C-BC3C-DABD5072767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15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933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110FD35-5AD4-48DC-AE68-2B247DBF466F}" type="slidenum">
              <a:rPr lang="pt-BR" sz="1300"/>
              <a:pPr algn="r" defTabSz="936625"/>
              <a:t>10</a:t>
            </a:fld>
            <a:endParaRPr lang="pt-B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8499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781F6334-03AC-41F3-A338-9130C964B827}" type="slidenum">
              <a:rPr lang="pt-BR" sz="1300"/>
              <a:pPr algn="r" defTabSz="936625"/>
              <a:t>21</a:t>
            </a:fld>
            <a:endParaRPr lang="pt-BR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2872D206-8111-4AE2-A0C9-E32E7177A6BE}" type="slidenum">
              <a:rPr lang="pt-BR" sz="1300"/>
              <a:pPr algn="r" defTabSz="936625"/>
              <a:t>22</a:t>
            </a:fld>
            <a:endParaRPr lang="pt-BR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8806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16B9BB31-4B86-468E-8C1D-BC9D1ABA36BF}" type="slidenum">
              <a:rPr lang="pt-BR" sz="1300"/>
              <a:pPr algn="r" defTabSz="936625"/>
              <a:t>23</a:t>
            </a:fld>
            <a:endParaRPr lang="pt-BR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011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8DC40C72-F1BB-4982-885F-8ADEAEE7C6D6}" type="slidenum">
              <a:rPr lang="pt-BR" sz="1300"/>
              <a:pPr algn="r" defTabSz="936625"/>
              <a:t>24</a:t>
            </a:fld>
            <a:endParaRPr lang="pt-BR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1140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77BDF8DA-0106-4BE1-A03D-50A88C797D20}" type="slidenum">
              <a:rPr lang="pt-BR" sz="1300"/>
              <a:pPr algn="r" defTabSz="936625"/>
              <a:t>27</a:t>
            </a:fld>
            <a:endParaRPr lang="pt-BR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7284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D84484F-F1AD-46CA-A49E-611698FBD863}" type="slidenum">
              <a:rPr lang="pt-BR" sz="1300"/>
              <a:pPr algn="r" defTabSz="936625"/>
              <a:t>28</a:t>
            </a:fld>
            <a:endParaRPr lang="pt-BR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830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A25A9EE4-F0D5-4F2E-84E0-C418B1332CDF}" type="slidenum">
              <a:rPr lang="pt-BR" sz="1300"/>
              <a:pPr algn="r" defTabSz="936625"/>
              <a:t>29</a:t>
            </a:fld>
            <a:endParaRPr lang="pt-BR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933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110FD35-5AD4-48DC-AE68-2B247DBF466F}" type="slidenum">
              <a:rPr lang="pt-BR" sz="1300"/>
              <a:pPr algn="r" defTabSz="936625"/>
              <a:t>30</a:t>
            </a:fld>
            <a:endParaRPr lang="pt-BR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035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356B7B7-8402-4E8E-A288-3E6E5B1C09DC}" type="slidenum">
              <a:rPr lang="pt-BR" sz="1300"/>
              <a:pPr algn="r" defTabSz="936625"/>
              <a:t>31</a:t>
            </a:fld>
            <a:endParaRPr lang="pt-BR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1380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81E7E2D6-5873-4BD2-83B5-E9BA1DEF27AC}" type="slidenum">
              <a:rPr lang="pt-BR" sz="1300"/>
              <a:pPr algn="r" defTabSz="936625"/>
              <a:t>32</a:t>
            </a:fld>
            <a:endParaRPr lang="pt-B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933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110FD35-5AD4-48DC-AE68-2B247DBF466F}" type="slidenum">
              <a:rPr lang="pt-BR" sz="1300"/>
              <a:pPr algn="r" defTabSz="936625"/>
              <a:t>11</a:t>
            </a:fld>
            <a:endParaRPr lang="pt-BR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9933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110FD35-5AD4-48DC-AE68-2B247DBF466F}" type="slidenum">
              <a:rPr lang="pt-BR" sz="1300"/>
              <a:pPr algn="r" defTabSz="936625"/>
              <a:t>35</a:t>
            </a:fld>
            <a:endParaRPr lang="pt-BR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547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386326B4-0A7C-494B-BB31-810BE6DD0D23}" type="slidenum">
              <a:rPr lang="pt-BR" sz="1300"/>
              <a:pPr algn="r" defTabSz="936625"/>
              <a:t>36</a:t>
            </a:fld>
            <a:endParaRPr lang="pt-BR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7524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BE83B576-E5ED-437A-AA8B-774311D22FC9}" type="slidenum">
              <a:rPr lang="pt-BR" sz="1300"/>
              <a:pPr algn="r" defTabSz="936625"/>
              <a:t>37</a:t>
            </a:fld>
            <a:endParaRPr lang="pt-BR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854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CE3014D2-4BA7-46B9-A2C8-39DE613BC766}" type="slidenum">
              <a:rPr lang="pt-BR" sz="1300"/>
              <a:pPr algn="r" defTabSz="936625"/>
              <a:t>38</a:t>
            </a:fld>
            <a:endParaRPr lang="pt-BR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059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7C3704C4-B0E1-4389-B5DB-C21AE1A9CBAE}" type="slidenum">
              <a:rPr lang="pt-BR" sz="1300"/>
              <a:pPr algn="r" defTabSz="936625"/>
              <a:t>39</a:t>
            </a:fld>
            <a:endParaRPr lang="pt-BR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1620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C1BFC023-B183-40BD-B534-B490C8432457}" type="slidenum">
              <a:rPr lang="pt-BR" sz="1300"/>
              <a:pPr algn="r" defTabSz="936625"/>
              <a:t>40</a:t>
            </a:fld>
            <a:endParaRPr lang="pt-BR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366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C79B5C2B-AE1E-4C42-A6BE-D883CC19AB08}" type="slidenum">
              <a:rPr lang="pt-BR" sz="1300"/>
              <a:pPr algn="r" defTabSz="936625"/>
              <a:t>41</a:t>
            </a:fld>
            <a:endParaRPr lang="pt-BR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469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44E4B307-DCDD-4878-90A8-EF5D198B337A}" type="slidenum">
              <a:rPr lang="pt-BR" sz="1300"/>
              <a:pPr algn="r" defTabSz="936625"/>
              <a:t>42</a:t>
            </a:fld>
            <a:endParaRPr lang="pt-BR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571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63EC0DAE-6637-4A7A-89BC-05FB71F3E8FB}" type="slidenum">
              <a:rPr lang="pt-BR" sz="1300"/>
              <a:pPr algn="r" defTabSz="936625"/>
              <a:t>43</a:t>
            </a:fld>
            <a:endParaRPr lang="pt-BR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7764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719E6299-72AF-496E-A86C-EDE568A900BD}" type="slidenum">
              <a:rPr lang="pt-BR" sz="1300"/>
              <a:pPr algn="r" defTabSz="936625"/>
              <a:t>44</a:t>
            </a:fld>
            <a:endParaRPr lang="pt-BR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2404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DA4BC129-D12F-41D5-B91D-D8C9E7771E0B}" type="slidenum">
              <a:rPr lang="pt-BR" sz="1300"/>
              <a:pPr algn="r" defTabSz="936625"/>
              <a:t>12</a:t>
            </a:fld>
            <a:endParaRPr lang="pt-BR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571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63EC0DAE-6637-4A7A-89BC-05FB71F3E8FB}" type="slidenum">
              <a:rPr lang="pt-BR" sz="1300"/>
              <a:pPr algn="r" defTabSz="936625"/>
              <a:t>45</a:t>
            </a:fld>
            <a:endParaRPr lang="pt-BR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571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63EC0DAE-6637-4A7A-89BC-05FB71F3E8FB}" type="slidenum">
              <a:rPr lang="pt-BR" sz="1300"/>
              <a:pPr algn="r" defTabSz="936625"/>
              <a:t>46</a:t>
            </a:fld>
            <a:endParaRPr lang="pt-BR"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571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63EC0DAE-6637-4A7A-89BC-05FB71F3E8FB}" type="slidenum">
              <a:rPr lang="pt-BR" sz="1300"/>
              <a:pPr algn="r" defTabSz="936625"/>
              <a:t>47</a:t>
            </a:fld>
            <a:endParaRPr lang="pt-BR"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878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D1203FB7-A14E-4EAF-B082-C5C72C689DA6}" type="slidenum">
              <a:rPr lang="pt-BR" sz="1300"/>
              <a:pPr algn="r" defTabSz="936625"/>
              <a:t>48</a:t>
            </a:fld>
            <a:endParaRPr lang="pt-BR" sz="13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1981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75CC45EB-AD9F-4BD0-92E6-9F370E5A8396}" type="slidenum">
              <a:rPr lang="pt-BR" sz="1300"/>
              <a:pPr algn="r" defTabSz="936625"/>
              <a:t>49</a:t>
            </a:fld>
            <a:endParaRPr lang="pt-BR"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2083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B6A3037B-D767-46B2-95CC-F354F24A7FF7}" type="slidenum">
              <a:rPr lang="pt-BR" sz="1300"/>
              <a:pPr algn="r" defTabSz="936625"/>
              <a:t>50</a:t>
            </a:fld>
            <a:endParaRPr lang="pt-BR"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20836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B6A3037B-D767-46B2-95CC-F354F24A7FF7}" type="slidenum">
              <a:rPr lang="pt-BR" sz="1300"/>
              <a:pPr algn="r" defTabSz="936625"/>
              <a:t>51</a:t>
            </a:fld>
            <a:endParaRPr lang="pt-BR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342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0E720DB9-9160-4E2E-9146-FB3E71B77F3E}" type="slidenum">
              <a:rPr lang="pt-BR" sz="1300"/>
              <a:pPr algn="r" defTabSz="936625"/>
              <a:t>13</a:t>
            </a:fld>
            <a:endParaRPr lang="pt-BR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445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B9A63473-E4F6-4233-BA98-DD019BF057D8}" type="slidenum">
              <a:rPr lang="pt-BR" sz="1300"/>
              <a:pPr algn="r" defTabSz="936625"/>
              <a:t>14</a:t>
            </a:fld>
            <a:endParaRPr lang="pt-BR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10854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CE3014D2-4BA7-46B9-A2C8-39DE613BC766}" type="slidenum">
              <a:rPr lang="pt-BR" sz="1300"/>
              <a:pPr algn="r" defTabSz="936625"/>
              <a:t>15</a:t>
            </a:fld>
            <a:endParaRPr lang="pt-BR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54D0ED17-BF3C-41F1-A37C-9EF58C1A69B6}" type="slidenum">
              <a:rPr lang="pt-BR" sz="1300"/>
              <a:pPr algn="r" defTabSz="936625"/>
              <a:t>16</a:t>
            </a:fld>
            <a:endParaRPr lang="pt-BR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82948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EDB85D32-0D7B-4DE5-A8D3-F101BF18B6EF}" type="slidenum">
              <a:rPr lang="pt-BR" sz="1300"/>
              <a:pPr algn="r" defTabSz="936625"/>
              <a:t>17</a:t>
            </a:fld>
            <a:endParaRPr lang="pt-BR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68350"/>
            <a:ext cx="5135562" cy="3851275"/>
          </a:xfrm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47738" y="4875213"/>
            <a:ext cx="5203825" cy="4618037"/>
          </a:xfrm>
          <a:noFill/>
          <a:ln/>
        </p:spPr>
        <p:txBody>
          <a:bodyPr lIns="95856" tIns="47928" rIns="95856" bIns="47928"/>
          <a:lstStyle/>
          <a:p>
            <a:endParaRPr lang="en-US" smtClean="0">
              <a:latin typeface="Times New Roman" pitchFamily="18" charset="0"/>
              <a:ea typeface="ＭＳ Ｐゴシック" pitchFamily="2" charset="-128"/>
            </a:endParaRP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4022725" y="975201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936625"/>
            <a:fld id="{840364D5-8E38-4A71-A7FD-1AEED30AEC69}" type="slidenum">
              <a:rPr lang="pt-BR" sz="1300"/>
              <a:pPr algn="r" defTabSz="936625"/>
              <a:t>20</a:t>
            </a:fld>
            <a:endParaRPr lang="pt-B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874" r:id="rId14"/>
  </p:sldLayoutIdLst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mages.google.com.br/imgres?imgurl=http://www.anesp.org.br/sites/300/394/imagens/anap.jpeg&amp;imgrefurl=http://www.anesp.org.br/003/00318005.asp?ttCD_CHAVE=17754&amp;h=230&amp;w=400&amp;sz=18&amp;hl=pt-BR&amp;start=7&amp;tbnid=G3XmWM0e8njBSM:&amp;tbnh=71&amp;tbnw=124&amp;prev=/images?q=%22escola+nacional+de+Administra%C3%A7%C3%A3o+p%C3%BAblica%22&amp;gbv=2&amp;svnum=10&amp;hl=pt-BR&amp;sa=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82" name="Rectangle 38"/>
          <p:cNvSpPr>
            <a:spLocks noChangeArrowheads="1"/>
          </p:cNvSpPr>
          <p:nvPr/>
        </p:nvSpPr>
        <p:spPr bwMode="auto">
          <a:xfrm>
            <a:off x="1043608" y="692696"/>
            <a:ext cx="7129462" cy="1584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 sz="1800">
              <a:latin typeface="Times New Roman" charset="0"/>
              <a:ea typeface="+mn-ea"/>
            </a:endParaRPr>
          </a:p>
        </p:txBody>
      </p:sp>
      <p:sp>
        <p:nvSpPr>
          <p:cNvPr id="594981" name="Rectangle 37" descr="Papel de seda rosa"/>
          <p:cNvSpPr>
            <a:spLocks noChangeArrowheads="1"/>
          </p:cNvSpPr>
          <p:nvPr/>
        </p:nvSpPr>
        <p:spPr bwMode="auto">
          <a:xfrm>
            <a:off x="899592" y="764704"/>
            <a:ext cx="75612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pt-BR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  <a:cs typeface="Arial" pitchFamily="34" charset="0"/>
            </a:endParaRPr>
          </a:p>
          <a:p>
            <a:pPr algn="ctr">
              <a:defRPr/>
            </a:pP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cs typeface="Arial" pitchFamily="34" charset="0"/>
              </a:rPr>
              <a:t>Gestão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cs typeface="Arial" pitchFamily="34" charset="0"/>
              </a:rPr>
              <a:t>por Competências</a:t>
            </a:r>
          </a:p>
        </p:txBody>
      </p:sp>
      <p:sp>
        <p:nvSpPr>
          <p:cNvPr id="11271" name="AutoShape 41" descr="anap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81450" y="3090863"/>
            <a:ext cx="1181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260350"/>
            <a:ext cx="8640763" cy="1079500"/>
            <a:chOff x="340" y="337"/>
            <a:chExt cx="2141" cy="317"/>
          </a:xfrm>
          <a:solidFill>
            <a:srgbClr val="2C7C9F"/>
          </a:solidFill>
        </p:grpSpPr>
        <p:sp>
          <p:nvSpPr>
            <p:cNvPr id="49158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358" y="337"/>
              <a:ext cx="2123" cy="2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2800" b="1" dirty="0" smtClean="0">
                  <a:solidFill>
                    <a:srgbClr val="FFFFFF"/>
                  </a:solidFill>
                  <a:latin typeface="Calibri" pitchFamily="34" charset="0"/>
                </a:rPr>
                <a:t>GESTÃO POR COMPETÊNCIAS</a:t>
              </a:r>
              <a:endParaRPr lang="pt-BR" sz="2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49157" name="Picture 8" descr="imag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447726" cy="14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4612" y="1484784"/>
            <a:ext cx="80118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180000"/>
              </a:spcAft>
              <a:buClr>
                <a:srgbClr val="620000"/>
              </a:buClr>
              <a:buSzPct val="90000"/>
            </a:pPr>
            <a:r>
              <a:rPr lang="pt-BR" sz="2000" b="0" i="0" dirty="0">
                <a:solidFill>
                  <a:srgbClr val="000026"/>
                </a:solidFill>
                <a:latin typeface="+mn-lt"/>
              </a:rPr>
              <a:t>Modelo de </a:t>
            </a:r>
            <a:r>
              <a:rPr lang="pt-BR" sz="2000" b="0" i="0" dirty="0" smtClean="0">
                <a:solidFill>
                  <a:srgbClr val="000026"/>
                </a:solidFill>
                <a:latin typeface="+mn-lt"/>
              </a:rPr>
              <a:t>gestão que </a:t>
            </a:r>
            <a:r>
              <a:rPr lang="pt-BR" sz="2000" dirty="0" smtClean="0">
                <a:latin typeface="+mn-lt"/>
              </a:rPr>
              <a:t>visa </a:t>
            </a:r>
            <a:r>
              <a:rPr lang="pt-BR" sz="2000" dirty="0">
                <a:latin typeface="+mn-lt"/>
              </a:rPr>
              <a:t>orientar </a:t>
            </a:r>
            <a:r>
              <a:rPr lang="pt-BR" sz="2000" dirty="0" smtClean="0">
                <a:latin typeface="+mn-lt"/>
              </a:rPr>
              <a:t>esforços </a:t>
            </a:r>
            <a:r>
              <a:rPr lang="pt-BR" sz="2000" dirty="0">
                <a:latin typeface="+mn-lt"/>
              </a:rPr>
              <a:t>para planejar, captar, desenvolver e avaliar, nos diferentes níveis da organização (individual, grupal e organizacional), as competências necessárias à consecução </a:t>
            </a:r>
            <a:r>
              <a:rPr lang="pt-BR" sz="2000" dirty="0" smtClean="0">
                <a:latin typeface="+mn-lt"/>
              </a:rPr>
              <a:t>dos objetivos organizacionais</a:t>
            </a:r>
            <a:r>
              <a:rPr lang="pt-BR" sz="2000" b="0" i="0" dirty="0" smtClean="0">
                <a:solidFill>
                  <a:srgbClr val="000026"/>
                </a:solidFill>
                <a:latin typeface="+mn-lt"/>
              </a:rPr>
              <a:t>.</a:t>
            </a:r>
            <a:endParaRPr lang="pt-BR" sz="2000" b="0" i="0" dirty="0">
              <a:solidFill>
                <a:srgbClr val="000026"/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8926" y="3148776"/>
            <a:ext cx="76274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180000"/>
              </a:spcAft>
              <a:buClr>
                <a:srgbClr val="620000"/>
              </a:buClr>
              <a:buSzPct val="90000"/>
            </a:pPr>
            <a:r>
              <a:rPr lang="pt-BR" sz="2000" dirty="0" smtClean="0">
                <a:latin typeface="+mn-lt"/>
              </a:rPr>
              <a:t>É parte </a:t>
            </a:r>
            <a:r>
              <a:rPr lang="pt-BR" sz="2000" dirty="0">
                <a:latin typeface="+mn-lt"/>
              </a:rPr>
              <a:t>de sistema maior de gestão </a:t>
            </a:r>
            <a:r>
              <a:rPr lang="pt-BR" sz="2000" dirty="0" smtClean="0">
                <a:latin typeface="+mn-lt"/>
              </a:rPr>
              <a:t>organizacional.</a:t>
            </a:r>
          </a:p>
          <a:p>
            <a:pPr eaLnBrk="0" hangingPunct="0">
              <a:spcAft>
                <a:spcPct val="180000"/>
              </a:spcAft>
              <a:buClr>
                <a:srgbClr val="620000"/>
              </a:buClr>
              <a:buSzPct val="90000"/>
            </a:pPr>
            <a:r>
              <a:rPr lang="pt-BR" sz="2000" dirty="0" smtClean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O modelo adota como referência a estratégia da </a:t>
            </a:r>
            <a:r>
              <a:rPr lang="pt-BR" sz="2000" dirty="0" smtClean="0">
                <a:latin typeface="+mn-lt"/>
              </a:rPr>
              <a:t>organização e </a:t>
            </a:r>
            <a:r>
              <a:rPr lang="pt-BR" sz="2000" dirty="0">
                <a:latin typeface="+mn-lt"/>
              </a:rPr>
              <a:t>serve para orientar as etapas de recrutamento e seleção, treinamento, gestão de carreira, avaliação de </a:t>
            </a:r>
            <a:r>
              <a:rPr lang="pt-BR" sz="2000" dirty="0" smtClean="0">
                <a:latin typeface="+mn-lt"/>
              </a:rPr>
              <a:t>desempenho, dentre outras. </a:t>
            </a:r>
          </a:p>
          <a:p>
            <a:pPr eaLnBrk="0" hangingPunct="0">
              <a:spcAft>
                <a:spcPct val="180000"/>
              </a:spcAft>
              <a:buClr>
                <a:srgbClr val="620000"/>
              </a:buClr>
              <a:buSzPct val="90000"/>
            </a:pPr>
            <a:r>
              <a:rPr lang="pt-BR" sz="2000" b="0" i="0" u="sng" dirty="0" smtClean="0">
                <a:solidFill>
                  <a:srgbClr val="000026"/>
                </a:solidFill>
                <a:latin typeface="+mn-lt"/>
              </a:rPr>
              <a:t>Objetiva</a:t>
            </a:r>
            <a:r>
              <a:rPr lang="pt-BR" sz="2000" b="0" i="0" dirty="0" smtClean="0">
                <a:solidFill>
                  <a:srgbClr val="000026"/>
                </a:solidFill>
                <a:latin typeface="+mn-lt"/>
              </a:rPr>
              <a:t> </a:t>
            </a:r>
            <a:r>
              <a:rPr lang="pt-BR" sz="2000" b="0" i="0" dirty="0">
                <a:solidFill>
                  <a:srgbClr val="000026"/>
                </a:solidFill>
                <a:latin typeface="+mn-lt"/>
              </a:rPr>
              <a:t>gerenciar o </a:t>
            </a:r>
            <a:r>
              <a:rPr lang="pt-BR" sz="2000" b="0" dirty="0">
                <a:solidFill>
                  <a:srgbClr val="000026"/>
                </a:solidFill>
                <a:latin typeface="+mn-lt"/>
              </a:rPr>
              <a:t>gap</a:t>
            </a:r>
            <a:r>
              <a:rPr lang="pt-BR" sz="2000" b="0" i="0" dirty="0">
                <a:solidFill>
                  <a:srgbClr val="000026"/>
                </a:solidFill>
                <a:latin typeface="+mn-lt"/>
              </a:rPr>
              <a:t> (ou lacuna) de competências eventualmente existente na organização, procurando eliminá-lo ou </a:t>
            </a:r>
            <a:r>
              <a:rPr lang="pt-BR" sz="2000" b="0" i="0" dirty="0" smtClean="0">
                <a:solidFill>
                  <a:srgbClr val="000026"/>
                </a:solidFill>
                <a:latin typeface="+mn-lt"/>
              </a:rPr>
              <a:t>minimizá-lo.</a:t>
            </a:r>
            <a:endParaRPr lang="pt-BR" sz="2000" b="0" i="0" dirty="0">
              <a:solidFill>
                <a:srgbClr val="000026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260350"/>
            <a:ext cx="8640763" cy="1079500"/>
            <a:chOff x="340" y="337"/>
            <a:chExt cx="2141" cy="317"/>
          </a:xfrm>
        </p:grpSpPr>
        <p:sp>
          <p:nvSpPr>
            <p:cNvPr id="49158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358" y="337"/>
              <a:ext cx="212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2800" b="1" dirty="0" smtClean="0">
                  <a:solidFill>
                    <a:srgbClr val="FFFFFF"/>
                  </a:solidFill>
                  <a:latin typeface="Calibri" pitchFamily="34" charset="0"/>
                </a:rPr>
                <a:t>GESTÃO POR COMPETÊNCIAS</a:t>
              </a:r>
              <a:endParaRPr lang="pt-BR" sz="2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49157" name="Picture 8" descr="imag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9755"/>
            <a:ext cx="1548036" cy="9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2" y="1361983"/>
            <a:ext cx="8575705" cy="47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2868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177865" y="331975"/>
            <a:ext cx="8787575" cy="1229563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FFFFFF"/>
                </a:solidFill>
                <a:latin typeface="Calibri" pitchFamily="34" charset="0"/>
              </a:rPr>
              <a:t>O modelo de gestão por competências nos processos de gestão de pessoas </a:t>
            </a:r>
          </a:p>
        </p:txBody>
      </p:sp>
      <p:pic>
        <p:nvPicPr>
          <p:cNvPr id="59397" name="Picture 8" descr="imagem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773238"/>
            <a:ext cx="19970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68313" y="1773238"/>
            <a:ext cx="6624637" cy="4656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Relação com o conceito de Gestão Estratégica de Pessoas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Gestão Estratégica de Pessoas: modelo de gestão que busca relacionar os objetivos e metas da organização ao desempenho e às formas mais adequadas para alcançá-los.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As diretrizes e metas estabelecidas para a organização precisam desdobradas até o nível do indivíduo.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Estreita relação com o processo de planejamento estratégico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250824" y="260350"/>
            <a:ext cx="8641655" cy="1232534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FFFFFF"/>
                </a:solidFill>
                <a:latin typeface="Calibri" pitchFamily="34" charset="0"/>
              </a:rPr>
              <a:t>O modelo de gestão por competências nos processos de gestão de pessoas 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539553" y="1844824"/>
            <a:ext cx="7920880" cy="415498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latin typeface="Calibri" pitchFamily="34" charset="0"/>
                <a:cs typeface="Arial" pitchFamily="34" charset="0"/>
              </a:rPr>
              <a:t>Modelo de Gestão por Competências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Arial Black" pitchFamily="34" charset="0"/>
              <a:buChar char="»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 Operacionalizar a gestão estratégica de pessoas.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Arial Black" pitchFamily="34" charset="0"/>
              <a:buChar char="»"/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 typeface="Arial Black" pitchFamily="34" charset="0"/>
              <a:buChar char="»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 Integração da dimensão estratégica da organização à dimensão individual.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Arial Black" pitchFamily="34" charset="0"/>
              <a:buChar char="»"/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 typeface="Arial Black" pitchFamily="34" charset="0"/>
              <a:buChar char="»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 Integração dos processos de gestão de pessoas</a:t>
            </a:r>
            <a:r>
              <a:rPr lang="pt-BR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CC3300"/>
              </a:buClr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3" name="Text Box 6"/>
          <p:cNvSpPr txBox="1">
            <a:spLocks noChangeArrowheads="1"/>
          </p:cNvSpPr>
          <p:nvPr/>
        </p:nvSpPr>
        <p:spPr bwMode="auto">
          <a:xfrm>
            <a:off x="293486" y="260648"/>
            <a:ext cx="8705468" cy="1440458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FFFFFF"/>
                </a:solidFill>
                <a:latin typeface="Calibri" pitchFamily="34" charset="0"/>
              </a:rPr>
              <a:t>O modelo de gestão por competências nos processos de gestão de pessoas </a:t>
            </a:r>
          </a:p>
        </p:txBody>
      </p:sp>
      <p:grpSp>
        <p:nvGrpSpPr>
          <p:cNvPr id="61445" name="Group 454"/>
          <p:cNvGrpSpPr>
            <a:grpSpLocks/>
          </p:cNvGrpSpPr>
          <p:nvPr/>
        </p:nvGrpSpPr>
        <p:grpSpPr bwMode="auto">
          <a:xfrm>
            <a:off x="1403350" y="2205038"/>
            <a:ext cx="6170613" cy="3744912"/>
            <a:chOff x="1428" y="4654"/>
            <a:chExt cx="9262" cy="5680"/>
          </a:xfrm>
        </p:grpSpPr>
        <p:sp>
          <p:nvSpPr>
            <p:cNvPr id="61446" name="Rectangle 427"/>
            <p:cNvSpPr>
              <a:spLocks noChangeArrowheads="1"/>
            </p:cNvSpPr>
            <p:nvPr/>
          </p:nvSpPr>
          <p:spPr bwMode="auto">
            <a:xfrm>
              <a:off x="1624" y="9585"/>
              <a:ext cx="8813" cy="749"/>
            </a:xfrm>
            <a:prstGeom prst="rect">
              <a:avLst/>
            </a:prstGeom>
            <a:solidFill>
              <a:srgbClr val="365F9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65F9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5241" name="AutoShape 428"/>
            <p:cNvSpPr>
              <a:spLocks noChangeArrowheads="1"/>
            </p:cNvSpPr>
            <p:nvPr/>
          </p:nvSpPr>
          <p:spPr bwMode="auto">
            <a:xfrm>
              <a:off x="1428" y="7351"/>
              <a:ext cx="1797" cy="21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blurRad="63500" dist="107763" dir="18900000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48" name="AutoShape 434"/>
            <p:cNvSpPr>
              <a:spLocks noChangeArrowheads="1"/>
            </p:cNvSpPr>
            <p:nvPr/>
          </p:nvSpPr>
          <p:spPr bwMode="auto">
            <a:xfrm>
              <a:off x="1809" y="5829"/>
              <a:ext cx="8409" cy="1394"/>
            </a:xfrm>
            <a:prstGeom prst="upArrowCallout">
              <a:avLst>
                <a:gd name="adj1" fmla="val 62613"/>
                <a:gd name="adj2" fmla="val 150807"/>
                <a:gd name="adj3" fmla="val 21046"/>
                <a:gd name="adj4" fmla="val 66667"/>
              </a:avLst>
            </a:prstGeom>
            <a:gradFill rotWithShape="0">
              <a:gsLst>
                <a:gs pos="0">
                  <a:srgbClr val="FFFFA3"/>
                </a:gs>
                <a:gs pos="100000">
                  <a:srgbClr val="FFFFED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AutoShape 435"/>
            <p:cNvSpPr>
              <a:spLocks noChangeArrowheads="1"/>
            </p:cNvSpPr>
            <p:nvPr/>
          </p:nvSpPr>
          <p:spPr bwMode="auto">
            <a:xfrm>
              <a:off x="3354" y="4654"/>
              <a:ext cx="5415" cy="1014"/>
            </a:xfrm>
            <a:prstGeom prst="flowChartTerminator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CCEBEB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1450" name="Text Box 436"/>
            <p:cNvSpPr txBox="1">
              <a:spLocks noChangeArrowheads="1"/>
            </p:cNvSpPr>
            <p:nvPr/>
          </p:nvSpPr>
          <p:spPr bwMode="auto">
            <a:xfrm>
              <a:off x="4504" y="9757"/>
              <a:ext cx="3272" cy="4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1100" b="1">
                  <a:solidFill>
                    <a:srgbClr val="000000"/>
                  </a:solidFill>
                  <a:latin typeface="Arial" pitchFamily="34" charset="0"/>
                </a:rPr>
                <a:t>Gestão por Competências</a:t>
              </a:r>
              <a:endParaRPr lang="pt-BR"/>
            </a:p>
          </p:txBody>
        </p:sp>
        <p:sp>
          <p:nvSpPr>
            <p:cNvPr id="61451" name="Text Box 437"/>
            <p:cNvSpPr txBox="1">
              <a:spLocks noChangeArrowheads="1"/>
            </p:cNvSpPr>
            <p:nvPr/>
          </p:nvSpPr>
          <p:spPr bwMode="auto">
            <a:xfrm>
              <a:off x="1428" y="7822"/>
              <a:ext cx="1694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Calibri" pitchFamily="34" charset="0"/>
                </a:rPr>
                <a:t>Planejamento da força de trabalho</a:t>
              </a:r>
              <a:endParaRPr lang="pt-BR"/>
            </a:p>
          </p:txBody>
        </p:sp>
        <p:sp>
          <p:nvSpPr>
            <p:cNvPr id="95246" name="AutoShape 438"/>
            <p:cNvSpPr>
              <a:spLocks noChangeArrowheads="1"/>
            </p:cNvSpPr>
            <p:nvPr/>
          </p:nvSpPr>
          <p:spPr bwMode="auto">
            <a:xfrm>
              <a:off x="3263" y="7351"/>
              <a:ext cx="1797" cy="21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blurRad="63500"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53" name="Text Box 439"/>
            <p:cNvSpPr txBox="1">
              <a:spLocks noChangeArrowheads="1"/>
            </p:cNvSpPr>
            <p:nvPr/>
          </p:nvSpPr>
          <p:spPr bwMode="auto">
            <a:xfrm>
              <a:off x="3354" y="7822"/>
              <a:ext cx="169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Calibri" pitchFamily="34" charset="0"/>
                </a:rPr>
                <a:t>Recrutamento e Seleção</a:t>
              </a:r>
              <a:endParaRPr lang="pt-BR"/>
            </a:p>
          </p:txBody>
        </p:sp>
        <p:sp>
          <p:nvSpPr>
            <p:cNvPr id="95248" name="AutoShape 440"/>
            <p:cNvSpPr>
              <a:spLocks noChangeArrowheads="1"/>
            </p:cNvSpPr>
            <p:nvPr/>
          </p:nvSpPr>
          <p:spPr bwMode="auto">
            <a:xfrm>
              <a:off x="5114" y="7351"/>
              <a:ext cx="1797" cy="21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blurRad="63500"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55" name="Text Box 441"/>
            <p:cNvSpPr txBox="1">
              <a:spLocks noChangeArrowheads="1"/>
            </p:cNvSpPr>
            <p:nvPr/>
          </p:nvSpPr>
          <p:spPr bwMode="auto">
            <a:xfrm>
              <a:off x="5190" y="7891"/>
              <a:ext cx="159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Calibri" pitchFamily="34" charset="0"/>
                </a:rPr>
                <a:t>Gestão do Desempenho</a:t>
              </a:r>
              <a:endParaRPr lang="pt-BR"/>
            </a:p>
          </p:txBody>
        </p:sp>
        <p:sp>
          <p:nvSpPr>
            <p:cNvPr id="95250" name="AutoShape 442"/>
            <p:cNvSpPr>
              <a:spLocks noChangeArrowheads="1"/>
            </p:cNvSpPr>
            <p:nvPr/>
          </p:nvSpPr>
          <p:spPr bwMode="auto">
            <a:xfrm>
              <a:off x="6968" y="7351"/>
              <a:ext cx="1797" cy="21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blurRad="63500" dist="107763" dir="189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57" name="Text Box 443"/>
            <p:cNvSpPr txBox="1">
              <a:spLocks noChangeArrowheads="1"/>
            </p:cNvSpPr>
            <p:nvPr/>
          </p:nvSpPr>
          <p:spPr bwMode="auto">
            <a:xfrm>
              <a:off x="6968" y="7822"/>
              <a:ext cx="1960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Calibri" pitchFamily="34" charset="0"/>
                </a:rPr>
                <a:t>Capacitação e Desenvolvimento</a:t>
              </a:r>
              <a:endParaRPr lang="pt-BR"/>
            </a:p>
          </p:txBody>
        </p:sp>
        <p:sp>
          <p:nvSpPr>
            <p:cNvPr id="95252" name="AutoShape 444"/>
            <p:cNvSpPr>
              <a:spLocks noChangeArrowheads="1"/>
            </p:cNvSpPr>
            <p:nvPr/>
          </p:nvSpPr>
          <p:spPr bwMode="auto">
            <a:xfrm>
              <a:off x="8829" y="7310"/>
              <a:ext cx="1797" cy="216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blurRad="63500" dist="107763" dir="18900000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59" name="Text Box 445"/>
            <p:cNvSpPr txBox="1">
              <a:spLocks noChangeArrowheads="1"/>
            </p:cNvSpPr>
            <p:nvPr/>
          </p:nvSpPr>
          <p:spPr bwMode="auto">
            <a:xfrm>
              <a:off x="8996" y="7891"/>
              <a:ext cx="1694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Calibri" pitchFamily="34" charset="0"/>
                </a:rPr>
                <a:t>Remuneração</a:t>
              </a:r>
              <a:endParaRPr lang="pt-BR"/>
            </a:p>
          </p:txBody>
        </p:sp>
        <p:sp>
          <p:nvSpPr>
            <p:cNvPr id="61460" name="Text Box 452"/>
            <p:cNvSpPr txBox="1">
              <a:spLocks noChangeArrowheads="1"/>
            </p:cNvSpPr>
            <p:nvPr/>
          </p:nvSpPr>
          <p:spPr bwMode="auto">
            <a:xfrm>
              <a:off x="4166" y="6553"/>
              <a:ext cx="400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Arial" pitchFamily="34" charset="0"/>
                </a:rPr>
                <a:t>Gestão Estratégica de Pessoas</a:t>
              </a:r>
              <a:endParaRPr lang="pt-BR"/>
            </a:p>
          </p:txBody>
        </p:sp>
        <p:sp>
          <p:nvSpPr>
            <p:cNvPr id="61461" name="Text Box 453"/>
            <p:cNvSpPr txBox="1">
              <a:spLocks noChangeArrowheads="1"/>
            </p:cNvSpPr>
            <p:nvPr/>
          </p:nvSpPr>
          <p:spPr bwMode="auto">
            <a:xfrm>
              <a:off x="4166" y="4861"/>
              <a:ext cx="400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solidFill>
                    <a:srgbClr val="000000"/>
                  </a:solidFill>
                  <a:latin typeface="Arial" pitchFamily="34" charset="0"/>
                </a:rPr>
                <a:t>Estratégia Organizacional</a:t>
              </a:r>
              <a:endParaRPr lang="pt-BR"/>
            </a:p>
          </p:txBody>
        </p:sp>
      </p:grp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4"/>
          <p:cNvGrpSpPr>
            <a:grpSpLocks/>
          </p:cNvGrpSpPr>
          <p:nvPr/>
        </p:nvGrpSpPr>
        <p:grpSpPr bwMode="auto">
          <a:xfrm>
            <a:off x="250825" y="260350"/>
            <a:ext cx="8604250" cy="1079500"/>
            <a:chOff x="340" y="337"/>
            <a:chExt cx="2132" cy="317"/>
          </a:xfrm>
          <a:solidFill>
            <a:srgbClr val="2C7C9F"/>
          </a:solidFill>
        </p:grpSpPr>
        <p:sp>
          <p:nvSpPr>
            <p:cNvPr id="65542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65543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Relações entre Estratégia Organizacional, Aprendizagem, Competência e Desempenho</a:t>
              </a:r>
            </a:p>
          </p:txBody>
        </p:sp>
      </p:grp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439339"/>
              </p:ext>
            </p:extLst>
          </p:nvPr>
        </p:nvGraphicFramePr>
        <p:xfrm>
          <a:off x="4787900" y="3284538"/>
          <a:ext cx="18716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4" imgW="1456560" imgH="914400" progId="">
                  <p:embed/>
                </p:oleObj>
              </mc:Choice>
              <mc:Fallback>
                <p:oleObj name="Clip" r:id="rId4" imgW="145656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284538"/>
                        <a:ext cx="1871663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EDCN0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420938"/>
            <a:ext cx="187166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MEET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1358900"/>
            <a:ext cx="16573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8150" y="262413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pt-BR" sz="2200" dirty="0">
                <a:solidFill>
                  <a:srgbClr val="660033"/>
                </a:solidFill>
              </a:rPr>
              <a:t>E</a:t>
            </a:r>
            <a:r>
              <a:rPr lang="pt-BR" sz="1800" dirty="0">
                <a:solidFill>
                  <a:srgbClr val="660033"/>
                </a:solidFill>
              </a:rPr>
              <a:t>STRATÉGIA</a:t>
            </a:r>
            <a:endParaRPr lang="pt-BR" sz="1800" b="0" dirty="0">
              <a:solidFill>
                <a:srgbClr val="660033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84425" y="3430588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solidFill>
                  <a:schemeClr val="tx1"/>
                </a:solidFill>
              </a:rPr>
              <a:t>  </a:t>
            </a:r>
            <a:r>
              <a:rPr lang="pt-BR" sz="2200">
                <a:solidFill>
                  <a:srgbClr val="660033"/>
                </a:solidFill>
              </a:rPr>
              <a:t>A</a:t>
            </a:r>
            <a:r>
              <a:rPr lang="pt-BR" sz="1800">
                <a:solidFill>
                  <a:srgbClr val="660033"/>
                </a:solidFill>
              </a:rPr>
              <a:t>PRENDIZAGEM</a:t>
            </a:r>
            <a:endParaRPr lang="pt-BR" sz="1800" b="0">
              <a:solidFill>
                <a:srgbClr val="660033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86288" y="4410075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pt-BR" sz="2200">
                <a:solidFill>
                  <a:srgbClr val="660033"/>
                </a:solidFill>
              </a:rPr>
              <a:t>C</a:t>
            </a:r>
            <a:r>
              <a:rPr lang="pt-BR" sz="1800">
                <a:solidFill>
                  <a:srgbClr val="660033"/>
                </a:solidFill>
              </a:rPr>
              <a:t>OMPETÊNCIA</a:t>
            </a:r>
          </a:p>
        </p:txBody>
      </p:sp>
      <p:pic>
        <p:nvPicPr>
          <p:cNvPr id="14" name="Picture 20" descr="j02501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378325"/>
            <a:ext cx="21240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24650" y="5719763"/>
            <a:ext cx="2024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200">
                <a:solidFill>
                  <a:srgbClr val="660033"/>
                </a:solidFill>
              </a:rPr>
              <a:t>D</a:t>
            </a:r>
            <a:r>
              <a:rPr lang="pt-BR" sz="1800">
                <a:solidFill>
                  <a:srgbClr val="660033"/>
                </a:solidFill>
              </a:rPr>
              <a:t>ESEMPENHO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10591905">
            <a:off x="2655888" y="2032000"/>
            <a:ext cx="5329237" cy="946150"/>
            <a:chOff x="864" y="2927"/>
            <a:chExt cx="2481" cy="765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 rot="-3780671">
              <a:off x="1724" y="2068"/>
              <a:ext cx="761" cy="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pt-BR" sz="180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 rot="-3780671">
              <a:off x="1770" y="2149"/>
              <a:ext cx="680" cy="2406"/>
            </a:xfrm>
            <a:custGeom>
              <a:avLst/>
              <a:gdLst>
                <a:gd name="T0" fmla="*/ 242 w 874"/>
                <a:gd name="T1" fmla="*/ 896 h 3309"/>
                <a:gd name="T2" fmla="*/ 209 w 874"/>
                <a:gd name="T3" fmla="*/ 848 h 3309"/>
                <a:gd name="T4" fmla="*/ 179 w 874"/>
                <a:gd name="T5" fmla="*/ 799 h 3309"/>
                <a:gd name="T6" fmla="*/ 154 w 874"/>
                <a:gd name="T7" fmla="*/ 751 h 3309"/>
                <a:gd name="T8" fmla="*/ 132 w 874"/>
                <a:gd name="T9" fmla="*/ 704 h 3309"/>
                <a:gd name="T10" fmla="*/ 115 w 874"/>
                <a:gd name="T11" fmla="*/ 656 h 3309"/>
                <a:gd name="T12" fmla="*/ 103 w 874"/>
                <a:gd name="T13" fmla="*/ 609 h 3309"/>
                <a:gd name="T14" fmla="*/ 94 w 874"/>
                <a:gd name="T15" fmla="*/ 563 h 3309"/>
                <a:gd name="T16" fmla="*/ 91 w 874"/>
                <a:gd name="T17" fmla="*/ 516 h 3309"/>
                <a:gd name="T18" fmla="*/ 93 w 874"/>
                <a:gd name="T19" fmla="*/ 468 h 3309"/>
                <a:gd name="T20" fmla="*/ 99 w 874"/>
                <a:gd name="T21" fmla="*/ 421 h 3309"/>
                <a:gd name="T22" fmla="*/ 110 w 874"/>
                <a:gd name="T23" fmla="*/ 373 h 3309"/>
                <a:gd name="T24" fmla="*/ 128 w 874"/>
                <a:gd name="T25" fmla="*/ 324 h 3309"/>
                <a:gd name="T26" fmla="*/ 152 w 874"/>
                <a:gd name="T27" fmla="*/ 276 h 3309"/>
                <a:gd name="T28" fmla="*/ 179 w 874"/>
                <a:gd name="T29" fmla="*/ 227 h 3309"/>
                <a:gd name="T30" fmla="*/ 212 w 874"/>
                <a:gd name="T31" fmla="*/ 177 h 3309"/>
                <a:gd name="T32" fmla="*/ 253 w 874"/>
                <a:gd name="T33" fmla="*/ 127 h 3309"/>
                <a:gd name="T34" fmla="*/ 321 w 874"/>
                <a:gd name="T35" fmla="*/ 140 h 3309"/>
                <a:gd name="T36" fmla="*/ 304 w 874"/>
                <a:gd name="T37" fmla="*/ 0 h 3309"/>
                <a:gd name="T38" fmla="*/ 123 w 874"/>
                <a:gd name="T39" fmla="*/ 84 h 3309"/>
                <a:gd name="T40" fmla="*/ 177 w 874"/>
                <a:gd name="T41" fmla="*/ 100 h 3309"/>
                <a:gd name="T42" fmla="*/ 136 w 874"/>
                <a:gd name="T43" fmla="*/ 151 h 3309"/>
                <a:gd name="T44" fmla="*/ 102 w 874"/>
                <a:gd name="T45" fmla="*/ 201 h 3309"/>
                <a:gd name="T46" fmla="*/ 72 w 874"/>
                <a:gd name="T47" fmla="*/ 252 h 3309"/>
                <a:gd name="T48" fmla="*/ 47 w 874"/>
                <a:gd name="T49" fmla="*/ 301 h 3309"/>
                <a:gd name="T50" fmla="*/ 27 w 874"/>
                <a:gd name="T51" fmla="*/ 350 h 3309"/>
                <a:gd name="T52" fmla="*/ 13 w 874"/>
                <a:gd name="T53" fmla="*/ 399 h 3309"/>
                <a:gd name="T54" fmla="*/ 4 w 874"/>
                <a:gd name="T55" fmla="*/ 449 h 3309"/>
                <a:gd name="T56" fmla="*/ 0 w 874"/>
                <a:gd name="T57" fmla="*/ 499 h 3309"/>
                <a:gd name="T58" fmla="*/ 2 w 874"/>
                <a:gd name="T59" fmla="*/ 549 h 3309"/>
                <a:gd name="T60" fmla="*/ 7 w 874"/>
                <a:gd name="T61" fmla="*/ 600 h 3309"/>
                <a:gd name="T62" fmla="*/ 18 w 874"/>
                <a:gd name="T63" fmla="*/ 651 h 3309"/>
                <a:gd name="T64" fmla="*/ 34 w 874"/>
                <a:gd name="T65" fmla="*/ 704 h 3309"/>
                <a:gd name="T66" fmla="*/ 57 w 874"/>
                <a:gd name="T67" fmla="*/ 757 h 3309"/>
                <a:gd name="T68" fmla="*/ 83 w 874"/>
                <a:gd name="T69" fmla="*/ 812 h 3309"/>
                <a:gd name="T70" fmla="*/ 116 w 874"/>
                <a:gd name="T71" fmla="*/ 867 h 3309"/>
                <a:gd name="T72" fmla="*/ 154 w 874"/>
                <a:gd name="T73" fmla="*/ 925 h 3309"/>
                <a:gd name="T74" fmla="*/ 242 w 874"/>
                <a:gd name="T75" fmla="*/ 896 h 33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4"/>
                <a:gd name="T115" fmla="*/ 0 h 3309"/>
                <a:gd name="T116" fmla="*/ 874 w 874"/>
                <a:gd name="T117" fmla="*/ 3309 h 33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4" h="3309">
                  <a:moveTo>
                    <a:pt x="660" y="3204"/>
                  </a:moveTo>
                  <a:lnTo>
                    <a:pt x="569" y="3031"/>
                  </a:lnTo>
                  <a:lnTo>
                    <a:pt x="488" y="2858"/>
                  </a:lnTo>
                  <a:lnTo>
                    <a:pt x="420" y="2687"/>
                  </a:lnTo>
                  <a:lnTo>
                    <a:pt x="361" y="2518"/>
                  </a:lnTo>
                  <a:lnTo>
                    <a:pt x="314" y="2348"/>
                  </a:lnTo>
                  <a:lnTo>
                    <a:pt x="280" y="2181"/>
                  </a:lnTo>
                  <a:lnTo>
                    <a:pt x="257" y="2012"/>
                  </a:lnTo>
                  <a:lnTo>
                    <a:pt x="249" y="1844"/>
                  </a:lnTo>
                  <a:lnTo>
                    <a:pt x="253" y="1675"/>
                  </a:lnTo>
                  <a:lnTo>
                    <a:pt x="270" y="1506"/>
                  </a:lnTo>
                  <a:lnTo>
                    <a:pt x="302" y="1335"/>
                  </a:lnTo>
                  <a:lnTo>
                    <a:pt x="350" y="1162"/>
                  </a:lnTo>
                  <a:lnTo>
                    <a:pt x="412" y="989"/>
                  </a:lnTo>
                  <a:lnTo>
                    <a:pt x="488" y="812"/>
                  </a:lnTo>
                  <a:lnTo>
                    <a:pt x="580" y="633"/>
                  </a:lnTo>
                  <a:lnTo>
                    <a:pt x="690" y="452"/>
                  </a:lnTo>
                  <a:lnTo>
                    <a:pt x="874" y="504"/>
                  </a:lnTo>
                  <a:lnTo>
                    <a:pt x="830" y="0"/>
                  </a:lnTo>
                  <a:lnTo>
                    <a:pt x="335" y="298"/>
                  </a:lnTo>
                  <a:lnTo>
                    <a:pt x="482" y="359"/>
                  </a:lnTo>
                  <a:lnTo>
                    <a:pt x="372" y="542"/>
                  </a:lnTo>
                  <a:lnTo>
                    <a:pt x="278" y="720"/>
                  </a:lnTo>
                  <a:lnTo>
                    <a:pt x="196" y="899"/>
                  </a:lnTo>
                  <a:lnTo>
                    <a:pt x="130" y="1076"/>
                  </a:lnTo>
                  <a:lnTo>
                    <a:pt x="75" y="1253"/>
                  </a:lnTo>
                  <a:lnTo>
                    <a:pt x="36" y="1428"/>
                  </a:lnTo>
                  <a:lnTo>
                    <a:pt x="11" y="1607"/>
                  </a:lnTo>
                  <a:lnTo>
                    <a:pt x="0" y="1784"/>
                  </a:lnTo>
                  <a:lnTo>
                    <a:pt x="2" y="1964"/>
                  </a:lnTo>
                  <a:lnTo>
                    <a:pt x="19" y="2145"/>
                  </a:lnTo>
                  <a:lnTo>
                    <a:pt x="49" y="2329"/>
                  </a:lnTo>
                  <a:lnTo>
                    <a:pt x="94" y="2518"/>
                  </a:lnTo>
                  <a:lnTo>
                    <a:pt x="155" y="2708"/>
                  </a:lnTo>
                  <a:lnTo>
                    <a:pt x="229" y="2904"/>
                  </a:lnTo>
                  <a:lnTo>
                    <a:pt x="317" y="3103"/>
                  </a:lnTo>
                  <a:lnTo>
                    <a:pt x="420" y="3309"/>
                  </a:lnTo>
                  <a:lnTo>
                    <a:pt x="660" y="3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pt-B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-3780671">
              <a:off x="1759" y="2063"/>
              <a:ext cx="680" cy="2407"/>
            </a:xfrm>
            <a:custGeom>
              <a:avLst/>
              <a:gdLst>
                <a:gd name="T0" fmla="*/ 242 w 874"/>
                <a:gd name="T1" fmla="*/ 898 h 3309"/>
                <a:gd name="T2" fmla="*/ 209 w 874"/>
                <a:gd name="T3" fmla="*/ 849 h 3309"/>
                <a:gd name="T4" fmla="*/ 179 w 874"/>
                <a:gd name="T5" fmla="*/ 801 h 3309"/>
                <a:gd name="T6" fmla="*/ 154 w 874"/>
                <a:gd name="T7" fmla="*/ 752 h 3309"/>
                <a:gd name="T8" fmla="*/ 132 w 874"/>
                <a:gd name="T9" fmla="*/ 706 h 3309"/>
                <a:gd name="T10" fmla="*/ 115 w 874"/>
                <a:gd name="T11" fmla="*/ 658 h 3309"/>
                <a:gd name="T12" fmla="*/ 103 w 874"/>
                <a:gd name="T13" fmla="*/ 610 h 3309"/>
                <a:gd name="T14" fmla="*/ 94 w 874"/>
                <a:gd name="T15" fmla="*/ 564 h 3309"/>
                <a:gd name="T16" fmla="*/ 92 w 874"/>
                <a:gd name="T17" fmla="*/ 516 h 3309"/>
                <a:gd name="T18" fmla="*/ 93 w 874"/>
                <a:gd name="T19" fmla="*/ 469 h 3309"/>
                <a:gd name="T20" fmla="*/ 100 w 874"/>
                <a:gd name="T21" fmla="*/ 422 h 3309"/>
                <a:gd name="T22" fmla="*/ 111 w 874"/>
                <a:gd name="T23" fmla="*/ 374 h 3309"/>
                <a:gd name="T24" fmla="*/ 128 w 874"/>
                <a:gd name="T25" fmla="*/ 325 h 3309"/>
                <a:gd name="T26" fmla="*/ 152 w 874"/>
                <a:gd name="T27" fmla="*/ 276 h 3309"/>
                <a:gd name="T28" fmla="*/ 179 w 874"/>
                <a:gd name="T29" fmla="*/ 228 h 3309"/>
                <a:gd name="T30" fmla="*/ 213 w 874"/>
                <a:gd name="T31" fmla="*/ 177 h 3309"/>
                <a:gd name="T32" fmla="*/ 254 w 874"/>
                <a:gd name="T33" fmla="*/ 127 h 3309"/>
                <a:gd name="T34" fmla="*/ 321 w 874"/>
                <a:gd name="T35" fmla="*/ 141 h 3309"/>
                <a:gd name="T36" fmla="*/ 304 w 874"/>
                <a:gd name="T37" fmla="*/ 0 h 3309"/>
                <a:gd name="T38" fmla="*/ 123 w 874"/>
                <a:gd name="T39" fmla="*/ 84 h 3309"/>
                <a:gd name="T40" fmla="*/ 177 w 874"/>
                <a:gd name="T41" fmla="*/ 101 h 3309"/>
                <a:gd name="T42" fmla="*/ 137 w 874"/>
                <a:gd name="T43" fmla="*/ 152 h 3309"/>
                <a:gd name="T44" fmla="*/ 102 w 874"/>
                <a:gd name="T45" fmla="*/ 201 h 3309"/>
                <a:gd name="T46" fmla="*/ 72 w 874"/>
                <a:gd name="T47" fmla="*/ 252 h 3309"/>
                <a:gd name="T48" fmla="*/ 47 w 874"/>
                <a:gd name="T49" fmla="*/ 302 h 3309"/>
                <a:gd name="T50" fmla="*/ 28 w 874"/>
                <a:gd name="T51" fmla="*/ 351 h 3309"/>
                <a:gd name="T52" fmla="*/ 13 w 874"/>
                <a:gd name="T53" fmla="*/ 400 h 3309"/>
                <a:gd name="T54" fmla="*/ 4 w 874"/>
                <a:gd name="T55" fmla="*/ 450 h 3309"/>
                <a:gd name="T56" fmla="*/ 0 w 874"/>
                <a:gd name="T57" fmla="*/ 500 h 3309"/>
                <a:gd name="T58" fmla="*/ 2 w 874"/>
                <a:gd name="T59" fmla="*/ 550 h 3309"/>
                <a:gd name="T60" fmla="*/ 7 w 874"/>
                <a:gd name="T61" fmla="*/ 601 h 3309"/>
                <a:gd name="T62" fmla="*/ 18 w 874"/>
                <a:gd name="T63" fmla="*/ 652 h 3309"/>
                <a:gd name="T64" fmla="*/ 35 w 874"/>
                <a:gd name="T65" fmla="*/ 706 h 3309"/>
                <a:gd name="T66" fmla="*/ 57 w 874"/>
                <a:gd name="T67" fmla="*/ 758 h 3309"/>
                <a:gd name="T68" fmla="*/ 83 w 874"/>
                <a:gd name="T69" fmla="*/ 813 h 3309"/>
                <a:gd name="T70" fmla="*/ 116 w 874"/>
                <a:gd name="T71" fmla="*/ 869 h 3309"/>
                <a:gd name="T72" fmla="*/ 154 w 874"/>
                <a:gd name="T73" fmla="*/ 927 h 3309"/>
                <a:gd name="T74" fmla="*/ 242 w 874"/>
                <a:gd name="T75" fmla="*/ 898 h 33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4"/>
                <a:gd name="T115" fmla="*/ 0 h 3309"/>
                <a:gd name="T116" fmla="*/ 874 w 874"/>
                <a:gd name="T117" fmla="*/ 3309 h 33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4" h="3309">
                  <a:moveTo>
                    <a:pt x="661" y="3205"/>
                  </a:moveTo>
                  <a:lnTo>
                    <a:pt x="570" y="3032"/>
                  </a:lnTo>
                  <a:lnTo>
                    <a:pt x="489" y="2859"/>
                  </a:lnTo>
                  <a:lnTo>
                    <a:pt x="420" y="2687"/>
                  </a:lnTo>
                  <a:lnTo>
                    <a:pt x="362" y="2518"/>
                  </a:lnTo>
                  <a:lnTo>
                    <a:pt x="314" y="2349"/>
                  </a:lnTo>
                  <a:lnTo>
                    <a:pt x="280" y="2182"/>
                  </a:lnTo>
                  <a:lnTo>
                    <a:pt x="258" y="2012"/>
                  </a:lnTo>
                  <a:lnTo>
                    <a:pt x="250" y="1845"/>
                  </a:lnTo>
                  <a:lnTo>
                    <a:pt x="254" y="1676"/>
                  </a:lnTo>
                  <a:lnTo>
                    <a:pt x="271" y="1506"/>
                  </a:lnTo>
                  <a:lnTo>
                    <a:pt x="303" y="1335"/>
                  </a:lnTo>
                  <a:lnTo>
                    <a:pt x="350" y="1162"/>
                  </a:lnTo>
                  <a:lnTo>
                    <a:pt x="413" y="989"/>
                  </a:lnTo>
                  <a:lnTo>
                    <a:pt x="489" y="812"/>
                  </a:lnTo>
                  <a:lnTo>
                    <a:pt x="581" y="633"/>
                  </a:lnTo>
                  <a:lnTo>
                    <a:pt x="691" y="453"/>
                  </a:lnTo>
                  <a:lnTo>
                    <a:pt x="874" y="504"/>
                  </a:lnTo>
                  <a:lnTo>
                    <a:pt x="831" y="0"/>
                  </a:lnTo>
                  <a:lnTo>
                    <a:pt x="335" y="299"/>
                  </a:lnTo>
                  <a:lnTo>
                    <a:pt x="483" y="360"/>
                  </a:lnTo>
                  <a:lnTo>
                    <a:pt x="373" y="542"/>
                  </a:lnTo>
                  <a:lnTo>
                    <a:pt x="279" y="721"/>
                  </a:lnTo>
                  <a:lnTo>
                    <a:pt x="197" y="900"/>
                  </a:lnTo>
                  <a:lnTo>
                    <a:pt x="131" y="1077"/>
                  </a:lnTo>
                  <a:lnTo>
                    <a:pt x="76" y="1253"/>
                  </a:lnTo>
                  <a:lnTo>
                    <a:pt x="36" y="1428"/>
                  </a:lnTo>
                  <a:lnTo>
                    <a:pt x="12" y="1607"/>
                  </a:lnTo>
                  <a:lnTo>
                    <a:pt x="0" y="1784"/>
                  </a:lnTo>
                  <a:lnTo>
                    <a:pt x="2" y="1965"/>
                  </a:lnTo>
                  <a:lnTo>
                    <a:pt x="19" y="2145"/>
                  </a:lnTo>
                  <a:lnTo>
                    <a:pt x="50" y="2330"/>
                  </a:lnTo>
                  <a:lnTo>
                    <a:pt x="95" y="2518"/>
                  </a:lnTo>
                  <a:lnTo>
                    <a:pt x="156" y="2708"/>
                  </a:lnTo>
                  <a:lnTo>
                    <a:pt x="229" y="2904"/>
                  </a:lnTo>
                  <a:lnTo>
                    <a:pt x="318" y="3104"/>
                  </a:lnTo>
                  <a:lnTo>
                    <a:pt x="420" y="3309"/>
                  </a:lnTo>
                  <a:lnTo>
                    <a:pt x="661" y="3205"/>
                  </a:lnTo>
                  <a:close/>
                </a:path>
              </a:pathLst>
            </a:custGeom>
            <a:solidFill>
              <a:srgbClr val="FAAEAE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pt-BR"/>
            </a:p>
          </p:txBody>
        </p:sp>
      </p:grpSp>
      <p:grpSp>
        <p:nvGrpSpPr>
          <p:cNvPr id="20" name="Group 12"/>
          <p:cNvGrpSpPr>
            <a:grpSpLocks/>
          </p:cNvGrpSpPr>
          <p:nvPr/>
        </p:nvGrpSpPr>
        <p:grpSpPr bwMode="auto">
          <a:xfrm rot="-150423">
            <a:off x="1374775" y="4498975"/>
            <a:ext cx="5329238" cy="946150"/>
            <a:chOff x="864" y="2927"/>
            <a:chExt cx="2481" cy="765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 rot="-3780671">
              <a:off x="1724" y="2068"/>
              <a:ext cx="761" cy="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endParaRPr lang="pt-BR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rot="-3780671">
              <a:off x="1770" y="2149"/>
              <a:ext cx="680" cy="2406"/>
            </a:xfrm>
            <a:custGeom>
              <a:avLst/>
              <a:gdLst>
                <a:gd name="T0" fmla="*/ 242 w 874"/>
                <a:gd name="T1" fmla="*/ 896 h 3309"/>
                <a:gd name="T2" fmla="*/ 209 w 874"/>
                <a:gd name="T3" fmla="*/ 848 h 3309"/>
                <a:gd name="T4" fmla="*/ 179 w 874"/>
                <a:gd name="T5" fmla="*/ 799 h 3309"/>
                <a:gd name="T6" fmla="*/ 154 w 874"/>
                <a:gd name="T7" fmla="*/ 751 h 3309"/>
                <a:gd name="T8" fmla="*/ 132 w 874"/>
                <a:gd name="T9" fmla="*/ 704 h 3309"/>
                <a:gd name="T10" fmla="*/ 115 w 874"/>
                <a:gd name="T11" fmla="*/ 656 h 3309"/>
                <a:gd name="T12" fmla="*/ 103 w 874"/>
                <a:gd name="T13" fmla="*/ 609 h 3309"/>
                <a:gd name="T14" fmla="*/ 94 w 874"/>
                <a:gd name="T15" fmla="*/ 563 h 3309"/>
                <a:gd name="T16" fmla="*/ 91 w 874"/>
                <a:gd name="T17" fmla="*/ 516 h 3309"/>
                <a:gd name="T18" fmla="*/ 93 w 874"/>
                <a:gd name="T19" fmla="*/ 468 h 3309"/>
                <a:gd name="T20" fmla="*/ 99 w 874"/>
                <a:gd name="T21" fmla="*/ 421 h 3309"/>
                <a:gd name="T22" fmla="*/ 110 w 874"/>
                <a:gd name="T23" fmla="*/ 373 h 3309"/>
                <a:gd name="T24" fmla="*/ 128 w 874"/>
                <a:gd name="T25" fmla="*/ 324 h 3309"/>
                <a:gd name="T26" fmla="*/ 152 w 874"/>
                <a:gd name="T27" fmla="*/ 276 h 3309"/>
                <a:gd name="T28" fmla="*/ 179 w 874"/>
                <a:gd name="T29" fmla="*/ 227 h 3309"/>
                <a:gd name="T30" fmla="*/ 212 w 874"/>
                <a:gd name="T31" fmla="*/ 177 h 3309"/>
                <a:gd name="T32" fmla="*/ 253 w 874"/>
                <a:gd name="T33" fmla="*/ 127 h 3309"/>
                <a:gd name="T34" fmla="*/ 321 w 874"/>
                <a:gd name="T35" fmla="*/ 140 h 3309"/>
                <a:gd name="T36" fmla="*/ 304 w 874"/>
                <a:gd name="T37" fmla="*/ 0 h 3309"/>
                <a:gd name="T38" fmla="*/ 123 w 874"/>
                <a:gd name="T39" fmla="*/ 84 h 3309"/>
                <a:gd name="T40" fmla="*/ 177 w 874"/>
                <a:gd name="T41" fmla="*/ 100 h 3309"/>
                <a:gd name="T42" fmla="*/ 136 w 874"/>
                <a:gd name="T43" fmla="*/ 151 h 3309"/>
                <a:gd name="T44" fmla="*/ 102 w 874"/>
                <a:gd name="T45" fmla="*/ 201 h 3309"/>
                <a:gd name="T46" fmla="*/ 72 w 874"/>
                <a:gd name="T47" fmla="*/ 252 h 3309"/>
                <a:gd name="T48" fmla="*/ 47 w 874"/>
                <a:gd name="T49" fmla="*/ 301 h 3309"/>
                <a:gd name="T50" fmla="*/ 27 w 874"/>
                <a:gd name="T51" fmla="*/ 350 h 3309"/>
                <a:gd name="T52" fmla="*/ 13 w 874"/>
                <a:gd name="T53" fmla="*/ 399 h 3309"/>
                <a:gd name="T54" fmla="*/ 4 w 874"/>
                <a:gd name="T55" fmla="*/ 449 h 3309"/>
                <a:gd name="T56" fmla="*/ 0 w 874"/>
                <a:gd name="T57" fmla="*/ 499 h 3309"/>
                <a:gd name="T58" fmla="*/ 2 w 874"/>
                <a:gd name="T59" fmla="*/ 549 h 3309"/>
                <a:gd name="T60" fmla="*/ 7 w 874"/>
                <a:gd name="T61" fmla="*/ 600 h 3309"/>
                <a:gd name="T62" fmla="*/ 18 w 874"/>
                <a:gd name="T63" fmla="*/ 651 h 3309"/>
                <a:gd name="T64" fmla="*/ 34 w 874"/>
                <a:gd name="T65" fmla="*/ 704 h 3309"/>
                <a:gd name="T66" fmla="*/ 57 w 874"/>
                <a:gd name="T67" fmla="*/ 757 h 3309"/>
                <a:gd name="T68" fmla="*/ 83 w 874"/>
                <a:gd name="T69" fmla="*/ 812 h 3309"/>
                <a:gd name="T70" fmla="*/ 116 w 874"/>
                <a:gd name="T71" fmla="*/ 867 h 3309"/>
                <a:gd name="T72" fmla="*/ 154 w 874"/>
                <a:gd name="T73" fmla="*/ 925 h 3309"/>
                <a:gd name="T74" fmla="*/ 242 w 874"/>
                <a:gd name="T75" fmla="*/ 896 h 33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4"/>
                <a:gd name="T115" fmla="*/ 0 h 3309"/>
                <a:gd name="T116" fmla="*/ 874 w 874"/>
                <a:gd name="T117" fmla="*/ 3309 h 33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4" h="3309">
                  <a:moveTo>
                    <a:pt x="660" y="3204"/>
                  </a:moveTo>
                  <a:lnTo>
                    <a:pt x="569" y="3031"/>
                  </a:lnTo>
                  <a:lnTo>
                    <a:pt x="488" y="2858"/>
                  </a:lnTo>
                  <a:lnTo>
                    <a:pt x="420" y="2687"/>
                  </a:lnTo>
                  <a:lnTo>
                    <a:pt x="361" y="2518"/>
                  </a:lnTo>
                  <a:lnTo>
                    <a:pt x="314" y="2348"/>
                  </a:lnTo>
                  <a:lnTo>
                    <a:pt x="280" y="2181"/>
                  </a:lnTo>
                  <a:lnTo>
                    <a:pt x="257" y="2012"/>
                  </a:lnTo>
                  <a:lnTo>
                    <a:pt x="249" y="1844"/>
                  </a:lnTo>
                  <a:lnTo>
                    <a:pt x="253" y="1675"/>
                  </a:lnTo>
                  <a:lnTo>
                    <a:pt x="270" y="1506"/>
                  </a:lnTo>
                  <a:lnTo>
                    <a:pt x="302" y="1335"/>
                  </a:lnTo>
                  <a:lnTo>
                    <a:pt x="350" y="1162"/>
                  </a:lnTo>
                  <a:lnTo>
                    <a:pt x="412" y="989"/>
                  </a:lnTo>
                  <a:lnTo>
                    <a:pt x="488" y="812"/>
                  </a:lnTo>
                  <a:lnTo>
                    <a:pt x="580" y="633"/>
                  </a:lnTo>
                  <a:lnTo>
                    <a:pt x="690" y="452"/>
                  </a:lnTo>
                  <a:lnTo>
                    <a:pt x="874" y="504"/>
                  </a:lnTo>
                  <a:lnTo>
                    <a:pt x="830" y="0"/>
                  </a:lnTo>
                  <a:lnTo>
                    <a:pt x="335" y="298"/>
                  </a:lnTo>
                  <a:lnTo>
                    <a:pt x="482" y="359"/>
                  </a:lnTo>
                  <a:lnTo>
                    <a:pt x="372" y="542"/>
                  </a:lnTo>
                  <a:lnTo>
                    <a:pt x="278" y="720"/>
                  </a:lnTo>
                  <a:lnTo>
                    <a:pt x="196" y="899"/>
                  </a:lnTo>
                  <a:lnTo>
                    <a:pt x="130" y="1076"/>
                  </a:lnTo>
                  <a:lnTo>
                    <a:pt x="75" y="1253"/>
                  </a:lnTo>
                  <a:lnTo>
                    <a:pt x="36" y="1428"/>
                  </a:lnTo>
                  <a:lnTo>
                    <a:pt x="11" y="1607"/>
                  </a:lnTo>
                  <a:lnTo>
                    <a:pt x="0" y="1784"/>
                  </a:lnTo>
                  <a:lnTo>
                    <a:pt x="2" y="1964"/>
                  </a:lnTo>
                  <a:lnTo>
                    <a:pt x="19" y="2145"/>
                  </a:lnTo>
                  <a:lnTo>
                    <a:pt x="49" y="2329"/>
                  </a:lnTo>
                  <a:lnTo>
                    <a:pt x="94" y="2518"/>
                  </a:lnTo>
                  <a:lnTo>
                    <a:pt x="155" y="2708"/>
                  </a:lnTo>
                  <a:lnTo>
                    <a:pt x="229" y="2904"/>
                  </a:lnTo>
                  <a:lnTo>
                    <a:pt x="317" y="3103"/>
                  </a:lnTo>
                  <a:lnTo>
                    <a:pt x="420" y="3309"/>
                  </a:lnTo>
                  <a:lnTo>
                    <a:pt x="660" y="3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pt-B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 rot="-3780671">
              <a:off x="1759" y="2063"/>
              <a:ext cx="680" cy="2407"/>
            </a:xfrm>
            <a:custGeom>
              <a:avLst/>
              <a:gdLst>
                <a:gd name="T0" fmla="*/ 242 w 874"/>
                <a:gd name="T1" fmla="*/ 898 h 3309"/>
                <a:gd name="T2" fmla="*/ 209 w 874"/>
                <a:gd name="T3" fmla="*/ 849 h 3309"/>
                <a:gd name="T4" fmla="*/ 179 w 874"/>
                <a:gd name="T5" fmla="*/ 801 h 3309"/>
                <a:gd name="T6" fmla="*/ 154 w 874"/>
                <a:gd name="T7" fmla="*/ 752 h 3309"/>
                <a:gd name="T8" fmla="*/ 132 w 874"/>
                <a:gd name="T9" fmla="*/ 706 h 3309"/>
                <a:gd name="T10" fmla="*/ 115 w 874"/>
                <a:gd name="T11" fmla="*/ 658 h 3309"/>
                <a:gd name="T12" fmla="*/ 103 w 874"/>
                <a:gd name="T13" fmla="*/ 610 h 3309"/>
                <a:gd name="T14" fmla="*/ 94 w 874"/>
                <a:gd name="T15" fmla="*/ 564 h 3309"/>
                <a:gd name="T16" fmla="*/ 92 w 874"/>
                <a:gd name="T17" fmla="*/ 516 h 3309"/>
                <a:gd name="T18" fmla="*/ 93 w 874"/>
                <a:gd name="T19" fmla="*/ 469 h 3309"/>
                <a:gd name="T20" fmla="*/ 100 w 874"/>
                <a:gd name="T21" fmla="*/ 422 h 3309"/>
                <a:gd name="T22" fmla="*/ 111 w 874"/>
                <a:gd name="T23" fmla="*/ 374 h 3309"/>
                <a:gd name="T24" fmla="*/ 128 w 874"/>
                <a:gd name="T25" fmla="*/ 325 h 3309"/>
                <a:gd name="T26" fmla="*/ 152 w 874"/>
                <a:gd name="T27" fmla="*/ 276 h 3309"/>
                <a:gd name="T28" fmla="*/ 179 w 874"/>
                <a:gd name="T29" fmla="*/ 228 h 3309"/>
                <a:gd name="T30" fmla="*/ 213 w 874"/>
                <a:gd name="T31" fmla="*/ 177 h 3309"/>
                <a:gd name="T32" fmla="*/ 254 w 874"/>
                <a:gd name="T33" fmla="*/ 127 h 3309"/>
                <a:gd name="T34" fmla="*/ 321 w 874"/>
                <a:gd name="T35" fmla="*/ 141 h 3309"/>
                <a:gd name="T36" fmla="*/ 304 w 874"/>
                <a:gd name="T37" fmla="*/ 0 h 3309"/>
                <a:gd name="T38" fmla="*/ 123 w 874"/>
                <a:gd name="T39" fmla="*/ 84 h 3309"/>
                <a:gd name="T40" fmla="*/ 177 w 874"/>
                <a:gd name="T41" fmla="*/ 101 h 3309"/>
                <a:gd name="T42" fmla="*/ 137 w 874"/>
                <a:gd name="T43" fmla="*/ 152 h 3309"/>
                <a:gd name="T44" fmla="*/ 102 w 874"/>
                <a:gd name="T45" fmla="*/ 201 h 3309"/>
                <a:gd name="T46" fmla="*/ 72 w 874"/>
                <a:gd name="T47" fmla="*/ 252 h 3309"/>
                <a:gd name="T48" fmla="*/ 47 w 874"/>
                <a:gd name="T49" fmla="*/ 302 h 3309"/>
                <a:gd name="T50" fmla="*/ 28 w 874"/>
                <a:gd name="T51" fmla="*/ 351 h 3309"/>
                <a:gd name="T52" fmla="*/ 13 w 874"/>
                <a:gd name="T53" fmla="*/ 400 h 3309"/>
                <a:gd name="T54" fmla="*/ 4 w 874"/>
                <a:gd name="T55" fmla="*/ 450 h 3309"/>
                <a:gd name="T56" fmla="*/ 0 w 874"/>
                <a:gd name="T57" fmla="*/ 500 h 3309"/>
                <a:gd name="T58" fmla="*/ 2 w 874"/>
                <a:gd name="T59" fmla="*/ 550 h 3309"/>
                <a:gd name="T60" fmla="*/ 7 w 874"/>
                <a:gd name="T61" fmla="*/ 601 h 3309"/>
                <a:gd name="T62" fmla="*/ 18 w 874"/>
                <a:gd name="T63" fmla="*/ 652 h 3309"/>
                <a:gd name="T64" fmla="*/ 35 w 874"/>
                <a:gd name="T65" fmla="*/ 706 h 3309"/>
                <a:gd name="T66" fmla="*/ 57 w 874"/>
                <a:gd name="T67" fmla="*/ 758 h 3309"/>
                <a:gd name="T68" fmla="*/ 83 w 874"/>
                <a:gd name="T69" fmla="*/ 813 h 3309"/>
                <a:gd name="T70" fmla="*/ 116 w 874"/>
                <a:gd name="T71" fmla="*/ 869 h 3309"/>
                <a:gd name="T72" fmla="*/ 154 w 874"/>
                <a:gd name="T73" fmla="*/ 927 h 3309"/>
                <a:gd name="T74" fmla="*/ 242 w 874"/>
                <a:gd name="T75" fmla="*/ 898 h 33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4"/>
                <a:gd name="T115" fmla="*/ 0 h 3309"/>
                <a:gd name="T116" fmla="*/ 874 w 874"/>
                <a:gd name="T117" fmla="*/ 3309 h 33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4" h="3309">
                  <a:moveTo>
                    <a:pt x="661" y="3205"/>
                  </a:moveTo>
                  <a:lnTo>
                    <a:pt x="570" y="3032"/>
                  </a:lnTo>
                  <a:lnTo>
                    <a:pt x="489" y="2859"/>
                  </a:lnTo>
                  <a:lnTo>
                    <a:pt x="420" y="2687"/>
                  </a:lnTo>
                  <a:lnTo>
                    <a:pt x="362" y="2518"/>
                  </a:lnTo>
                  <a:lnTo>
                    <a:pt x="314" y="2349"/>
                  </a:lnTo>
                  <a:lnTo>
                    <a:pt x="280" y="2182"/>
                  </a:lnTo>
                  <a:lnTo>
                    <a:pt x="258" y="2012"/>
                  </a:lnTo>
                  <a:lnTo>
                    <a:pt x="250" y="1845"/>
                  </a:lnTo>
                  <a:lnTo>
                    <a:pt x="254" y="1676"/>
                  </a:lnTo>
                  <a:lnTo>
                    <a:pt x="271" y="1506"/>
                  </a:lnTo>
                  <a:lnTo>
                    <a:pt x="303" y="1335"/>
                  </a:lnTo>
                  <a:lnTo>
                    <a:pt x="350" y="1162"/>
                  </a:lnTo>
                  <a:lnTo>
                    <a:pt x="413" y="989"/>
                  </a:lnTo>
                  <a:lnTo>
                    <a:pt x="489" y="812"/>
                  </a:lnTo>
                  <a:lnTo>
                    <a:pt x="581" y="633"/>
                  </a:lnTo>
                  <a:lnTo>
                    <a:pt x="691" y="453"/>
                  </a:lnTo>
                  <a:lnTo>
                    <a:pt x="874" y="504"/>
                  </a:lnTo>
                  <a:lnTo>
                    <a:pt x="831" y="0"/>
                  </a:lnTo>
                  <a:lnTo>
                    <a:pt x="335" y="299"/>
                  </a:lnTo>
                  <a:lnTo>
                    <a:pt x="483" y="360"/>
                  </a:lnTo>
                  <a:lnTo>
                    <a:pt x="373" y="542"/>
                  </a:lnTo>
                  <a:lnTo>
                    <a:pt x="279" y="721"/>
                  </a:lnTo>
                  <a:lnTo>
                    <a:pt x="197" y="900"/>
                  </a:lnTo>
                  <a:lnTo>
                    <a:pt x="131" y="1077"/>
                  </a:lnTo>
                  <a:lnTo>
                    <a:pt x="76" y="1253"/>
                  </a:lnTo>
                  <a:lnTo>
                    <a:pt x="36" y="1428"/>
                  </a:lnTo>
                  <a:lnTo>
                    <a:pt x="12" y="1607"/>
                  </a:lnTo>
                  <a:lnTo>
                    <a:pt x="0" y="1784"/>
                  </a:lnTo>
                  <a:lnTo>
                    <a:pt x="2" y="1965"/>
                  </a:lnTo>
                  <a:lnTo>
                    <a:pt x="19" y="2145"/>
                  </a:lnTo>
                  <a:lnTo>
                    <a:pt x="50" y="2330"/>
                  </a:lnTo>
                  <a:lnTo>
                    <a:pt x="95" y="2518"/>
                  </a:lnTo>
                  <a:lnTo>
                    <a:pt x="156" y="2708"/>
                  </a:lnTo>
                  <a:lnTo>
                    <a:pt x="229" y="2904"/>
                  </a:lnTo>
                  <a:lnTo>
                    <a:pt x="318" y="3104"/>
                  </a:lnTo>
                  <a:lnTo>
                    <a:pt x="420" y="3309"/>
                  </a:lnTo>
                  <a:lnTo>
                    <a:pt x="661" y="3205"/>
                  </a:lnTo>
                  <a:close/>
                </a:path>
              </a:pathLst>
            </a:custGeom>
            <a:solidFill>
              <a:srgbClr val="FAAEA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pt-BR"/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72399" y="6411913"/>
            <a:ext cx="5943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300" i="0" dirty="0">
                <a:solidFill>
                  <a:schemeClr val="hlink"/>
                </a:solidFill>
              </a:rPr>
              <a:t>Fonte</a:t>
            </a:r>
            <a:r>
              <a:rPr lang="pt-BR" sz="1300" b="0" i="0" dirty="0">
                <a:solidFill>
                  <a:schemeClr val="hlink"/>
                </a:solidFill>
              </a:rPr>
              <a:t>: Fleury &amp; Fleury (2001), com adaptações.</a:t>
            </a:r>
          </a:p>
        </p:txBody>
      </p:sp>
    </p:spTree>
    <p:extLst>
      <p:ext uri="{BB962C8B-B14F-4D97-AF65-F5344CB8AC3E}">
        <p14:creationId xmlns:p14="http://schemas.microsoft.com/office/powerpoint/2010/main" val="256447624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m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427538" y="260350"/>
            <a:ext cx="4392612" cy="503238"/>
            <a:chOff x="340" y="337"/>
            <a:chExt cx="2132" cy="317"/>
          </a:xfrm>
          <a:solidFill>
            <a:srgbClr val="2C7C9F"/>
          </a:solidFill>
        </p:grpSpPr>
        <p:sp>
          <p:nvSpPr>
            <p:cNvPr id="24588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24589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600" b="1" dirty="0">
                  <a:solidFill>
                    <a:schemeClr val="bg1"/>
                  </a:solidFill>
                  <a:latin typeface="+mj-lt"/>
                </a:rPr>
                <a:t>A Noção </a:t>
              </a:r>
              <a:r>
                <a:rPr lang="pt-BR" b="1" dirty="0">
                  <a:solidFill>
                    <a:schemeClr val="bg1"/>
                  </a:solidFill>
                  <a:latin typeface="+mj-lt"/>
                </a:rPr>
                <a:t>de</a:t>
              </a:r>
              <a:r>
                <a:rPr lang="pt-BR" sz="2600" b="1" dirty="0">
                  <a:solidFill>
                    <a:schemeClr val="bg1"/>
                  </a:solidFill>
                  <a:latin typeface="+mj-lt"/>
                </a:rPr>
                <a:t> Competência 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79512" y="115143"/>
            <a:ext cx="8785225" cy="662622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582" name="Diagrama 6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060575"/>
            <a:ext cx="6318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Group 16"/>
          <p:cNvGrpSpPr>
            <a:grpSpLocks/>
          </p:cNvGrpSpPr>
          <p:nvPr/>
        </p:nvGrpSpPr>
        <p:grpSpPr bwMode="auto">
          <a:xfrm>
            <a:off x="1403350" y="3789363"/>
            <a:ext cx="5364163" cy="1079500"/>
            <a:chOff x="884" y="2387"/>
            <a:chExt cx="3379" cy="680"/>
          </a:xfrm>
        </p:grpSpPr>
        <p:sp>
          <p:nvSpPr>
            <p:cNvPr id="24586" name="Texto explicativo retangular 71"/>
            <p:cNvSpPr>
              <a:spLocks noChangeArrowheads="1"/>
            </p:cNvSpPr>
            <p:nvPr/>
          </p:nvSpPr>
          <p:spPr bwMode="auto">
            <a:xfrm>
              <a:off x="2880" y="2387"/>
              <a:ext cx="1383" cy="680"/>
            </a:xfrm>
            <a:prstGeom prst="wedgeRectCallout">
              <a:avLst>
                <a:gd name="adj1" fmla="val -7500"/>
                <a:gd name="adj2" fmla="val -90301"/>
              </a:avLst>
            </a:prstGeom>
            <a:solidFill>
              <a:srgbClr val="FFFFFF"/>
            </a:solidFill>
            <a:ln w="1905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Expressão da competência. Manifestação ou transferência do que o indivíduo aprendeu para o contexto do trabalho</a:t>
              </a:r>
              <a:endParaRPr lang="pt-BR" sz="12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587" name="AutoShape 77"/>
            <p:cNvSpPr>
              <a:spLocks noChangeArrowheads="1"/>
            </p:cNvSpPr>
            <p:nvPr/>
          </p:nvSpPr>
          <p:spPr bwMode="auto">
            <a:xfrm>
              <a:off x="884" y="2432"/>
              <a:ext cx="1194" cy="455"/>
            </a:xfrm>
            <a:prstGeom prst="wedgeRectCallout">
              <a:avLst>
                <a:gd name="adj1" fmla="val -4977"/>
                <a:gd name="adj2" fmla="val -93060"/>
              </a:avLst>
            </a:prstGeom>
            <a:solidFill>
              <a:srgbClr val="FFFFFF"/>
            </a:solidFill>
            <a:ln w="1905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t-BR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Processo ou meio pelo qual o indivíduo desenvolve a competência</a:t>
              </a:r>
              <a:endParaRPr lang="pt-BR" sz="120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4584" name="Texto explicativo retangular 71"/>
          <p:cNvSpPr>
            <a:spLocks noChangeArrowheads="1"/>
          </p:cNvSpPr>
          <p:nvPr/>
        </p:nvSpPr>
        <p:spPr bwMode="auto">
          <a:xfrm>
            <a:off x="4572000" y="3789363"/>
            <a:ext cx="2195513" cy="1079500"/>
          </a:xfrm>
          <a:prstGeom prst="wedgeRectCallout">
            <a:avLst>
              <a:gd name="adj1" fmla="val -7500"/>
              <a:gd name="adj2" fmla="val -90301"/>
            </a:avLst>
          </a:prstGeom>
          <a:solidFill>
            <a:srgbClr val="FFFFFF"/>
          </a:solidFill>
          <a:ln w="19050">
            <a:solidFill>
              <a:srgbClr val="9BBB5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fr-FR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Expressão da competência. Manifestação ou transferência do que o indivíduo aprendeu para o contexto do trabalho</a:t>
            </a:r>
            <a:endParaRPr lang="pt-BR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5" name="AutoShape 77"/>
          <p:cNvSpPr>
            <a:spLocks noChangeArrowheads="1"/>
          </p:cNvSpPr>
          <p:nvPr/>
        </p:nvSpPr>
        <p:spPr bwMode="auto">
          <a:xfrm>
            <a:off x="1403350" y="3860800"/>
            <a:ext cx="1895475" cy="722313"/>
          </a:xfrm>
          <a:prstGeom prst="wedgeRectCallout">
            <a:avLst>
              <a:gd name="adj1" fmla="val -4977"/>
              <a:gd name="adj2" fmla="val -93060"/>
            </a:avLst>
          </a:prstGeom>
          <a:solidFill>
            <a:srgbClr val="FFFFFF"/>
          </a:solidFill>
          <a:ln w="19050">
            <a:solidFill>
              <a:srgbClr val="9BBB5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Processo ou meio pelo qual o indivíduo desenvolve a competência</a:t>
            </a:r>
            <a:endParaRPr lang="pt-BR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16603" y="6222999"/>
            <a:ext cx="4724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300" i="0" dirty="0">
                <a:solidFill>
                  <a:schemeClr val="hlink"/>
                </a:solidFill>
              </a:rPr>
              <a:t>      Fonte: </a:t>
            </a:r>
            <a:r>
              <a:rPr lang="pt-BR" sz="1300" b="0" i="0" dirty="0">
                <a:solidFill>
                  <a:schemeClr val="hlink"/>
                </a:solidFill>
              </a:rPr>
              <a:t>Freitas &amp; Brandão (2005).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4427538" y="260350"/>
            <a:ext cx="4392612" cy="503238"/>
            <a:chOff x="340" y="337"/>
            <a:chExt cx="2132" cy="317"/>
          </a:xfrm>
          <a:solidFill>
            <a:srgbClr val="2C7C9F"/>
          </a:solidFill>
        </p:grpSpPr>
        <p:sp>
          <p:nvSpPr>
            <p:cNvPr id="25623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25624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</a:rPr>
                <a:t>A Noção </a:t>
              </a:r>
              <a:r>
                <a:rPr lang="pt-BR" b="1" dirty="0">
                  <a:solidFill>
                    <a:schemeClr val="bg1"/>
                  </a:solidFill>
                  <a:latin typeface="Lucida Console" pitchFamily="49" charset="0"/>
                </a:rPr>
                <a:t>de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</a:rPr>
                <a:t> Competência 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79388" y="116632"/>
            <a:ext cx="8785225" cy="6626498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5605" name="Group 369"/>
          <p:cNvGrpSpPr>
            <a:grpSpLocks/>
          </p:cNvGrpSpPr>
          <p:nvPr/>
        </p:nvGrpSpPr>
        <p:grpSpPr bwMode="auto">
          <a:xfrm>
            <a:off x="1403350" y="1844675"/>
            <a:ext cx="6327775" cy="3097213"/>
            <a:chOff x="1047" y="2414"/>
            <a:chExt cx="9171" cy="3115"/>
          </a:xfrm>
        </p:grpSpPr>
        <p:sp>
          <p:nvSpPr>
            <p:cNvPr id="25607" name="AutoShape 4"/>
            <p:cNvSpPr>
              <a:spLocks noChangeArrowheads="1"/>
            </p:cNvSpPr>
            <p:nvPr/>
          </p:nvSpPr>
          <p:spPr bwMode="auto">
            <a:xfrm>
              <a:off x="7406" y="2741"/>
              <a:ext cx="2628" cy="998"/>
            </a:xfrm>
            <a:prstGeom prst="octagon">
              <a:avLst>
                <a:gd name="adj" fmla="val 23148"/>
              </a:avLst>
            </a:prstGeom>
            <a:solidFill>
              <a:srgbClr val="FFFFFF"/>
            </a:solidFill>
            <a:ln w="63500" cmpd="thickThin">
              <a:solidFill>
                <a:srgbClr val="9436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25608" name="AutoShape 5"/>
            <p:cNvSpPr>
              <a:spLocks noChangeArrowheads="1"/>
            </p:cNvSpPr>
            <p:nvPr/>
          </p:nvSpPr>
          <p:spPr bwMode="auto">
            <a:xfrm>
              <a:off x="7406" y="4241"/>
              <a:ext cx="2628" cy="998"/>
            </a:xfrm>
            <a:prstGeom prst="octagon">
              <a:avLst>
                <a:gd name="adj" fmla="val 23148"/>
              </a:avLst>
            </a:prstGeom>
            <a:solidFill>
              <a:srgbClr val="FFFFFF"/>
            </a:solidFill>
            <a:ln w="63500" cmpd="thickThin">
              <a:solidFill>
                <a:srgbClr val="9436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54289" name="Rectangle 6"/>
            <p:cNvSpPr>
              <a:spLocks noChangeArrowheads="1"/>
            </p:cNvSpPr>
            <p:nvPr/>
          </p:nvSpPr>
          <p:spPr bwMode="auto">
            <a:xfrm>
              <a:off x="1132" y="3409"/>
              <a:ext cx="2117" cy="1830"/>
            </a:xfrm>
            <a:prstGeom prst="rect">
              <a:avLst/>
            </a:prstGeom>
            <a:solidFill>
              <a:srgbClr val="C2D69B"/>
            </a:solidFill>
            <a:ln w="1905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90" name="Rectangle 7"/>
            <p:cNvSpPr>
              <a:spLocks noChangeArrowheads="1"/>
            </p:cNvSpPr>
            <p:nvPr/>
          </p:nvSpPr>
          <p:spPr bwMode="auto">
            <a:xfrm>
              <a:off x="4268" y="3409"/>
              <a:ext cx="2119" cy="18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243F6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11" name="Text Box 9"/>
            <p:cNvSpPr txBox="1">
              <a:spLocks noChangeArrowheads="1"/>
            </p:cNvSpPr>
            <p:nvPr/>
          </p:nvSpPr>
          <p:spPr bwMode="auto">
            <a:xfrm>
              <a:off x="1217" y="2741"/>
              <a:ext cx="1949" cy="533"/>
            </a:xfrm>
            <a:prstGeom prst="rect">
              <a:avLst/>
            </a:prstGeom>
            <a:solidFill>
              <a:srgbClr val="9BBB5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BBB59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pt-BR" sz="1300" b="1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Elementos</a:t>
              </a:r>
              <a:endParaRPr lang="pt-BR">
                <a:cs typeface="Arial" pitchFamily="34" charset="0"/>
              </a:endParaRPr>
            </a:p>
          </p:txBody>
        </p:sp>
        <p:sp>
          <p:nvSpPr>
            <p:cNvPr id="25612" name="Rectangle 10"/>
            <p:cNvSpPr>
              <a:spLocks noChangeArrowheads="1"/>
            </p:cNvSpPr>
            <p:nvPr/>
          </p:nvSpPr>
          <p:spPr bwMode="auto">
            <a:xfrm>
              <a:off x="4268" y="2741"/>
              <a:ext cx="2119" cy="498"/>
            </a:xfrm>
            <a:prstGeom prst="rect">
              <a:avLst/>
            </a:prstGeom>
            <a:solidFill>
              <a:srgbClr val="8DB3E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DB3E2"/>
              </a:extrusionClr>
            </a:sp3d>
          </p:spPr>
          <p:txBody>
            <a:bodyPr anchor="ctr">
              <a:flatTx/>
            </a:bodyPr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4354" y="2742"/>
              <a:ext cx="1950" cy="5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pt-BR" sz="1300" b="1">
                  <a:solidFill>
                    <a:srgbClr val="333333"/>
                  </a:solidFill>
                  <a:latin typeface="Arial" pitchFamily="34" charset="0"/>
                </a:rPr>
                <a:t>Desempenho</a:t>
              </a:r>
              <a:endParaRPr lang="pt-BR"/>
            </a:p>
          </p:txBody>
        </p:sp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1047" y="3574"/>
              <a:ext cx="2203" cy="14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2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Conhecimentos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Habilidades</a:t>
              </a:r>
            </a:p>
            <a:p>
              <a:pPr algn="ctr">
                <a:spcAft>
                  <a:spcPts val="12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Atitudes</a:t>
              </a:r>
              <a:endParaRPr lang="pt-BR"/>
            </a:p>
          </p:txBody>
        </p:sp>
        <p:sp>
          <p:nvSpPr>
            <p:cNvPr id="25615" name="Text Box 13"/>
            <p:cNvSpPr txBox="1">
              <a:spLocks noChangeArrowheads="1"/>
            </p:cNvSpPr>
            <p:nvPr/>
          </p:nvSpPr>
          <p:spPr bwMode="auto">
            <a:xfrm>
              <a:off x="4244" y="3323"/>
              <a:ext cx="2160" cy="1980"/>
            </a:xfrm>
            <a:prstGeom prst="rect">
              <a:avLst/>
            </a:prstGeom>
            <a:solidFill>
              <a:srgbClr val="B8CCE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Comportamentos</a:t>
              </a:r>
            </a:p>
            <a:p>
              <a:pPr algn="ctr">
                <a:spcAft>
                  <a:spcPts val="12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Realizações</a:t>
              </a:r>
            </a:p>
            <a:p>
              <a:pPr algn="ctr">
                <a:spcBef>
                  <a:spcPts val="1200"/>
                </a:spcBef>
                <a:spcAft>
                  <a:spcPts val="3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Resultados</a:t>
              </a:r>
              <a:endParaRPr lang="pt-BR"/>
            </a:p>
          </p:txBody>
        </p:sp>
        <p:sp>
          <p:nvSpPr>
            <p:cNvPr id="25616" name="AutoShape 14"/>
            <p:cNvSpPr>
              <a:spLocks noChangeArrowheads="1"/>
            </p:cNvSpPr>
            <p:nvPr/>
          </p:nvSpPr>
          <p:spPr bwMode="auto">
            <a:xfrm>
              <a:off x="3421" y="3740"/>
              <a:ext cx="677" cy="5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2 w 21600"/>
                <a:gd name="T13" fmla="*/ 5409 h 21600"/>
                <a:gd name="T14" fmla="*/ 18888 w 21600"/>
                <a:gd name="T15" fmla="*/ 161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7" name="AutoShape 15"/>
            <p:cNvSpPr>
              <a:spLocks noChangeArrowheads="1"/>
            </p:cNvSpPr>
            <p:nvPr/>
          </p:nvSpPr>
          <p:spPr bwMode="auto">
            <a:xfrm rot="-1800000">
              <a:off x="6473" y="3323"/>
              <a:ext cx="847" cy="6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391 h 21600"/>
                <a:gd name="T14" fmla="*/ 18897 w 21600"/>
                <a:gd name="T15" fmla="*/ 162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8" name="AutoShape 16"/>
            <p:cNvSpPr>
              <a:spLocks noChangeArrowheads="1"/>
            </p:cNvSpPr>
            <p:nvPr/>
          </p:nvSpPr>
          <p:spPr bwMode="auto">
            <a:xfrm rot="1980000">
              <a:off x="6473" y="4433"/>
              <a:ext cx="846" cy="5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5391 h 21600"/>
                <a:gd name="T14" fmla="*/ 18894 w 21600"/>
                <a:gd name="T15" fmla="*/ 162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7462" y="3057"/>
              <a:ext cx="2627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6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Valor Econômico</a:t>
              </a:r>
              <a:endParaRPr lang="pt-BR"/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7407" y="4399"/>
              <a:ext cx="2627" cy="7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800"/>
                </a:spcBef>
                <a:spcAft>
                  <a:spcPts val="600"/>
                </a:spcAft>
              </a:pPr>
              <a:r>
                <a:rPr lang="pt-BR" sz="1200" b="1" i="1">
                  <a:solidFill>
                    <a:srgbClr val="333333"/>
                  </a:solidFill>
                </a:rPr>
                <a:t>Valor Social</a:t>
              </a:r>
              <a:endParaRPr lang="pt-BR"/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>
              <a:off x="1146" y="2414"/>
              <a:ext cx="907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>
              <a:off x="1146" y="5529"/>
              <a:ext cx="907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1547813" y="5300663"/>
            <a:ext cx="6192837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>
                <a:latin typeface="Calibri" pitchFamily="34" charset="0"/>
                <a:cs typeface="Arial" pitchFamily="34" charset="0"/>
              </a:rPr>
              <a:t>Fonte: Carbone </a:t>
            </a:r>
            <a:r>
              <a:rPr lang="pt-BR" sz="1200" i="1">
                <a:latin typeface="Calibri" pitchFamily="34" charset="0"/>
                <a:cs typeface="Arial" pitchFamily="34" charset="0"/>
              </a:rPr>
              <a:t>et al.</a:t>
            </a:r>
            <a:r>
              <a:rPr lang="pt-BR" sz="1200">
                <a:latin typeface="Calibri" pitchFamily="34" charset="0"/>
                <a:cs typeface="Arial" pitchFamily="34" charset="0"/>
              </a:rPr>
              <a:t> (2005) e Fleury &amp; Fleury (2001), com adaptações.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700213"/>
            <a:ext cx="8137525" cy="12239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2" charset="-128"/>
              </a:rPr>
              <a:t>Política Nacional de Desenvolvimento de Pessoal da Administração Pública Federal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400" dirty="0" smtClean="0">
                <a:ea typeface="ＭＳ Ｐゴシック" pitchFamily="2" charset="-128"/>
              </a:rPr>
              <a:t>Decreto 5.707, de 23 de fevereiro de 2006</a:t>
            </a:r>
            <a:endParaRPr lang="pt-PT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2" charset="-128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68313" y="333375"/>
            <a:ext cx="7920037" cy="1079500"/>
          </a:xfrm>
          <a:prstGeom prst="flowChartAlternateProcess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1" i="1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524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Conceito de Competência no Setor Público Brasileiro</a:t>
            </a:r>
          </a:p>
        </p:txBody>
      </p:sp>
      <p:pic>
        <p:nvPicPr>
          <p:cNvPr id="26629" name="Diagram 4"/>
          <p:cNvPicPr>
            <a:picLocks noChangeArrowheads="1"/>
          </p:cNvPicPr>
          <p:nvPr/>
        </p:nvPicPr>
        <p:blipFill>
          <a:blip r:embed="rId2" cstate="print"/>
          <a:srcRect t="-30888" b="-27437"/>
          <a:stretch>
            <a:fillRect/>
          </a:stretch>
        </p:blipFill>
        <p:spPr bwMode="auto">
          <a:xfrm>
            <a:off x="1116013" y="2852738"/>
            <a:ext cx="6913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71550" y="5805488"/>
            <a:ext cx="720090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400" i="1">
                <a:latin typeface="Calibri" pitchFamily="34" charset="0"/>
                <a:cs typeface="Arial" pitchFamily="34" charset="0"/>
              </a:rPr>
              <a:t>Fonte: Guia da Gestão da Capacitação por Competências, 2012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39552" y="1556792"/>
            <a:ext cx="8209161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pt-PT" dirty="0" smtClean="0">
              <a:latin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PT" dirty="0">
              <a:latin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PT" dirty="0" smtClean="0">
                <a:latin typeface="Arial" charset="0"/>
              </a:rPr>
              <a:t>A </a:t>
            </a:r>
            <a:r>
              <a:rPr lang="pt-PT" dirty="0">
                <a:latin typeface="Arial" charset="0"/>
              </a:rPr>
              <a:t>competência pode ser entendida </a:t>
            </a:r>
            <a:r>
              <a:rPr lang="pt-PT" dirty="0" smtClean="0">
                <a:latin typeface="Arial" charset="0"/>
              </a:rPr>
              <a:t>como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PT" dirty="0" smtClean="0">
              <a:latin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PT" dirty="0" smtClean="0">
                <a:latin typeface="Arial" charset="0"/>
              </a:rPr>
              <a:t> 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PT" dirty="0" smtClean="0">
              <a:latin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PT" dirty="0">
              <a:latin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PT" dirty="0">
                <a:latin typeface="Arial" charset="0"/>
              </a:rPr>
              <a:t/>
            </a:r>
            <a:br>
              <a:rPr lang="pt-PT" dirty="0">
                <a:latin typeface="Arial" charset="0"/>
              </a:rPr>
            </a:br>
            <a:endParaRPr lang="pt-PT" dirty="0" smtClean="0">
              <a:latin typeface="Arial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PT" dirty="0" smtClean="0">
                <a:latin typeface="Arial" charset="0"/>
              </a:rPr>
              <a:t> </a:t>
            </a:r>
            <a:r>
              <a:rPr lang="pt-PT" i="1" dirty="0" smtClean="0">
                <a:latin typeface="Arial" charset="0"/>
              </a:rPr>
              <a:t>“</a:t>
            </a:r>
            <a:r>
              <a:rPr lang="pt-PT" i="1" dirty="0">
                <a:latin typeface="Arial" charset="0"/>
              </a:rPr>
              <a:t>conjunto de </a:t>
            </a:r>
            <a:r>
              <a:rPr lang="pt-PT" b="1" i="1" dirty="0">
                <a:latin typeface="Arial" charset="0"/>
              </a:rPr>
              <a:t>conhecimentos, habilidades e atitudes </a:t>
            </a:r>
            <a:r>
              <a:rPr lang="pt-PT" i="1" dirty="0">
                <a:latin typeface="Arial" charset="0"/>
              </a:rPr>
              <a:t>necessários ao </a:t>
            </a:r>
            <a:r>
              <a:rPr lang="pt-PT" b="1" i="1" dirty="0">
                <a:latin typeface="Arial" charset="0"/>
              </a:rPr>
              <a:t>desempenho das funções </a:t>
            </a:r>
            <a:r>
              <a:rPr lang="pt-PT" i="1" dirty="0">
                <a:latin typeface="Arial" charset="0"/>
              </a:rPr>
              <a:t>dos servidores, visando ao alcance dos </a:t>
            </a:r>
            <a:r>
              <a:rPr lang="pt-PT" b="1" i="1" dirty="0">
                <a:latin typeface="Arial" charset="0"/>
              </a:rPr>
              <a:t>objetivos da instituição</a:t>
            </a:r>
            <a:r>
              <a:rPr lang="pt-PT" i="1" dirty="0">
                <a:latin typeface="Arial" charset="0"/>
              </a:rPr>
              <a:t>”.</a:t>
            </a:r>
            <a:endParaRPr lang="pt-PT" dirty="0">
              <a:latin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PT" dirty="0">
              <a:latin typeface="Arial" charset="0"/>
            </a:endParaRPr>
          </a:p>
          <a:p>
            <a:pPr marL="2786063" indent="-2755900" eaLnBrk="1" hangingPunct="1">
              <a:buFont typeface="Arial" pitchFamily="34" charset="0"/>
              <a:buNone/>
            </a:pPr>
            <a:endParaRPr lang="pt-BR" sz="2400" dirty="0" smtClean="0">
              <a:ea typeface="ＭＳ Ｐゴシック" pitchFamily="2" charset="-128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755650" y="620711"/>
            <a:ext cx="5184775" cy="647699"/>
            <a:chOff x="340" y="337"/>
            <a:chExt cx="2132" cy="317"/>
          </a:xfrm>
          <a:solidFill>
            <a:srgbClr val="2C7C9F"/>
          </a:solidFill>
        </p:grpSpPr>
        <p:sp>
          <p:nvSpPr>
            <p:cNvPr id="21512" name="AutoShape 4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 i="1">
                <a:solidFill>
                  <a:srgbClr val="FFFF99"/>
                </a:solidFill>
                <a:latin typeface="Lucida Console" pitchFamily="49" charset="0"/>
              </a:endParaRPr>
            </a:p>
          </p:txBody>
        </p:sp>
        <p:sp>
          <p:nvSpPr>
            <p:cNvPr id="21513" name="Text Box 5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  <a:latin typeface="+mn-lt"/>
                </a:rPr>
                <a:t>A Noção de Competência</a:t>
              </a: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09612" y="6208713"/>
            <a:ext cx="5590580" cy="6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Fonte</a:t>
            </a:r>
            <a:r>
              <a:rPr lang="pt-BR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pt-BR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: Decreto </a:t>
            </a:r>
            <a:r>
              <a:rPr lang="pt-BR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5.707</a:t>
            </a:r>
            <a:r>
              <a:rPr lang="pt-BR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, de 23 de fevereiro de 2006.</a:t>
            </a:r>
          </a:p>
          <a:p>
            <a:pPr>
              <a:spcBef>
                <a:spcPct val="50000"/>
              </a:spcBef>
            </a:pPr>
            <a:endParaRPr lang="pt-BR" sz="1300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8775" y="260648"/>
            <a:ext cx="8461697" cy="636557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Striped Right Arrow 1"/>
          <p:cNvSpPr/>
          <p:nvPr/>
        </p:nvSpPr>
        <p:spPr>
          <a:xfrm rot="5400000">
            <a:off x="4247964" y="3248980"/>
            <a:ext cx="720080" cy="79208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0" name="AutoShape 22"/>
          <p:cNvSpPr>
            <a:spLocks noChangeArrowheads="1"/>
          </p:cNvSpPr>
          <p:nvPr/>
        </p:nvSpPr>
        <p:spPr bwMode="auto">
          <a:xfrm>
            <a:off x="467544" y="476672"/>
            <a:ext cx="8262938" cy="576263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1619672" y="484188"/>
            <a:ext cx="5760639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+mn-lt"/>
              </a:rPr>
              <a:t>Estrutura da Apresentação</a:t>
            </a:r>
            <a:endParaRPr lang="pt-BR" sz="2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67544" y="1412776"/>
            <a:ext cx="835317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Analisar os pressupostos e propósitos do modelo de gestão por competências analisando suas relações com o modelo de gestão por resultados;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Analisar a aplicação do modelo de gestão por competências nos processos de planejamento de força de trabalho, recrutamento e seleção de pessoas, capacitação e desenvolvimento profissional e gestão do desempenho;</a:t>
            </a:r>
          </a:p>
          <a:p>
            <a:pPr marL="342900" indent="-342900">
              <a:buBlip>
                <a:blip r:embed="rId2"/>
              </a:buBlip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Identificar relações de interdependência entre estratégia organizacional, capacitação e desenvolvimento profissional e desempenho; </a:t>
            </a:r>
          </a:p>
          <a:p>
            <a:pPr marL="342900" indent="-342900">
              <a:buBlip>
                <a:blip r:embed="rId2"/>
              </a:buBlip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Planejar o mapeamento de competências considerando o contexto organizacional; </a:t>
            </a:r>
          </a:p>
          <a:p>
            <a:pPr marL="342900" indent="-342900"/>
            <a:endParaRPr lang="pt-BR" sz="2000" dirty="0">
              <a:latin typeface="Lucida Sans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684213" y="260350"/>
            <a:ext cx="8135937" cy="531813"/>
            <a:chOff x="340" y="337"/>
            <a:chExt cx="2132" cy="317"/>
          </a:xfrm>
          <a:solidFill>
            <a:srgbClr val="2C7C9F"/>
          </a:solidFill>
        </p:grpSpPr>
        <p:sp>
          <p:nvSpPr>
            <p:cNvPr id="27655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600" b="1" dirty="0">
                  <a:solidFill>
                    <a:schemeClr val="bg1"/>
                  </a:solidFill>
                  <a:latin typeface="+mj-lt"/>
                </a:rPr>
                <a:t>As Dimensões da Competência </a:t>
              </a:r>
            </a:p>
          </p:txBody>
        </p:sp>
      </p:grpSp>
      <p:pic>
        <p:nvPicPr>
          <p:cNvPr id="27653" name="Diagrama 393"/>
          <p:cNvPicPr>
            <a:picLocks noChangeArrowheads="1"/>
          </p:cNvPicPr>
          <p:nvPr/>
        </p:nvPicPr>
        <p:blipFill>
          <a:blip r:embed="rId3" cstate="print"/>
          <a:srcRect l="-4196" r="-4510" b="-549"/>
          <a:stretch>
            <a:fillRect/>
          </a:stretch>
        </p:blipFill>
        <p:spPr bwMode="auto">
          <a:xfrm>
            <a:off x="1403350" y="1628775"/>
            <a:ext cx="62944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aixa de texto 394"/>
          <p:cNvSpPr txBox="1">
            <a:spLocks/>
          </p:cNvSpPr>
          <p:nvPr/>
        </p:nvSpPr>
        <p:spPr bwMode="auto">
          <a:xfrm>
            <a:off x="1547813" y="5661025"/>
            <a:ext cx="5656262" cy="5651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i="1">
                <a:latin typeface="Calibri" pitchFamily="34" charset="0"/>
              </a:rPr>
              <a:t>Fonte: Guia da Gestão da Capacitação por Competências(2012), com adaptações.</a:t>
            </a:r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538682" y="765175"/>
            <a:ext cx="8208443" cy="531813"/>
            <a:chOff x="321" y="337"/>
            <a:chExt cx="2151" cy="317"/>
          </a:xfrm>
        </p:grpSpPr>
        <p:sp>
          <p:nvSpPr>
            <p:cNvPr id="31751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321" y="337"/>
              <a:ext cx="2151" cy="291"/>
            </a:xfrm>
            <a:prstGeom prst="rect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600" b="1" dirty="0">
                  <a:solidFill>
                    <a:schemeClr val="bg1"/>
                  </a:solidFill>
                  <a:latin typeface="+mj-lt"/>
                </a:rPr>
                <a:t>As Dimensões da Competência 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1749" name="Picture 7" descr="j0398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708275"/>
            <a:ext cx="24415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4213" y="1844675"/>
            <a:ext cx="7561262" cy="31099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A expressão das competências é fortemente afetada pelo contexto em que o indivíduo está inserido e suas interações sociais. </a:t>
            </a:r>
          </a:p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Dimensão de PODER FAZER: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contexto social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apoio gerencial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condições materiais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611188" y="333375"/>
            <a:ext cx="8135937" cy="531813"/>
            <a:chOff x="340" y="337"/>
            <a:chExt cx="2132" cy="317"/>
          </a:xfrm>
          <a:solidFill>
            <a:srgbClr val="2C7C9F"/>
          </a:solidFill>
        </p:grpSpPr>
        <p:sp>
          <p:nvSpPr>
            <p:cNvPr id="32796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32797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600" b="1" dirty="0">
                  <a:solidFill>
                    <a:schemeClr val="bg1"/>
                  </a:solidFill>
                  <a:latin typeface="+mj-lt"/>
                </a:rPr>
                <a:t>As Dimensões da Competência 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/>
        </p:nvGraphicFramePr>
        <p:xfrm>
          <a:off x="755650" y="1844675"/>
          <a:ext cx="7632700" cy="4450326"/>
        </p:xfrm>
        <a:graphic>
          <a:graphicData uri="http://schemas.openxmlformats.org/drawingml/2006/table">
            <a:tbl>
              <a:tblPr/>
              <a:tblGrid>
                <a:gridCol w="2152650"/>
                <a:gridCol w="5480050"/>
              </a:tblGrid>
              <a:tr h="579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Competência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Negociação e articulação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Descrição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Articula e negocia com diferentes atores, considerando o contexto político-econômico, buscando um acordo satisfatório para ambas as partes.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Dimensões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Conhecimentos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Conhecimento da temática alvo da negociação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Gestão de conflitos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Técnicas de negociação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Habilidades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Comunicar-se com clareza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Capacidade de argumentar, persuadir e convencer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Capacidade para lidar com pressões políticas e econômicas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Atitudes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Flexibilidade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Autoconfiança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Respeito às opiniões diversas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  <a:cs typeface="Times New Roman" pitchFamily="18" charset="0"/>
                        </a:rPr>
                        <a:t>Postura institucional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63566" name="Text Box 78"/>
          <p:cNvSpPr txBox="1">
            <a:spLocks noChangeArrowheads="1"/>
          </p:cNvSpPr>
          <p:nvPr/>
        </p:nvSpPr>
        <p:spPr bwMode="auto">
          <a:xfrm>
            <a:off x="971550" y="1196975"/>
            <a:ext cx="208756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i="1">
                <a:latin typeface="Calibri" charset="0"/>
                <a:ea typeface="ＭＳ Ｐゴシック" charset="0"/>
                <a:cs typeface="Arial" charset="0"/>
              </a:rPr>
              <a:t>Exemplificando...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684213" y="333375"/>
            <a:ext cx="8135937" cy="531813"/>
            <a:chOff x="340" y="337"/>
            <a:chExt cx="2132" cy="317"/>
          </a:xfrm>
          <a:solidFill>
            <a:srgbClr val="2C7C9F"/>
          </a:solidFill>
        </p:grpSpPr>
        <p:sp>
          <p:nvSpPr>
            <p:cNvPr id="34823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600" b="1" dirty="0">
                  <a:solidFill>
                    <a:schemeClr val="bg1"/>
                  </a:solidFill>
                  <a:latin typeface="Calibri" pitchFamily="34" charset="0"/>
                </a:rPr>
                <a:t>Competência por níveis de complexidade</a:t>
              </a:r>
              <a:r>
                <a:rPr lang="pt-BR" sz="26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4821" name="Picture 7" descr="j0398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76872"/>
            <a:ext cx="24415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95536" y="1196752"/>
            <a:ext cx="6119813" cy="5203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 O desenvolvimento profissional vai sendo construído a partir da experimentação de atribuições/situações mais complexas, que habilitam o profissional a trabalhar em níveis de complexidade mais elevados 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 Relação com o grau de maturidade profissional 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Associada ao a questão do espaço ocupacional:  conjunto de atribuições e responsabilidades do indivíduo na organização .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imag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37941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Text Box 6"/>
          <p:cNvSpPr txBox="1">
            <a:spLocks noChangeArrowheads="1"/>
          </p:cNvSpPr>
          <p:nvPr/>
        </p:nvSpPr>
        <p:spPr bwMode="auto">
          <a:xfrm>
            <a:off x="755576" y="332656"/>
            <a:ext cx="8135937" cy="461352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Competência nos Diferentes Níveis Organizacionais </a:t>
            </a:r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611188" y="981075"/>
            <a:ext cx="8137525" cy="5256213"/>
          </a:xfrm>
          <a:prstGeom prst="flowChartAlternateProcess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1" i="1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54006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ja-JP" altLang="pt-BR" sz="1800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pt-BR" altLang="ja-JP" sz="1800" dirty="0">
                <a:solidFill>
                  <a:srgbClr val="000000"/>
                </a:solidFill>
                <a:latin typeface="Calibri" pitchFamily="34" charset="0"/>
              </a:rPr>
              <a:t>Em cada grupo de trabalho se manifesta uma competência coletiva, que representa mais do que a simples  soma das competências individuais de seus membros.</a:t>
            </a:r>
            <a:r>
              <a:rPr lang="ja-JP" altLang="pt-BR" sz="1800" dirty="0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pt-BR" altLang="ja-JP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87313" indent="-87313"/>
            <a:r>
              <a:rPr lang="pt-BR" sz="1800" dirty="0">
                <a:solidFill>
                  <a:srgbClr val="000000"/>
                </a:solidFill>
                <a:latin typeface="Calibri" pitchFamily="34" charset="0"/>
              </a:rPr>
              <a:t>	(</a:t>
            </a:r>
            <a:r>
              <a:rPr lang="pt-BR" sz="1800" dirty="0" err="1">
                <a:solidFill>
                  <a:srgbClr val="000000"/>
                </a:solidFill>
                <a:latin typeface="Calibri" pitchFamily="34" charset="0"/>
              </a:rPr>
              <a:t>Zarifian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</a:rPr>
              <a:t>, 1999) 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827088" y="3573463"/>
            <a:ext cx="7273925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“</a:t>
            </a:r>
            <a:r>
              <a:rPr lang="pt-BR" altLang="ja-JP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Competências organizacionais são atributos da organização, que a tornam eficaz, permitem a ela atingir seus objetivos e geram benefícios </a:t>
            </a:r>
            <a:br>
              <a:rPr lang="pt-BR" altLang="ja-JP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pt-BR" altLang="ja-JP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percebidos pelos clientes.</a:t>
            </a:r>
            <a:r>
              <a:rPr lang="ja-JP" altLang="pt-BR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”</a:t>
            </a:r>
            <a:r>
              <a:rPr lang="pt-BR" altLang="ja-JP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pt-BR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(Carbone et al., 2005) 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55650" y="5084763"/>
            <a:ext cx="7345363" cy="915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Na administração pública, as competências organizacionais podem ser entendidas como as capacidades necessárias àquela instituição percebidas pela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sociedade. </a:t>
            </a:r>
            <a:endParaRPr lang="pt-BR" sz="18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4"/>
          <p:cNvGrpSpPr>
            <a:grpSpLocks/>
          </p:cNvGrpSpPr>
          <p:nvPr/>
        </p:nvGrpSpPr>
        <p:grpSpPr bwMode="auto">
          <a:xfrm>
            <a:off x="179754" y="404812"/>
            <a:ext cx="9073294" cy="863947"/>
            <a:chOff x="123" y="346"/>
            <a:chExt cx="5510" cy="363"/>
          </a:xfrm>
        </p:grpSpPr>
        <p:sp>
          <p:nvSpPr>
            <p:cNvPr id="38919" name="AutoShape 3"/>
            <p:cNvSpPr>
              <a:spLocks noChangeArrowheads="1"/>
            </p:cNvSpPr>
            <p:nvPr/>
          </p:nvSpPr>
          <p:spPr bwMode="auto">
            <a:xfrm>
              <a:off x="298" y="346"/>
              <a:ext cx="5072" cy="363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800" b="1" i="1" dirty="0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38920" name="Text Box 4"/>
            <p:cNvSpPr txBox="1">
              <a:spLocks noChangeArrowheads="1"/>
            </p:cNvSpPr>
            <p:nvPr/>
          </p:nvSpPr>
          <p:spPr bwMode="auto">
            <a:xfrm>
              <a:off x="123" y="364"/>
              <a:ext cx="55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  <a:latin typeface="+mj-lt"/>
                </a:rPr>
                <a:t>A Competência nos Diferentes Níveis Organizacionais</a:t>
              </a:r>
            </a:p>
          </p:txBody>
        </p:sp>
      </p:grp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395536" y="1772816"/>
            <a:ext cx="6768207" cy="45243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Competências organizacionais</a:t>
            </a:r>
            <a:r>
              <a:rPr lang="pt-BR" dirty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BR" dirty="0">
                <a:latin typeface="Calibri" pitchFamily="34" charset="0"/>
                <a:cs typeface="Arial" pitchFamily="34" charset="0"/>
              </a:rPr>
              <a:t>estão relacionadas à organização ou às suas unidades produtivas e representam os atributos que a tornam eficaz. 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Expressam as expectativas da sociedade, de acionistas ou de clientes/usuários de serviços em relação ao desempenho da organização.</a:t>
            </a:r>
            <a:r>
              <a:rPr lang="pt-BR" dirty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solidFill>
                <a:srgbClr val="003366"/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Situam-se no nível do macrocomportamento organizacional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8918" name="Picture 12" descr="empres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72816"/>
            <a:ext cx="12557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4"/>
          <p:cNvGrpSpPr>
            <a:grpSpLocks/>
          </p:cNvGrpSpPr>
          <p:nvPr/>
        </p:nvGrpSpPr>
        <p:grpSpPr bwMode="auto">
          <a:xfrm>
            <a:off x="611188" y="404813"/>
            <a:ext cx="7993062" cy="503237"/>
            <a:chOff x="385" y="346"/>
            <a:chExt cx="4854" cy="317"/>
          </a:xfrm>
        </p:grpSpPr>
        <p:sp>
          <p:nvSpPr>
            <p:cNvPr id="39943" name="AutoShape 3"/>
            <p:cNvSpPr>
              <a:spLocks noChangeArrowheads="1"/>
            </p:cNvSpPr>
            <p:nvPr/>
          </p:nvSpPr>
          <p:spPr bwMode="auto">
            <a:xfrm>
              <a:off x="385" y="346"/>
              <a:ext cx="4808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39944" name="Text Box 4"/>
            <p:cNvSpPr txBox="1">
              <a:spLocks noChangeArrowheads="1"/>
            </p:cNvSpPr>
            <p:nvPr/>
          </p:nvSpPr>
          <p:spPr bwMode="auto">
            <a:xfrm>
              <a:off x="449" y="364"/>
              <a:ext cx="4790" cy="291"/>
            </a:xfrm>
            <a:prstGeom prst="rect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  <a:latin typeface="+mj-lt"/>
                </a:rPr>
                <a:t>A Competência nos Diferentes Níveis Organizacionais</a:t>
              </a:r>
            </a:p>
          </p:txBody>
        </p:sp>
      </p:grp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7272337" cy="5203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Competências individuais</a:t>
            </a:r>
            <a:r>
              <a:rPr lang="pt-BR" dirty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BR" dirty="0">
                <a:latin typeface="Calibri" pitchFamily="34" charset="0"/>
                <a:cs typeface="Arial" pitchFamily="34" charset="0"/>
              </a:rPr>
              <a:t>referem-se às competências do </a:t>
            </a:r>
            <a:r>
              <a:rPr lang="pt-BR" dirty="0" err="1">
                <a:latin typeface="Calibri" pitchFamily="34" charset="0"/>
                <a:cs typeface="Arial" pitchFamily="34" charset="0"/>
              </a:rPr>
              <a:t>indvíduo</a:t>
            </a:r>
            <a:r>
              <a:rPr lang="pt-BR" dirty="0">
                <a:latin typeface="Calibri" pitchFamily="34" charset="0"/>
                <a:cs typeface="Arial" pitchFamily="34" charset="0"/>
              </a:rPr>
              <a:t> ou de pequenas equipes de trabalho.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Expressam expectativas da organização em relação ao desempenho de seus funcionários.</a:t>
            </a:r>
            <a:r>
              <a:rPr lang="pt-BR" dirty="0">
                <a:solidFill>
                  <a:srgbClr val="80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solidFill>
                <a:srgbClr val="800000"/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Aliadas a outros recursos e processos, dão origem e sustentação às competências organizacionais.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solidFill>
                <a:srgbClr val="800000"/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Situam-se no nível do </a:t>
            </a:r>
            <a:r>
              <a:rPr lang="pt-BR" i="1" dirty="0" err="1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microcomportamento</a:t>
            </a:r>
            <a:r>
              <a:rPr lang="pt-BR" i="1" dirty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organizacional.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9942" name="Picture 7" descr="bon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125538"/>
            <a:ext cx="1409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684213" y="333375"/>
            <a:ext cx="8135937" cy="531813"/>
            <a:chOff x="340" y="337"/>
            <a:chExt cx="2132" cy="317"/>
          </a:xfrm>
        </p:grpSpPr>
        <p:sp>
          <p:nvSpPr>
            <p:cNvPr id="40968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  <a:latin typeface="Calibri" pitchFamily="34" charset="0"/>
                </a:rPr>
                <a:t>Competência nos Diferentes Níveis Organizacionais </a:t>
              </a:r>
            </a:p>
          </p:txBody>
        </p:sp>
      </p:grp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611188" y="981075"/>
            <a:ext cx="8137525" cy="5256213"/>
          </a:xfrm>
          <a:prstGeom prst="flowChartAlternateProcess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1" i="1">
              <a:solidFill>
                <a:srgbClr val="FFFF99"/>
              </a:solidFill>
              <a:latin typeface="Arial" pitchFamily="34" charset="0"/>
            </a:endParaRPr>
          </a:p>
        </p:txBody>
      </p:sp>
      <p:pic>
        <p:nvPicPr>
          <p:cNvPr id="40966" name="Imagem 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482441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27088" y="5675313"/>
            <a:ext cx="5689600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200" i="1">
                <a:latin typeface="Calibri" pitchFamily="34" charset="0"/>
                <a:cs typeface="Arial" pitchFamily="34" charset="0"/>
              </a:rPr>
              <a:t>Fonte: Brandão; Puente-Palacius; Borges-Andrade, 2007, com adaptações</a:t>
            </a:r>
            <a:r>
              <a:rPr lang="pt-BR" sz="120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4"/>
          <p:cNvGrpSpPr>
            <a:grpSpLocks/>
          </p:cNvGrpSpPr>
          <p:nvPr/>
        </p:nvGrpSpPr>
        <p:grpSpPr bwMode="auto">
          <a:xfrm>
            <a:off x="250825" y="71438"/>
            <a:ext cx="8569325" cy="620712"/>
            <a:chOff x="340" y="337"/>
            <a:chExt cx="2132" cy="317"/>
          </a:xfrm>
          <a:solidFill>
            <a:srgbClr val="2C7C9F"/>
          </a:solidFill>
        </p:grpSpPr>
        <p:sp>
          <p:nvSpPr>
            <p:cNvPr id="47119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7120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  <a:latin typeface="Calibri" pitchFamily="34" charset="0"/>
                </a:rPr>
                <a:t>Tipologia de Competências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582988" y="692150"/>
            <a:ext cx="5561012" cy="6092825"/>
            <a:chOff x="2079624" y="1196752"/>
            <a:chExt cx="4586288" cy="5316537"/>
          </a:xfrm>
        </p:grpSpPr>
        <p:pic>
          <p:nvPicPr>
            <p:cNvPr id="47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9624" y="1196752"/>
              <a:ext cx="4586288" cy="531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5063" y="2133172"/>
              <a:ext cx="4290398" cy="92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2782" y="3932594"/>
              <a:ext cx="620583" cy="61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5886" y="3932594"/>
              <a:ext cx="620583" cy="61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69393" y="3932594"/>
              <a:ext cx="620583" cy="61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4092" y="5166839"/>
              <a:ext cx="988480" cy="74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8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8632" y="5166839"/>
              <a:ext cx="1154755" cy="86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035" name="Text Box 43"/>
          <p:cNvSpPr txBox="1">
            <a:spLocks noChangeArrowheads="1"/>
          </p:cNvSpPr>
          <p:nvPr/>
        </p:nvSpPr>
        <p:spPr bwMode="auto">
          <a:xfrm>
            <a:off x="0" y="765175"/>
            <a:ext cx="2808288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Tipologia adotada no setor público brasileiro</a:t>
            </a:r>
          </a:p>
        </p:txBody>
      </p:sp>
      <p:sp>
        <p:nvSpPr>
          <p:cNvPr id="47110" name="CaixaDeTexto 12"/>
          <p:cNvSpPr txBox="1">
            <a:spLocks noChangeArrowheads="1"/>
          </p:cNvSpPr>
          <p:nvPr/>
        </p:nvSpPr>
        <p:spPr bwMode="auto">
          <a:xfrm>
            <a:off x="323850" y="299720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i="1">
                <a:latin typeface="Bookman Old Style" pitchFamily="18" charset="0"/>
              </a:rPr>
              <a:t>Sistema Capacitação</a:t>
            </a:r>
          </a:p>
        </p:txBody>
      </p:sp>
      <p:sp>
        <p:nvSpPr>
          <p:cNvPr id="85037" name="Text Box 45"/>
          <p:cNvSpPr txBox="1">
            <a:spLocks noChangeArrowheads="1"/>
          </p:cNvSpPr>
          <p:nvPr/>
        </p:nvSpPr>
        <p:spPr bwMode="auto">
          <a:xfrm>
            <a:off x="395288" y="5876925"/>
            <a:ext cx="30257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i="1">
                <a:latin typeface="Calibri" pitchFamily="34" charset="0"/>
                <a:cs typeface="Arial" pitchFamily="34" charset="0"/>
              </a:rPr>
              <a:t>Fonte: Guia da Gestão da Capacitação por Competências(2012).</a:t>
            </a:r>
            <a:r>
              <a:rPr lang="pt-BR" sz="100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"/>
          <p:cNvGrpSpPr>
            <a:grpSpLocks/>
          </p:cNvGrpSpPr>
          <p:nvPr/>
        </p:nvGrpSpPr>
        <p:grpSpPr bwMode="auto">
          <a:xfrm>
            <a:off x="250825" y="71438"/>
            <a:ext cx="8569325" cy="620712"/>
            <a:chOff x="340" y="337"/>
            <a:chExt cx="2132" cy="317"/>
          </a:xfrm>
          <a:solidFill>
            <a:srgbClr val="2C7C9F"/>
          </a:solidFill>
        </p:grpSpPr>
        <p:sp>
          <p:nvSpPr>
            <p:cNvPr id="48137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8138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Tipologia de Competências</a:t>
              </a:r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611188" y="908050"/>
            <a:ext cx="7920037" cy="758825"/>
          </a:xfrm>
          <a:prstGeom prst="rect">
            <a:avLst/>
          </a:prstGeom>
          <a:solidFill>
            <a:schemeClr val="tx2">
              <a:lumMod val="20000"/>
              <a:lumOff val="80000"/>
              <a:alpha val="87057"/>
            </a:schemeClr>
          </a:solidFill>
          <a:ln w="57150" cmpd="thinThick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9946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Competências transversais governamentais</a:t>
            </a:r>
            <a:r>
              <a:rPr lang="pt-BR" sz="2000" dirty="0">
                <a:latin typeface="Calibri" pitchFamily="34" charset="0"/>
              </a:rPr>
              <a:t> - competências básicas requeridas por todos os servidores públicos federais.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611188" y="1989138"/>
            <a:ext cx="7921625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 cmpd="thinThick">
            <a:solidFill>
              <a:srgbClr val="99CC00"/>
            </a:solidFill>
            <a:miter lim="800000"/>
            <a:headEnd/>
            <a:tailEnd/>
          </a:ln>
          <a:effectLst>
            <a:prstShdw prst="shdw17" dist="17961" dir="2700000">
              <a:srgbClr val="5C7A00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r>
              <a:rPr lang="pt-BR" sz="2000" b="1">
                <a:latin typeface="Calibri" pitchFamily="34" charset="0"/>
              </a:rPr>
              <a:t>Competências transversais organizacionais</a:t>
            </a:r>
            <a:r>
              <a:rPr lang="pt-BR" sz="2000">
                <a:latin typeface="Calibri" pitchFamily="34" charset="0"/>
              </a:rPr>
              <a:t> - conjunto de elementos essenciais ao funcionamento da organização, ou seja, são as competências necessárias a todos os indivíduos e equipes que atuam no âmbito da instituição.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11188" y="4437063"/>
            <a:ext cx="7921625" cy="104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dbl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latin typeface="Calibri" pitchFamily="34" charset="0"/>
                <a:cs typeface="Arial" pitchFamily="34" charset="0"/>
              </a:rPr>
              <a:t>Competências técnicas</a:t>
            </a:r>
            <a:r>
              <a:rPr lang="pt-BR" sz="2000">
                <a:latin typeface="Calibri" pitchFamily="34" charset="0"/>
                <a:cs typeface="Arial" pitchFamily="34" charset="0"/>
              </a:rPr>
              <a:t> - aquelas necessárias ao desempenho de atividades de assessoramento ou operacionais, que não requerem o exercício formal da liderança. 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11188" y="5734050"/>
            <a:ext cx="7920037" cy="73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dbl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latin typeface="Calibri" pitchFamily="34" charset="0"/>
                <a:cs typeface="Arial" pitchFamily="34" charset="0"/>
              </a:rPr>
              <a:t>Competências gerenciais</a:t>
            </a:r>
            <a:r>
              <a:rPr lang="pt-BR" sz="2000">
                <a:latin typeface="Calibri" pitchFamily="34" charset="0"/>
                <a:cs typeface="Arial" pitchFamily="34" charset="0"/>
              </a:rPr>
              <a:t> - comportamentos requeridos daqueles que exercem funções de supervisão ou direção.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11188" y="3716338"/>
            <a:ext cx="7920037" cy="454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mpd="thinThick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>
                <a:latin typeface="Calibri" pitchFamily="34" charset="0"/>
                <a:cs typeface="Arial" pitchFamily="34" charset="0"/>
              </a:rPr>
              <a:t>Competências setoriais: competências técnicas e gerenciais.</a:t>
            </a:r>
            <a:r>
              <a:rPr lang="pt-BR" sz="200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0" name="AutoShape 22"/>
          <p:cNvSpPr>
            <a:spLocks noChangeArrowheads="1"/>
          </p:cNvSpPr>
          <p:nvPr/>
        </p:nvSpPr>
        <p:spPr bwMode="auto">
          <a:xfrm>
            <a:off x="467544" y="476672"/>
            <a:ext cx="8262938" cy="576263"/>
          </a:xfrm>
          <a:prstGeom prst="flowChartAlternateProcess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1475656" y="484188"/>
            <a:ext cx="6048671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+mn-lt"/>
              </a:rPr>
              <a:t>Estrutura da Apresentação</a:t>
            </a:r>
            <a:endParaRPr lang="pt-BR" sz="2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684213" y="1690688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Descrever as implicações do Decreto 5.707, de 23/02/2006, bem como dos seus instrumentos de monitoramento sobre o modelo de gestão da capacitação por competências na Administração Pública; </a:t>
            </a:r>
          </a:p>
          <a:p>
            <a:pPr marL="342900" indent="-342900">
              <a:buBlip>
                <a:blip r:embed="rId2"/>
              </a:buBlip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Analisar o grau de implementação do modelo da gestão da capacitação por competências na administração;</a:t>
            </a:r>
          </a:p>
          <a:p>
            <a:pPr marL="342900" indent="-342900">
              <a:buBlip>
                <a:blip r:embed="rId2"/>
              </a:buBlip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pt-BR" sz="2000" dirty="0">
                <a:latin typeface="+mn-lt"/>
              </a:rPr>
              <a:t>Identificar os principais desafios e estratégias para implementação do modelo de gestão por competências.</a:t>
            </a:r>
          </a:p>
          <a:p>
            <a:pPr marL="342900" indent="-342900"/>
            <a:endParaRPr lang="pt-BR" sz="2000" dirty="0">
              <a:latin typeface="Lucid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699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250825" y="260350"/>
            <a:ext cx="8640763" cy="1079500"/>
            <a:chOff x="340" y="337"/>
            <a:chExt cx="2141" cy="317"/>
          </a:xfrm>
        </p:grpSpPr>
        <p:sp>
          <p:nvSpPr>
            <p:cNvPr id="49158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358" y="337"/>
              <a:ext cx="2123" cy="235"/>
            </a:xfrm>
            <a:prstGeom prst="rect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2800" b="1" dirty="0">
                  <a:solidFill>
                    <a:srgbClr val="FFFFFF"/>
                  </a:solidFill>
                  <a:latin typeface="Calibri" pitchFamily="34" charset="0"/>
                </a:rPr>
                <a:t>Gestão por Competências: Experiências Internacionais</a:t>
              </a:r>
            </a:p>
          </p:txBody>
        </p:sp>
      </p:grpSp>
      <p:pic>
        <p:nvPicPr>
          <p:cNvPr id="49157" name="Picture 8" descr="imag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781300"/>
            <a:ext cx="3384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4"/>
          <p:cNvGrpSpPr>
            <a:grpSpLocks/>
          </p:cNvGrpSpPr>
          <p:nvPr/>
        </p:nvGrpSpPr>
        <p:grpSpPr bwMode="auto">
          <a:xfrm>
            <a:off x="105538" y="260350"/>
            <a:ext cx="8858504" cy="1079500"/>
            <a:chOff x="304" y="337"/>
            <a:chExt cx="2195" cy="317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304" y="337"/>
              <a:ext cx="2195" cy="317"/>
            </a:xfrm>
            <a:prstGeom prst="flowChartAlternateProcess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MODELO DE COMPETÊNCIAS 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GERENCIAIS </a:t>
              </a:r>
              <a:r>
                <a:rPr lang="en-US" b="1" dirty="0">
                  <a:solidFill>
                    <a:schemeClr val="bg1"/>
                  </a:solidFill>
                  <a:latin typeface="+mj-lt"/>
                </a:rPr>
                <a:t>REINO UNIDO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FOCO : SOCIAL E PESSOAL</a:t>
              </a:r>
            </a:p>
          </p:txBody>
        </p:sp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899592" y="1700808"/>
          <a:ext cx="7200800" cy="411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178181" y="260350"/>
            <a:ext cx="8676894" cy="1079500"/>
            <a:chOff x="322" y="337"/>
            <a:chExt cx="2150" cy="317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322" y="337"/>
              <a:ext cx="2150" cy="317"/>
            </a:xfrm>
            <a:prstGeom prst="flowChartAlternateProcess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MODELO DE COMPETÊNCIAS 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GERENCIAIS </a:t>
              </a:r>
              <a:r>
                <a:rPr lang="en-US" b="1" dirty="0">
                  <a:solidFill>
                    <a:schemeClr val="bg1"/>
                  </a:solidFill>
                  <a:latin typeface="+mj-lt"/>
                </a:rPr>
                <a:t>REINO UNIDO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FOCO: SOCIAL E PESSOAL</a:t>
              </a:r>
            </a:p>
          </p:txBody>
        </p:sp>
        <p:sp>
          <p:nvSpPr>
            <p:cNvPr id="51232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1557338"/>
          <a:ext cx="8351837" cy="784225"/>
        </p:xfrm>
        <a:graphic>
          <a:graphicData uri="http://schemas.openxmlformats.org/drawingml/2006/table">
            <a:tbl>
              <a:tblPr/>
              <a:tblGrid>
                <a:gridCol w="8351837"/>
              </a:tblGrid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Competência: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 Pensar em termos estratégicos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Explorar idéias e oportunidades para alcançar objetivos</a:t>
                      </a:r>
                    </a:p>
                  </a:txBody>
                  <a:tcPr marL="91442" marR="9144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2205038"/>
          <a:ext cx="8351837" cy="4169991"/>
        </p:xfrm>
        <a:graphic>
          <a:graphicData uri="http://schemas.openxmlformats.org/drawingml/2006/table">
            <a:tbl>
              <a:tblPr/>
              <a:tblGrid>
                <a:gridCol w="4051300"/>
                <a:gridCol w="430053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COMPORTAMENTO EFICAZ</a:t>
                      </a: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COMPORTAMENTO INEFICAZ</a:t>
                      </a: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Ser sensível às prioridades políticas e organizacionais mais abrangentes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Agir unicamente a partir de perspectivas e visões pessoais do mundo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Assimilar e compreender dados complexos e perspectivas diferentes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Ser incapaz de interligar pessoas e idéias </a:t>
                      </a: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Antecipar e gerenciar riscos e suas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conseqüências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Não levar em conta as necessidades de uma comunidade caracterizada pela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diversidade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Comunicar suas idéias de maneira clara e persuasiva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2" charset="-128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2" charset="-128"/>
                        </a:rPr>
                        <a:t>Focalizar exclusivamente os detalhes </a:t>
                      </a: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Modelo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Competências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Gerencias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5 + 1 do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Setor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Público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Belga</a:t>
            </a:r>
            <a:endParaRPr lang="en-US" sz="2800" b="1" dirty="0" smtClean="0">
              <a:solidFill>
                <a:schemeClr val="bg1"/>
              </a:solidFill>
              <a:ea typeface="ＭＳ Ｐゴシック" pitchFamily="2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772816"/>
          <a:ext cx="7848872" cy="415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Modelo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Competências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Gerencias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do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setor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público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Belga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5+1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264275" cy="45624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250825" y="260350"/>
            <a:ext cx="8640763" cy="1079500"/>
            <a:chOff x="340" y="337"/>
            <a:chExt cx="2141" cy="317"/>
          </a:xfrm>
        </p:grpSpPr>
        <p:sp>
          <p:nvSpPr>
            <p:cNvPr id="49158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358" y="337"/>
              <a:ext cx="2123" cy="235"/>
            </a:xfrm>
            <a:prstGeom prst="rect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2800" b="1" dirty="0">
                  <a:solidFill>
                    <a:srgbClr val="FFFFFF"/>
                  </a:solidFill>
                  <a:latin typeface="Calibri" pitchFamily="34" charset="0"/>
                </a:rPr>
                <a:t>Gestão por Competências: Experiências </a:t>
              </a:r>
              <a:r>
                <a:rPr lang="pt-BR" sz="2800" b="1" dirty="0" smtClean="0">
                  <a:solidFill>
                    <a:srgbClr val="FFFFFF"/>
                  </a:solidFill>
                  <a:latin typeface="Calibri" pitchFamily="34" charset="0"/>
                </a:rPr>
                <a:t>Nacionais</a:t>
              </a:r>
              <a:endParaRPr lang="pt-BR" sz="2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49157" name="Picture 8" descr="imag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781300"/>
            <a:ext cx="3384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60515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4"/>
          <p:cNvGrpSpPr>
            <a:grpSpLocks/>
          </p:cNvGrpSpPr>
          <p:nvPr/>
        </p:nvGrpSpPr>
        <p:grpSpPr bwMode="auto">
          <a:xfrm>
            <a:off x="250825" y="260350"/>
            <a:ext cx="8604250" cy="1079500"/>
            <a:chOff x="340" y="337"/>
            <a:chExt cx="2132" cy="317"/>
          </a:xfrm>
        </p:grpSpPr>
        <p:sp>
          <p:nvSpPr>
            <p:cNvPr id="62473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62474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FF"/>
                  </a:solidFill>
                  <a:latin typeface="Calibri" pitchFamily="34" charset="0"/>
                </a:rPr>
                <a:t>O modelo de gestão por competências nos processos de gestão de pessoas </a:t>
              </a:r>
            </a:p>
          </p:txBody>
        </p:sp>
      </p:grp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468313" y="2060575"/>
            <a:ext cx="8207375" cy="1768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>
                <a:latin typeface="Calibri" pitchFamily="34" charset="0"/>
                <a:cs typeface="Arial" pitchFamily="34" charset="0"/>
              </a:rPr>
              <a:t>Governo Estadual de Minas Gerais, na Universidade Federal do Triângulo Mineiro (UFTM). </a:t>
            </a:r>
          </a:p>
          <a:p>
            <a:pPr>
              <a:spcBef>
                <a:spcPct val="50000"/>
              </a:spcBef>
              <a:defRPr/>
            </a:pPr>
            <a:r>
              <a:rPr lang="pt-BR" sz="2000">
                <a:latin typeface="Calibri" pitchFamily="34" charset="0"/>
                <a:cs typeface="Arial" pitchFamily="34" charset="0"/>
              </a:rPr>
              <a:t>No âmbito internacional a Comunidade Autônoma de Aragão-Espanha e a França utilizam sistemas para a gestão da força de trabalho com base em perfis de competências .</a:t>
            </a: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207375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latin typeface="Calibri" pitchFamily="34" charset="0"/>
                <a:cs typeface="Arial" pitchFamily="34" charset="0"/>
              </a:rPr>
              <a:t>Planejamento da força de trabalho</a:t>
            </a:r>
          </a:p>
        </p:txBody>
      </p:sp>
      <p:sp>
        <p:nvSpPr>
          <p:cNvPr id="62471" name="Text Box 26"/>
          <p:cNvSpPr txBox="1">
            <a:spLocks noChangeArrowheads="1"/>
          </p:cNvSpPr>
          <p:nvPr/>
        </p:nvSpPr>
        <p:spPr bwMode="auto">
          <a:xfrm>
            <a:off x="467544" y="4005064"/>
            <a:ext cx="8207375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>
            <a:prstShdw prst="shdw17" dist="17961" dir="2700000">
              <a:srgbClr val="995C00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Recrutamento e Seleção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250825" y="4581525"/>
            <a:ext cx="8496300" cy="1920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>
                <a:latin typeface="Calibri" pitchFamily="34" charset="0"/>
                <a:cs typeface="Arial" pitchFamily="34" charset="0"/>
              </a:rPr>
              <a:t>Seleção para cargos gerenciais: IBGE e  FNDE</a:t>
            </a:r>
          </a:p>
          <a:p>
            <a:pPr>
              <a:spcBef>
                <a:spcPct val="50000"/>
              </a:spcBef>
              <a:defRPr/>
            </a:pPr>
            <a:r>
              <a:rPr lang="pt-BR" sz="2000">
                <a:latin typeface="Calibri" pitchFamily="34" charset="0"/>
                <a:cs typeface="Arial" pitchFamily="34" charset="0"/>
              </a:rPr>
              <a:t>Tribunal Regional do Trabalho-1ª Região (RJ), o Tribunal de Justiça do Rio de Janeiro e o Instituto Federal de Educação Ciência e Tecnologia do Rio de Janeiro </a:t>
            </a:r>
          </a:p>
          <a:p>
            <a:pPr>
              <a:spcBef>
                <a:spcPct val="50000"/>
              </a:spcBef>
              <a:defRPr/>
            </a:pPr>
            <a:r>
              <a:rPr lang="pt-BR" sz="2000">
                <a:latin typeface="Calibri" pitchFamily="34" charset="0"/>
                <a:cs typeface="Arial" pitchFamily="34" charset="0"/>
              </a:rPr>
              <a:t>Bélgica e Reino Unido os processos de recrutamento e seleção são norteados por perfis de competências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4"/>
          <p:cNvGrpSpPr>
            <a:grpSpLocks/>
          </p:cNvGrpSpPr>
          <p:nvPr/>
        </p:nvGrpSpPr>
        <p:grpSpPr bwMode="auto">
          <a:xfrm>
            <a:off x="250825" y="260350"/>
            <a:ext cx="8604250" cy="1079500"/>
            <a:chOff x="340" y="337"/>
            <a:chExt cx="2132" cy="317"/>
          </a:xfrm>
          <a:solidFill>
            <a:srgbClr val="2C7C9F"/>
          </a:solidFill>
        </p:grpSpPr>
        <p:sp>
          <p:nvSpPr>
            <p:cNvPr id="64519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64520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rgbClr val="FFFFFF"/>
                  </a:solidFill>
                  <a:latin typeface="Calibri" pitchFamily="34" charset="0"/>
                </a:rPr>
                <a:t>O modelo de gestão por competências nos processos de gestão de pessoas </a:t>
              </a:r>
            </a:p>
          </p:txBody>
        </p:sp>
      </p:grp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68313" y="2133600"/>
            <a:ext cx="8207375" cy="3925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No setor público esforços para alavancar sistemas de avaliação de desempenho têm sido envidados desde a década de 90. </a:t>
            </a: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Recentemente a edição do Decreto nº 7.133/10 reforça a importância da utilização de um sistema de avaliação do desempenho abarcando a noção de competência.</a:t>
            </a: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Desde a edição do Decreto vários órgãos, âmbito federal, tem buscado adaptar seus sistemas para atender os conceitos do Decreto e a articulação com as competências.</a:t>
            </a: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Calibri" pitchFamily="34" charset="0"/>
                <a:cs typeface="Arial" pitchFamily="34" charset="0"/>
              </a:rPr>
              <a:t>Exemplos: ESAF; Ministério da Saúde.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468313" y="1484313"/>
            <a:ext cx="8207375" cy="485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39966"/>
            </a:solidFill>
            <a:miter lim="800000"/>
            <a:headEnd/>
            <a:tailEnd/>
          </a:ln>
          <a:effectLst>
            <a:prstShdw prst="shdw17" dist="17961" dir="2700000">
              <a:srgbClr val="1F5C3D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Gestão do Desempenho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396112" y="260350"/>
            <a:ext cx="8458962" cy="1065879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  <a:latin typeface="Calibri" pitchFamily="34" charset="0"/>
              </a:rPr>
              <a:t>O modelo de gestão por competências nos processos de gestão de pessoas </a:t>
            </a:r>
          </a:p>
        </p:txBody>
      </p:sp>
      <p:sp>
        <p:nvSpPr>
          <p:cNvPr id="65540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8207375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Capacitação e Desenvolvimento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23850" y="2205038"/>
            <a:ext cx="8496300" cy="42814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Abordagem por competências já é bastante debatida e também reforçada pela PNDP (Decreto 5.707/2006).</a:t>
            </a:r>
          </a:p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Objetivo das ações de capacitação é diminuir a lacuna entre o que o servidor é capaz de fazer e o que é necessário fazer, ou seja, suas competências atuais e o que a organização espera que ele faça: as competências necessárias.</a:t>
            </a:r>
          </a:p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Desde o advento do Decreto várias organizações públicas tem buscado elaborar e executar seus Planos Anuais de Capacitação por competências. Atualmente este número chega a 20% do total de instituições. </a:t>
            </a:r>
          </a:p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Como exemplo é apresentada a experiência da ANEEL.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Text Box 6"/>
          <p:cNvSpPr txBox="1">
            <a:spLocks noChangeArrowheads="1"/>
          </p:cNvSpPr>
          <p:nvPr/>
        </p:nvSpPr>
        <p:spPr bwMode="auto">
          <a:xfrm>
            <a:off x="289750" y="117475"/>
            <a:ext cx="8458962" cy="1065879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  <a:latin typeface="Calibri" pitchFamily="34" charset="0"/>
              </a:rPr>
              <a:t>Metodologias para a implantação do modelo de gestão por competências </a:t>
            </a:r>
          </a:p>
        </p:txBody>
      </p:sp>
      <p:pic>
        <p:nvPicPr>
          <p:cNvPr id="67588" name="Imagem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17526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2268538" y="1268413"/>
            <a:ext cx="6121400" cy="2830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A partir dos marcos ou fundamentos estratégicos são definidas as competências essenciais à organização;</a:t>
            </a:r>
          </a:p>
          <a:p>
            <a:pPr>
              <a:spcBef>
                <a:spcPct val="50000"/>
              </a:spcBef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Portanto, é preciso identificar a situação do corpo funcional no que se refere às capacidades requeridas para enfrentar esses desafios 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1258888" y="5013325"/>
            <a:ext cx="6697662" cy="466725"/>
          </a:xfrm>
          <a:prstGeom prst="rect">
            <a:avLst/>
          </a:prstGeom>
          <a:solidFill>
            <a:srgbClr val="3CB679"/>
          </a:solidFill>
          <a:ln w="9525">
            <a:solidFill>
              <a:srgbClr val="339966"/>
            </a:solidFill>
            <a:miter lim="800000"/>
            <a:headEnd/>
            <a:tailEnd/>
          </a:ln>
          <a:effectLst>
            <a:prstShdw prst="shdw17" dist="17961" dir="2700000">
              <a:srgbClr val="1F5C3D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Mapeamento de Competências</a:t>
            </a:r>
          </a:p>
        </p:txBody>
      </p:sp>
      <p:sp>
        <p:nvSpPr>
          <p:cNvPr id="109594" name="AutoShape 26"/>
          <p:cNvSpPr>
            <a:spLocks noChangeArrowheads="1"/>
          </p:cNvSpPr>
          <p:nvPr/>
        </p:nvSpPr>
        <p:spPr bwMode="auto">
          <a:xfrm>
            <a:off x="4284663" y="3933825"/>
            <a:ext cx="360362" cy="790575"/>
          </a:xfrm>
          <a:prstGeom prst="downArrow">
            <a:avLst>
              <a:gd name="adj1" fmla="val 50000"/>
              <a:gd name="adj2" fmla="val 54846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95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3" grpId="0" build="allAtOnce" animBg="1"/>
      <p:bldP spid="109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36" name="AutoShape 22"/>
          <p:cNvSpPr>
            <a:spLocks noChangeArrowheads="1"/>
          </p:cNvSpPr>
          <p:nvPr/>
        </p:nvSpPr>
        <p:spPr bwMode="auto">
          <a:xfrm>
            <a:off x="485775" y="219075"/>
            <a:ext cx="8262938" cy="962025"/>
          </a:xfrm>
          <a:prstGeom prst="flowChartAlternateProcess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900113" y="260350"/>
            <a:ext cx="7488237" cy="830997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A Gestão por Competências no contexto da Administração Pública Federal (APF)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Font typeface="Arial Black" pitchFamily="34" charset="0"/>
              <a:buChar char="»"/>
            </a:pPr>
            <a:r>
              <a:rPr lang="pt-BR" dirty="0">
                <a:latin typeface="Calibri" pitchFamily="34" charset="0"/>
                <a:cs typeface="Arial" pitchFamily="34" charset="0"/>
              </a:rPr>
              <a:t>Exigências da sociedade pela eficácia e efetividade da ação governamental  trazem para discussão um modelo de orientado para o alcance de resultados;</a:t>
            </a:r>
          </a:p>
          <a:p>
            <a:pPr eaLnBrk="0" hangingPunct="0">
              <a:spcBef>
                <a:spcPct val="20000"/>
              </a:spcBef>
              <a:buClr>
                <a:srgbClr val="CC3300"/>
              </a:buClr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Font typeface="Arial Black" pitchFamily="34" charset="0"/>
              <a:buChar char="»"/>
            </a:pPr>
            <a:r>
              <a:rPr lang="pt-BR" dirty="0">
                <a:latin typeface="Calibri" pitchFamily="34" charset="0"/>
                <a:cs typeface="Arial" pitchFamily="34" charset="0"/>
              </a:rPr>
              <a:t>Necessidade de modernização dos modelos de gestão e da estrutura normativa, organizacional e de pessoal;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Font typeface="Arial Black" pitchFamily="34" charset="0"/>
              <a:buChar char="»"/>
            </a:pPr>
            <a:endParaRPr lang="pt-BR" dirty="0">
              <a:latin typeface="Calibri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Font typeface="Arial Black" pitchFamily="34" charset="0"/>
              <a:buChar char="»"/>
            </a:pPr>
            <a:r>
              <a:rPr lang="pt-BR" dirty="0">
                <a:latin typeface="Calibri" pitchFamily="34" charset="0"/>
                <a:cs typeface="Arial" pitchFamily="34" charset="0"/>
              </a:rPr>
              <a:t>Modelo de gestão por competências traz a perspectiva de alinhar as competências dos servidores necessárias à consecução da estratégia organizacional e alcance dos resultados.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4"/>
          <p:cNvGrpSpPr>
            <a:grpSpLocks/>
          </p:cNvGrpSpPr>
          <p:nvPr/>
        </p:nvGrpSpPr>
        <p:grpSpPr bwMode="auto">
          <a:xfrm>
            <a:off x="144463" y="117475"/>
            <a:ext cx="8604250" cy="1079500"/>
            <a:chOff x="340" y="337"/>
            <a:chExt cx="2132" cy="317"/>
          </a:xfrm>
        </p:grpSpPr>
        <p:sp>
          <p:nvSpPr>
            <p:cNvPr id="68616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68617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FF"/>
                  </a:solidFill>
                  <a:latin typeface="Calibri" pitchFamily="34" charset="0"/>
                </a:rPr>
                <a:t>Metodologias para a implantação do modelo de gestão por competências </a:t>
              </a:r>
            </a:p>
          </p:txBody>
        </p:sp>
      </p:grpSp>
      <p:pic>
        <p:nvPicPr>
          <p:cNvPr id="68612" name="Imagem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17526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2555875" y="1628775"/>
            <a:ext cx="6192838" cy="466725"/>
          </a:xfrm>
          <a:prstGeom prst="rect">
            <a:avLst/>
          </a:prstGeom>
          <a:solidFill>
            <a:srgbClr val="3CB679"/>
          </a:solidFill>
          <a:ln w="9525">
            <a:solidFill>
              <a:srgbClr val="339966"/>
            </a:solidFill>
            <a:miter lim="800000"/>
            <a:headEnd/>
            <a:tailEnd/>
          </a:ln>
          <a:effectLst>
            <a:prstShdw prst="shdw17" dist="17961" dir="2700000">
              <a:srgbClr val="1F5C3D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Mapeamento de Competências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2339975" y="2492375"/>
            <a:ext cx="5688013" cy="2282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Definição do nível de análise do mapeamento</a:t>
            </a:r>
          </a:p>
          <a:p>
            <a:pPr>
              <a:defRPr/>
            </a:pPr>
            <a:endParaRPr lang="pt-BR">
              <a:latin typeface="Calibri" pitchFamily="34" charset="0"/>
              <a:cs typeface="Arial" pitchFamily="34" charset="0"/>
            </a:endParaRPr>
          </a:p>
          <a:p>
            <a:pPr algn="ctr">
              <a:buClr>
                <a:srgbClr val="3CB679"/>
              </a:buClr>
              <a:buFont typeface="Wingdings" pitchFamily="2" charset="2"/>
              <a:buChar char="§"/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 Cargos e funções</a:t>
            </a:r>
          </a:p>
          <a:p>
            <a:pPr algn="ctr">
              <a:buClr>
                <a:srgbClr val="3CB679"/>
              </a:buClr>
              <a:buFont typeface="Wingdings" pitchFamily="2" charset="2"/>
              <a:buChar char="§"/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 Postos de trabalho </a:t>
            </a:r>
          </a:p>
          <a:p>
            <a:pPr algn="ctr">
              <a:buClr>
                <a:srgbClr val="3CB679"/>
              </a:buClr>
              <a:buFont typeface="Wingdings" pitchFamily="2" charset="2"/>
              <a:buChar char="§"/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 Processos de trabalho 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95288" y="5013325"/>
            <a:ext cx="8748712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i="1">
                <a:latin typeface="Calibri" pitchFamily="34" charset="0"/>
                <a:cs typeface="Arial" pitchFamily="34" charset="0"/>
              </a:rPr>
              <a:t>Fatores como o contexto e a cultura organizacionais são fatores que precisam ser considerados nesta análise.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16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5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8458962" cy="1065878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  <a:latin typeface="Calibri" pitchFamily="34" charset="0"/>
              </a:rPr>
              <a:t>Metodologias para a implantação do modelo de gestão por competências </a:t>
            </a:r>
          </a:p>
        </p:txBody>
      </p:sp>
      <p:grpSp>
        <p:nvGrpSpPr>
          <p:cNvPr id="70660" name="Group 22"/>
          <p:cNvGrpSpPr>
            <a:grpSpLocks/>
          </p:cNvGrpSpPr>
          <p:nvPr/>
        </p:nvGrpSpPr>
        <p:grpSpPr bwMode="auto">
          <a:xfrm>
            <a:off x="395536" y="1340768"/>
            <a:ext cx="8280400" cy="5113337"/>
            <a:chOff x="249" y="799"/>
            <a:chExt cx="5216" cy="3221"/>
          </a:xfrm>
        </p:grpSpPr>
        <p:sp>
          <p:nvSpPr>
            <p:cNvPr id="105481" name="Fluxograma: Processo 514"/>
            <p:cNvSpPr>
              <a:spLocks noChangeArrowheads="1"/>
            </p:cNvSpPr>
            <p:nvPr/>
          </p:nvSpPr>
          <p:spPr bwMode="auto">
            <a:xfrm>
              <a:off x="875" y="1014"/>
              <a:ext cx="3438" cy="223"/>
            </a:xfrm>
            <a:prstGeom prst="flowChartProcess">
              <a:avLst/>
            </a:prstGeom>
            <a:solidFill>
              <a:srgbClr val="A5FF89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Sensibilização </a:t>
              </a:r>
              <a:endParaRPr lang="pt-BR">
                <a:cs typeface="Arial" pitchFamily="34" charset="0"/>
              </a:endParaRPr>
            </a:p>
          </p:txBody>
        </p:sp>
        <p:sp>
          <p:nvSpPr>
            <p:cNvPr id="105482" name="Arredondar Retângulo no Mesmo Canto Lateral 515"/>
            <p:cNvSpPr>
              <a:spLocks/>
            </p:cNvSpPr>
            <p:nvPr/>
          </p:nvSpPr>
          <p:spPr bwMode="auto">
            <a:xfrm>
              <a:off x="249" y="799"/>
              <a:ext cx="5215" cy="167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2009 w 6552728"/>
                <a:gd name="T5" fmla="*/ 0 h 432048"/>
                <a:gd name="T6" fmla="*/ 6480719 w 6552728"/>
                <a:gd name="T7" fmla="*/ 0 h 432048"/>
                <a:gd name="T8" fmla="*/ 6552728 w 6552728"/>
                <a:gd name="T9" fmla="*/ 72009 h 432048"/>
                <a:gd name="T10" fmla="*/ 6552728 w 6552728"/>
                <a:gd name="T11" fmla="*/ 432048 h 432048"/>
                <a:gd name="T12" fmla="*/ 6552728 w 6552728"/>
                <a:gd name="T13" fmla="*/ 432048 h 432048"/>
                <a:gd name="T14" fmla="*/ 0 w 6552728"/>
                <a:gd name="T15" fmla="*/ 432048 h 432048"/>
                <a:gd name="T16" fmla="*/ 0 w 6552728"/>
                <a:gd name="T17" fmla="*/ 432048 h 432048"/>
                <a:gd name="T18" fmla="*/ 0 w 6552728"/>
                <a:gd name="T19" fmla="*/ 72009 h 432048"/>
                <a:gd name="T20" fmla="*/ 72009 w 6552728"/>
                <a:gd name="T21" fmla="*/ 0 h 4320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w 6552728"/>
                <a:gd name="T32" fmla="*/ 0 h 432048"/>
                <a:gd name="T33" fmla="*/ 6552728 w 6552728"/>
                <a:gd name="T34" fmla="*/ 432048 h 432048"/>
              </a:gdLst>
              <a:ahLst/>
              <a:cxnLst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  <a:cxn ang="T30">
                  <a:pos x="T20" y="T21"/>
                </a:cxn>
              </a:cxnLst>
              <a:rect l="T31" t="T32" r="T33" b="T34"/>
              <a:pathLst>
                <a:path w="6552728" h="432048">
                  <a:moveTo>
                    <a:pt x="72009" y="0"/>
                  </a:moveTo>
                  <a:lnTo>
                    <a:pt x="6480719" y="0"/>
                  </a:lnTo>
                  <a:cubicBezTo>
                    <a:pt x="6520488" y="0"/>
                    <a:pt x="6552728" y="32240"/>
                    <a:pt x="6552728" y="72009"/>
                  </a:cubicBezTo>
                  <a:lnTo>
                    <a:pt x="6552728" y="432048"/>
                  </a:lnTo>
                  <a:lnTo>
                    <a:pt x="0" y="432048"/>
                  </a:ln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76923C"/>
            </a:solidFill>
            <a:ln w="9525">
              <a:solidFill>
                <a:srgbClr val="4E6128"/>
              </a:solidFill>
              <a:miter lim="800000"/>
              <a:headEnd/>
              <a:tailEnd/>
            </a:ln>
            <a:effectLst>
              <a:outerShdw blurRad="63500" dist="27940" dir="5400000" algn="ctr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800" b="1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rPr>
                <a:t>MAPEAMENTO DE COMPETÊNCIAS</a:t>
              </a:r>
              <a:endParaRPr lang="pt-BR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483" name="Fluxograma: Processo 516"/>
            <p:cNvSpPr>
              <a:spLocks noChangeArrowheads="1"/>
            </p:cNvSpPr>
            <p:nvPr/>
          </p:nvSpPr>
          <p:spPr bwMode="auto">
            <a:xfrm>
              <a:off x="901" y="1516"/>
              <a:ext cx="3438" cy="222"/>
            </a:xfrm>
            <a:prstGeom prst="flowChartProcess">
              <a:avLst/>
            </a:prstGeom>
            <a:solidFill>
              <a:srgbClr val="A5FF89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Análise Documental</a:t>
              </a:r>
              <a:endParaRPr lang="pt-BR">
                <a:cs typeface="Arial" pitchFamily="34" charset="0"/>
              </a:endParaRPr>
            </a:p>
          </p:txBody>
        </p:sp>
        <p:sp>
          <p:nvSpPr>
            <p:cNvPr id="105484" name="Fluxograma: Processo 517"/>
            <p:cNvSpPr>
              <a:spLocks noChangeArrowheads="1"/>
            </p:cNvSpPr>
            <p:nvPr/>
          </p:nvSpPr>
          <p:spPr bwMode="auto">
            <a:xfrm>
              <a:off x="884" y="2024"/>
              <a:ext cx="3438" cy="223"/>
            </a:xfrm>
            <a:prstGeom prst="flowChartProcess">
              <a:avLst/>
            </a:prstGeom>
            <a:solidFill>
              <a:srgbClr val="A5FF89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" charset="0"/>
                </a:rPr>
                <a:t>Planejamento do Mapeamento</a:t>
              </a:r>
              <a:endParaRPr lang="pt-BR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485" name="Chave esquerda 518"/>
            <p:cNvSpPr>
              <a:spLocks/>
            </p:cNvSpPr>
            <p:nvPr/>
          </p:nvSpPr>
          <p:spPr bwMode="auto">
            <a:xfrm>
              <a:off x="2925" y="2296"/>
              <a:ext cx="317" cy="726"/>
            </a:xfrm>
            <a:prstGeom prst="leftBrace">
              <a:avLst>
                <a:gd name="adj1" fmla="val 3382"/>
                <a:gd name="adj2" fmla="val 50000"/>
              </a:avLst>
            </a:prstGeom>
            <a:noFill/>
            <a:ln w="19050">
              <a:solidFill>
                <a:srgbClr val="9BBB59"/>
              </a:solidFill>
              <a:prstDash val="sys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666" name="CaixaDeTexto 8"/>
            <p:cNvSpPr txBox="1">
              <a:spLocks noChangeArrowheads="1"/>
            </p:cNvSpPr>
            <p:nvPr/>
          </p:nvSpPr>
          <p:spPr bwMode="auto">
            <a:xfrm>
              <a:off x="2925" y="2251"/>
              <a:ext cx="2074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>
                <a:lnSpc>
                  <a:spcPct val="90000"/>
                </a:lnSpc>
                <a:buClr>
                  <a:srgbClr val="000000"/>
                </a:buClr>
                <a:buFont typeface="Arial" pitchFamily="34" charset="0"/>
                <a:buNone/>
              </a:pPr>
              <a:r>
                <a:rPr lang="pt-BR" sz="1200">
                  <a:solidFill>
                    <a:srgbClr val="000000"/>
                  </a:solidFill>
                  <a:latin typeface="Calibri" pitchFamily="34" charset="0"/>
                </a:rPr>
                <a:t>Análise do contexto organizacional;</a:t>
              </a:r>
              <a:endParaRPr lang="pt-BR" sz="1200">
                <a:latin typeface="Calibri" pitchFamily="34" charset="0"/>
              </a:endParaRPr>
            </a:p>
            <a:p>
              <a:pPr lvl="1">
                <a:lnSpc>
                  <a:spcPct val="90000"/>
                </a:lnSpc>
                <a:buClr>
                  <a:srgbClr val="000000"/>
                </a:buClr>
                <a:buFont typeface="Arial" pitchFamily="34" charset="0"/>
                <a:buNone/>
              </a:pPr>
              <a:r>
                <a:rPr lang="pt-BR" sz="1200">
                  <a:solidFill>
                    <a:srgbClr val="000000"/>
                  </a:solidFill>
                  <a:latin typeface="Calibri" pitchFamily="34" charset="0"/>
                </a:rPr>
                <a:t>Definição donível de análise do mapeamento:</a:t>
              </a:r>
              <a:endParaRPr lang="pt-BR" sz="1200">
                <a:latin typeface="Calibri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pt-BR" sz="1200" i="1">
                  <a:solidFill>
                    <a:srgbClr val="000000"/>
                  </a:solidFill>
                  <a:latin typeface="Calibri" pitchFamily="34" charset="0"/>
                </a:rPr>
                <a:t>	Posto de trabalho, </a:t>
              </a:r>
              <a:endParaRPr lang="pt-BR" sz="120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pt-BR" sz="1200" i="1">
                  <a:solidFill>
                    <a:srgbClr val="000000"/>
                  </a:solidFill>
                  <a:latin typeface="Calibri" pitchFamily="34" charset="0"/>
                </a:rPr>
                <a:t>             	 Processo de trabalho,</a:t>
              </a:r>
              <a:endParaRPr lang="pt-BR" sz="120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pt-BR" sz="1200" i="1">
                  <a:solidFill>
                    <a:srgbClr val="000000"/>
                  </a:solidFill>
                  <a:latin typeface="Calibri" pitchFamily="34" charset="0"/>
                </a:rPr>
                <a:t>             	 Cargo e/ou Função</a:t>
              </a:r>
              <a:endParaRPr lang="pt-BR" sz="1200">
                <a:solidFill>
                  <a:srgbClr val="000000"/>
                </a:solidFill>
                <a:latin typeface="Calibri" pitchFamily="34" charset="0"/>
              </a:endParaRPr>
            </a:p>
            <a:p>
              <a:pPr lvl="1">
                <a:lnSpc>
                  <a:spcPct val="90000"/>
                </a:lnSpc>
                <a:buClr>
                  <a:srgbClr val="000000"/>
                </a:buClr>
                <a:buFont typeface="Arial" pitchFamily="34" charset="0"/>
                <a:buNone/>
              </a:pPr>
              <a:r>
                <a:rPr lang="pt-BR" sz="1200">
                  <a:solidFill>
                    <a:srgbClr val="000000"/>
                  </a:solidFill>
                  <a:latin typeface="Calibri" pitchFamily="34" charset="0"/>
                </a:rPr>
                <a:t>Elaborar plano de ação (metodologia, cronograma, participantes).</a:t>
              </a:r>
              <a:endParaRPr lang="pt-BR" sz="1200">
                <a:latin typeface="Calibri" pitchFamily="34" charset="0"/>
              </a:endParaRPr>
            </a:p>
          </p:txBody>
        </p:sp>
        <p:sp>
          <p:nvSpPr>
            <p:cNvPr id="105487" name="Fluxograma: Processo 520"/>
            <p:cNvSpPr>
              <a:spLocks noChangeArrowheads="1"/>
            </p:cNvSpPr>
            <p:nvPr/>
          </p:nvSpPr>
          <p:spPr bwMode="auto">
            <a:xfrm>
              <a:off x="839" y="3158"/>
              <a:ext cx="3483" cy="544"/>
            </a:xfrm>
            <a:prstGeom prst="flowChartProcess">
              <a:avLst/>
            </a:prstGeom>
            <a:solidFill>
              <a:srgbClr val="A5FF89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EXECUÇÃO</a:t>
              </a:r>
              <a:endParaRPr lang="pt-BR" sz="140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pt-BR" sz="12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Identificação das competências individuais</a:t>
              </a:r>
              <a:endParaRPr lang="pt-BR" sz="120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pt-BR" sz="1200" i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Competências Transversais Organizacionais</a:t>
              </a:r>
              <a:endParaRPr lang="pt-BR" sz="120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pt-BR" sz="1200" i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Competências Setoriais</a:t>
              </a:r>
              <a:endParaRPr lang="pt-BR" sz="1200">
                <a:cs typeface="Arial" pitchFamily="34" charset="0"/>
              </a:endParaRPr>
            </a:p>
          </p:txBody>
        </p:sp>
        <p:sp>
          <p:nvSpPr>
            <p:cNvPr id="70668" name="Fluxograma: Processo 521"/>
            <p:cNvSpPr>
              <a:spLocks noChangeArrowheads="1"/>
            </p:cNvSpPr>
            <p:nvPr/>
          </p:nvSpPr>
          <p:spPr bwMode="auto">
            <a:xfrm>
              <a:off x="250" y="1007"/>
              <a:ext cx="5215" cy="3013"/>
            </a:xfrm>
            <a:prstGeom prst="flowChartProcess">
              <a:avLst/>
            </a:prstGeom>
            <a:noFill/>
            <a:ln w="25400">
              <a:solidFill>
                <a:srgbClr val="00CC66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05489" name="Chave esquerda 522"/>
            <p:cNvSpPr>
              <a:spLocks/>
            </p:cNvSpPr>
            <p:nvPr/>
          </p:nvSpPr>
          <p:spPr bwMode="auto">
            <a:xfrm>
              <a:off x="3742" y="3748"/>
              <a:ext cx="226" cy="226"/>
            </a:xfrm>
            <a:prstGeom prst="leftBrace">
              <a:avLst>
                <a:gd name="adj1" fmla="val 3204"/>
                <a:gd name="adj2" fmla="val 50000"/>
              </a:avLst>
            </a:prstGeom>
            <a:noFill/>
            <a:ln w="19050">
              <a:solidFill>
                <a:srgbClr val="9BBB59"/>
              </a:solidFill>
              <a:prstDash val="sys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670" name="CaixaDeTexto 24"/>
            <p:cNvSpPr txBox="1">
              <a:spLocks noChangeArrowheads="1"/>
            </p:cNvSpPr>
            <p:nvPr/>
          </p:nvSpPr>
          <p:spPr bwMode="auto">
            <a:xfrm>
              <a:off x="3969" y="3748"/>
              <a:ext cx="149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"/>
                </a:spcAft>
                <a:buClr>
                  <a:srgbClr val="000000"/>
                </a:buClr>
                <a:buFont typeface="Wingdings" pitchFamily="2" charset="2"/>
                <a:buChar char="Ø"/>
              </a:pPr>
              <a:r>
                <a:rPr lang="pt-BR" sz="1100">
                  <a:solidFill>
                    <a:srgbClr val="000000"/>
                  </a:solidFill>
                  <a:latin typeface="Calibri" pitchFamily="34" charset="0"/>
                </a:rPr>
                <a:t>Por Dimensão: CHA</a:t>
              </a:r>
              <a:endParaRPr lang="pt-BR" sz="1100">
                <a:latin typeface="Calibri" pitchFamily="34" charset="0"/>
              </a:endParaRPr>
            </a:p>
            <a:p>
              <a:pPr>
                <a:spcAft>
                  <a:spcPts val="100"/>
                </a:spcAft>
                <a:buClr>
                  <a:srgbClr val="000000"/>
                </a:buClr>
                <a:buFont typeface="Wingdings" pitchFamily="2" charset="2"/>
                <a:buChar char="Ø"/>
              </a:pPr>
              <a:r>
                <a:rPr lang="pt-BR" sz="1100">
                  <a:solidFill>
                    <a:srgbClr val="000000"/>
                  </a:solidFill>
                  <a:latin typeface="Calibri" pitchFamily="34" charset="0"/>
                </a:rPr>
                <a:t>Por Nível de Complexidade</a:t>
              </a:r>
              <a:endParaRPr lang="pt-BR"/>
            </a:p>
          </p:txBody>
        </p:sp>
        <p:sp>
          <p:nvSpPr>
            <p:cNvPr id="70671" name="Seta para baixo 524"/>
            <p:cNvSpPr>
              <a:spLocks noChangeArrowheads="1"/>
            </p:cNvSpPr>
            <p:nvPr/>
          </p:nvSpPr>
          <p:spPr bwMode="auto">
            <a:xfrm>
              <a:off x="2427" y="1275"/>
              <a:ext cx="115" cy="213"/>
            </a:xfrm>
            <a:prstGeom prst="downArrow">
              <a:avLst>
                <a:gd name="adj1" fmla="val 50000"/>
                <a:gd name="adj2" fmla="val 24258"/>
              </a:avLst>
            </a:prstGeom>
            <a:solidFill>
              <a:srgbClr val="D6E3BC"/>
            </a:solidFill>
            <a:ln w="25400">
              <a:solidFill>
                <a:srgbClr val="C2D69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0672" name="Seta para baixo 525"/>
            <p:cNvSpPr>
              <a:spLocks noChangeArrowheads="1"/>
            </p:cNvSpPr>
            <p:nvPr/>
          </p:nvSpPr>
          <p:spPr bwMode="auto">
            <a:xfrm>
              <a:off x="2434" y="1766"/>
              <a:ext cx="114" cy="271"/>
            </a:xfrm>
            <a:prstGeom prst="downArrow">
              <a:avLst>
                <a:gd name="adj1" fmla="val 50000"/>
                <a:gd name="adj2" fmla="val 24465"/>
              </a:avLst>
            </a:prstGeom>
            <a:solidFill>
              <a:srgbClr val="D6E3BC"/>
            </a:solidFill>
            <a:ln w="25400">
              <a:solidFill>
                <a:srgbClr val="C2D69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0673" name="Seta para baixo 526"/>
            <p:cNvSpPr>
              <a:spLocks noChangeArrowheads="1"/>
            </p:cNvSpPr>
            <p:nvPr/>
          </p:nvSpPr>
          <p:spPr bwMode="auto">
            <a:xfrm>
              <a:off x="2427" y="2323"/>
              <a:ext cx="121" cy="528"/>
            </a:xfrm>
            <a:prstGeom prst="downArrow">
              <a:avLst>
                <a:gd name="adj1" fmla="val 50000"/>
                <a:gd name="adj2" fmla="val 24303"/>
              </a:avLst>
            </a:prstGeom>
            <a:solidFill>
              <a:srgbClr val="D6E3BC"/>
            </a:solidFill>
            <a:ln w="25400">
              <a:solidFill>
                <a:srgbClr val="C2D69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4"/>
          <p:cNvGrpSpPr>
            <a:grpSpLocks/>
          </p:cNvGrpSpPr>
          <p:nvPr/>
        </p:nvGrpSpPr>
        <p:grpSpPr bwMode="auto">
          <a:xfrm>
            <a:off x="144463" y="117475"/>
            <a:ext cx="8604250" cy="1079500"/>
            <a:chOff x="340" y="337"/>
            <a:chExt cx="2132" cy="317"/>
          </a:xfrm>
        </p:grpSpPr>
        <p:sp>
          <p:nvSpPr>
            <p:cNvPr id="71687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1688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FF"/>
                  </a:solidFill>
                  <a:latin typeface="Calibri" pitchFamily="34" charset="0"/>
                </a:rPr>
                <a:t>Metodologias para a implantação do modelo de gestão por competências </a:t>
              </a:r>
            </a:p>
          </p:txBody>
        </p:sp>
      </p:grp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611188" y="1341438"/>
            <a:ext cx="4321175" cy="3013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>
                <a:latin typeface="Calibri" pitchFamily="34" charset="0"/>
                <a:cs typeface="Arial" pitchFamily="34" charset="0"/>
              </a:rPr>
              <a:t>Para a identificação das competências podem ser utilizados diferentes métodos, técnicas e instrumentos, ou a combinação deles, tais como, análise documental, entrevista semiestruturada, grupo focal, questionários. 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395288" y="5300663"/>
            <a:ext cx="8281987" cy="1096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Para o passo a passo do mapeamento de competências recomenda-se participar do Curso Elaboração de Planos de Capacitação, componente do Programa de Capacitação em Gestão de Pessoas </a:t>
            </a:r>
          </a:p>
        </p:txBody>
      </p:sp>
      <p:pic>
        <p:nvPicPr>
          <p:cNvPr id="71686" name="Picture 25" descr="imag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84313"/>
            <a:ext cx="321151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144463" y="117475"/>
            <a:ext cx="8604250" cy="1079500"/>
            <a:chOff x="340" y="337"/>
            <a:chExt cx="2132" cy="317"/>
          </a:xfrm>
        </p:grpSpPr>
        <p:sp>
          <p:nvSpPr>
            <p:cNvPr id="72716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2717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FF"/>
                  </a:solidFill>
                  <a:latin typeface="Calibri" pitchFamily="34" charset="0"/>
                </a:rPr>
                <a:t>Metodologias para a implantação do modelo de gestão por competências </a:t>
              </a:r>
            </a:p>
          </p:txBody>
        </p:sp>
      </p:grpSp>
      <p:grpSp>
        <p:nvGrpSpPr>
          <p:cNvPr id="72708" name="Grupo 16"/>
          <p:cNvGrpSpPr>
            <a:grpSpLocks/>
          </p:cNvGrpSpPr>
          <p:nvPr/>
        </p:nvGrpSpPr>
        <p:grpSpPr bwMode="auto">
          <a:xfrm>
            <a:off x="1115616" y="1916832"/>
            <a:ext cx="6562725" cy="4392612"/>
            <a:chOff x="0" y="0"/>
            <a:chExt cx="65623" cy="43924"/>
          </a:xfrm>
        </p:grpSpPr>
        <p:sp>
          <p:nvSpPr>
            <p:cNvPr id="107541" name="Arredondar Retângulo no Mesmo Canto Lateral 528"/>
            <p:cNvSpPr>
              <a:spLocks/>
            </p:cNvSpPr>
            <p:nvPr/>
          </p:nvSpPr>
          <p:spPr bwMode="auto">
            <a:xfrm>
              <a:off x="95" y="0"/>
              <a:ext cx="65528" cy="431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2009 w 6552728"/>
                <a:gd name="T5" fmla="*/ 0 h 432048"/>
                <a:gd name="T6" fmla="*/ 6480719 w 6552728"/>
                <a:gd name="T7" fmla="*/ 0 h 432048"/>
                <a:gd name="T8" fmla="*/ 6552728 w 6552728"/>
                <a:gd name="T9" fmla="*/ 72009 h 432048"/>
                <a:gd name="T10" fmla="*/ 6552728 w 6552728"/>
                <a:gd name="T11" fmla="*/ 432048 h 432048"/>
                <a:gd name="T12" fmla="*/ 6552728 w 6552728"/>
                <a:gd name="T13" fmla="*/ 432048 h 432048"/>
                <a:gd name="T14" fmla="*/ 0 w 6552728"/>
                <a:gd name="T15" fmla="*/ 432048 h 432048"/>
                <a:gd name="T16" fmla="*/ 0 w 6552728"/>
                <a:gd name="T17" fmla="*/ 432048 h 432048"/>
                <a:gd name="T18" fmla="*/ 0 w 6552728"/>
                <a:gd name="T19" fmla="*/ 72009 h 432048"/>
                <a:gd name="T20" fmla="*/ 72009 w 6552728"/>
                <a:gd name="T21" fmla="*/ 0 h 4320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w 6552728"/>
                <a:gd name="T32" fmla="*/ 0 h 432048"/>
                <a:gd name="T33" fmla="*/ 6552728 w 6552728"/>
                <a:gd name="T34" fmla="*/ 432048 h 432048"/>
              </a:gdLst>
              <a:ahLst/>
              <a:cxnLst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  <a:cxn ang="T30">
                  <a:pos x="T20" y="T21"/>
                </a:cxn>
              </a:cxnLst>
              <a:rect l="T31" t="T32" r="T33" b="T34"/>
              <a:pathLst>
                <a:path w="6552728" h="432048">
                  <a:moveTo>
                    <a:pt x="72009" y="0"/>
                  </a:moveTo>
                  <a:lnTo>
                    <a:pt x="6480719" y="0"/>
                  </a:lnTo>
                  <a:cubicBezTo>
                    <a:pt x="6520488" y="0"/>
                    <a:pt x="6552728" y="32240"/>
                    <a:pt x="6552728" y="72009"/>
                  </a:cubicBezTo>
                  <a:lnTo>
                    <a:pt x="6552728" y="432048"/>
                  </a:lnTo>
                  <a:lnTo>
                    <a:pt x="0" y="432048"/>
                  </a:ln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FABF8F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  <a:effectLst>
              <a:outerShdw blurRad="63500" dist="27940" dir="5400000" algn="ctr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8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DIAGNÓSTICO DAS LACUNAS DE COMPETÊNCIAS</a:t>
              </a:r>
              <a:endParaRPr lang="pt-B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2" name="Fluxograma: Processo 529"/>
            <p:cNvSpPr>
              <a:spLocks noChangeArrowheads="1"/>
            </p:cNvSpPr>
            <p:nvPr/>
          </p:nvSpPr>
          <p:spPr bwMode="auto">
            <a:xfrm>
              <a:off x="6762" y="7207"/>
              <a:ext cx="51130" cy="4318"/>
            </a:xfrm>
            <a:prstGeom prst="flowChartProcess">
              <a:avLst/>
            </a:prstGeom>
            <a:solidFill>
              <a:srgbClr val="FCD9BC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Definição do Grau de Importância da Competência</a:t>
              </a:r>
              <a:endParaRPr lang="pt-B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3" name="Fluxograma: Processo 530"/>
            <p:cNvSpPr>
              <a:spLocks noChangeArrowheads="1"/>
            </p:cNvSpPr>
            <p:nvPr/>
          </p:nvSpPr>
          <p:spPr bwMode="auto">
            <a:xfrm>
              <a:off x="7223" y="21843"/>
              <a:ext cx="51130" cy="4334"/>
            </a:xfrm>
            <a:prstGeom prst="flowChartProcess">
              <a:avLst/>
            </a:prstGeom>
            <a:solidFill>
              <a:srgbClr val="FCD9BC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Definição do Grau de Domínio da Competência</a:t>
              </a:r>
              <a:endParaRPr lang="pt-B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4" name="Fluxograma: Processo 531"/>
            <p:cNvSpPr>
              <a:spLocks noChangeArrowheads="1"/>
            </p:cNvSpPr>
            <p:nvPr/>
          </p:nvSpPr>
          <p:spPr bwMode="auto">
            <a:xfrm>
              <a:off x="7223" y="34558"/>
              <a:ext cx="51130" cy="4334"/>
            </a:xfrm>
            <a:prstGeom prst="flowChartProcess">
              <a:avLst/>
            </a:prstGeom>
            <a:solidFill>
              <a:srgbClr val="FCD9BC"/>
            </a:solidFill>
            <a:ln>
              <a:noFill/>
            </a:ln>
            <a:effectLst>
              <a:outerShdw blurRad="63500" dist="33020" dir="3179998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spcBef>
                  <a:spcPts val="1400"/>
                </a:spcBef>
                <a:spcAft>
                  <a:spcPts val="1400"/>
                </a:spcAft>
                <a:defRPr/>
              </a:pPr>
              <a:r>
                <a:rPr lang="pt-BR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Identificação da Lacuna</a:t>
              </a:r>
              <a:endParaRPr lang="pt-B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13" name="Fluxograma: Processo 532"/>
            <p:cNvSpPr>
              <a:spLocks noChangeArrowheads="1"/>
            </p:cNvSpPr>
            <p:nvPr/>
          </p:nvSpPr>
          <p:spPr bwMode="auto">
            <a:xfrm>
              <a:off x="0" y="5061"/>
              <a:ext cx="64660" cy="38863"/>
            </a:xfrm>
            <a:prstGeom prst="flowChartProcess">
              <a:avLst/>
            </a:prstGeom>
            <a:noFill/>
            <a:ln w="25400">
              <a:solidFill>
                <a:srgbClr val="E36C0A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72714" name="Seta para baixo 533"/>
            <p:cNvSpPr>
              <a:spLocks noChangeArrowheads="1"/>
            </p:cNvSpPr>
            <p:nvPr/>
          </p:nvSpPr>
          <p:spPr bwMode="auto">
            <a:xfrm>
              <a:off x="32062" y="12961"/>
              <a:ext cx="1440" cy="6998"/>
            </a:xfrm>
            <a:prstGeom prst="downArrow">
              <a:avLst>
                <a:gd name="adj1" fmla="val 50000"/>
                <a:gd name="adj2" fmla="val 50015"/>
              </a:avLst>
            </a:prstGeom>
            <a:solidFill>
              <a:srgbClr val="E36C0A"/>
            </a:solidFill>
            <a:ln w="25400">
              <a:solidFill>
                <a:srgbClr val="FABF8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72715" name="Seta para baixo 534"/>
            <p:cNvSpPr>
              <a:spLocks noChangeArrowheads="1"/>
            </p:cNvSpPr>
            <p:nvPr/>
          </p:nvSpPr>
          <p:spPr bwMode="auto">
            <a:xfrm>
              <a:off x="32140" y="26845"/>
              <a:ext cx="1440" cy="6998"/>
            </a:xfrm>
            <a:prstGeom prst="downArrow">
              <a:avLst>
                <a:gd name="adj1" fmla="val 50000"/>
                <a:gd name="adj2" fmla="val 50015"/>
              </a:avLst>
            </a:prstGeom>
            <a:solidFill>
              <a:srgbClr val="E36C0A"/>
            </a:solidFill>
            <a:ln w="25400">
              <a:solidFill>
                <a:srgbClr val="FABF8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323528" y="260648"/>
            <a:ext cx="8567928" cy="1076095"/>
          </a:xfrm>
          <a:prstGeom prst="rect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sz="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  <a:latin typeface="Calibri" pitchFamily="34" charset="0"/>
              </a:rPr>
              <a:t>Metodologias para a implantação do modelo de gestão por competências 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468313" y="1773238"/>
            <a:ext cx="6192837" cy="2101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dirty="0">
                <a:latin typeface="Calibri" pitchFamily="34" charset="0"/>
                <a:cs typeface="Arial" pitchFamily="34" charset="0"/>
              </a:rPr>
              <a:t>A partir do diagnóstico das lacunas entre as competências organizacionais que devem ser desempenhadas pela instituição e as competências individuais de seus servidores, é possível definir estratégias para captação e desenvolvimento das competências não existentes na organização.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95288" y="4221163"/>
            <a:ext cx="8281987" cy="2101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É importante lembrar que não existe um caminho único para o mapeamento de competências. </a:t>
            </a:r>
          </a:p>
          <a:p>
            <a:pPr>
              <a:defRPr/>
            </a:pPr>
            <a:endParaRPr lang="pt-BR" sz="220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200">
                <a:latin typeface="Calibri" pitchFamily="34" charset="0"/>
                <a:cs typeface="Arial" pitchFamily="34" charset="0"/>
              </a:rPr>
              <a:t>O mais importante é considerar a missão, a visão de futuro, os valores, as estratégias organizacionais e a cultura da organização e o conjunto dos métodos e técnicas mais adequados a cada contexto.</a:t>
            </a:r>
          </a:p>
        </p:txBody>
      </p:sp>
      <p:pic>
        <p:nvPicPr>
          <p:cNvPr id="74758" name="Picture 16" descr="image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251520" y="188640"/>
            <a:ext cx="8604250" cy="1079500"/>
            <a:chOff x="340" y="337"/>
            <a:chExt cx="2132" cy="317"/>
          </a:xfrm>
          <a:solidFill>
            <a:srgbClr val="2C7C9F"/>
          </a:solidFill>
        </p:grpSpPr>
        <p:sp>
          <p:nvSpPr>
            <p:cNvPr id="72716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2F97B5"/>
                </a:solidFill>
                <a:latin typeface="Arial" pitchFamily="34" charset="0"/>
              </a:endParaRPr>
            </a:p>
          </p:txBody>
        </p:sp>
        <p:sp>
          <p:nvSpPr>
            <p:cNvPr id="72717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2F97B5"/>
                </a:solidFill>
                <a:latin typeface="Calibri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539552" y="19409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Marcos legais da gestão por competências na Administração Pública Federal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69793" y="2636912"/>
            <a:ext cx="651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+mn-lt"/>
              </a:rPr>
              <a:t>Proposta </a:t>
            </a:r>
            <a:r>
              <a:rPr lang="pt-BR" sz="2000" dirty="0">
                <a:latin typeface="+mn-lt"/>
              </a:rPr>
              <a:t>inovadora porque a sua base de sustentação está nos conhecimentos demandados pela instituição</a:t>
            </a:r>
            <a:r>
              <a:rPr lang="pt-BR" sz="2000" dirty="0" smtClean="0">
                <a:latin typeface="+mn-lt"/>
              </a:rPr>
              <a:t>, na </a:t>
            </a:r>
            <a:r>
              <a:rPr lang="pt-BR" sz="2000" dirty="0">
                <a:latin typeface="+mn-lt"/>
              </a:rPr>
              <a:t>flexibilização dos conceitos de postos de trabalho, no envolvimento e na responsabilização do indivíduo com seu </a:t>
            </a:r>
            <a:r>
              <a:rPr lang="pt-BR" sz="2000" dirty="0" smtClean="0">
                <a:latin typeface="+mn-lt"/>
              </a:rPr>
              <a:t>desenvolvimento</a:t>
            </a:r>
          </a:p>
          <a:p>
            <a:pPr algn="ctr"/>
            <a:endParaRPr lang="pt-BR" sz="2000" dirty="0" smtClean="0">
              <a:latin typeface="+mn-lt"/>
            </a:endParaRPr>
          </a:p>
          <a:p>
            <a:pPr algn="ctr"/>
            <a:endParaRPr lang="pt-BR" sz="2000" dirty="0">
              <a:latin typeface="+mn-lt"/>
            </a:endParaRPr>
          </a:p>
          <a:p>
            <a:pPr marL="449263" lvl="1" indent="-269875"/>
            <a:r>
              <a:rPr lang="pt-BR" sz="2000" b="1" dirty="0">
                <a:latin typeface="+mn-lt"/>
              </a:rPr>
              <a:t>Abrangência</a:t>
            </a:r>
            <a:r>
              <a:rPr lang="pt-BR" sz="2000" b="1" dirty="0" smtClean="0">
                <a:latin typeface="+mn-lt"/>
              </a:rPr>
              <a:t>:</a:t>
            </a:r>
          </a:p>
          <a:p>
            <a:pPr marL="449263" lvl="1" indent="-269875">
              <a:buFontTx/>
              <a:buBlip>
                <a:blip r:embed="rId3"/>
              </a:buBlip>
            </a:pPr>
            <a:r>
              <a:rPr lang="pt-BR" sz="2000" dirty="0" smtClean="0">
                <a:latin typeface="+mn-lt"/>
              </a:rPr>
              <a:t>Órgãos </a:t>
            </a:r>
            <a:r>
              <a:rPr lang="pt-BR" sz="2000" dirty="0">
                <a:latin typeface="+mn-lt"/>
              </a:rPr>
              <a:t>e entidades da Administração Pública Federal direta, </a:t>
            </a:r>
            <a:r>
              <a:rPr lang="pt-BR" sz="2000" dirty="0" smtClean="0">
                <a:latin typeface="+mn-lt"/>
              </a:rPr>
              <a:t>autárquica </a:t>
            </a:r>
            <a:r>
              <a:rPr lang="pt-BR" sz="2000" dirty="0">
                <a:latin typeface="+mn-lt"/>
              </a:rPr>
              <a:t>e fundacional. </a:t>
            </a:r>
          </a:p>
          <a:p>
            <a:pPr algn="ctr"/>
            <a:endParaRPr lang="pt-BR" sz="20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1772816"/>
            <a:ext cx="66967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Decreto nº 5.707/06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15" y="3924004"/>
            <a:ext cx="1785938" cy="13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9286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179512" y="116632"/>
            <a:ext cx="8604250" cy="1079500"/>
            <a:chOff x="340" y="337"/>
            <a:chExt cx="2132" cy="317"/>
          </a:xfrm>
          <a:solidFill>
            <a:srgbClr val="2C7C9F"/>
          </a:solidFill>
        </p:grpSpPr>
        <p:sp>
          <p:nvSpPr>
            <p:cNvPr id="72716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2717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539552" y="19409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Marcos legais da gestão por competências na Administração Pública Federal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31640" y="1341572"/>
            <a:ext cx="66967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Decreto nº 5.707/06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7544" y="2060849"/>
            <a:ext cx="8280920" cy="47374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9263" lvl="1" indent="-269875">
              <a:spcAft>
                <a:spcPct val="25000"/>
              </a:spcAft>
            </a:pPr>
            <a:r>
              <a:rPr lang="pt-BR" sz="2000" b="1" i="0" dirty="0" smtClean="0">
                <a:solidFill>
                  <a:schemeClr val="tx1"/>
                </a:solidFill>
                <a:latin typeface="+mn-lt"/>
              </a:rPr>
              <a:t>Algumas Finalidades:</a:t>
            </a:r>
            <a:endParaRPr lang="pt-BR" sz="2000" b="1" i="0" dirty="0">
              <a:solidFill>
                <a:schemeClr val="tx1"/>
              </a:solidFill>
              <a:latin typeface="+mn-lt"/>
            </a:endParaRPr>
          </a:p>
          <a:p>
            <a:pPr marL="449263" lvl="1" indent="-269875">
              <a:spcAft>
                <a:spcPct val="25000"/>
              </a:spcAft>
              <a:buFontTx/>
              <a:buBlip>
                <a:blip r:embed="rId3"/>
              </a:buBlip>
            </a:pPr>
            <a:r>
              <a:rPr lang="pt-BR" sz="2300" b="0" i="0" dirty="0">
                <a:solidFill>
                  <a:schemeClr val="tx1"/>
                </a:solidFill>
                <a:latin typeface="+mn-lt"/>
              </a:rPr>
              <a:t>Melhoria da eficiência, eficácia e qualidade dos serviços </a:t>
            </a:r>
            <a:br>
              <a:rPr lang="pt-BR" sz="2300" b="0" i="0" dirty="0">
                <a:solidFill>
                  <a:schemeClr val="tx1"/>
                </a:solidFill>
                <a:latin typeface="+mn-lt"/>
              </a:rPr>
            </a:br>
            <a:r>
              <a:rPr lang="pt-BR" sz="2300" b="0" i="0" dirty="0">
                <a:solidFill>
                  <a:schemeClr val="tx1"/>
                </a:solidFill>
                <a:latin typeface="+mn-lt"/>
              </a:rPr>
              <a:t>públicos prestados aos cidadãos;</a:t>
            </a:r>
          </a:p>
          <a:p>
            <a:pPr marL="449263" lvl="1" indent="-269875">
              <a:spcAft>
                <a:spcPct val="25000"/>
              </a:spcAft>
              <a:buFontTx/>
              <a:buBlip>
                <a:blip r:embed="rId3"/>
              </a:buBlip>
            </a:pPr>
            <a:r>
              <a:rPr lang="pt-BR" sz="2300" b="0" i="0" dirty="0">
                <a:solidFill>
                  <a:schemeClr val="tx1"/>
                </a:solidFill>
                <a:latin typeface="+mn-lt"/>
              </a:rPr>
              <a:t>Desenvolvimento permanente do servidor público;</a:t>
            </a:r>
          </a:p>
          <a:p>
            <a:pPr marL="449263" lvl="1" indent="-269875">
              <a:spcAft>
                <a:spcPct val="25000"/>
              </a:spcAft>
              <a:buFontTx/>
              <a:buBlip>
                <a:blip r:embed="rId3"/>
              </a:buBlip>
            </a:pPr>
            <a:r>
              <a:rPr lang="pt-BR" sz="2300" b="0" i="0" dirty="0">
                <a:solidFill>
                  <a:schemeClr val="tx1"/>
                </a:solidFill>
                <a:latin typeface="+mn-lt"/>
              </a:rPr>
              <a:t>Adequação das competências requeridas dos servidores aos </a:t>
            </a:r>
            <a:br>
              <a:rPr lang="pt-BR" sz="2300" b="0" i="0" dirty="0">
                <a:solidFill>
                  <a:schemeClr val="tx1"/>
                </a:solidFill>
                <a:latin typeface="+mn-lt"/>
              </a:rPr>
            </a:br>
            <a:r>
              <a:rPr lang="pt-BR" sz="2300" b="0" i="0" dirty="0">
                <a:solidFill>
                  <a:schemeClr val="tx1"/>
                </a:solidFill>
                <a:latin typeface="+mn-lt"/>
              </a:rPr>
              <a:t>objetivos das instituições, tendo como referência o plano plurianual;</a:t>
            </a:r>
          </a:p>
          <a:p>
            <a:pPr marL="449263" lvl="1" indent="-269875">
              <a:spcAft>
                <a:spcPct val="10000"/>
              </a:spcAft>
              <a:buFontTx/>
              <a:buBlip>
                <a:blip r:embed="rId3"/>
              </a:buBlip>
            </a:pPr>
            <a:r>
              <a:rPr lang="pt-BR" sz="2300" b="0" i="0" dirty="0" smtClean="0">
                <a:solidFill>
                  <a:schemeClr val="tx1"/>
                </a:solidFill>
                <a:latin typeface="+mn-lt"/>
              </a:rPr>
              <a:t>Racionalização </a:t>
            </a:r>
            <a:r>
              <a:rPr lang="pt-BR" sz="2300" b="0" i="0" dirty="0">
                <a:solidFill>
                  <a:schemeClr val="tx1"/>
                </a:solidFill>
                <a:latin typeface="+mn-lt"/>
              </a:rPr>
              <a:t>e efetividade dos gastos com capacitação.</a:t>
            </a:r>
          </a:p>
        </p:txBody>
      </p:sp>
    </p:spTree>
    <p:extLst>
      <p:ext uri="{BB962C8B-B14F-4D97-AF65-F5344CB8AC3E}">
        <p14:creationId xmlns:p14="http://schemas.microsoft.com/office/powerpoint/2010/main" val="128763761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179512" y="63500"/>
            <a:ext cx="8604250" cy="1079500"/>
            <a:chOff x="340" y="337"/>
            <a:chExt cx="2132" cy="317"/>
          </a:xfrm>
          <a:solidFill>
            <a:srgbClr val="2C7C9F"/>
          </a:solidFill>
        </p:grpSpPr>
        <p:sp>
          <p:nvSpPr>
            <p:cNvPr id="72716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2717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539552" y="19409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Marcos legais da gestão por competências na Administração Pública Federal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79538" y="1548720"/>
            <a:ext cx="66967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Decreto nº 5.707/06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9538" y="2420888"/>
            <a:ext cx="6134100" cy="36094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49263" lvl="1" indent="-269875">
              <a:spcAft>
                <a:spcPct val="50000"/>
              </a:spcAft>
            </a:pPr>
            <a:r>
              <a:rPr lang="pt-BR" sz="2000" b="1" i="0" dirty="0">
                <a:solidFill>
                  <a:schemeClr val="tx1"/>
                </a:solidFill>
                <a:latin typeface="+mn-lt"/>
              </a:rPr>
              <a:t>Instrumentos:</a:t>
            </a:r>
          </a:p>
          <a:p>
            <a:pPr marL="449263" lvl="1" indent="-269875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pt-BR" sz="2000" b="0" i="0" dirty="0">
                <a:solidFill>
                  <a:schemeClr val="tx1"/>
                </a:solidFill>
                <a:latin typeface="+mn-lt"/>
              </a:rPr>
              <a:t>Plano Anual de Capacitação</a:t>
            </a:r>
          </a:p>
          <a:p>
            <a:pPr marL="449263" lvl="1" indent="-269875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pt-BR" sz="2000" b="0" i="0" dirty="0">
                <a:solidFill>
                  <a:schemeClr val="tx1"/>
                </a:solidFill>
                <a:latin typeface="+mn-lt"/>
              </a:rPr>
              <a:t>Relatório de Execução do </a:t>
            </a:r>
            <a:r>
              <a:rPr lang="pt-BR" sz="2000" b="0" i="0" dirty="0" smtClean="0">
                <a:solidFill>
                  <a:schemeClr val="tx1"/>
                </a:solidFill>
                <a:latin typeface="+mn-lt"/>
              </a:rPr>
              <a:t>Plano </a:t>
            </a:r>
            <a:r>
              <a:rPr lang="pt-BR" sz="2000" b="0" i="0" dirty="0">
                <a:solidFill>
                  <a:schemeClr val="tx1"/>
                </a:solidFill>
                <a:latin typeface="+mn-lt"/>
              </a:rPr>
              <a:t>Anual de Capacitação</a:t>
            </a:r>
          </a:p>
          <a:p>
            <a:pPr marL="449263" lvl="1" indent="-269875">
              <a:spcAft>
                <a:spcPct val="80000"/>
              </a:spcAft>
              <a:buFontTx/>
              <a:buBlip>
                <a:blip r:embed="rId3"/>
              </a:buBlip>
            </a:pPr>
            <a:r>
              <a:rPr lang="pt-BR" sz="2000" b="0" i="0" dirty="0">
                <a:solidFill>
                  <a:schemeClr val="tx1"/>
                </a:solidFill>
                <a:latin typeface="+mn-lt"/>
              </a:rPr>
              <a:t>Sistema de Gestão por Competências</a:t>
            </a:r>
          </a:p>
          <a:p>
            <a:pPr marL="449263" lvl="1" indent="-269875">
              <a:spcAft>
                <a:spcPct val="50000"/>
              </a:spcAft>
            </a:pPr>
            <a:r>
              <a:rPr lang="pt-BR" sz="2000" b="0" i="0" dirty="0">
                <a:solidFill>
                  <a:schemeClr val="tx1"/>
                </a:solidFill>
                <a:latin typeface="+mn-lt"/>
              </a:rPr>
              <a:t>	Disciplinados pelo Ministério do Planejamento, Orçamento e Gestão </a:t>
            </a:r>
            <a:r>
              <a:rPr lang="pt-BR" sz="2000" b="0" i="0" dirty="0" smtClean="0">
                <a:solidFill>
                  <a:schemeClr val="tx1"/>
                </a:solidFill>
                <a:latin typeface="+mn-lt"/>
              </a:rPr>
              <a:t>pela Portaria n° 208</a:t>
            </a:r>
            <a:r>
              <a:rPr lang="pt-BR" sz="2000" b="0" i="0" dirty="0">
                <a:solidFill>
                  <a:schemeClr val="tx1"/>
                </a:solidFill>
                <a:latin typeface="+mn-lt"/>
              </a:rPr>
              <a:t>, 25 de julho de 2006</a:t>
            </a:r>
            <a:r>
              <a:rPr lang="pt-BR" sz="2000" b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989850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4"/>
          <p:cNvGrpSpPr>
            <a:grpSpLocks/>
          </p:cNvGrpSpPr>
          <p:nvPr/>
        </p:nvGrpSpPr>
        <p:grpSpPr bwMode="auto">
          <a:xfrm>
            <a:off x="144463" y="117475"/>
            <a:ext cx="8604250" cy="1079500"/>
            <a:chOff x="340" y="337"/>
            <a:chExt cx="2132" cy="317"/>
          </a:xfrm>
        </p:grpSpPr>
        <p:sp>
          <p:nvSpPr>
            <p:cNvPr id="75783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5784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FF"/>
                  </a:solidFill>
                  <a:latin typeface="Calibri" pitchFamily="34" charset="0"/>
                </a:rPr>
                <a:t>Diagnóstico do estágio de implementação do Modelo de Gestão por Competências </a:t>
              </a: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5608013"/>
              </p:ext>
            </p:extLst>
          </p:nvPr>
        </p:nvGraphicFramePr>
        <p:xfrm>
          <a:off x="658168" y="1412776"/>
          <a:ext cx="7802264" cy="49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us 4"/>
          <p:cNvSpPr>
            <a:spLocks/>
          </p:cNvSpPr>
          <p:nvPr/>
        </p:nvSpPr>
        <p:spPr bwMode="auto">
          <a:xfrm>
            <a:off x="3203575" y="5589588"/>
            <a:ext cx="288925" cy="287337"/>
          </a:xfrm>
          <a:custGeom>
            <a:avLst/>
            <a:gdLst>
              <a:gd name="T0" fmla="*/ 38179 w 288032"/>
              <a:gd name="T1" fmla="*/ 110143 h 288032"/>
              <a:gd name="T2" fmla="*/ 110143 w 288032"/>
              <a:gd name="T3" fmla="*/ 110143 h 288032"/>
              <a:gd name="T4" fmla="*/ 110143 w 288032"/>
              <a:gd name="T5" fmla="*/ 38179 h 288032"/>
              <a:gd name="T6" fmla="*/ 177889 w 288032"/>
              <a:gd name="T7" fmla="*/ 38179 h 288032"/>
              <a:gd name="T8" fmla="*/ 177889 w 288032"/>
              <a:gd name="T9" fmla="*/ 110143 h 288032"/>
              <a:gd name="T10" fmla="*/ 249853 w 288032"/>
              <a:gd name="T11" fmla="*/ 110143 h 288032"/>
              <a:gd name="T12" fmla="*/ 249853 w 288032"/>
              <a:gd name="T13" fmla="*/ 177889 h 288032"/>
              <a:gd name="T14" fmla="*/ 177889 w 288032"/>
              <a:gd name="T15" fmla="*/ 177889 h 288032"/>
              <a:gd name="T16" fmla="*/ 177889 w 288032"/>
              <a:gd name="T17" fmla="*/ 249853 h 288032"/>
              <a:gd name="T18" fmla="*/ 110143 w 288032"/>
              <a:gd name="T19" fmla="*/ 249853 h 288032"/>
              <a:gd name="T20" fmla="*/ 110143 w 288032"/>
              <a:gd name="T21" fmla="*/ 177889 h 288032"/>
              <a:gd name="T22" fmla="*/ 38179 w 288032"/>
              <a:gd name="T23" fmla="*/ 177889 h 288032"/>
              <a:gd name="T24" fmla="*/ 38179 w 288032"/>
              <a:gd name="T25" fmla="*/ 110143 h 288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032" h="288032">
                <a:moveTo>
                  <a:pt x="38179" y="110143"/>
                </a:moveTo>
                <a:lnTo>
                  <a:pt x="110143" y="110143"/>
                </a:lnTo>
                <a:lnTo>
                  <a:pt x="110143" y="38179"/>
                </a:lnTo>
                <a:lnTo>
                  <a:pt x="177889" y="38179"/>
                </a:lnTo>
                <a:lnTo>
                  <a:pt x="177889" y="110143"/>
                </a:lnTo>
                <a:lnTo>
                  <a:pt x="249853" y="110143"/>
                </a:lnTo>
                <a:lnTo>
                  <a:pt x="249853" y="177889"/>
                </a:lnTo>
                <a:lnTo>
                  <a:pt x="177889" y="177889"/>
                </a:lnTo>
                <a:lnTo>
                  <a:pt x="177889" y="249853"/>
                </a:lnTo>
                <a:lnTo>
                  <a:pt x="110143" y="249853"/>
                </a:lnTo>
                <a:lnTo>
                  <a:pt x="110143" y="177889"/>
                </a:lnTo>
                <a:lnTo>
                  <a:pt x="38179" y="177889"/>
                </a:lnTo>
                <a:lnTo>
                  <a:pt x="38179" y="110143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6" name="Minus 5"/>
          <p:cNvSpPr>
            <a:spLocks/>
          </p:cNvSpPr>
          <p:nvPr/>
        </p:nvSpPr>
        <p:spPr bwMode="auto">
          <a:xfrm>
            <a:off x="5508625" y="5805488"/>
            <a:ext cx="358775" cy="144462"/>
          </a:xfrm>
          <a:custGeom>
            <a:avLst/>
            <a:gdLst>
              <a:gd name="T0" fmla="*/ 47723 w 360040"/>
              <a:gd name="T1" fmla="*/ 55072 h 144016"/>
              <a:gd name="T2" fmla="*/ 312317 w 360040"/>
              <a:gd name="T3" fmla="*/ 55072 h 144016"/>
              <a:gd name="T4" fmla="*/ 312317 w 360040"/>
              <a:gd name="T5" fmla="*/ 88944 h 144016"/>
              <a:gd name="T6" fmla="*/ 47723 w 360040"/>
              <a:gd name="T7" fmla="*/ 88944 h 144016"/>
              <a:gd name="T8" fmla="*/ 47723 w 360040"/>
              <a:gd name="T9" fmla="*/ 55072 h 144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040" h="144016">
                <a:moveTo>
                  <a:pt x="47723" y="55072"/>
                </a:moveTo>
                <a:lnTo>
                  <a:pt x="312317" y="55072"/>
                </a:lnTo>
                <a:lnTo>
                  <a:pt x="312317" y="88944"/>
                </a:lnTo>
                <a:lnTo>
                  <a:pt x="47723" y="88944"/>
                </a:lnTo>
                <a:lnTo>
                  <a:pt x="47723" y="55072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4"/>
          <p:cNvGrpSpPr>
            <a:grpSpLocks/>
          </p:cNvGrpSpPr>
          <p:nvPr/>
        </p:nvGrpSpPr>
        <p:grpSpPr bwMode="auto">
          <a:xfrm>
            <a:off x="144463" y="117475"/>
            <a:ext cx="8604250" cy="1154418"/>
            <a:chOff x="340" y="337"/>
            <a:chExt cx="2132" cy="339"/>
          </a:xfrm>
        </p:grpSpPr>
        <p:sp>
          <p:nvSpPr>
            <p:cNvPr id="76805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solidFill>
              <a:srgbClr val="2C7C9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2600" b="1" dirty="0">
                  <a:solidFill>
                    <a:srgbClr val="FFFFFF"/>
                  </a:solidFill>
                  <a:latin typeface="Calibri" pitchFamily="34" charset="0"/>
                </a:rPr>
                <a:t>Desafios na Implementação do Modelo de Gestão por Competências </a:t>
              </a:r>
            </a:p>
          </p:txBody>
        </p:sp>
      </p:grp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468313" y="1700213"/>
            <a:ext cx="84248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x-none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Estruturar a base para uma reforma na gestão pública federal de recursos humanos. Pode-se planejar um conjunto de mudanças integradas na área de Gestão de Pessoas com vistas a alavancar a melhoria sistêmica do nível de serviço e da qualidade do gasto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público</a:t>
            </a:r>
            <a:r>
              <a:rPr lang="x-none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Alinhamento dos processos e atividades de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x-none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estão de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x-none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essoas às estratégias das organizações e às diretrizes gerais e prioridades de governo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e</a:t>
            </a:r>
          </a:p>
          <a:p>
            <a:pPr marL="342900" indent="-34290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x-none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onstrução e desenvolvimento de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novos perfis profissionais com base em competências essenciais à APF, conforme recomendado pela OCDE (2011).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388" y="115888"/>
            <a:ext cx="8785225" cy="6626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0" name="AutoShape 22"/>
          <p:cNvSpPr>
            <a:spLocks noChangeArrowheads="1"/>
          </p:cNvSpPr>
          <p:nvPr/>
        </p:nvSpPr>
        <p:spPr bwMode="auto">
          <a:xfrm>
            <a:off x="485775" y="219075"/>
            <a:ext cx="8262938" cy="962025"/>
          </a:xfrm>
          <a:prstGeom prst="flowChartAlternateProcess">
            <a:avLst/>
          </a:prstGeom>
          <a:solidFill>
            <a:srgbClr val="2C7C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1" name="Text Box 23"/>
          <p:cNvSpPr txBox="1">
            <a:spLocks noChangeArrowheads="1"/>
          </p:cNvSpPr>
          <p:nvPr/>
        </p:nvSpPr>
        <p:spPr bwMode="auto">
          <a:xfrm>
            <a:off x="900113" y="260350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A Gestão por Competências no contexto da Administração Pública Federal (APF)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4" y="1255953"/>
            <a:ext cx="8060544" cy="5009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4"/>
          <p:cNvGrpSpPr>
            <a:grpSpLocks/>
          </p:cNvGrpSpPr>
          <p:nvPr/>
        </p:nvGrpSpPr>
        <p:grpSpPr bwMode="auto">
          <a:xfrm>
            <a:off x="144463" y="117475"/>
            <a:ext cx="8604250" cy="1154418"/>
            <a:chOff x="340" y="337"/>
            <a:chExt cx="2132" cy="339"/>
          </a:xfrm>
          <a:solidFill>
            <a:srgbClr val="2C7C9F"/>
          </a:solidFill>
        </p:grpSpPr>
        <p:sp>
          <p:nvSpPr>
            <p:cNvPr id="77830" name="AutoShape 5"/>
            <p:cNvSpPr>
              <a:spLocks noChangeArrowheads="1"/>
            </p:cNvSpPr>
            <p:nvPr/>
          </p:nvSpPr>
          <p:spPr bwMode="auto">
            <a:xfrm>
              <a:off x="340" y="337"/>
              <a:ext cx="2132" cy="317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1F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800" b="1" i="1">
                <a:solidFill>
                  <a:srgbClr val="FFFF99"/>
                </a:solidFill>
                <a:latin typeface="Arial" pitchFamily="34" charset="0"/>
              </a:endParaRPr>
            </a:p>
          </p:txBody>
        </p:sp>
        <p:sp>
          <p:nvSpPr>
            <p:cNvPr id="77831" name="Text Box 6"/>
            <p:cNvSpPr txBox="1">
              <a:spLocks noChangeArrowheads="1"/>
            </p:cNvSpPr>
            <p:nvPr/>
          </p:nvSpPr>
          <p:spPr bwMode="auto">
            <a:xfrm>
              <a:off x="376" y="337"/>
              <a:ext cx="2096" cy="3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400" b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2600" b="1" dirty="0">
                  <a:solidFill>
                    <a:srgbClr val="FFFFFF"/>
                  </a:solidFill>
                  <a:latin typeface="Calibri" pitchFamily="34" charset="0"/>
                </a:rPr>
                <a:t>Desafios na Implementação do Modelo de Gestão por Competências </a:t>
              </a:r>
            </a:p>
          </p:txBody>
        </p:sp>
      </p:grp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468313" y="1700213"/>
            <a:ext cx="842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TextBox 3"/>
          <p:cNvSpPr txBox="1">
            <a:spLocks noChangeArrowheads="1"/>
          </p:cNvSpPr>
          <p:nvPr/>
        </p:nvSpPr>
        <p:spPr bwMode="auto">
          <a:xfrm>
            <a:off x="395288" y="1484313"/>
            <a:ext cx="8353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pt-BR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Implementação da Gestão Estratégica de Pessoas em Processos de Desenvolvimento Institucional</a:t>
            </a:r>
            <a:endParaRPr lang="x-none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5000"/>
              </a:lnSpc>
            </a:pPr>
            <a:endParaRPr lang="x-none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pt-BR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Desenho de Perfis Gerenciais Específicos às atividades de Gestão dos indivíduos e das equipes no trabalho e proposta de Desenvolvimento Gerencial direcionado </a:t>
            </a:r>
          </a:p>
          <a:p>
            <a:pPr marL="342900" indent="-342900" algn="just">
              <a:lnSpc>
                <a:spcPct val="125000"/>
              </a:lnSpc>
              <a:buFont typeface="Wingdings" pitchFamily="2" charset="2"/>
              <a:buChar char="Ø"/>
            </a:pPr>
            <a:endParaRPr lang="pt-BR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pt-BR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Definição de Postos de Trabalho por Competências e estruturação de programas TRANSVERSAIS e trilhas de desenvolvimento profissional considerando os cargos disponíveis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468313" y="1700213"/>
            <a:ext cx="842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2852936"/>
            <a:ext cx="867606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jpantoja@unb.br</a:t>
            </a:r>
            <a:endParaRPr lang="pt-BR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44624"/>
            <a:ext cx="8928992" cy="6741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439719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Relações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entre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Competências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Resultados</a:t>
            </a:r>
            <a:endParaRPr lang="en-US" sz="2800" b="1" dirty="0" smtClean="0">
              <a:solidFill>
                <a:srgbClr val="000000"/>
              </a:solidFill>
              <a:ea typeface="ＭＳ Ｐゴシック" pitchFamily="2" charset="-128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67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323850" y="1773238"/>
            <a:ext cx="45720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latin typeface="Calibri" pitchFamily="34" charset="0"/>
              </a:rPr>
              <a:t>A </a:t>
            </a:r>
            <a:r>
              <a:rPr lang="pt-BR" dirty="0" err="1">
                <a:latin typeface="Calibri" pitchFamily="34" charset="0"/>
              </a:rPr>
              <a:t>GpR</a:t>
            </a:r>
            <a:r>
              <a:rPr lang="pt-BR" dirty="0">
                <a:latin typeface="Calibri" pitchFamily="34" charset="0"/>
              </a:rPr>
              <a:t> constitui uma ferramenta cultural, conceitual e operacional, que se orienta a priorizar o </a:t>
            </a:r>
            <a:r>
              <a:rPr lang="pt-BR" b="1" i="1" dirty="0">
                <a:solidFill>
                  <a:srgbClr val="FF0000"/>
                </a:solidFill>
                <a:latin typeface="Calibri" pitchFamily="34" charset="0"/>
              </a:rPr>
              <a:t>RESULTADO</a:t>
            </a:r>
            <a:r>
              <a:rPr lang="pt-BR" dirty="0">
                <a:latin typeface="Calibri" pitchFamily="34" charset="0"/>
              </a:rPr>
              <a:t> em todas as ações, e que é capaz de otimizar o desempenho governamental. </a:t>
            </a:r>
          </a:p>
          <a:p>
            <a:pPr algn="just"/>
            <a:endParaRPr lang="pt-BR" dirty="0">
              <a:latin typeface="Calibri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sz="2000" dirty="0">
              <a:latin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</a:rPr>
              <a:t>o </a:t>
            </a:r>
            <a:r>
              <a:rPr lang="pt-BR" sz="2000" b="1" i="1" dirty="0">
                <a:solidFill>
                  <a:srgbClr val="FF0000"/>
                </a:solidFill>
                <a:latin typeface="Calibri" pitchFamily="34" charset="0"/>
              </a:rPr>
              <a:t>RESULTADO</a:t>
            </a:r>
            <a:r>
              <a:rPr lang="pt-BR" sz="2000" dirty="0">
                <a:latin typeface="Calibri" pitchFamily="34" charset="0"/>
              </a:rPr>
              <a:t> que o governo procura é a </a:t>
            </a:r>
            <a:r>
              <a:rPr lang="pt-BR" sz="2000" i="1" dirty="0">
                <a:latin typeface="Calibri" pitchFamily="34" charset="0"/>
              </a:rPr>
              <a:t>maximização da criação de valor público</a:t>
            </a:r>
            <a:r>
              <a:rPr lang="pt-BR" sz="2000" dirty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Striped Right Arrow 6"/>
          <p:cNvSpPr>
            <a:spLocks/>
          </p:cNvSpPr>
          <p:nvPr/>
        </p:nvSpPr>
        <p:spPr bwMode="auto">
          <a:xfrm rot="5400000">
            <a:off x="1763712" y="4365626"/>
            <a:ext cx="936625" cy="647700"/>
          </a:xfrm>
          <a:custGeom>
            <a:avLst/>
            <a:gdLst>
              <a:gd name="T0" fmla="*/ 0 w 936104"/>
              <a:gd name="T1" fmla="*/ 162018 h 648072"/>
              <a:gd name="T2" fmla="*/ 20252 w 936104"/>
              <a:gd name="T3" fmla="*/ 162018 h 648072"/>
              <a:gd name="T4" fmla="*/ 20252 w 936104"/>
              <a:gd name="T5" fmla="*/ 486054 h 648072"/>
              <a:gd name="T6" fmla="*/ 0 w 936104"/>
              <a:gd name="T7" fmla="*/ 486054 h 648072"/>
              <a:gd name="T8" fmla="*/ 0 w 936104"/>
              <a:gd name="T9" fmla="*/ 162018 h 648072"/>
              <a:gd name="T10" fmla="*/ 40505 w 936104"/>
              <a:gd name="T11" fmla="*/ 162018 h 648072"/>
              <a:gd name="T12" fmla="*/ 81009 w 936104"/>
              <a:gd name="T13" fmla="*/ 162018 h 648072"/>
              <a:gd name="T14" fmla="*/ 81009 w 936104"/>
              <a:gd name="T15" fmla="*/ 486054 h 648072"/>
              <a:gd name="T16" fmla="*/ 40505 w 936104"/>
              <a:gd name="T17" fmla="*/ 486054 h 648072"/>
              <a:gd name="T18" fmla="*/ 40505 w 936104"/>
              <a:gd name="T19" fmla="*/ 162018 h 648072"/>
              <a:gd name="T20" fmla="*/ 101261 w 936104"/>
              <a:gd name="T21" fmla="*/ 162018 h 648072"/>
              <a:gd name="T22" fmla="*/ 612068 w 936104"/>
              <a:gd name="T23" fmla="*/ 162018 h 648072"/>
              <a:gd name="T24" fmla="*/ 612068 w 936104"/>
              <a:gd name="T25" fmla="*/ 0 h 648072"/>
              <a:gd name="T26" fmla="*/ 936104 w 936104"/>
              <a:gd name="T27" fmla="*/ 324036 h 648072"/>
              <a:gd name="T28" fmla="*/ 612068 w 936104"/>
              <a:gd name="T29" fmla="*/ 648072 h 648072"/>
              <a:gd name="T30" fmla="*/ 612068 w 936104"/>
              <a:gd name="T31" fmla="*/ 486054 h 648072"/>
              <a:gd name="T32" fmla="*/ 101261 w 936104"/>
              <a:gd name="T33" fmla="*/ 486054 h 648072"/>
              <a:gd name="T34" fmla="*/ 101261 w 936104"/>
              <a:gd name="T35" fmla="*/ 162018 h 6480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36104" h="648072">
                <a:moveTo>
                  <a:pt x="0" y="162018"/>
                </a:moveTo>
                <a:lnTo>
                  <a:pt x="20252" y="162018"/>
                </a:lnTo>
                <a:lnTo>
                  <a:pt x="20252" y="486054"/>
                </a:lnTo>
                <a:lnTo>
                  <a:pt x="0" y="486054"/>
                </a:lnTo>
                <a:lnTo>
                  <a:pt x="0" y="162018"/>
                </a:lnTo>
                <a:close/>
                <a:moveTo>
                  <a:pt x="40505" y="162018"/>
                </a:moveTo>
                <a:lnTo>
                  <a:pt x="81009" y="162018"/>
                </a:lnTo>
                <a:lnTo>
                  <a:pt x="81009" y="486054"/>
                </a:lnTo>
                <a:lnTo>
                  <a:pt x="40505" y="486054"/>
                </a:lnTo>
                <a:lnTo>
                  <a:pt x="40505" y="162018"/>
                </a:lnTo>
                <a:close/>
                <a:moveTo>
                  <a:pt x="101261" y="162018"/>
                </a:moveTo>
                <a:lnTo>
                  <a:pt x="612068" y="162018"/>
                </a:lnTo>
                <a:lnTo>
                  <a:pt x="612068" y="0"/>
                </a:lnTo>
                <a:lnTo>
                  <a:pt x="936104" y="324036"/>
                </a:lnTo>
                <a:lnTo>
                  <a:pt x="612068" y="648072"/>
                </a:lnTo>
                <a:lnTo>
                  <a:pt x="612068" y="486054"/>
                </a:lnTo>
                <a:lnTo>
                  <a:pt x="101261" y="486054"/>
                </a:lnTo>
                <a:lnTo>
                  <a:pt x="101261" y="162018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2C7C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Relações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entre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Competências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Resultados</a:t>
            </a:r>
            <a:endParaRPr lang="en-US" sz="2800" b="1" dirty="0" smtClean="0">
              <a:solidFill>
                <a:srgbClr val="000000"/>
              </a:solidFill>
              <a:ea typeface="ＭＳ Ｐゴシック" pitchFamily="2" charset="-12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1272471"/>
              </p:ext>
            </p:extLst>
          </p:nvPr>
        </p:nvGraphicFramePr>
        <p:xfrm>
          <a:off x="395536" y="2492896"/>
          <a:ext cx="8496944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6" name="TextBox 10"/>
          <p:cNvSpPr txBox="1">
            <a:spLocks noChangeArrowheads="1"/>
          </p:cNvSpPr>
          <p:nvPr/>
        </p:nvSpPr>
        <p:spPr bwMode="auto">
          <a:xfrm>
            <a:off x="395288" y="1557338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latin typeface="Calibri" pitchFamily="34" charset="0"/>
              </a:rPr>
              <a:t>A criação de valor público deve proporcionar respostas efetivas a demandas que….  </a:t>
            </a: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Relações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entre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Competências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 pitchFamily="2" charset="-128"/>
              </a:rPr>
              <a:t>Resultados</a:t>
            </a:r>
            <a:endParaRPr lang="en-US" sz="2800" b="1" dirty="0" smtClean="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57349" name="TextBox 10"/>
          <p:cNvSpPr txBox="1">
            <a:spLocks noChangeArrowheads="1"/>
          </p:cNvSpPr>
          <p:nvPr/>
        </p:nvSpPr>
        <p:spPr bwMode="auto">
          <a:xfrm>
            <a:off x="323528" y="1628801"/>
            <a:ext cx="842518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</a:rPr>
              <a:t>A gestão por resultados articula a gestão e direção estratégia e operacional, com vistas a potencializar a base de conhecimento, a capacidade de análise, desenho de alternativas e tomada de decisões gerenciais na administração pública para que sejam alcançados os melhores resultados possíveis, afinados com os objetivos pré-fixados. </a:t>
            </a:r>
          </a:p>
          <a:p>
            <a:pPr marL="342900" indent="-342900" algn="just"/>
            <a:endParaRPr lang="pt-BR" sz="2000" dirty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</a:rPr>
              <a:t>Para tanto, não pode prescindir de uma estreita integração de modelos e ferramentas de Gestão de Pessoas, entre os quais se destacam os modelos de gestão...</a:t>
            </a:r>
            <a:r>
              <a:rPr lang="pt-BR" dirty="0"/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4365104"/>
          <a:ext cx="86409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3272" cy="562074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A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Experiência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Gestão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do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Governo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de Minas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2" charset="-128"/>
              </a:rPr>
              <a:t>Gerais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2" charset="-128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7854321" cy="54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3390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3204</TotalTime>
  <Words>2733</Words>
  <Application>Microsoft Macintosh PowerPoint</Application>
  <PresentationFormat>On-screen Show (4:3)</PresentationFormat>
  <Paragraphs>375</Paragraphs>
  <Slides>51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Breeze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Relações entre Gestão por Competências e Gestão por Resultados</vt:lpstr>
      <vt:lpstr>Relações entre Gestão por Competências e Gestão por Resultados</vt:lpstr>
      <vt:lpstr>Relações entre Gestão por Competências e Gestão por Resultados</vt:lpstr>
      <vt:lpstr>A Experiência de Gestão do Governo de Minas Gerais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Modelo de Competências Gerencias 5 + 1 do Setor Público Belga</vt:lpstr>
      <vt:lpstr>Modelo de Competências Gerencias do setor público Belga 5+1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DCP - Planejamento Estratégico 2006</dc:title>
  <dc:creator>Anderson.Santos</dc:creator>
  <cp:lastModifiedBy>Vitor Britto</cp:lastModifiedBy>
  <cp:revision>474</cp:revision>
  <cp:lastPrinted>2013-05-16T14:34:39Z</cp:lastPrinted>
  <dcterms:created xsi:type="dcterms:W3CDTF">2006-01-16T16:16:07Z</dcterms:created>
  <dcterms:modified xsi:type="dcterms:W3CDTF">2013-05-16T15:53:41Z</dcterms:modified>
</cp:coreProperties>
</file>