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332" r:id="rId4"/>
    <p:sldId id="324" r:id="rId5"/>
    <p:sldId id="327" r:id="rId6"/>
    <p:sldId id="326" r:id="rId7"/>
    <p:sldId id="333" r:id="rId8"/>
    <p:sldId id="328" r:id="rId9"/>
    <p:sldId id="329" r:id="rId10"/>
    <p:sldId id="330" r:id="rId11"/>
    <p:sldId id="331" r:id="rId12"/>
    <p:sldId id="284" r:id="rId13"/>
    <p:sldId id="334" r:id="rId14"/>
    <p:sldId id="321" r:id="rId15"/>
    <p:sldId id="322" r:id="rId16"/>
    <p:sldId id="279" r:id="rId17"/>
    <p:sldId id="287" r:id="rId18"/>
    <p:sldId id="313" r:id="rId19"/>
    <p:sldId id="289" r:id="rId20"/>
    <p:sldId id="293" r:id="rId21"/>
    <p:sldId id="280" r:id="rId22"/>
    <p:sldId id="315" r:id="rId23"/>
    <p:sldId id="316" r:id="rId24"/>
    <p:sldId id="318" r:id="rId25"/>
    <p:sldId id="291" r:id="rId26"/>
    <p:sldId id="320" r:id="rId27"/>
    <p:sldId id="319" r:id="rId28"/>
    <p:sldId id="285" r:id="rId29"/>
    <p:sldId id="288" r:id="rId30"/>
    <p:sldId id="256" r:id="rId31"/>
    <p:sldId id="297" r:id="rId32"/>
    <p:sldId id="298" r:id="rId33"/>
    <p:sldId id="29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0056191-8884-40EF-B703-2A2ABEA7C84F}">
          <p14:sldIdLst>
            <p14:sldId id="257"/>
            <p14:sldId id="286"/>
            <p14:sldId id="332"/>
            <p14:sldId id="324"/>
            <p14:sldId id="327"/>
            <p14:sldId id="326"/>
            <p14:sldId id="333"/>
            <p14:sldId id="328"/>
            <p14:sldId id="329"/>
            <p14:sldId id="330"/>
            <p14:sldId id="331"/>
            <p14:sldId id="284"/>
            <p14:sldId id="334"/>
            <p14:sldId id="321"/>
            <p14:sldId id="322"/>
            <p14:sldId id="279"/>
            <p14:sldId id="287"/>
            <p14:sldId id="313"/>
            <p14:sldId id="289"/>
            <p14:sldId id="293"/>
            <p14:sldId id="280"/>
            <p14:sldId id="315"/>
            <p14:sldId id="316"/>
            <p14:sldId id="318"/>
          </p14:sldIdLst>
        </p14:section>
        <p14:section name="Seção sem Título" id="{E3E42021-A56F-4C7F-A991-C04D0E2E8E23}">
          <p14:sldIdLst>
            <p14:sldId id="291"/>
            <p14:sldId id="320"/>
            <p14:sldId id="319"/>
            <p14:sldId id="285"/>
            <p14:sldId id="288"/>
            <p14:sldId id="25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epomuceno\Downloads\Rela&#231;&#227;o_tipos_de_transtornos-22-23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7A-47B2-A07C-387924A69B9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7A-47B2-A07C-387924A69B9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7A-47B2-A07C-387924A69B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Planilha1!$B$28:$D$28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Até março 2024</c:v>
                </c:pt>
              </c:strCache>
            </c:strRef>
          </c:cat>
          <c:val>
            <c:numRef>
              <c:f>Planilha1!$B$29:$D$29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7A-47B2-A07C-387924A69B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8C4F1-5C5A-4D4C-B608-F81E86A4E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93B2F7-25F2-49CA-AA89-89B9CAA26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4B4BB-4A90-448C-8B6F-D7DC5CA5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3DEDB9-0E89-4FDC-B26C-C21536BF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D07615-40AF-488E-AD13-8E3AFA09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603C6-C501-4DF6-90D2-15D1FF60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5C4A70-17AE-4798-8DC1-EE2844772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658E2-FD4D-4772-BF96-30C66DAD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2973AA-2BD7-4568-8BFB-A137C381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B6A8B-2FFD-4D41-8DC3-4BEB0AD9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0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4A7A6A-06FE-421C-930A-7DEB5FFC1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32860D-175F-46A0-8DA2-551097E4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F28335-72F3-42DA-8CA1-2A231F8E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F54480-1A10-446E-BE46-98D35258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A92145-F517-40DF-B4E5-78A417C7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2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D5DCF-FAEE-4A19-880E-828DCDE0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B8CC8-508E-4F36-ADCB-3602DEDA6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E16373-B02C-4977-8F11-4F528C51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D4F1A-6389-4044-B06A-F4DD6BF9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DABF9D-B220-4C74-8F95-9C4E0D95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7145-89AE-42E0-812F-97930510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62D051-43E8-4B61-8DED-C6430113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9C974E-3B9B-4E94-8898-1C3CDC42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F272F-3190-4132-9E1B-377E7210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D7E887-7965-48A1-A8BB-09C8C976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53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0F8EA-615F-4312-8A87-4FD7E8A9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06FD6-3000-4925-8BA9-30EE9D360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215A26-6A69-4B4C-A6F2-C93ACC63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B1E996-5C0D-44D1-AD93-28D4895E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7D5456-9880-4B3E-B849-938A21B5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5514FE-DF17-4380-BC95-DDC73C39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49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EA3AC-6F72-434A-AA1F-190A0653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30C19A-FA5F-42D0-9019-E50C6AAF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2A476C-37FA-4C6B-8680-2BA14602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C9CC32-9662-482D-A9E5-1ACEF6BF4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9ED7CE-DD61-4386-B3AA-B914EE702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9D82B7-C586-483F-A9E6-5BFBB16F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8B3937-1EE9-4BA6-B356-4D1D9A1C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54251C-0415-42D9-8728-BBB1E83D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3338A-7568-413D-95D7-83B30648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8A5422-B0D9-4848-BA16-5D897CDF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626CAB-B4BD-4D2F-9965-0201E93C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33557B-9502-4837-A3C2-98DEA620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57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032D94-083A-41FB-BDD0-19AFC4BF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C4B5F7-9605-4A78-A18B-5CC7F435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D21F11-62CA-4F4C-A7AF-52AA1F32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46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459D9-E6CC-4B48-BDE4-EE54E53D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D7B66A-3E29-4A7F-8800-1E00854D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A95524-D73F-4CEA-AD57-B115DB73F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BBB05B-3C32-4093-BBB4-0A409816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50B5FB-EF56-4997-8C7B-D5A4A9C9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C2235E-88E7-4A0D-97A9-B5572372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17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D4789-3681-4E00-BC40-6929CF10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8B9A888-4E1B-4827-AEF5-7807B2466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68775E-0BF3-4A7E-AF6E-3431FA60E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3E2F7C-6D51-4686-886F-D978AD8C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F06A7-DE39-4305-8D4A-2DDB6D3D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9FDD0F-DC5C-45B2-947D-62DAE625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4B4859-285F-4754-92E4-FD1B06B6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40C7D4-6CDF-47A0-A209-6C0F6ED7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DEE27F-0B47-4760-871D-CA8716AE9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A2DA-EB42-45EB-836D-F0D590621DB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20F44-2FF2-4D04-886E-74DEE0942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5AA1F5-8F73-4B0A-9910-3994C143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3A73-C9CB-4E0C-AC2C-FA167222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04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DCA5B4-8927-4273-A74B-36E3A6C44A19}"/>
              </a:ext>
            </a:extLst>
          </p:cNvPr>
          <p:cNvSpPr txBox="1"/>
          <p:nvPr/>
        </p:nvSpPr>
        <p:spPr>
          <a:xfrm>
            <a:off x="2227863" y="692011"/>
            <a:ext cx="5176114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de Especialidade em Saúde</a:t>
            </a:r>
            <a:endParaRPr lang="pt-B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4E587A-8D49-4B82-AE85-A97B77D0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4" y="240934"/>
            <a:ext cx="1839423" cy="11883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F107EE-C426-4187-A562-6302FE0B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60" y="1748103"/>
            <a:ext cx="3851728" cy="18889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A2DBC0B-6085-453F-87BA-43681A63B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099" y="3889093"/>
            <a:ext cx="5295120" cy="18161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5D791D8-6432-4AB6-8776-1C261E95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691" y="1858482"/>
            <a:ext cx="3476625" cy="177855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20192C7-C886-4B68-9C1D-7C8EEF82B3A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2" y="3920905"/>
            <a:ext cx="2846382" cy="17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C03ADF5-8B3E-45FB-9EB7-9A93C84E63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04" y="3915106"/>
            <a:ext cx="2757996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11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757F83-1BA5-46A9-919F-DB981D53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" y="0"/>
            <a:ext cx="1216627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862FBE0-05B0-49B2-B7D4-EC5F8DC7BD1B}"/>
              </a:ext>
            </a:extLst>
          </p:cNvPr>
          <p:cNvSpPr/>
          <p:nvPr/>
        </p:nvSpPr>
        <p:spPr>
          <a:xfrm>
            <a:off x="4019551" y="1407666"/>
            <a:ext cx="5267324" cy="4059684"/>
          </a:xfrm>
          <a:prstGeom prst="rect">
            <a:avLst/>
          </a:prstGeom>
          <a:solidFill>
            <a:srgbClr val="9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do MPAC voltadas para saúde mental </a:t>
            </a:r>
          </a:p>
          <a:p>
            <a:pPr marL="266700" algn="ctr">
              <a:lnSpc>
                <a:spcPct val="107000"/>
              </a:lnSpc>
              <a:spcAft>
                <a:spcPts val="800"/>
              </a:spcAft>
            </a:pP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Biênio 2022-2023</a:t>
            </a:r>
          </a:p>
        </p:txBody>
      </p:sp>
    </p:spTree>
    <p:extLst>
      <p:ext uri="{BB962C8B-B14F-4D97-AF65-F5344CB8AC3E}">
        <p14:creationId xmlns:p14="http://schemas.microsoft.com/office/powerpoint/2010/main" val="224528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6085FD-346B-497D-B76A-73EAAE02A5AC}"/>
              </a:ext>
            </a:extLst>
          </p:cNvPr>
          <p:cNvSpPr/>
          <p:nvPr/>
        </p:nvSpPr>
        <p:spPr>
          <a:xfrm>
            <a:off x="281792" y="2778261"/>
            <a:ext cx="3186546" cy="973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 Psicológicos  e Terapia Integrativa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337730-D5E1-4762-A366-7B4673C87A00}"/>
              </a:ext>
            </a:extLst>
          </p:cNvPr>
          <p:cNvSpPr/>
          <p:nvPr/>
        </p:nvSpPr>
        <p:spPr>
          <a:xfrm>
            <a:off x="8141764" y="2798518"/>
            <a:ext cx="3186546" cy="973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33E402-DC81-4046-B21C-A974C889536E}"/>
              </a:ext>
            </a:extLst>
          </p:cNvPr>
          <p:cNvSpPr/>
          <p:nvPr/>
        </p:nvSpPr>
        <p:spPr>
          <a:xfrm>
            <a:off x="4211778" y="2766227"/>
            <a:ext cx="3186546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e Projetos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6CA380-91EF-49CF-BAB6-05DDE0AB3DEB}"/>
              </a:ext>
            </a:extLst>
          </p:cNvPr>
          <p:cNvSpPr/>
          <p:nvPr/>
        </p:nvSpPr>
        <p:spPr>
          <a:xfrm>
            <a:off x="152396" y="1450990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Especialidades em Saúde- CES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BD4B0C2-298D-45D8-A1C8-E96ABD691AB6}"/>
              </a:ext>
            </a:extLst>
          </p:cNvPr>
          <p:cNvSpPr/>
          <p:nvPr/>
        </p:nvSpPr>
        <p:spPr>
          <a:xfrm>
            <a:off x="4211778" y="4838910"/>
            <a:ext cx="3186546" cy="113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6</a:t>
            </a: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601B757-9602-4694-BA5E-8F18160803D1}"/>
              </a:ext>
            </a:extLst>
          </p:cNvPr>
          <p:cNvCxnSpPr>
            <a:cxnSpLocks/>
          </p:cNvCxnSpPr>
          <p:nvPr/>
        </p:nvCxnSpPr>
        <p:spPr>
          <a:xfrm flipH="1">
            <a:off x="1875065" y="3699584"/>
            <a:ext cx="11760" cy="1105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D03D32-7193-40A4-83C2-32B0068E518E}"/>
              </a:ext>
            </a:extLst>
          </p:cNvPr>
          <p:cNvSpPr/>
          <p:nvPr/>
        </p:nvSpPr>
        <p:spPr>
          <a:xfrm>
            <a:off x="304796" y="4825812"/>
            <a:ext cx="3186546" cy="113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1.830</a:t>
            </a: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232FC3-837A-435D-87F5-775223285204}"/>
              </a:ext>
            </a:extLst>
          </p:cNvPr>
          <p:cNvCxnSpPr>
            <a:cxnSpLocks/>
          </p:cNvCxnSpPr>
          <p:nvPr/>
        </p:nvCxnSpPr>
        <p:spPr>
          <a:xfrm flipH="1">
            <a:off x="5810415" y="3754027"/>
            <a:ext cx="11760" cy="1105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2D3F9F-73D9-4F6D-BA46-EBB7ED86C639}"/>
              </a:ext>
            </a:extLst>
          </p:cNvPr>
          <p:cNvSpPr/>
          <p:nvPr/>
        </p:nvSpPr>
        <p:spPr>
          <a:xfrm>
            <a:off x="8141764" y="4859599"/>
            <a:ext cx="3186546" cy="113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775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FA05BEA-6047-4216-B17F-857669797E54}"/>
              </a:ext>
            </a:extLst>
          </p:cNvPr>
          <p:cNvCxnSpPr>
            <a:cxnSpLocks/>
          </p:cNvCxnSpPr>
          <p:nvPr/>
        </p:nvCxnSpPr>
        <p:spPr>
          <a:xfrm flipH="1">
            <a:off x="9745765" y="3770682"/>
            <a:ext cx="11760" cy="1105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6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4399BE-8380-4FC6-849B-5814009CE9A4}"/>
              </a:ext>
            </a:extLst>
          </p:cNvPr>
          <p:cNvSpPr/>
          <p:nvPr/>
        </p:nvSpPr>
        <p:spPr>
          <a:xfrm>
            <a:off x="152396" y="1184290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Especialidades em Saúde- CES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331BBC-170D-46B2-B2B1-670354143E4C}"/>
              </a:ext>
            </a:extLst>
          </p:cNvPr>
          <p:cNvSpPr txBox="1"/>
          <p:nvPr/>
        </p:nvSpPr>
        <p:spPr>
          <a:xfrm>
            <a:off x="828675" y="2188745"/>
            <a:ext cx="10906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2023, conforme planejamento institucional, o CES atuou no Programa Estratégico (PGA):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“G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estão de Pessoas, Comunicação, Tecnologia e Infraestrutura” por meio de duas metas: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D1BBCA5-1DB4-4BB2-9B97-CF5DA59BA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41231"/>
              </p:ext>
            </p:extLst>
          </p:nvPr>
        </p:nvGraphicFramePr>
        <p:xfrm>
          <a:off x="1023936" y="3429000"/>
          <a:ext cx="10515600" cy="248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049">
                  <a:extLst>
                    <a:ext uri="{9D8B030D-6E8A-4147-A177-3AD203B41FA5}">
                      <a16:colId xmlns:a16="http://schemas.microsoft.com/office/drawing/2014/main" val="2029555603"/>
                    </a:ext>
                  </a:extLst>
                </a:gridCol>
                <a:gridCol w="5911870">
                  <a:extLst>
                    <a:ext uri="{9D8B030D-6E8A-4147-A177-3AD203B41FA5}">
                      <a16:colId xmlns:a16="http://schemas.microsoft.com/office/drawing/2014/main" val="1270875500"/>
                    </a:ext>
                  </a:extLst>
                </a:gridCol>
                <a:gridCol w="1226119">
                  <a:extLst>
                    <a:ext uri="{9D8B030D-6E8A-4147-A177-3AD203B41FA5}">
                      <a16:colId xmlns:a16="http://schemas.microsoft.com/office/drawing/2014/main" val="4012773435"/>
                    </a:ext>
                  </a:extLst>
                </a:gridCol>
                <a:gridCol w="1400678">
                  <a:extLst>
                    <a:ext uri="{9D8B030D-6E8A-4147-A177-3AD203B41FA5}">
                      <a16:colId xmlns:a16="http://schemas.microsoft.com/office/drawing/2014/main" val="1277136063"/>
                    </a:ext>
                  </a:extLst>
                </a:gridCol>
                <a:gridCol w="1404884">
                  <a:extLst>
                    <a:ext uri="{9D8B030D-6E8A-4147-A177-3AD203B41FA5}">
                      <a16:colId xmlns:a16="http://schemas.microsoft.com/office/drawing/2014/main" val="2735509402"/>
                    </a:ext>
                  </a:extLst>
                </a:gridCol>
              </a:tblGrid>
              <a:tr h="5257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N°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Fortalecimento Institucional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2022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2023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3743519"/>
                  </a:ext>
                </a:extLst>
              </a:tr>
              <a:tr h="3008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Metas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61547"/>
                  </a:ext>
                </a:extLst>
              </a:tr>
              <a:tr h="974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Realizar 3.200 atendimentos, focados na saúde dos servidores/as, membros/as, terceirizados/as e estagiários/as.</a:t>
                      </a:r>
                      <a:endParaRPr lang="pt-BR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1.400  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1.830  </a:t>
                      </a:r>
                      <a:endParaRPr lang="pt-BR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3.230  </a:t>
                      </a:r>
                      <a:endParaRPr lang="pt-BR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504336"/>
                  </a:ext>
                </a:extLst>
              </a:tr>
              <a:tr h="684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Realizar 30 atividades extras de promoção e prevenção à saúde.</a:t>
                      </a:r>
                      <a:endParaRPr lang="pt-BR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2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30  </a:t>
                      </a:r>
                      <a:endParaRPr lang="pt-BR" sz="12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441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42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Corregedoria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6845E6-75F8-49AE-ABC7-F05BDD504C3E}"/>
              </a:ext>
            </a:extLst>
          </p:cNvPr>
          <p:cNvSpPr/>
          <p:nvPr/>
        </p:nvSpPr>
        <p:spPr>
          <a:xfrm>
            <a:off x="660319" y="3909776"/>
            <a:ext cx="3186546" cy="973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Corregedoria referente a saúde mental 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179562A-4FEC-4395-B552-90C9F2196CD2}"/>
              </a:ext>
            </a:extLst>
          </p:cNvPr>
          <p:cNvCxnSpPr>
            <a:cxnSpLocks/>
          </p:cNvCxnSpPr>
          <p:nvPr/>
        </p:nvCxnSpPr>
        <p:spPr>
          <a:xfrm>
            <a:off x="3948545" y="4396690"/>
            <a:ext cx="3546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BD99D22F-43C7-43F5-8977-1CFB30999C70}"/>
              </a:ext>
            </a:extLst>
          </p:cNvPr>
          <p:cNvSpPr/>
          <p:nvPr/>
        </p:nvSpPr>
        <p:spPr>
          <a:xfrm>
            <a:off x="7596989" y="3690700"/>
            <a:ext cx="3186546" cy="111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sz="5400" b="1" dirty="0">
                <a:solidFill>
                  <a:schemeClr val="tx1"/>
                </a:solidFill>
              </a:rPr>
              <a:t>526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Atendimentos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4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96085FD-346B-497D-B76A-73EAAE02A5AC}"/>
              </a:ext>
            </a:extLst>
          </p:cNvPr>
          <p:cNvSpPr/>
          <p:nvPr/>
        </p:nvSpPr>
        <p:spPr>
          <a:xfrm>
            <a:off x="7615301" y="3909775"/>
            <a:ext cx="3186546" cy="111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sz="5400" b="1" dirty="0">
                <a:solidFill>
                  <a:schemeClr val="tx1"/>
                </a:solidFill>
              </a:rPr>
              <a:t>8</a:t>
            </a:r>
          </a:p>
          <a:p>
            <a:pPr algn="ctr"/>
            <a:r>
              <a:rPr lang="pt-BR" sz="1800" b="1" dirty="0">
                <a:solidFill>
                  <a:schemeClr val="tx1"/>
                </a:solidFill>
              </a:rPr>
              <a:t>Procedimentos</a:t>
            </a:r>
            <a:endParaRPr lang="pt-BR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6CA380-91EF-49CF-BAB6-05DDE0AB3DEB}"/>
              </a:ext>
            </a:extLst>
          </p:cNvPr>
          <p:cNvSpPr/>
          <p:nvPr/>
        </p:nvSpPr>
        <p:spPr>
          <a:xfrm>
            <a:off x="152396" y="1450990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Ouvidoria</a:t>
            </a:r>
            <a:endParaRPr lang="pt-BR" sz="4000" b="1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601B757-9602-4694-BA5E-8F18160803D1}"/>
              </a:ext>
            </a:extLst>
          </p:cNvPr>
          <p:cNvCxnSpPr>
            <a:cxnSpLocks/>
          </p:cNvCxnSpPr>
          <p:nvPr/>
        </p:nvCxnSpPr>
        <p:spPr>
          <a:xfrm>
            <a:off x="3948545" y="4396690"/>
            <a:ext cx="3546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7E2D3F9F-73D9-4F6D-BA46-EBB7ED86C639}"/>
              </a:ext>
            </a:extLst>
          </p:cNvPr>
          <p:cNvSpPr/>
          <p:nvPr/>
        </p:nvSpPr>
        <p:spPr>
          <a:xfrm>
            <a:off x="660319" y="3909776"/>
            <a:ext cx="3186546" cy="973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Ouvidoria referente a saúde mental  </a:t>
            </a:r>
          </a:p>
        </p:txBody>
      </p:sp>
    </p:spTree>
    <p:extLst>
      <p:ext uri="{BB962C8B-B14F-4D97-AF65-F5344CB8AC3E}">
        <p14:creationId xmlns:p14="http://schemas.microsoft.com/office/powerpoint/2010/main" val="247520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7F5D3EC-779D-42DE-ABFC-3617D87AD13F}"/>
              </a:ext>
            </a:extLst>
          </p:cNvPr>
          <p:cNvSpPr/>
          <p:nvPr/>
        </p:nvSpPr>
        <p:spPr>
          <a:xfrm>
            <a:off x="152399" y="1187754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PANORAMA DA SAÚDE MENTAL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1DDCBAAB-5C6C-4D0B-BD0F-9C4C02DDF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3602"/>
              </p:ext>
            </p:extLst>
          </p:nvPr>
        </p:nvGraphicFramePr>
        <p:xfrm>
          <a:off x="1552575" y="2333625"/>
          <a:ext cx="10182225" cy="41168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43551">
                  <a:extLst>
                    <a:ext uri="{9D8B030D-6E8A-4147-A177-3AD203B41FA5}">
                      <a16:colId xmlns:a16="http://schemas.microsoft.com/office/drawing/2014/main" val="2318398415"/>
                    </a:ext>
                  </a:extLst>
                </a:gridCol>
                <a:gridCol w="1003199">
                  <a:extLst>
                    <a:ext uri="{9D8B030D-6E8A-4147-A177-3AD203B41FA5}">
                      <a16:colId xmlns:a16="http://schemas.microsoft.com/office/drawing/2014/main" val="2252707311"/>
                    </a:ext>
                  </a:extLst>
                </a:gridCol>
                <a:gridCol w="930503">
                  <a:extLst>
                    <a:ext uri="{9D8B030D-6E8A-4147-A177-3AD203B41FA5}">
                      <a16:colId xmlns:a16="http://schemas.microsoft.com/office/drawing/2014/main" val="3440423255"/>
                    </a:ext>
                  </a:extLst>
                </a:gridCol>
                <a:gridCol w="1104972">
                  <a:extLst>
                    <a:ext uri="{9D8B030D-6E8A-4147-A177-3AD203B41FA5}">
                      <a16:colId xmlns:a16="http://schemas.microsoft.com/office/drawing/2014/main" val="1736993385"/>
                    </a:ext>
                  </a:extLst>
                </a:gridCol>
              </a:tblGrid>
              <a:tr h="567333">
                <a:tc>
                  <a:txBody>
                    <a:bodyPr/>
                    <a:lstStyle/>
                    <a:p>
                      <a:r>
                        <a:rPr lang="pt-BR" dirty="0"/>
                        <a:t>TIPOS DE TRANSTORNOS 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2023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2024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9678"/>
                  </a:ext>
                </a:extLst>
              </a:tr>
              <a:tr h="634741">
                <a:tc>
                  <a:txBody>
                    <a:bodyPr/>
                    <a:lstStyle/>
                    <a:p>
                      <a:r>
                        <a:rPr lang="pt-BR" dirty="0"/>
                        <a:t>F315 - Transtorno afetivo bipolar, episódio atual depressivo grave com sintomas psicóticos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784432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pt-BR" dirty="0"/>
                        <a:t>F32 - Episódios depressivos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08589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pt-BR" dirty="0"/>
                        <a:t>F321 - Episódio depressivo moderado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27392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pt-BR" dirty="0"/>
                        <a:t>F322 - Episódio depressivo grave sem sintomas psicóticos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70540"/>
                  </a:ext>
                </a:extLst>
              </a:tr>
              <a:tr h="634741">
                <a:tc>
                  <a:txBody>
                    <a:bodyPr/>
                    <a:lstStyle/>
                    <a:p>
                      <a:r>
                        <a:rPr lang="pt-BR" dirty="0"/>
                        <a:t>F332 - Transtorno depressivo recorrente, episódio atual grave sem sintomas psicóticos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32089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r>
                        <a:rPr lang="pt-BR" dirty="0"/>
                        <a:t>F41 - Outros transtornos ansiosos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4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7F5D3EC-779D-42DE-ABFC-3617D87AD13F}"/>
              </a:ext>
            </a:extLst>
          </p:cNvPr>
          <p:cNvSpPr/>
          <p:nvPr/>
        </p:nvSpPr>
        <p:spPr>
          <a:xfrm>
            <a:off x="152399" y="1187754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PANORAMA DA SAÚDE MENTAL</a:t>
            </a:r>
            <a:endParaRPr lang="pt-BR" sz="4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1DDCBAAB-5C6C-4D0B-BD0F-9C4C02DDF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37057"/>
              </p:ext>
            </p:extLst>
          </p:nvPr>
        </p:nvGraphicFramePr>
        <p:xfrm>
          <a:off x="2032000" y="2299085"/>
          <a:ext cx="9702800" cy="43782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7200">
                  <a:extLst>
                    <a:ext uri="{9D8B030D-6E8A-4147-A177-3AD203B41FA5}">
                      <a16:colId xmlns:a16="http://schemas.microsoft.com/office/drawing/2014/main" val="231839841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252707311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440423255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1736993385"/>
                    </a:ext>
                  </a:extLst>
                </a:gridCol>
              </a:tblGrid>
              <a:tr h="572105">
                <a:tc>
                  <a:txBody>
                    <a:bodyPr/>
                    <a:lstStyle/>
                    <a:p>
                      <a:r>
                        <a:rPr lang="pt-BR" dirty="0"/>
                        <a:t>TIPOS DE TRANSTORNOS 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2023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2024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9678"/>
                  </a:ext>
                </a:extLst>
              </a:tr>
              <a:tr h="572105">
                <a:tc>
                  <a:txBody>
                    <a:bodyPr/>
                    <a:lstStyle/>
                    <a:p>
                      <a:r>
                        <a:rPr lang="pt-BR" dirty="0"/>
                        <a:t>F410 - Transtorno de pânico [ansiedade paroxística episódica]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784432"/>
                  </a:ext>
                </a:extLst>
              </a:tr>
              <a:tr h="435978">
                <a:tc>
                  <a:txBody>
                    <a:bodyPr/>
                    <a:lstStyle/>
                    <a:p>
                      <a:r>
                        <a:rPr lang="pt-BR" dirty="0"/>
                        <a:t>F411 - Ansiedade generalizada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08589"/>
                  </a:ext>
                </a:extLst>
              </a:tr>
              <a:tr h="572105">
                <a:tc>
                  <a:txBody>
                    <a:bodyPr/>
                    <a:lstStyle/>
                    <a:p>
                      <a:r>
                        <a:rPr lang="it-IT" dirty="0"/>
                        <a:t>F412 - Transtorno misto ansioso e depressivo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27392"/>
                  </a:ext>
                </a:extLst>
              </a:tr>
              <a:tr h="441695">
                <a:tc>
                  <a:txBody>
                    <a:bodyPr/>
                    <a:lstStyle/>
                    <a:p>
                      <a:r>
                        <a:rPr lang="pt-BR" dirty="0"/>
                        <a:t>F431 - Estado de stress pós-traumático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70540"/>
                  </a:ext>
                </a:extLst>
              </a:tr>
              <a:tr h="572105">
                <a:tc>
                  <a:txBody>
                    <a:bodyPr/>
                    <a:lstStyle/>
                    <a:p>
                      <a:r>
                        <a:rPr lang="pt-BR" dirty="0"/>
                        <a:t>F439 - Reação não especificada a um stress 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32089"/>
                  </a:ext>
                </a:extLst>
              </a:tr>
              <a:tr h="572105">
                <a:tc>
                  <a:txBody>
                    <a:bodyPr/>
                    <a:lstStyle/>
                    <a:p>
                      <a:r>
                        <a:rPr lang="pt-BR" dirty="0"/>
                        <a:t>F315 - Transtorno afetivo bipolar, episódio atual depressivo grave com sintomas psicóticos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59769"/>
                  </a:ext>
                </a:extLst>
              </a:tr>
              <a:tr h="572105">
                <a:tc>
                  <a:txBody>
                    <a:bodyPr/>
                    <a:lstStyle/>
                    <a:p>
                      <a:r>
                        <a:rPr lang="pt-BR" dirty="0"/>
                        <a:t>F603 - Transtorno de personalidade com instabilidade emocional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84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3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7F5D3EC-779D-42DE-ABFC-3617D87AD13F}"/>
              </a:ext>
            </a:extLst>
          </p:cNvPr>
          <p:cNvSpPr/>
          <p:nvPr/>
        </p:nvSpPr>
        <p:spPr>
          <a:xfrm>
            <a:off x="152399" y="1187754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4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3600" dirty="0"/>
              <a:t>REGISTROS DE TRANSTORNOS SAÚDE MENTAL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9671F8-01BC-4C19-A267-69284EF83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867374"/>
              </p:ext>
            </p:extLst>
          </p:nvPr>
        </p:nvGraphicFramePr>
        <p:xfrm>
          <a:off x="4387970" y="2409459"/>
          <a:ext cx="6369170" cy="434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CDC61F9-9401-401F-AE38-6CDB950B7625}"/>
              </a:ext>
            </a:extLst>
          </p:cNvPr>
          <p:cNvSpPr txBox="1"/>
          <p:nvPr/>
        </p:nvSpPr>
        <p:spPr>
          <a:xfrm>
            <a:off x="569343" y="3191774"/>
            <a:ext cx="489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2022</a:t>
            </a:r>
            <a:r>
              <a:rPr lang="pt-BR" dirty="0"/>
              <a:t>- 08 registros</a:t>
            </a:r>
          </a:p>
          <a:p>
            <a:r>
              <a:rPr lang="pt-BR" b="1" dirty="0"/>
              <a:t>2023</a:t>
            </a:r>
            <a:r>
              <a:rPr lang="pt-BR" dirty="0"/>
              <a:t>-16 registros</a:t>
            </a:r>
          </a:p>
          <a:p>
            <a:r>
              <a:rPr lang="pt-BR" b="1" dirty="0"/>
              <a:t>2024</a:t>
            </a:r>
            <a:r>
              <a:rPr lang="pt-BR" dirty="0"/>
              <a:t>- até março 03 registros</a:t>
            </a:r>
          </a:p>
        </p:txBody>
      </p:sp>
    </p:spTree>
    <p:extLst>
      <p:ext uri="{BB962C8B-B14F-4D97-AF65-F5344CB8AC3E}">
        <p14:creationId xmlns:p14="http://schemas.microsoft.com/office/powerpoint/2010/main" val="138069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PRÁTICAS- CES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4979AF-E9D3-4DFE-BCE2-A5166B03D4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312" y="4087698"/>
            <a:ext cx="2305050" cy="241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5D9307-3E37-46C1-96C6-C8DE53116C65}"/>
              </a:ext>
            </a:extLst>
          </p:cNvPr>
          <p:cNvSpPr txBox="1"/>
          <p:nvPr/>
        </p:nvSpPr>
        <p:spPr>
          <a:xfrm>
            <a:off x="6728604" y="418381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1AEBB7-F2AB-427A-83D5-6EAAE35F1EFA}"/>
              </a:ext>
            </a:extLst>
          </p:cNvPr>
          <p:cNvSpPr txBox="1"/>
          <p:nvPr/>
        </p:nvSpPr>
        <p:spPr>
          <a:xfrm>
            <a:off x="1317128" y="2372318"/>
            <a:ext cx="7492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Projeto Crescer: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desenvolvido visando atender os filhos dos integrantes do MPAC. A partir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abordagem psicanalítica tem sido possível oferecer exercícios, reflexões e construção conjunta do autorrespeito e respeito ao outro.</a:t>
            </a: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Grupo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Crescer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foi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lançado oficialmente em setembro de 2022, teve duração de 03 meses e totalizou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</a:t>
            </a:r>
            <a:r>
              <a:rPr lang="pt-B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encontros. A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primeira turma contou com a participação de 12 crianças e adolescentes.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b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94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3F20AB6-D92C-4288-8DE4-79E523645468}"/>
              </a:ext>
            </a:extLst>
          </p:cNvPr>
          <p:cNvSpPr/>
          <p:nvPr/>
        </p:nvSpPr>
        <p:spPr>
          <a:xfrm>
            <a:off x="266308" y="1228136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do MPAC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36A14A-B462-4F14-BDE8-6FEDB69B2FF0}"/>
              </a:ext>
            </a:extLst>
          </p:cNvPr>
          <p:cNvSpPr txBox="1"/>
          <p:nvPr/>
        </p:nvSpPr>
        <p:spPr>
          <a:xfrm>
            <a:off x="3996169" y="2696844"/>
            <a:ext cx="8079822" cy="146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Programa Viver para Servir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965542-239A-40C5-834F-A98F3674F860}"/>
              </a:ext>
            </a:extLst>
          </p:cNvPr>
          <p:cNvSpPr txBox="1"/>
          <p:nvPr/>
        </p:nvSpPr>
        <p:spPr>
          <a:xfrm>
            <a:off x="4256650" y="3753107"/>
            <a:ext cx="7338550" cy="20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Instituído em 03 de junho de 2014,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meio do Ato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PGJ nº 073/2014. O programa tinha o objetivo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desenvolver, potencializar e integrar projetos que visassem à melhoria das relações interpessoais, a qualidade de vida e saúde no trabalho.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7EF46B-7B71-49D5-B964-6CFC93DE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8" y="2636899"/>
            <a:ext cx="3471218" cy="26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PRÁTICAS- CES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5D9307-3E37-46C1-96C6-C8DE53116C65}"/>
              </a:ext>
            </a:extLst>
          </p:cNvPr>
          <p:cNvSpPr txBox="1"/>
          <p:nvPr/>
        </p:nvSpPr>
        <p:spPr>
          <a:xfrm>
            <a:off x="6728604" y="418381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1AEBB7-F2AB-427A-83D5-6EAAE35F1EFA}"/>
              </a:ext>
            </a:extLst>
          </p:cNvPr>
          <p:cNvSpPr txBox="1"/>
          <p:nvPr/>
        </p:nvSpPr>
        <p:spPr>
          <a:xfrm>
            <a:off x="1319824" y="2372318"/>
            <a:ext cx="74927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Projeto Agora: 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ACOLHIMENTO GRUPAL ORGANIZACIONAL -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tem objetivo de levar atendimento psicológico aos departamentos da instituição, promover a melhora nos aspectos da saúde mental dentro do ambiente de trabalho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meio</a:t>
            </a:r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atendimentos grupais intrasetoriais.</a:t>
            </a:r>
          </a:p>
          <a:p>
            <a:pPr algn="just"/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período dos encontros é de 2 meses a cada 15 dias, totalizando 4 encontros. A abordagem sistêmica permite aos participantes, a partir do diálogo e da livre eleição da temática a ser abordada no encontro, que os incômodos mais protuberantes, dentro da organização, sejam endereçados</a:t>
            </a: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FABC10-3682-45C4-A4A4-3BE90F8546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64" y="4643047"/>
            <a:ext cx="2257425" cy="1694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PRÁTICAS- CORREGEDORIA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2B69B9-D1FA-4FE1-A885-C634C1FD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28" y="2771183"/>
            <a:ext cx="4572000" cy="3429000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C90B587C-ED33-44E8-89DE-1D40A461B4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44929" y="35293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PRÁTICAS- CORREGEDORIA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85ADCB-B115-4CAA-ABF7-17F72238EC32}"/>
              </a:ext>
            </a:extLst>
          </p:cNvPr>
          <p:cNvSpPr txBox="1"/>
          <p:nvPr/>
        </p:nvSpPr>
        <p:spPr>
          <a:xfrm>
            <a:off x="563590" y="2488067"/>
            <a:ext cx="1140987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Implantação do Projeto </a:t>
            </a: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 Metal Importa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instituído através do Ato nº 001/2022 COGER;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Orientação sobre a relevância da saúde mental e suporte inicial a membros da instituição;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Discussão sobre problemas que resultam em abalo à saúde mental e física do indivíduo dentro e fora do ambiente de trabalho;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85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PRÁTICAS- CORREGEDORIA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85ADCB-B115-4CAA-ABF7-17F72238EC32}"/>
              </a:ext>
            </a:extLst>
          </p:cNvPr>
          <p:cNvSpPr txBox="1"/>
          <p:nvPr/>
        </p:nvSpPr>
        <p:spPr>
          <a:xfrm>
            <a:off x="563590" y="2488067"/>
            <a:ext cx="114098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Realização de palestras, oficinas, cartilhas e textos quinzenais orientativos/informativos;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Realização 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isitas presenciais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membros e servidores, com o intuito de estreitar e fortalecer o vínculo entre ambos;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o debate acerca dos tabus em relação às doenças mentais;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Elaboração da cartilha do Projeto Saúde Mental Importa com lançamento previsto para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dia 02/05/2024;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587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PRÁTICAS- CORREGEDORIA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85ADCB-B115-4CAA-ABF7-17F72238EC32}"/>
              </a:ext>
            </a:extLst>
          </p:cNvPr>
          <p:cNvSpPr txBox="1"/>
          <p:nvPr/>
        </p:nvSpPr>
        <p:spPr>
          <a:xfrm>
            <a:off x="563590" y="2488067"/>
            <a:ext cx="114098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Acompanhamento nas correições e inspeções nas Promotorias e Procuradorias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visando 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rientação do manejo e a prevenção dos transtornos mentais relacionados ao trabalho, bem como averiguação do clima organizacional e relações interpessoais; 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psicológica e acompanhamento de membros durante o estágio probatório;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94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EC01E4-E411-44FB-8DA3-FAE2ABBBD528}"/>
              </a:ext>
            </a:extLst>
          </p:cNvPr>
          <p:cNvSpPr txBox="1"/>
          <p:nvPr/>
        </p:nvSpPr>
        <p:spPr>
          <a:xfrm>
            <a:off x="1932318" y="3181813"/>
            <a:ext cx="9440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PALESTRAS COM TEMÁTICA </a:t>
            </a:r>
          </a:p>
          <a:p>
            <a:pPr algn="ctr"/>
            <a:r>
              <a:rPr lang="pt-BR" sz="4800" b="1" dirty="0"/>
              <a:t>SOBRE SAÚDE MENTAL  </a:t>
            </a:r>
          </a:p>
        </p:txBody>
      </p:sp>
    </p:spTree>
    <p:extLst>
      <p:ext uri="{BB962C8B-B14F-4D97-AF65-F5344CB8AC3E}">
        <p14:creationId xmlns:p14="http://schemas.microsoft.com/office/powerpoint/2010/main" val="3378882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12632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686945-6328-4783-85E3-EFF37B264AD1}"/>
              </a:ext>
            </a:extLst>
          </p:cNvPr>
          <p:cNvSpPr txBox="1"/>
          <p:nvPr/>
        </p:nvSpPr>
        <p:spPr>
          <a:xfrm>
            <a:off x="2182484" y="2130778"/>
            <a:ext cx="92388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Desafios do Trabalho Remoto e a Readaptação ao trabalho presencial- 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COGER</a:t>
            </a:r>
            <a:endParaRPr lang="pt-BR" sz="2400" b="0" i="0" dirty="0">
              <a:solidFill>
                <a:srgbClr val="000000"/>
              </a:solidFill>
              <a:effectLst/>
              <a:latin typeface="ArialMT"/>
            </a:endParaRPr>
          </a:p>
          <a:p>
            <a:endParaRPr lang="pt-BR" sz="2400" dirty="0">
              <a:solidFill>
                <a:srgbClr val="000000"/>
              </a:solidFill>
              <a:latin typeface="ArialMT"/>
            </a:endParaRPr>
          </a:p>
          <a:p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Palestra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Estratégias de prevenção à ansiedade e depressão - 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COGER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endParaRPr lang="pt-BR" sz="2400" b="0" i="1" dirty="0">
              <a:solidFill>
                <a:srgbClr val="000000"/>
              </a:solidFill>
              <a:effectLst/>
              <a:latin typeface="Arial-ItalicMT"/>
            </a:endParaRPr>
          </a:p>
          <a:p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Palestra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Vivendo e trabalhando de forma intencional.</a:t>
            </a:r>
          </a:p>
          <a:p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Roda de Conversa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Valorizando a Saúde.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endParaRPr lang="pt-BR" sz="2400" i="1" dirty="0">
              <a:solidFill>
                <a:srgbClr val="000000"/>
              </a:solidFill>
              <a:latin typeface="Arial-ItalicMT"/>
            </a:endParaRPr>
          </a:p>
          <a:p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Webinar mesa-redonda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Conscientização sobre os danos psicológicos causados pela violência sexual</a:t>
            </a:r>
          </a:p>
          <a:p>
            <a:endParaRPr lang="pt-BR" sz="1800" b="0" i="1" dirty="0">
              <a:solidFill>
                <a:srgbClr val="000000"/>
              </a:solidFill>
              <a:effectLst/>
              <a:latin typeface="Arial-ItalicMT"/>
            </a:endParaRPr>
          </a:p>
          <a:p>
            <a:br>
              <a:rPr lang="pt-BR" sz="1800" b="0" i="1" dirty="0">
                <a:solidFill>
                  <a:srgbClr val="000000"/>
                </a:solidFill>
                <a:effectLst/>
                <a:latin typeface="Arial-ItalicMT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25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7D0B43-97B1-4698-9A1E-C8BACB74D19F}"/>
              </a:ext>
            </a:extLst>
          </p:cNvPr>
          <p:cNvSpPr/>
          <p:nvPr/>
        </p:nvSpPr>
        <p:spPr>
          <a:xfrm>
            <a:off x="304799" y="112632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BOAS PRÁTICAS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686945-6328-4783-85E3-EFF37B264AD1}"/>
              </a:ext>
            </a:extLst>
          </p:cNvPr>
          <p:cNvSpPr txBox="1"/>
          <p:nvPr/>
        </p:nvSpPr>
        <p:spPr>
          <a:xfrm>
            <a:off x="2182484" y="2130778"/>
            <a:ext cx="923889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0" i="1" dirty="0">
              <a:solidFill>
                <a:srgbClr val="000000"/>
              </a:solidFill>
              <a:effectLst/>
              <a:latin typeface="Arial-ItalicMT"/>
            </a:endParaRPr>
          </a:p>
          <a:p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Palestra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Síndrome de Burnout: o que é? Como lidar?- 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COGER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Palestra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Assédio moral-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 COGER</a:t>
            </a:r>
            <a:endParaRPr lang="pt-BR" sz="2400" b="0" i="1" dirty="0">
              <a:solidFill>
                <a:srgbClr val="000000"/>
              </a:solidFill>
              <a:effectLst/>
              <a:latin typeface="Arial-ItalicMT"/>
            </a:endParaRPr>
          </a:p>
          <a:p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Palestra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A depreciação dos transtornos mentais-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 COGER</a:t>
            </a:r>
            <a:endParaRPr lang="pt-BR" sz="2400" b="0" i="1" dirty="0">
              <a:solidFill>
                <a:srgbClr val="000000"/>
              </a:solidFill>
              <a:effectLst/>
              <a:latin typeface="Arial-ItalicMT"/>
            </a:endParaRPr>
          </a:p>
          <a:p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MT"/>
              </a:rPr>
              <a:t>Palestra 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  <a:t>Transtornos de humor-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 COGER</a:t>
            </a:r>
          </a:p>
          <a:p>
            <a:endParaRPr lang="pt-BR" sz="2400" b="1" i="1" dirty="0">
              <a:solidFill>
                <a:srgbClr val="000000"/>
              </a:solidFill>
              <a:latin typeface="Arial-ItalicMT"/>
            </a:endParaRP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Arial-ItalicMT"/>
              </a:rPr>
              <a:t>A Politica Nacional de Tratamento Adequado dos Conflitos e as pr</a:t>
            </a:r>
            <a:r>
              <a:rPr lang="pt-BR" sz="2400" dirty="0">
                <a:solidFill>
                  <a:srgbClr val="000000"/>
                </a:solidFill>
                <a:latin typeface="Arial-ItalicMT"/>
              </a:rPr>
              <a:t>áticas Sistêmicas- </a:t>
            </a:r>
            <a:r>
              <a:rPr lang="pt-BR" sz="2400" b="1" i="1" dirty="0">
                <a:solidFill>
                  <a:srgbClr val="000000"/>
                </a:solidFill>
                <a:effectLst/>
                <a:latin typeface="Arial-ItalicMT"/>
              </a:rPr>
              <a:t>COGER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Arial-ItalicMT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7834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C549D88-F658-4789-B918-9A9998E4C736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PRINCIPAIS REALIZAÇÕES DA </a:t>
            </a:r>
            <a:r>
              <a:rPr lang="pt-BR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57CE70-312E-4E6E-958C-2A8578F24FD3}"/>
              </a:ext>
            </a:extLst>
          </p:cNvPr>
          <p:cNvSpPr txBox="1"/>
          <p:nvPr/>
        </p:nvSpPr>
        <p:spPr>
          <a:xfrm>
            <a:off x="494580" y="2669875"/>
            <a:ext cx="11056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1- Aprovação do Regimento interno da Comissão;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Solicitação ao PGJ de designação da Comissão para aplicação da Política de Prevenção e Enfrentamento do Assédio Moral, do Assédio Sexual e da Discriminação instituída a partir da Resolução 133/23 do CPJ;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3- proposição de implementação de um Programa de Saúde Mental no âmbito do MPAC.</a:t>
            </a:r>
          </a:p>
        </p:txBody>
      </p:sp>
    </p:spTree>
    <p:extLst>
      <p:ext uri="{BB962C8B-B14F-4D97-AF65-F5344CB8AC3E}">
        <p14:creationId xmlns:p14="http://schemas.microsoft.com/office/powerpoint/2010/main" val="175204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60BF517-E04D-4FF2-AF19-5A0D87D85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235" y="3261032"/>
            <a:ext cx="9906000" cy="1655762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um ambiente corporativo e desafiador é necessário promover não apenas o bem-estar individual, mas transformar a atmosfera de trabalho mais saudável e produtiva.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F62214-5139-4B68-894E-A12B3EA0C2FB}"/>
              </a:ext>
            </a:extLst>
          </p:cNvPr>
          <p:cNvSpPr/>
          <p:nvPr/>
        </p:nvSpPr>
        <p:spPr>
          <a:xfrm>
            <a:off x="304799" y="136786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SAÚDE MENTAL DO MPAC</a:t>
            </a:r>
            <a:endParaRPr lang="pt-BR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6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C10D99-B1CE-4659-B340-F99F580A81CE}"/>
              </a:ext>
            </a:extLst>
          </p:cNvPr>
          <p:cNvSpPr/>
          <p:nvPr/>
        </p:nvSpPr>
        <p:spPr>
          <a:xfrm>
            <a:off x="266308" y="1228136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do MPAC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26D547-0768-4A83-A24A-DC29C09F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8" y="2636899"/>
            <a:ext cx="3471218" cy="26118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6F13C44-73AC-4AEC-BF89-2F562C7A39C1}"/>
              </a:ext>
            </a:extLst>
          </p:cNvPr>
          <p:cNvSpPr txBox="1"/>
          <p:nvPr/>
        </p:nvSpPr>
        <p:spPr>
          <a:xfrm>
            <a:off x="4095751" y="2636899"/>
            <a:ext cx="77529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PRIMEIRO EIXO: CORPO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Envolveu a prestação de serviços médicos, odontológico, fisioterapêutico, psicológico, nutricional, bem como atividades físicas e ações voltadas para a saúde física.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SEGUNDO EIXO: MENTE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Desenvolveu atividades de capacitação, sensibilização e aprofundamento de olhares e criticas dos participantes.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TERCEIRO EIXO: ESPÍRITO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Propôs o desenvolvimento de auto-observação, de perceber-se, de pensar e agir com resiliência, do respeito, da tolerância,  além de compreender e respeitar os seus valores e o do próximo. </a:t>
            </a: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56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1161C85-DEBD-475A-AEA0-57BCC021F434}"/>
              </a:ext>
            </a:extLst>
          </p:cNvPr>
          <p:cNvSpPr/>
          <p:nvPr/>
        </p:nvSpPr>
        <p:spPr>
          <a:xfrm>
            <a:off x="304799" y="127297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SAÚDE MENTAL DO MPAC</a:t>
            </a:r>
            <a:endParaRPr lang="pt-BR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233FE9B-F02A-4E5C-AB2D-F05DFAF219E8}"/>
              </a:ext>
            </a:extLst>
          </p:cNvPr>
          <p:cNvSpPr/>
          <p:nvPr/>
        </p:nvSpPr>
        <p:spPr>
          <a:xfrm>
            <a:off x="8292861" y="2652649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PERCEPÇÃO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C48E87B-1D30-442C-A829-2FF0D5174D0F}"/>
              </a:ext>
            </a:extLst>
          </p:cNvPr>
          <p:cNvSpPr/>
          <p:nvPr/>
        </p:nvSpPr>
        <p:spPr>
          <a:xfrm>
            <a:off x="8292861" y="3991310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PROFILAXIA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F81C26-B4F5-41FB-AFBB-7545AD8D2579}"/>
              </a:ext>
            </a:extLst>
          </p:cNvPr>
          <p:cNvSpPr/>
          <p:nvPr/>
        </p:nvSpPr>
        <p:spPr>
          <a:xfrm>
            <a:off x="8292861" y="5329971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CORREÇÃO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D2A5169-910F-4EFA-8D61-8B8183250728}"/>
              </a:ext>
            </a:extLst>
          </p:cNvPr>
          <p:cNvSpPr/>
          <p:nvPr/>
        </p:nvSpPr>
        <p:spPr>
          <a:xfrm>
            <a:off x="1742535" y="2743201"/>
            <a:ext cx="2510288" cy="2634792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03 EIXOS </a:t>
            </a:r>
          </a:p>
          <a:p>
            <a:pPr algn="ctr"/>
            <a:r>
              <a:rPr lang="pt-BR" dirty="0"/>
              <a:t>DE</a:t>
            </a:r>
          </a:p>
          <a:p>
            <a:pPr algn="ctr"/>
            <a:r>
              <a:rPr lang="pt-BR" dirty="0"/>
              <a:t>INTERVENÇÃO </a:t>
            </a:r>
          </a:p>
        </p:txBody>
      </p:sp>
      <p:sp>
        <p:nvSpPr>
          <p:cNvPr id="17" name="Seta: para a Direita Listrada 16">
            <a:extLst>
              <a:ext uri="{FF2B5EF4-FFF2-40B4-BE49-F238E27FC236}">
                <a16:creationId xmlns:a16="http://schemas.microsoft.com/office/drawing/2014/main" id="{B2D7BF34-DC59-4D46-84EC-3CB906EA94C3}"/>
              </a:ext>
            </a:extLst>
          </p:cNvPr>
          <p:cNvSpPr/>
          <p:nvPr/>
        </p:nvSpPr>
        <p:spPr>
          <a:xfrm flipV="1">
            <a:off x="4451230" y="3321170"/>
            <a:ext cx="3646387" cy="1837425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8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1161C85-DEBD-475A-AEA0-57BCC021F434}"/>
              </a:ext>
            </a:extLst>
          </p:cNvPr>
          <p:cNvSpPr/>
          <p:nvPr/>
        </p:nvSpPr>
        <p:spPr>
          <a:xfrm>
            <a:off x="304799" y="127297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SAÚDE MENTAL DO MPAC</a:t>
            </a:r>
            <a:endParaRPr lang="pt-BR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233FE9B-F02A-4E5C-AB2D-F05DFAF219E8}"/>
              </a:ext>
            </a:extLst>
          </p:cNvPr>
          <p:cNvSpPr/>
          <p:nvPr/>
        </p:nvSpPr>
        <p:spPr>
          <a:xfrm>
            <a:off x="8292861" y="2652649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Ocultação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C48E87B-1D30-442C-A829-2FF0D5174D0F}"/>
              </a:ext>
            </a:extLst>
          </p:cNvPr>
          <p:cNvSpPr/>
          <p:nvPr/>
        </p:nvSpPr>
        <p:spPr>
          <a:xfrm>
            <a:off x="8292861" y="3991310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Anacronismo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F81C26-B4F5-41FB-AFBB-7545AD8D2579}"/>
              </a:ext>
            </a:extLst>
          </p:cNvPr>
          <p:cNvSpPr/>
          <p:nvPr/>
        </p:nvSpPr>
        <p:spPr>
          <a:xfrm>
            <a:off x="8292861" y="5329971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ignorância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D2A5169-910F-4EFA-8D61-8B8183250728}"/>
              </a:ext>
            </a:extLst>
          </p:cNvPr>
          <p:cNvSpPr/>
          <p:nvPr/>
        </p:nvSpPr>
        <p:spPr>
          <a:xfrm>
            <a:off x="1742535" y="2743201"/>
            <a:ext cx="2510288" cy="2634792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EIXO</a:t>
            </a:r>
          </a:p>
          <a:p>
            <a:pPr algn="ctr"/>
            <a:r>
              <a:rPr lang="pt-B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PERCEPÇÃO</a:t>
            </a:r>
          </a:p>
          <a:p>
            <a:pPr algn="ctr"/>
            <a:r>
              <a:rPr lang="pt-BR" dirty="0"/>
              <a:t> </a:t>
            </a:r>
          </a:p>
        </p:txBody>
      </p:sp>
      <p:sp>
        <p:nvSpPr>
          <p:cNvPr id="17" name="Seta: para a Direita Listrada 16">
            <a:extLst>
              <a:ext uri="{FF2B5EF4-FFF2-40B4-BE49-F238E27FC236}">
                <a16:creationId xmlns:a16="http://schemas.microsoft.com/office/drawing/2014/main" id="{B2D7BF34-DC59-4D46-84EC-3CB906EA94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324960" y="3705046"/>
            <a:ext cx="3180021" cy="101951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DIFICULDADES </a:t>
            </a:r>
          </a:p>
        </p:txBody>
      </p:sp>
    </p:spTree>
    <p:extLst>
      <p:ext uri="{BB962C8B-B14F-4D97-AF65-F5344CB8AC3E}">
        <p14:creationId xmlns:p14="http://schemas.microsoft.com/office/powerpoint/2010/main" val="12172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1161C85-DEBD-475A-AEA0-57BCC021F434}"/>
              </a:ext>
            </a:extLst>
          </p:cNvPr>
          <p:cNvSpPr/>
          <p:nvPr/>
        </p:nvSpPr>
        <p:spPr>
          <a:xfrm>
            <a:off x="304799" y="127297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SAÚDE MENTAL DO MPAC</a:t>
            </a:r>
            <a:endParaRPr lang="pt-BR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233FE9B-F02A-4E5C-AB2D-F05DFAF219E8}"/>
              </a:ext>
            </a:extLst>
          </p:cNvPr>
          <p:cNvSpPr/>
          <p:nvPr/>
        </p:nvSpPr>
        <p:spPr>
          <a:xfrm>
            <a:off x="8456763" y="3156718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Pesquisa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C48E87B-1D30-442C-A829-2FF0D5174D0F}"/>
              </a:ext>
            </a:extLst>
          </p:cNvPr>
          <p:cNvSpPr/>
          <p:nvPr/>
        </p:nvSpPr>
        <p:spPr>
          <a:xfrm>
            <a:off x="8456763" y="4639858"/>
            <a:ext cx="224286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Análise de dados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D2A5169-910F-4EFA-8D61-8B8183250728}"/>
              </a:ext>
            </a:extLst>
          </p:cNvPr>
          <p:cNvSpPr/>
          <p:nvPr/>
        </p:nvSpPr>
        <p:spPr>
          <a:xfrm>
            <a:off x="1742535" y="2743201"/>
            <a:ext cx="2510288" cy="2634792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EIXO</a:t>
            </a:r>
          </a:p>
          <a:p>
            <a:pPr algn="ctr"/>
            <a:r>
              <a:rPr lang="pt-B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PERCEPÇÃO</a:t>
            </a:r>
          </a:p>
          <a:p>
            <a:pPr algn="ctr"/>
            <a:r>
              <a:rPr lang="pt-BR" dirty="0"/>
              <a:t> </a:t>
            </a:r>
          </a:p>
        </p:txBody>
      </p:sp>
      <p:sp>
        <p:nvSpPr>
          <p:cNvPr id="17" name="Seta: para a Direita Listrada 16">
            <a:extLst>
              <a:ext uri="{FF2B5EF4-FFF2-40B4-BE49-F238E27FC236}">
                <a16:creationId xmlns:a16="http://schemas.microsoft.com/office/drawing/2014/main" id="{B2D7BF34-DC59-4D46-84EC-3CB906EA94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324960" y="3705046"/>
            <a:ext cx="3180021" cy="101951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FERRAMENTAS</a:t>
            </a:r>
          </a:p>
        </p:txBody>
      </p:sp>
    </p:spTree>
    <p:extLst>
      <p:ext uri="{BB962C8B-B14F-4D97-AF65-F5344CB8AC3E}">
        <p14:creationId xmlns:p14="http://schemas.microsoft.com/office/powerpoint/2010/main" val="27786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1161C85-DEBD-475A-AEA0-57BCC021F434}"/>
              </a:ext>
            </a:extLst>
          </p:cNvPr>
          <p:cNvSpPr/>
          <p:nvPr/>
        </p:nvSpPr>
        <p:spPr>
          <a:xfrm>
            <a:off x="304799" y="1272973"/>
            <a:ext cx="11582401" cy="1004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SAÚDE MENTAL DO MPAC</a:t>
            </a:r>
            <a:endParaRPr lang="pt-BR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F81C26-B4F5-41FB-AFBB-7545AD8D2579}"/>
              </a:ext>
            </a:extLst>
          </p:cNvPr>
          <p:cNvSpPr/>
          <p:nvPr/>
        </p:nvSpPr>
        <p:spPr>
          <a:xfrm>
            <a:off x="4661389" y="2589146"/>
            <a:ext cx="2412271" cy="29548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Conjunto de medidas para prevenção ou atenuação de doenças ou agravos de saúde individual ou coletiva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D2A5169-910F-4EFA-8D61-8B8183250728}"/>
              </a:ext>
            </a:extLst>
          </p:cNvPr>
          <p:cNvSpPr/>
          <p:nvPr/>
        </p:nvSpPr>
        <p:spPr>
          <a:xfrm>
            <a:off x="1742535" y="2743201"/>
            <a:ext cx="2510288" cy="2634792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EIXO</a:t>
            </a:r>
          </a:p>
          <a:p>
            <a:pPr algn="ctr"/>
            <a:r>
              <a:rPr lang="pt-B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PROFILAXIA</a:t>
            </a:r>
          </a:p>
          <a:p>
            <a:pPr algn="ctr"/>
            <a:r>
              <a:rPr lang="pt-BR" dirty="0"/>
              <a:t> </a:t>
            </a:r>
          </a:p>
        </p:txBody>
      </p:sp>
      <p:sp>
        <p:nvSpPr>
          <p:cNvPr id="17" name="Seta: para a Direita Listrada 16">
            <a:extLst>
              <a:ext uri="{FF2B5EF4-FFF2-40B4-BE49-F238E27FC236}">
                <a16:creationId xmlns:a16="http://schemas.microsoft.com/office/drawing/2014/main" id="{B2D7BF34-DC59-4D46-84EC-3CB906EA94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372962" y="3562505"/>
            <a:ext cx="1874556" cy="1019510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DESAFIO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B8BBAE-929A-42CF-9A3B-75253B524AEC}"/>
              </a:ext>
            </a:extLst>
          </p:cNvPr>
          <p:cNvSpPr/>
          <p:nvPr/>
        </p:nvSpPr>
        <p:spPr>
          <a:xfrm>
            <a:off x="9316778" y="2630205"/>
            <a:ext cx="2412271" cy="29548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ambiente laboral acolhedor, rico em oportunidades vivenciais preventivas e atenuantes de agravos de saúde mental.</a:t>
            </a:r>
          </a:p>
        </p:txBody>
      </p:sp>
    </p:spTree>
    <p:extLst>
      <p:ext uri="{BB962C8B-B14F-4D97-AF65-F5344CB8AC3E}">
        <p14:creationId xmlns:p14="http://schemas.microsoft.com/office/powerpoint/2010/main" val="26071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6033AB-92BB-4D7D-ABB7-9FDBB31051F9}"/>
              </a:ext>
            </a:extLst>
          </p:cNvPr>
          <p:cNvSpPr txBox="1"/>
          <p:nvPr/>
        </p:nvSpPr>
        <p:spPr>
          <a:xfrm>
            <a:off x="463909" y="2624698"/>
            <a:ext cx="5531875" cy="322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Concorrendo com outras 655 p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ráticas bem-sucedidas das unidades do Ministério Público de todo o Brasil, o programa “Viver para Servir”  foi premiado na edição de 2014 do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Prêmio CNMP, 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categoria Unidade e Eficiência da Atuação Institucional e Operacional.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CE22DF-148A-4489-A446-5A769524BE58}"/>
              </a:ext>
            </a:extLst>
          </p:cNvPr>
          <p:cNvSpPr txBox="1"/>
          <p:nvPr/>
        </p:nvSpPr>
        <p:spPr>
          <a:xfrm>
            <a:off x="1265868" y="1724856"/>
            <a:ext cx="4353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Prêmio CNMP 2014</a:t>
            </a:r>
            <a:endParaRPr lang="pt-BR" sz="32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7DC251-683E-40BB-B995-5C35EFC3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18" y="2017243"/>
            <a:ext cx="5619207" cy="37056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A20DE68-0029-4581-B6F6-EFB77AE23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54" y="262797"/>
            <a:ext cx="1718563" cy="129309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32A6BD3-C08B-4FF1-9BE1-BEF590FA8C87}"/>
              </a:ext>
            </a:extLst>
          </p:cNvPr>
          <p:cNvSpPr/>
          <p:nvPr/>
        </p:nvSpPr>
        <p:spPr>
          <a:xfrm>
            <a:off x="9552373" y="6510350"/>
            <a:ext cx="2380099" cy="236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do MPAC </a:t>
            </a:r>
          </a:p>
        </p:txBody>
      </p:sp>
    </p:spTree>
    <p:extLst>
      <p:ext uri="{BB962C8B-B14F-4D97-AF65-F5344CB8AC3E}">
        <p14:creationId xmlns:p14="http://schemas.microsoft.com/office/powerpoint/2010/main" val="10113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829DE76-9CC9-4275-B3EF-A2A34F0A8A8D}"/>
              </a:ext>
            </a:extLst>
          </p:cNvPr>
          <p:cNvSpPr txBox="1"/>
          <p:nvPr/>
        </p:nvSpPr>
        <p:spPr>
          <a:xfrm>
            <a:off x="2067339" y="781812"/>
            <a:ext cx="4540555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Viver para Servir</a:t>
            </a:r>
            <a:endParaRPr lang="pt-B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4DB4F8E-5562-42B3-B70D-CDBC9B047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6" y="411884"/>
            <a:ext cx="1718563" cy="12930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58F0444-84D6-45E7-B82D-C662C7A8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97" y="4520932"/>
            <a:ext cx="5669605" cy="212923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A9B3397-D65F-421D-B5DB-16FE0BE2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78" y="1944811"/>
            <a:ext cx="2991679" cy="246517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C14F36B-5DF7-4285-84D1-E64049AEE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281" y="1913374"/>
            <a:ext cx="3307183" cy="246517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81486F4-B1A0-40AC-883A-6A3E4461D3A4}"/>
              </a:ext>
            </a:extLst>
          </p:cNvPr>
          <p:cNvSpPr/>
          <p:nvPr/>
        </p:nvSpPr>
        <p:spPr>
          <a:xfrm>
            <a:off x="9552373" y="6510350"/>
            <a:ext cx="2380099" cy="236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do MPAC 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553E940-DDE4-4102-BB64-C0633AA96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55" y="1941362"/>
            <a:ext cx="3446924" cy="24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527F40A-1D73-465E-8677-612305BCA3CA}"/>
              </a:ext>
            </a:extLst>
          </p:cNvPr>
          <p:cNvSpPr/>
          <p:nvPr/>
        </p:nvSpPr>
        <p:spPr>
          <a:xfrm>
            <a:off x="9552373" y="6510350"/>
            <a:ext cx="2380099" cy="236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do MPAC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6B534C-7552-4D3C-992A-6F5136B7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6" y="1315131"/>
            <a:ext cx="3529605" cy="22803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005D33-EE8C-4315-BF2C-ED96799AAB09}"/>
              </a:ext>
            </a:extLst>
          </p:cNvPr>
          <p:cNvSpPr txBox="1"/>
          <p:nvPr/>
        </p:nvSpPr>
        <p:spPr>
          <a:xfrm>
            <a:off x="4243526" y="2044572"/>
            <a:ext cx="7546019" cy="164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Centro de Especialidade em Saúde (CES) foi criado em 29 de dezembro de 2014, por meio da Lei Complementar n. 291/2014 (LOMPAC), como resultado do Programa Viver para Servir.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7FCA56-04F9-4B12-A7A3-76EF460AC3A7}"/>
              </a:ext>
            </a:extLst>
          </p:cNvPr>
          <p:cNvSpPr txBox="1"/>
          <p:nvPr/>
        </p:nvSpPr>
        <p:spPr>
          <a:xfrm>
            <a:off x="3959441" y="1297140"/>
            <a:ext cx="7546019" cy="121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Centro de Especialidade em Saúde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724B72-90A5-49A0-85F4-597FBC62BD97}"/>
              </a:ext>
            </a:extLst>
          </p:cNvPr>
          <p:cNvSpPr txBox="1"/>
          <p:nvPr/>
        </p:nvSpPr>
        <p:spPr>
          <a:xfrm>
            <a:off x="507065" y="3973209"/>
            <a:ext cx="111778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a missão de promover atividades de saúde e qualidade de vida aos membros, servidores, estagiários, colaboradores e seus dependentes, nos quase 10 anos da sua criação o CES alcançou milhares de atendimentos, com a oferta de serviços multidisciplinares, com a atuação de profissionais médicos, psicólogos, fisioterapeutas, enfermeiros, educadores físicos e outros.</a:t>
            </a:r>
          </a:p>
        </p:txBody>
      </p:sp>
    </p:spTree>
    <p:extLst>
      <p:ext uri="{BB962C8B-B14F-4D97-AF65-F5344CB8AC3E}">
        <p14:creationId xmlns:p14="http://schemas.microsoft.com/office/powerpoint/2010/main" val="262674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971CAFF-6DEC-4787-9D43-8F8AD659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6" y="1315131"/>
            <a:ext cx="3529605" cy="22803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38EB09-B38B-4051-A1DF-3B81F4F5902B}"/>
              </a:ext>
            </a:extLst>
          </p:cNvPr>
          <p:cNvSpPr txBox="1"/>
          <p:nvPr/>
        </p:nvSpPr>
        <p:spPr>
          <a:xfrm>
            <a:off x="4352925" y="1409700"/>
            <a:ext cx="70866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Dia do Servidor;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Jornada de trabalho reduzida a mães que amamentam;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Jornada de trabalho reduzida a pais com filhos deficientes;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Consultas médicas regulares;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Consultas odontológicas;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Fisioterapia;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Campanha de vacinação;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CES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Fitness;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Projeto Medida Certa;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Colônia de Férias;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Campanhas.</a:t>
            </a: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66149E-78C5-49CB-85AB-D9C5A2CC7310}"/>
              </a:ext>
            </a:extLst>
          </p:cNvPr>
          <p:cNvSpPr/>
          <p:nvPr/>
        </p:nvSpPr>
        <p:spPr>
          <a:xfrm>
            <a:off x="9552373" y="6510350"/>
            <a:ext cx="2380099" cy="236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do MPAC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680AF2-410A-405B-AFC2-BD149798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4" y="240934"/>
            <a:ext cx="1839423" cy="11883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9150CD-4C81-4D5A-AEE0-631E4B43C1D1}"/>
              </a:ext>
            </a:extLst>
          </p:cNvPr>
          <p:cNvSpPr txBox="1"/>
          <p:nvPr/>
        </p:nvSpPr>
        <p:spPr>
          <a:xfrm>
            <a:off x="2227863" y="692011"/>
            <a:ext cx="5176114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de Especialidade em Saúde</a:t>
            </a:r>
            <a:endParaRPr lang="pt-B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884E67-4E15-46A3-8CD9-5F13F5DE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69" y="1570579"/>
            <a:ext cx="4633801" cy="24300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6488FCA-3252-45DA-B922-B5E95A621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495" y="4173410"/>
            <a:ext cx="4901028" cy="254767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ECD5833-E862-46C7-BD2F-A39D78CE1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87" y="1602120"/>
            <a:ext cx="4829108" cy="23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6E02D7C-06BD-4EEA-82F8-2686EA2F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4" y="240934"/>
            <a:ext cx="1839423" cy="11883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6691DC-45F6-4687-AC25-E8687B40AC6B}"/>
              </a:ext>
            </a:extLst>
          </p:cNvPr>
          <p:cNvSpPr txBox="1"/>
          <p:nvPr/>
        </p:nvSpPr>
        <p:spPr>
          <a:xfrm>
            <a:off x="2227863" y="692011"/>
            <a:ext cx="5176114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de Especialidade em Saúde</a:t>
            </a:r>
            <a:endParaRPr lang="pt-BR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741884-3C00-465D-92BE-0FF1CF1B09B8}"/>
              </a:ext>
            </a:extLst>
          </p:cNvPr>
          <p:cNvSpPr txBox="1"/>
          <p:nvPr/>
        </p:nvSpPr>
        <p:spPr>
          <a:xfrm>
            <a:off x="974847" y="2216304"/>
            <a:ext cx="10239345" cy="151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período de outubro de 2018 até o início do ano de 2022 o CES teve suas atividades suspensas. Nesse intervalo houve um aumento no número de afastamento de servidores por questões afetas à saúde mental, principalmente desencadeadas pelas consequências da pandemia do COVID 19. 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1A105B-6D59-4684-928C-CB8F1B418142}"/>
              </a:ext>
            </a:extLst>
          </p:cNvPr>
          <p:cNvSpPr txBox="1"/>
          <p:nvPr/>
        </p:nvSpPr>
        <p:spPr>
          <a:xfrm>
            <a:off x="974847" y="4505457"/>
            <a:ext cx="103530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março de 2022, na gestão do atual PGJ, 41 (quarenta e um) meses após a suspensão dos serviços, houve a retomada das atividades do CES. Desde então mais de 1.830 atendimentos foram realizados.</a:t>
            </a:r>
            <a:endParaRPr lang="pt-BR" sz="2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0BE43E-4BFF-4E2E-A5FF-4C7DEE92E02D}"/>
              </a:ext>
            </a:extLst>
          </p:cNvPr>
          <p:cNvSpPr txBox="1"/>
          <p:nvPr/>
        </p:nvSpPr>
        <p:spPr>
          <a:xfrm>
            <a:off x="974847" y="1691803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DA SUSPENÇÃO</a:t>
            </a:r>
            <a:endParaRPr lang="pt-BR" sz="2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CE7FE1-1F73-43CC-BA30-63C20BD85CD4}"/>
              </a:ext>
            </a:extLst>
          </p:cNvPr>
          <p:cNvSpPr txBox="1"/>
          <p:nvPr/>
        </p:nvSpPr>
        <p:spPr>
          <a:xfrm>
            <a:off x="974847" y="3994716"/>
            <a:ext cx="60945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DO RETORNO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99822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1272</Words>
  <Application>Microsoft Office PowerPoint</Application>
  <PresentationFormat>Widescreen</PresentationFormat>
  <Paragraphs>263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Arial MT</vt:lpstr>
      <vt:lpstr>Arial-ItalicMT</vt:lpstr>
      <vt:lpstr>ArialMT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Ulisses Lima Guimarães</dc:creator>
  <cp:lastModifiedBy>Marcela Cristina Ozório</cp:lastModifiedBy>
  <cp:revision>70</cp:revision>
  <dcterms:created xsi:type="dcterms:W3CDTF">2024-03-25T15:56:04Z</dcterms:created>
  <dcterms:modified xsi:type="dcterms:W3CDTF">2024-04-17T03:42:17Z</dcterms:modified>
</cp:coreProperties>
</file>