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3" name="Shape 11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3300"/>
            </a:lvl1pPr>
          </a:lstStyle>
          <a:p>
            <a:pPr/>
            <a:r>
              <a:t>Texto do Título</a:t>
            </a:r>
          </a:p>
        </p:txBody>
      </p:sp>
      <p:sp>
        <p:nvSpPr>
          <p:cNvPr id="12" name="Nível de Corpo Um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406400" indent="-355600" algn="ctr">
              <a:buClrTx/>
              <a:buSzTx/>
              <a:buFontTx/>
              <a:buNone/>
              <a:defRPr sz="1300"/>
            </a:lvl1pPr>
            <a:lvl2pPr marL="406400" indent="127000" algn="ctr">
              <a:buClrTx/>
              <a:buSzTx/>
              <a:buFontTx/>
              <a:buNone/>
              <a:defRPr sz="1300"/>
            </a:lvl2pPr>
            <a:lvl3pPr marL="406400" indent="609600" algn="ctr">
              <a:buClrTx/>
              <a:buSzTx/>
              <a:buFontTx/>
              <a:buNone/>
              <a:defRPr sz="1300"/>
            </a:lvl3pPr>
            <a:lvl4pPr marL="406400" indent="1079500" algn="ctr">
              <a:buClrTx/>
              <a:buSzTx/>
              <a:buFontTx/>
              <a:buNone/>
              <a:defRPr sz="1300"/>
            </a:lvl4pPr>
            <a:lvl5pPr marL="406400" indent="1536700" algn="ctr">
              <a:buClrTx/>
              <a:buSzTx/>
              <a:buFontTx/>
              <a:buNone/>
              <a:defRPr sz="13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96" name="Nível de Corpo Um…"/>
          <p:cNvSpPr txBox="1"/>
          <p:nvPr>
            <p:ph type="body" idx="1"/>
          </p:nvPr>
        </p:nvSpPr>
        <p:spPr>
          <a:xfrm rot="5400000">
            <a:off x="3920330" y="-1256505"/>
            <a:ext cx="4351340" cy="10515601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97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o do Título"/>
          <p:cNvSpPr txBox="1"/>
          <p:nvPr>
            <p:ph type="title"/>
          </p:nvPr>
        </p:nvSpPr>
        <p:spPr>
          <a:xfrm rot="5400000">
            <a:off x="7133432" y="1956597"/>
            <a:ext cx="5811840" cy="2628901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105" name="Nível de Corpo Um…"/>
          <p:cNvSpPr txBox="1"/>
          <p:nvPr>
            <p:ph type="body" idx="1"/>
          </p:nvPr>
        </p:nvSpPr>
        <p:spPr>
          <a:xfrm rot="5400000">
            <a:off x="1799433" y="-596104"/>
            <a:ext cx="5811841" cy="7734301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06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21" name="Nível de Corpo 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2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o Título"/>
          <p:cNvSpPr txBox="1"/>
          <p:nvPr>
            <p:ph type="title"/>
          </p:nvPr>
        </p:nvSpPr>
        <p:spPr>
          <a:xfrm>
            <a:off x="831852" y="1709741"/>
            <a:ext cx="10515601" cy="2852738"/>
          </a:xfrm>
          <a:prstGeom prst="rect">
            <a:avLst/>
          </a:prstGeom>
        </p:spPr>
        <p:txBody>
          <a:bodyPr anchor="b"/>
          <a:lstStyle>
            <a:lvl1pPr>
              <a:defRPr sz="3300"/>
            </a:lvl1pPr>
          </a:lstStyle>
          <a:p>
            <a:pPr/>
            <a:r>
              <a:t>Texto do Título</a:t>
            </a:r>
          </a:p>
        </p:txBody>
      </p:sp>
      <p:sp>
        <p:nvSpPr>
          <p:cNvPr id="30" name="Nível de Corpo Um…"/>
          <p:cNvSpPr txBox="1"/>
          <p:nvPr>
            <p:ph type="body" sz="quarter" idx="1"/>
          </p:nvPr>
        </p:nvSpPr>
        <p:spPr>
          <a:xfrm>
            <a:off x="831852" y="4589465"/>
            <a:ext cx="10515601" cy="1500189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1300">
                <a:solidFill>
                  <a:srgbClr val="888888"/>
                </a:solidFill>
              </a:defRPr>
            </a:lvl1pPr>
            <a:lvl2pPr marL="228600" indent="457200">
              <a:buClrTx/>
              <a:buSzTx/>
              <a:buFontTx/>
              <a:buNone/>
              <a:defRPr sz="1300">
                <a:solidFill>
                  <a:srgbClr val="888888"/>
                </a:solidFill>
              </a:defRPr>
            </a:lvl2pPr>
            <a:lvl3pPr marL="228600" indent="914400">
              <a:buClrTx/>
              <a:buSzTx/>
              <a:buFontTx/>
              <a:buNone/>
              <a:defRPr sz="1300">
                <a:solidFill>
                  <a:srgbClr val="888888"/>
                </a:solidFill>
              </a:defRPr>
            </a:lvl3pPr>
            <a:lvl4pPr marL="228600" indent="1371600">
              <a:buClrTx/>
              <a:buSzTx/>
              <a:buFontTx/>
              <a:buNone/>
              <a:defRPr sz="1300">
                <a:solidFill>
                  <a:srgbClr val="888888"/>
                </a:solidFill>
              </a:defRPr>
            </a:lvl4pPr>
            <a:lvl5pPr marL="228600" indent="1828800">
              <a:buClrTx/>
              <a:buSzTx/>
              <a:buFontTx/>
              <a:buNone/>
              <a:defRPr sz="1300">
                <a:solidFill>
                  <a:srgbClr val="888888"/>
                </a:solidFill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39" name="Nível de Corpo Um…"/>
          <p:cNvSpPr txBox="1"/>
          <p:nvPr>
            <p:ph type="body" sz="half" idx="1"/>
          </p:nvPr>
        </p:nvSpPr>
        <p:spPr>
          <a:xfrm>
            <a:off x="838200" y="1825625"/>
            <a:ext cx="5181601" cy="4351340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0" name="Google Shape;32;p13"/>
          <p:cNvSpPr txBox="1"/>
          <p:nvPr>
            <p:ph type="body" sz="half" idx="21"/>
          </p:nvPr>
        </p:nvSpPr>
        <p:spPr>
          <a:xfrm>
            <a:off x="6172201" y="1825625"/>
            <a:ext cx="5181601" cy="435134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/>
          <p:nvPr>
            <p:ph type="title"/>
          </p:nvPr>
        </p:nvSpPr>
        <p:spPr>
          <a:xfrm>
            <a:off x="839788" y="365128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49" name="Nível de Corpo Um…"/>
          <p:cNvSpPr txBox="1"/>
          <p:nvPr>
            <p:ph type="body" sz="quarter" idx="1"/>
          </p:nvPr>
        </p:nvSpPr>
        <p:spPr>
          <a:xfrm>
            <a:off x="839790" y="1681163"/>
            <a:ext cx="5157788" cy="823913"/>
          </a:xfrm>
          <a:prstGeom prst="rect">
            <a:avLst/>
          </a:prstGeom>
        </p:spPr>
        <p:txBody>
          <a:bodyPr anchor="b"/>
          <a:lstStyle>
            <a:lvl1pPr marL="228600" indent="0">
              <a:buClrTx/>
              <a:buSzTx/>
              <a:buFontTx/>
              <a:buNone/>
              <a:defRPr b="1" sz="1300"/>
            </a:lvl1pPr>
            <a:lvl2pPr marL="228600" indent="457200">
              <a:buClrTx/>
              <a:buSzTx/>
              <a:buFontTx/>
              <a:buNone/>
              <a:defRPr b="1" sz="1300"/>
            </a:lvl2pPr>
            <a:lvl3pPr marL="228600" indent="914400">
              <a:buClrTx/>
              <a:buSzTx/>
              <a:buFontTx/>
              <a:buNone/>
              <a:defRPr b="1" sz="1300"/>
            </a:lvl3pPr>
            <a:lvl4pPr marL="228600" indent="1371600">
              <a:buClrTx/>
              <a:buSzTx/>
              <a:buFontTx/>
              <a:buNone/>
              <a:defRPr b="1" sz="1300"/>
            </a:lvl4pPr>
            <a:lvl5pPr marL="228600" indent="1828800">
              <a:buClrTx/>
              <a:buSzTx/>
              <a:buFontTx/>
              <a:buNone/>
              <a:defRPr b="1" sz="13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0" name="Google Shape;39;p14"/>
          <p:cNvSpPr txBox="1"/>
          <p:nvPr>
            <p:ph type="body" sz="half" idx="21"/>
          </p:nvPr>
        </p:nvSpPr>
        <p:spPr>
          <a:xfrm>
            <a:off x="839789" y="2505075"/>
            <a:ext cx="5157789" cy="3684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1" name="Google Shape;40;p14"/>
          <p:cNvSpPr txBox="1"/>
          <p:nvPr>
            <p:ph type="body" sz="quarter" idx="22"/>
          </p:nvPr>
        </p:nvSpPr>
        <p:spPr>
          <a:xfrm>
            <a:off x="6172201" y="1681163"/>
            <a:ext cx="5183189" cy="823913"/>
          </a:xfrm>
          <a:prstGeom prst="rect">
            <a:avLst/>
          </a:prstGeom>
        </p:spPr>
        <p:txBody>
          <a:bodyPr anchor="b"/>
          <a:lstStyle/>
          <a:p>
            <a:pPr marL="228600" indent="0">
              <a:buClrTx/>
              <a:buSzTx/>
              <a:buFontTx/>
              <a:buNone/>
              <a:defRPr b="1" sz="1300"/>
            </a:pPr>
          </a:p>
        </p:txBody>
      </p:sp>
      <p:sp>
        <p:nvSpPr>
          <p:cNvPr id="52" name="Google Shape;41;p14"/>
          <p:cNvSpPr txBox="1"/>
          <p:nvPr>
            <p:ph type="body" sz="half" idx="23"/>
          </p:nvPr>
        </p:nvSpPr>
        <p:spPr>
          <a:xfrm>
            <a:off x="6172201" y="2505075"/>
            <a:ext cx="5183189" cy="3684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6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o do Título"/>
          <p:cNvSpPr txBox="1"/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1800"/>
            </a:lvl1pPr>
          </a:lstStyle>
          <a:p>
            <a:pPr/>
            <a:r>
              <a:t>Texto do Título</a:t>
            </a:r>
          </a:p>
        </p:txBody>
      </p:sp>
      <p:sp>
        <p:nvSpPr>
          <p:cNvPr id="76" name="Nível de Corpo Um…"/>
          <p:cNvSpPr txBox="1"/>
          <p:nvPr>
            <p:ph type="body" sz="half" idx="1"/>
          </p:nvPr>
        </p:nvSpPr>
        <p:spPr>
          <a:xfrm>
            <a:off x="5183187" y="987428"/>
            <a:ext cx="6172203" cy="4873626"/>
          </a:xfrm>
          <a:prstGeom prst="rect">
            <a:avLst/>
          </a:prstGeom>
        </p:spPr>
        <p:txBody>
          <a:bodyPr/>
          <a:lstStyle>
            <a:lvl1pPr>
              <a:buSzPts val="1800"/>
              <a:defRPr sz="1800"/>
            </a:lvl1pPr>
            <a:lvl2pPr marL="980122" indent="-394334">
              <a:buSzPts val="1800"/>
              <a:defRPr sz="1800"/>
            </a:lvl2pPr>
            <a:lvl3pPr marL="1492494" indent="-435219">
              <a:buSzPts val="1800"/>
              <a:defRPr sz="1800"/>
            </a:lvl3pPr>
            <a:lvl4pPr marL="2019732" indent="-490969">
              <a:buSzPts val="1800"/>
              <a:defRPr sz="1800"/>
            </a:lvl4pPr>
            <a:lvl5pPr marL="2476932" indent="-490969">
              <a:buSzPts val="1800"/>
              <a:defRPr sz="18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7" name="Google Shape;57;p17"/>
          <p:cNvSpPr txBox="1"/>
          <p:nvPr>
            <p:ph type="body" sz="quarter" idx="21"/>
          </p:nvPr>
        </p:nvSpPr>
        <p:spPr>
          <a:xfrm>
            <a:off x="839789" y="2057400"/>
            <a:ext cx="3932238" cy="3811589"/>
          </a:xfrm>
          <a:prstGeom prst="rect">
            <a:avLst/>
          </a:prstGeom>
        </p:spPr>
        <p:txBody>
          <a:bodyPr/>
          <a:lstStyle/>
          <a:p>
            <a:pPr marL="228600" indent="0">
              <a:buClrTx/>
              <a:buSzTx/>
              <a:buFontTx/>
              <a:buNone/>
              <a:defRPr sz="900"/>
            </a:pPr>
          </a:p>
        </p:txBody>
      </p:sp>
      <p:sp>
        <p:nvSpPr>
          <p:cNvPr id="7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o do Título"/>
          <p:cNvSpPr txBox="1"/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1800"/>
            </a:lvl1pPr>
          </a:lstStyle>
          <a:p>
            <a:pPr/>
            <a:r>
              <a:t>Texto do Título</a:t>
            </a:r>
          </a:p>
        </p:txBody>
      </p:sp>
      <p:sp>
        <p:nvSpPr>
          <p:cNvPr id="86" name="Google Shape;63;p18"/>
          <p:cNvSpPr/>
          <p:nvPr>
            <p:ph type="pic" sz="half" idx="21"/>
          </p:nvPr>
        </p:nvSpPr>
        <p:spPr>
          <a:xfrm>
            <a:off x="5183187" y="987428"/>
            <a:ext cx="6172203" cy="48736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7" name="Nível de Corpo Um…"/>
          <p:cNvSpPr txBox="1"/>
          <p:nvPr>
            <p:ph type="body" sz="quarter" idx="1"/>
          </p:nvPr>
        </p:nvSpPr>
        <p:spPr>
          <a:xfrm>
            <a:off x="839788" y="2057400"/>
            <a:ext cx="3932239" cy="3811589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900"/>
            </a:lvl1pPr>
            <a:lvl2pPr marL="228600" indent="457200">
              <a:buClrTx/>
              <a:buSzTx/>
              <a:buFontTx/>
              <a:buNone/>
              <a:defRPr sz="900"/>
            </a:lvl2pPr>
            <a:lvl3pPr marL="228600" indent="914400">
              <a:buClrTx/>
              <a:buSzTx/>
              <a:buFontTx/>
              <a:buNone/>
              <a:defRPr sz="900"/>
            </a:lvl3pPr>
            <a:lvl4pPr marL="228600" indent="1371600">
              <a:buClrTx/>
              <a:buSzTx/>
              <a:buFontTx/>
              <a:buNone/>
              <a:defRPr sz="900"/>
            </a:lvl4pPr>
            <a:lvl5pPr marL="228600" indent="1828800">
              <a:buClrTx/>
              <a:buSzTx/>
              <a:buFontTx/>
              <a:buNone/>
              <a:defRPr sz="9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/>
          <p:nvPr>
            <p:ph type="title"/>
          </p:nvPr>
        </p:nvSpPr>
        <p:spPr>
          <a:xfrm>
            <a:off x="838200" y="365128"/>
            <a:ext cx="10515601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 anchor="ctr">
            <a:normAutofit fontScale="100000" lnSpcReduction="0"/>
          </a:bodyPr>
          <a:lstStyle/>
          <a:p>
            <a:pPr/>
            <a:r>
              <a:t>Texto do Título</a:t>
            </a:r>
          </a:p>
        </p:txBody>
      </p:sp>
      <p:sp>
        <p:nvSpPr>
          <p:cNvPr id="3" name="Nível de Corpo Um…"/>
          <p:cNvSpPr txBox="1"/>
          <p:nvPr>
            <p:ph type="body" idx="1"/>
          </p:nvPr>
        </p:nvSpPr>
        <p:spPr>
          <a:xfrm>
            <a:off x="838200" y="1825625"/>
            <a:ext cx="10515601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normAutofit fontScale="100000" lnSpcReduction="0"/>
          </a:bodyPr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/>
          <p:nvPr>
            <p:ph type="sldNum" sz="quarter" idx="2"/>
          </p:nvPr>
        </p:nvSpPr>
        <p:spPr>
          <a:xfrm>
            <a:off x="11172458" y="6450824"/>
            <a:ext cx="181343" cy="176183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71550" marR="0" indent="-4000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08760" marR="0" indent="-4800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19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4765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337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3909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8481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05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85;p1" descr="Google Shape;85;p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1" y="-471"/>
            <a:ext cx="12184645" cy="6853864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Google Shape;86;p1"/>
          <p:cNvSpPr txBox="1"/>
          <p:nvPr/>
        </p:nvSpPr>
        <p:spPr>
          <a:xfrm>
            <a:off x="1059274" y="1948150"/>
            <a:ext cx="10584051" cy="2668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b="1" sz="4800">
                <a:solidFill>
                  <a:srgbClr val="FFFFFF"/>
                </a:solidFill>
              </a:defRPr>
            </a:pPr>
            <a:r>
              <a:t>1º Encontro Nacional de Atenção à Saúde Mental no Ministério Público </a:t>
            </a:r>
          </a:p>
          <a:p>
            <a:pPr>
              <a:defRPr b="1" sz="4800">
                <a:solidFill>
                  <a:srgbClr val="FFFFFF"/>
                </a:solidFill>
              </a:defRPr>
            </a:pPr>
            <a:r>
              <a:t>                  FONASM -MP </a:t>
            </a:r>
          </a:p>
          <a:p>
            <a:pPr>
              <a:defRPr b="1" sz="3400">
                <a:solidFill>
                  <a:srgbClr val="FFFFFF"/>
                </a:solidFill>
              </a:defRPr>
            </a:pPr>
            <a:r>
              <a:t>                        Comissão da Saúde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08;p4"/>
          <p:cNvSpPr txBox="1"/>
          <p:nvPr/>
        </p:nvSpPr>
        <p:spPr>
          <a:xfrm>
            <a:off x="-3675135" y="1395072"/>
            <a:ext cx="11801751" cy="444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b="1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LEI 8.112 DE 1990 - Art. 203  </a:t>
            </a:r>
          </a:p>
        </p:txBody>
      </p:sp>
      <p:sp>
        <p:nvSpPr>
          <p:cNvPr id="145" name="§ 1º Nas hipóteses previstas nesta Lei em que seja exigida perícia, avaliação ou inspeção médica, na ausência de médico ou junta médica oficial, para a sua realização o órgão ou entidade celebrará, preferencialmente, convênio com unidades de atendimento "/>
          <p:cNvSpPr txBox="1"/>
          <p:nvPr/>
        </p:nvSpPr>
        <p:spPr>
          <a:xfrm>
            <a:off x="38099" y="2571275"/>
            <a:ext cx="11801751" cy="3573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 defTabSz="457200">
              <a:defRPr sz="2100">
                <a:latin typeface="Calibri"/>
                <a:ea typeface="Calibri"/>
                <a:cs typeface="Calibri"/>
                <a:sym typeface="Calibri"/>
              </a:defRPr>
            </a:pPr>
            <a:r>
              <a:t>§ 1º Nas hipóteses previstas nesta Lei em que seja exigida perícia, avaliação ou inspeção médica, n</a:t>
            </a:r>
            <a:r>
              <a:rPr b="1"/>
              <a:t>a ausência de médico ou junta médica oficial,</a:t>
            </a:r>
            <a:r>
              <a:t> para a sua realização o órgão ou entidade </a:t>
            </a:r>
            <a:r>
              <a:rPr b="1"/>
              <a:t>celebrará, </a:t>
            </a:r>
            <a:r>
              <a:t>preferencialmente, c</a:t>
            </a:r>
            <a:r>
              <a:rPr b="1"/>
              <a:t>onvênio com unidades </a:t>
            </a:r>
            <a:r>
              <a:t>de atendimento do sistema público de saúde, entidades sem fins lucrativos declaradas de utilidade pública, ou com o Instituto Nacional do Seguro Social - INSS.</a:t>
            </a:r>
          </a:p>
          <a:p>
            <a:pPr algn="just" defTabSz="457200">
              <a:defRPr sz="21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just" defTabSz="457200">
              <a:defRPr sz="2100">
                <a:latin typeface="Calibri"/>
                <a:ea typeface="Calibri"/>
                <a:cs typeface="Calibri"/>
                <a:sym typeface="Calibri"/>
              </a:defRPr>
            </a:pPr>
            <a:r>
              <a:t>§ 2º Na impossibilidade, devidamente justificada, da aplicação do disposto no parágrafo anterior, o órgão ou entidade </a:t>
            </a:r>
            <a:r>
              <a:rPr b="1"/>
              <a:t>promoverá a contratação da prestação de serviços por pessoa jurídica,</a:t>
            </a:r>
            <a:r>
              <a:t> que constituirá junta médica especificamente para esses fins, indicando os nomes e especialidades dos seus integrantes, com a comprovação de suas habilitações e de que não estejam respondendo a processo disciplinar junto à entidade fiscalizadora da profissão.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99;p3"/>
          <p:cNvSpPr txBox="1"/>
          <p:nvPr/>
        </p:nvSpPr>
        <p:spPr>
          <a:xfrm>
            <a:off x="3553533" y="851638"/>
            <a:ext cx="5280351" cy="79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b="1" sz="5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DESAFIOS </a:t>
            </a:r>
          </a:p>
        </p:txBody>
      </p:sp>
      <p:pic>
        <p:nvPicPr>
          <p:cNvPr id="148" name="Imagem" descr="Image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1603" y="1574873"/>
            <a:ext cx="6408794" cy="48065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08;p4"/>
          <p:cNvSpPr txBox="1"/>
          <p:nvPr/>
        </p:nvSpPr>
        <p:spPr>
          <a:xfrm>
            <a:off x="305926" y="1288436"/>
            <a:ext cx="11801751" cy="542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b="1" sz="3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DESAFIOS </a:t>
            </a:r>
          </a:p>
        </p:txBody>
      </p:sp>
      <p:sp>
        <p:nvSpPr>
          <p:cNvPr id="151" name="Necessidade de observância às normativas sobre perícia…"/>
          <p:cNvSpPr txBox="1"/>
          <p:nvPr/>
        </p:nvSpPr>
        <p:spPr>
          <a:xfrm>
            <a:off x="263644" y="2668757"/>
            <a:ext cx="9206062" cy="2530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just" defTabSz="457200">
              <a:spcBef>
                <a:spcPts val="1000"/>
              </a:spcBef>
              <a:defRPr sz="26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Necessidade de observância às normativas sobre perícia </a:t>
            </a:r>
          </a:p>
          <a:p>
            <a:pPr algn="just" defTabSz="457200">
              <a:spcBef>
                <a:spcPts val="1000"/>
              </a:spcBef>
              <a:defRPr sz="26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Capilaridade do MP X  Características territoriais do Brasil</a:t>
            </a:r>
          </a:p>
          <a:p>
            <a:pPr algn="just" defTabSz="457200">
              <a:spcBef>
                <a:spcPts val="1000"/>
              </a:spcBef>
              <a:defRPr sz="26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Aumento dos afastamentos por doença mental </a:t>
            </a:r>
          </a:p>
          <a:p>
            <a:pPr algn="just" defTabSz="457200">
              <a:spcBef>
                <a:spcPts val="1000"/>
              </a:spcBef>
              <a:defRPr sz="26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Quantitativo de médicos/ psiquiatras/ médicos dos trabalho do MP   </a:t>
            </a:r>
          </a:p>
          <a:p>
            <a:pPr algn="just" defTabSz="457200">
              <a:spcBef>
                <a:spcPts val="1000"/>
              </a:spcBef>
              <a:defRPr sz="26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Necessidade de atuação multidisciplinar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99;p3"/>
          <p:cNvSpPr txBox="1"/>
          <p:nvPr/>
        </p:nvSpPr>
        <p:spPr>
          <a:xfrm>
            <a:off x="3553533" y="851638"/>
            <a:ext cx="5280351" cy="79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b="1" sz="5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POSSIBILIDADES </a:t>
            </a:r>
          </a:p>
        </p:txBody>
      </p:sp>
      <p:pic>
        <p:nvPicPr>
          <p:cNvPr id="154" name="Imagem" descr="Image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4996" y="1484509"/>
            <a:ext cx="6661034" cy="49358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08;p4"/>
          <p:cNvSpPr txBox="1"/>
          <p:nvPr/>
        </p:nvSpPr>
        <p:spPr>
          <a:xfrm>
            <a:off x="305926" y="1288436"/>
            <a:ext cx="11801751" cy="542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b="1" sz="3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POSSIBILIDADES </a:t>
            </a:r>
          </a:p>
        </p:txBody>
      </p:sp>
      <p:sp>
        <p:nvSpPr>
          <p:cNvPr id="157" name="Telemedicina…"/>
          <p:cNvSpPr txBox="1"/>
          <p:nvPr/>
        </p:nvSpPr>
        <p:spPr>
          <a:xfrm>
            <a:off x="638129" y="2485833"/>
            <a:ext cx="8089107" cy="3447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just" defTabSz="457200">
              <a:spcBef>
                <a:spcPts val="1000"/>
              </a:spcBef>
              <a:defRPr sz="25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Telemedicina </a:t>
            </a:r>
          </a:p>
          <a:p>
            <a:pPr algn="just" defTabSz="457200">
              <a:spcBef>
                <a:spcPts val="1000"/>
              </a:spcBef>
              <a:defRPr sz="25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Perícia singular nos casos previstos em Lei </a:t>
            </a:r>
          </a:p>
          <a:p>
            <a:pPr algn="just" defTabSz="457200">
              <a:spcBef>
                <a:spcPts val="1000"/>
              </a:spcBef>
              <a:defRPr sz="25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Contratação pontual de perito no local do periciando </a:t>
            </a:r>
          </a:p>
          <a:p>
            <a:pPr algn="just" defTabSz="457200">
              <a:spcBef>
                <a:spcPts val="1000"/>
              </a:spcBef>
              <a:defRPr sz="25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Aumento da eficácia e efetividade com equipe multidisciplinar </a:t>
            </a:r>
          </a:p>
          <a:p>
            <a:pPr algn="just" defTabSz="457200">
              <a:spcBef>
                <a:spcPts val="1000"/>
              </a:spcBef>
              <a:defRPr sz="25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Empenho da administração na resolução dos obstáculos </a:t>
            </a:r>
          </a:p>
          <a:p>
            <a:pPr algn="just" defTabSz="457200">
              <a:spcBef>
                <a:spcPts val="1000"/>
              </a:spcBef>
              <a:defRPr sz="25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Sugestões são bem vindas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99;p3"/>
          <p:cNvSpPr txBox="1"/>
          <p:nvPr/>
        </p:nvSpPr>
        <p:spPr>
          <a:xfrm>
            <a:off x="3553533" y="851638"/>
            <a:ext cx="5280351" cy="79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b="1" sz="5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OBRIGADA! </a:t>
            </a:r>
          </a:p>
        </p:txBody>
      </p:sp>
      <p:pic>
        <p:nvPicPr>
          <p:cNvPr id="160" name="image8.jpeg" descr="image8.jpeg"/>
          <p:cNvPicPr>
            <a:picLocks noChangeAspect="1"/>
          </p:cNvPicPr>
          <p:nvPr/>
        </p:nvPicPr>
        <p:blipFill>
          <a:blip r:embed="rId2">
            <a:extLst/>
          </a:blip>
          <a:srcRect l="0" t="10073" r="0" b="23671"/>
          <a:stretch>
            <a:fillRect/>
          </a:stretch>
        </p:blipFill>
        <p:spPr>
          <a:xfrm>
            <a:off x="562173" y="1734850"/>
            <a:ext cx="11067660" cy="42939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91;p2" descr="Google Shape;91;p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54" y="4586"/>
            <a:ext cx="12175689" cy="6848824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Google Shape;92;p2"/>
          <p:cNvSpPr txBox="1"/>
          <p:nvPr/>
        </p:nvSpPr>
        <p:spPr>
          <a:xfrm>
            <a:off x="5290075" y="672349"/>
            <a:ext cx="6333351" cy="221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b="1" sz="3600">
                <a:solidFill>
                  <a:srgbClr val="C00000"/>
                </a:solidFill>
              </a:defRPr>
            </a:pPr>
            <a:r>
              <a:t>JUNTA NACIONAL DE SAÚDE MENTAL: </a:t>
            </a:r>
          </a:p>
          <a:p>
            <a:pPr>
              <a:defRPr b="1" sz="3600">
                <a:solidFill>
                  <a:srgbClr val="C00000"/>
                </a:solidFill>
              </a:defRPr>
            </a:pPr>
            <a:r>
              <a:t>CONCEITOS, DESAFIOS E POSSIBILIDADES </a:t>
            </a:r>
          </a:p>
        </p:txBody>
      </p:sp>
      <p:sp>
        <p:nvSpPr>
          <p:cNvPr id="120" name="Google Shape;93;p2"/>
          <p:cNvSpPr txBox="1"/>
          <p:nvPr/>
        </p:nvSpPr>
        <p:spPr>
          <a:xfrm>
            <a:off x="5383825" y="4850229"/>
            <a:ext cx="6145851" cy="1622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indent="457200" algn="ctr">
              <a:lnSpc>
                <a:spcPct val="115000"/>
              </a:lnSpc>
              <a:defRPr sz="1600"/>
            </a:pPr>
            <a:r>
              <a:t>Gerli Araújo Gonçalves Coelho </a:t>
            </a:r>
          </a:p>
          <a:p>
            <a:pPr indent="457200" algn="ctr">
              <a:lnSpc>
                <a:spcPct val="115000"/>
              </a:lnSpc>
              <a:defRPr sz="1600"/>
            </a:pPr>
            <a:r>
              <a:t>Médica Ginecologista e Mastologista </a:t>
            </a:r>
          </a:p>
          <a:p>
            <a:pPr indent="457200" algn="ctr">
              <a:lnSpc>
                <a:spcPct val="115000"/>
              </a:lnSpc>
              <a:defRPr sz="1600"/>
            </a:pPr>
            <a:r>
              <a:t>Mestre em Psicologia Clínica e Cultura UnB </a:t>
            </a:r>
          </a:p>
          <a:p>
            <a:pPr indent="457200" algn="ctr">
              <a:lnSpc>
                <a:spcPct val="115000"/>
              </a:lnSpc>
              <a:defRPr sz="1600"/>
            </a:pPr>
            <a:r>
              <a:t>Conselheira do Conselho Regional de Medicina do DF </a:t>
            </a:r>
          </a:p>
          <a:p>
            <a:pPr indent="457200" algn="ctr">
              <a:lnSpc>
                <a:spcPct val="115000"/>
              </a:lnSpc>
              <a:defRPr sz="1600"/>
            </a:pPr>
            <a:r>
              <a:t>Secretária de Serviços Integrados de Saúde  do MPF</a:t>
            </a:r>
          </a:p>
        </p:txBody>
      </p:sp>
      <p:sp>
        <p:nvSpPr>
          <p:cNvPr id="121" name="Google Shape;94;p2"/>
          <p:cNvSpPr txBox="1"/>
          <p:nvPr/>
        </p:nvSpPr>
        <p:spPr>
          <a:xfrm>
            <a:off x="4258224" y="3959400"/>
            <a:ext cx="7993500" cy="536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2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   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99;p3"/>
          <p:cNvSpPr txBox="1"/>
          <p:nvPr/>
        </p:nvSpPr>
        <p:spPr>
          <a:xfrm>
            <a:off x="3231674" y="1006131"/>
            <a:ext cx="5280352" cy="79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b="1" sz="5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CONCEITOS</a:t>
            </a:r>
          </a:p>
        </p:txBody>
      </p:sp>
      <p:pic>
        <p:nvPicPr>
          <p:cNvPr id="124" name="Google Shape;100;p3" descr="Google Shape;100;p3"/>
          <p:cNvPicPr>
            <a:picLocks noChangeAspect="1"/>
          </p:cNvPicPr>
          <p:nvPr/>
        </p:nvPicPr>
        <p:blipFill>
          <a:blip r:embed="rId2">
            <a:extLst/>
          </a:blip>
          <a:srcRect l="0" t="0" r="38649" b="0"/>
          <a:stretch>
            <a:fillRect/>
          </a:stretch>
        </p:blipFill>
        <p:spPr>
          <a:xfrm>
            <a:off x="2345750" y="2073724"/>
            <a:ext cx="6081051" cy="39743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08;p4"/>
          <p:cNvSpPr txBox="1"/>
          <p:nvPr/>
        </p:nvSpPr>
        <p:spPr>
          <a:xfrm>
            <a:off x="305926" y="1288436"/>
            <a:ext cx="11801751" cy="853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b="1" sz="27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MANUAL DE PERÍCIA OFICIAL EM SAÚDE DO SERVIDOR PÚBLICO FEDERAL / SIASS / PASS </a:t>
            </a:r>
          </a:p>
        </p:txBody>
      </p:sp>
      <p:sp>
        <p:nvSpPr>
          <p:cNvPr id="127" name="Princípios e Diretrizes em Perícia Oficial em Saúde…"/>
          <p:cNvSpPr txBox="1"/>
          <p:nvPr/>
        </p:nvSpPr>
        <p:spPr>
          <a:xfrm>
            <a:off x="528415" y="2708080"/>
            <a:ext cx="11135169" cy="3185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 defTabSz="457200">
              <a:lnSpc>
                <a:spcPct val="80000"/>
              </a:lnSpc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rincípios e Diretrizes em Perícia Oficial em Saúde</a:t>
            </a:r>
          </a:p>
          <a:p>
            <a:pPr algn="just" defTabSz="457200">
              <a:lnSpc>
                <a:spcPct val="8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just" defTabSz="457200">
              <a:lnSpc>
                <a:spcPct val="8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I - Conhecimento Técnico Científico: Atividade pericial exige habilidade e conhecimentos da relação saúde e trabalho</a:t>
            </a:r>
          </a:p>
          <a:p>
            <a:pPr algn="just" defTabSz="457200">
              <a:lnSpc>
                <a:spcPct val="8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just" defTabSz="457200">
              <a:lnSpc>
                <a:spcPct val="8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II - Ética: A perícia está a serviço dos interesses sociais: assegurar os direitos do periciando e defender a Administração Pública </a:t>
            </a:r>
          </a:p>
          <a:p>
            <a:pPr algn="just" defTabSz="457200">
              <a:lnSpc>
                <a:spcPct val="8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just" defTabSz="457200">
              <a:lnSpc>
                <a:spcPct val="8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III  - Integralidade: Avaliação do indivíduo como um todo</a:t>
            </a:r>
          </a:p>
          <a:p>
            <a:pPr algn="just" defTabSz="457200">
              <a:lnSpc>
                <a:spcPct val="8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just" defTabSz="457200">
              <a:lnSpc>
                <a:spcPct val="8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IV  - Integração: Periciando, família, chefias, psicossocial</a:t>
            </a:r>
          </a:p>
          <a:p>
            <a:pPr algn="just" defTabSz="457200">
              <a:lnSpc>
                <a:spcPct val="8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just" defTabSz="457200">
              <a:lnSpc>
                <a:spcPct val="8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V   - Sigilo profissional e Documentos Oficiais - CF Art.5º Inciso X, Código Penal Art. 325 e 154, CEM Art. 76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08;p4"/>
          <p:cNvSpPr txBox="1"/>
          <p:nvPr/>
        </p:nvSpPr>
        <p:spPr>
          <a:xfrm>
            <a:off x="195124" y="1312133"/>
            <a:ext cx="11801752" cy="853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b="1" sz="27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MANUAL DE PERÍCIA OFICIAL EM SAÚDE DO SERVIDOR PÚBLICO FEDERAL / SIASS / PASS </a:t>
            </a:r>
          </a:p>
        </p:txBody>
      </p:sp>
      <p:sp>
        <p:nvSpPr>
          <p:cNvPr id="130" name="O laudo pericial compõe peça legal que servirá de base a todo o processo e, portanto, não poderá conter:…"/>
          <p:cNvSpPr txBox="1"/>
          <p:nvPr/>
        </p:nvSpPr>
        <p:spPr>
          <a:xfrm>
            <a:off x="528415" y="2435566"/>
            <a:ext cx="11135169" cy="411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 defTabSz="457200">
              <a:defRPr sz="2600">
                <a:latin typeface="Calibri"/>
                <a:ea typeface="Calibri"/>
                <a:cs typeface="Calibri"/>
                <a:sym typeface="Calibri"/>
              </a:defRPr>
            </a:pPr>
            <a:r>
              <a:t>O laudo pericial compõe peça legal que servirá de base a todo o processo e, portanto, não poderá conter:</a:t>
            </a:r>
          </a:p>
          <a:p>
            <a:pPr algn="just" defTabSz="457200">
              <a:defRPr sz="26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just" defTabSz="457200">
              <a:defRPr sz="2600">
                <a:latin typeface="Calibri"/>
                <a:ea typeface="Calibri"/>
                <a:cs typeface="Calibri"/>
                <a:sym typeface="Calibri"/>
              </a:defRPr>
            </a:pPr>
            <a:r>
              <a:t>Insuficiência e imprecisão nos dados;</a:t>
            </a:r>
          </a:p>
          <a:p>
            <a:pPr algn="just" defTabSz="457200">
              <a:defRPr sz="2600">
                <a:latin typeface="Calibri"/>
                <a:ea typeface="Calibri"/>
                <a:cs typeface="Calibri"/>
                <a:sym typeface="Calibri"/>
              </a:defRPr>
            </a:pPr>
            <a:r>
              <a:t>Incoerência entre os dados encontrados e o diagnóstico firmado;</a:t>
            </a:r>
          </a:p>
          <a:p>
            <a:pPr algn="just" defTabSz="457200">
              <a:defRPr sz="2600">
                <a:latin typeface="Calibri"/>
                <a:ea typeface="Calibri"/>
                <a:cs typeface="Calibri"/>
                <a:sym typeface="Calibri"/>
              </a:defRPr>
            </a:pPr>
            <a:r>
              <a:t>Indecisão, prejudicando o julgamento da conclusão;</a:t>
            </a:r>
          </a:p>
          <a:p>
            <a:pPr algn="just" defTabSz="457200">
              <a:defRPr sz="2600">
                <a:latin typeface="Calibri"/>
                <a:ea typeface="Calibri"/>
                <a:cs typeface="Calibri"/>
                <a:sym typeface="Calibri"/>
              </a:defRPr>
            </a:pPr>
            <a:r>
              <a:t>Espaços em branco ou traços. Quando nada for encontrado, deverão ser usadas   expressões que traduzam a normalidade;</a:t>
            </a:r>
          </a:p>
          <a:p>
            <a:pPr algn="just" defTabSz="457200">
              <a:defRPr sz="2600">
                <a:latin typeface="Calibri"/>
                <a:ea typeface="Calibri"/>
                <a:cs typeface="Calibri"/>
                <a:sym typeface="Calibri"/>
              </a:defRPr>
            </a:pPr>
            <a:r>
              <a:t>Diagnósticos, exceto os que a lei determina que sejam especificados.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08;p4"/>
          <p:cNvSpPr txBox="1"/>
          <p:nvPr/>
        </p:nvSpPr>
        <p:spPr>
          <a:xfrm>
            <a:off x="-1838633" y="1288436"/>
            <a:ext cx="11801751" cy="444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b="1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RESOLUÇÃO CFM Nº 2430, DE 21 DE MAIO DE 2025 </a:t>
            </a:r>
          </a:p>
        </p:txBody>
      </p:sp>
      <p:sp>
        <p:nvSpPr>
          <p:cNvPr id="133" name="Art. 7°  Para os efeitos desta resolução, aplicam-se as seguintes definições:…"/>
          <p:cNvSpPr txBox="1"/>
          <p:nvPr/>
        </p:nvSpPr>
        <p:spPr>
          <a:xfrm>
            <a:off x="195124" y="2376208"/>
            <a:ext cx="11801751" cy="3615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 defTabSz="457200"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Art. 7°  Para os efeitos desta resolução, aplicam-se as seguintes definições:</a:t>
            </a:r>
          </a:p>
          <a:p>
            <a:pPr algn="just" defTabSz="457200"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just" defTabSz="457200"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VII –perícia  médico-judicial:  perícia  médica  determinada  por  autoridade  judicial  (juiz  de  direito),  em qualquer instância ou ramo da justiça (cível, trabalhista, federal, criminal etc.);</a:t>
            </a:r>
          </a:p>
          <a:p>
            <a:pPr algn="just" defTabSz="457200"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just" defTabSz="457200"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VIII –perícia médico-administrativa: perícia realizada no âmbito da administração pública (exceto INSS) ou   privada,   visando   avaliar   aptidão,   condições   específicas   de   saúde   ou   cumprir   exigências legais/normativas fora da esfera previdenciária direta do INSS ou judicial;</a:t>
            </a:r>
          </a:p>
          <a:p>
            <a:pPr algn="just" defTabSz="457200"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08;p4"/>
          <p:cNvSpPr txBox="1"/>
          <p:nvPr/>
        </p:nvSpPr>
        <p:spPr>
          <a:xfrm>
            <a:off x="-1838633" y="1288436"/>
            <a:ext cx="11801751" cy="444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b="1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RESOLUÇÃO CFM Nº 2430, DE 21 DE MAIO DE 2025 </a:t>
            </a:r>
          </a:p>
        </p:txBody>
      </p:sp>
      <p:sp>
        <p:nvSpPr>
          <p:cNvPr id="136" name="Art. 9° - São atribuições e deveres do médico perito que atua no ato médico pericial:…"/>
          <p:cNvSpPr txBox="1"/>
          <p:nvPr/>
        </p:nvSpPr>
        <p:spPr>
          <a:xfrm>
            <a:off x="195124" y="2056301"/>
            <a:ext cx="11801751" cy="3906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Art. 9° - São atribuições e deveres do médico perito que atua no ato médico pericial:</a:t>
            </a:r>
          </a:p>
          <a:p>
            <a:pPr defTabSz="457200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Parágrafo único. </a:t>
            </a:r>
            <a:r>
              <a:rPr b="1"/>
              <a:t>O médico perito tem autonomia para determinar o método de sua avaliação, </a:t>
            </a:r>
            <a:r>
              <a:t>podendo ser avaliação pessoal, análise de documentos técnicos com ou sem a presença do periciado/periciando ou análise ambiental (in loco), devendo estar consignada no laudo pericial a fundamentação técnica de sua escolha metodológica.</a:t>
            </a:r>
          </a:p>
          <a:p>
            <a:pPr algn="just" defTabSz="457200">
              <a:defRPr sz="20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just" defTabSz="457200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Art.  18º §  3° - </a:t>
            </a:r>
            <a:r>
              <a:rPr b="1"/>
              <a:t>Para  telejuntas  médicas  periciais,  pelo  menos  um  dos  médicos  deve  estar  presente  com  o periciado/periciando</a:t>
            </a:r>
            <a:r>
              <a:t>, e é quem deve realizar o exame físico e o descrever aos demais participantes.</a:t>
            </a:r>
          </a:p>
          <a:p>
            <a:pPr algn="just" defTabSz="457200">
              <a:defRPr sz="20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just" defTabSz="457200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Art.  21º - Perícias  médicas  realizadas  por  telemedicina,  independentemente  de  sua  natureza,  devem atender aos seguintes requisitos: VIII  – </a:t>
            </a:r>
            <a:r>
              <a:rPr b="1"/>
              <a:t>segurança  e  sigilo  no  armazenamento  das  informações  periciais</a:t>
            </a:r>
            <a:r>
              <a:t>,  com  registro  dos  dados  em sistemas pessoais e corporativos informatizados.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08;p4"/>
          <p:cNvSpPr txBox="1"/>
          <p:nvPr/>
        </p:nvSpPr>
        <p:spPr>
          <a:xfrm>
            <a:off x="-1684604" y="1323981"/>
            <a:ext cx="11801751" cy="444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b="1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DECRETO Nº 7003 DE 09 DE NOVEMBRO DE 2009  </a:t>
            </a:r>
          </a:p>
        </p:txBody>
      </p:sp>
      <p:sp>
        <p:nvSpPr>
          <p:cNvPr id="139" name="Perícia singular…"/>
          <p:cNvSpPr txBox="1"/>
          <p:nvPr/>
        </p:nvSpPr>
        <p:spPr>
          <a:xfrm>
            <a:off x="548889" y="2403517"/>
            <a:ext cx="7568507" cy="3135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just" defTabSz="457200">
              <a:defRPr sz="2300">
                <a:latin typeface="Calibri"/>
                <a:ea typeface="Calibri"/>
                <a:cs typeface="Calibri"/>
                <a:sym typeface="Calibri"/>
              </a:defRPr>
            </a:pPr>
            <a:r>
              <a:t>Perícia singular</a:t>
            </a:r>
          </a:p>
          <a:p>
            <a:pPr algn="just" defTabSz="457200">
              <a:defRPr sz="23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just" defTabSz="457200">
              <a:defRPr sz="2300">
                <a:latin typeface="Calibri"/>
                <a:ea typeface="Calibri"/>
                <a:cs typeface="Calibri"/>
                <a:sym typeface="Calibri"/>
              </a:defRPr>
            </a:pPr>
            <a:r>
              <a:t>Afastamentos de até 120 dias</a:t>
            </a:r>
          </a:p>
          <a:p>
            <a:pPr algn="just" defTabSz="457200">
              <a:defRPr sz="2300">
                <a:latin typeface="Calibri"/>
                <a:ea typeface="Calibri"/>
                <a:cs typeface="Calibri"/>
                <a:sym typeface="Calibri"/>
              </a:defRPr>
            </a:pPr>
            <a:r>
              <a:t>Licença por acidente em serviço ou doença profissional</a:t>
            </a:r>
          </a:p>
          <a:p>
            <a:pPr algn="just" defTabSz="457200">
              <a:defRPr sz="2300">
                <a:latin typeface="Calibri"/>
                <a:ea typeface="Calibri"/>
                <a:cs typeface="Calibri"/>
                <a:sym typeface="Calibri"/>
              </a:defRPr>
            </a:pPr>
            <a:r>
              <a:t>Avaliação para fins de pensão </a:t>
            </a:r>
          </a:p>
          <a:p>
            <a:pPr algn="just" defTabSz="457200">
              <a:defRPr sz="2300">
                <a:latin typeface="Calibri"/>
                <a:ea typeface="Calibri"/>
                <a:cs typeface="Calibri"/>
                <a:sym typeface="Calibri"/>
              </a:defRPr>
            </a:pPr>
            <a:r>
              <a:t>Readaptação funcional </a:t>
            </a:r>
          </a:p>
          <a:p>
            <a:pPr algn="just" defTabSz="457200">
              <a:defRPr sz="2300">
                <a:latin typeface="Calibri"/>
                <a:ea typeface="Calibri"/>
                <a:cs typeface="Calibri"/>
                <a:sym typeface="Calibri"/>
              </a:defRPr>
            </a:pPr>
            <a:r>
              <a:t>Isenção de imposto de renda </a:t>
            </a:r>
          </a:p>
          <a:p>
            <a:pPr algn="just" defTabSz="457200">
              <a:defRPr sz="2300">
                <a:latin typeface="Calibri"/>
                <a:ea typeface="Calibri"/>
                <a:cs typeface="Calibri"/>
                <a:sym typeface="Calibri"/>
              </a:defRPr>
            </a:pPr>
            <a:r>
              <a:t>Avaliação de idade mental de dependente </a:t>
            </a:r>
          </a:p>
          <a:p>
            <a:pPr algn="just" defTabSz="457200">
              <a:defRPr sz="2300">
                <a:latin typeface="Calibri"/>
                <a:ea typeface="Calibri"/>
                <a:cs typeface="Calibri"/>
                <a:sym typeface="Calibri"/>
              </a:defRPr>
            </a:pPr>
            <a:r>
              <a:t>Avaliação de capacidade laborativa por recomendação superior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08;p4"/>
          <p:cNvSpPr txBox="1"/>
          <p:nvPr/>
        </p:nvSpPr>
        <p:spPr>
          <a:xfrm>
            <a:off x="-1660907" y="1466162"/>
            <a:ext cx="11801751" cy="444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b="1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DECRETO Nº 7003 DE 09 DE NOVEMBRO DE 2009  </a:t>
            </a:r>
          </a:p>
        </p:txBody>
      </p:sp>
      <p:sp>
        <p:nvSpPr>
          <p:cNvPr id="142" name="Perícia por Junta Médica Oficial (dois, três ou mais médicos)…"/>
          <p:cNvSpPr txBox="1"/>
          <p:nvPr/>
        </p:nvSpPr>
        <p:spPr>
          <a:xfrm>
            <a:off x="577253" y="2276362"/>
            <a:ext cx="12141201" cy="3491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just" defTabSz="457200">
              <a:defRPr sz="2300">
                <a:latin typeface="Calibri"/>
                <a:ea typeface="Calibri"/>
                <a:cs typeface="Calibri"/>
                <a:sym typeface="Calibri"/>
              </a:defRPr>
            </a:pPr>
            <a:r>
              <a:t>Perícia por Junta Médica Oficial (dois, três ou mais médicos)</a:t>
            </a:r>
          </a:p>
          <a:p>
            <a:pPr algn="just" defTabSz="457200">
              <a:defRPr sz="23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just" defTabSz="457200">
              <a:defRPr sz="2300">
                <a:latin typeface="Calibri"/>
                <a:ea typeface="Calibri"/>
                <a:cs typeface="Calibri"/>
                <a:sym typeface="Calibri"/>
              </a:defRPr>
            </a:pPr>
            <a:r>
              <a:t>Afastamentos maiores que 120 dias </a:t>
            </a:r>
          </a:p>
          <a:p>
            <a:pPr algn="just" defTabSz="457200">
              <a:defRPr sz="2300">
                <a:latin typeface="Calibri"/>
                <a:ea typeface="Calibri"/>
                <a:cs typeface="Calibri"/>
                <a:sym typeface="Calibri"/>
              </a:defRPr>
            </a:pPr>
            <a:r>
              <a:t>Aposentadoria por invalidez </a:t>
            </a:r>
          </a:p>
          <a:p>
            <a:pPr algn="just" defTabSz="457200">
              <a:defRPr sz="2300">
                <a:latin typeface="Calibri"/>
                <a:ea typeface="Calibri"/>
                <a:cs typeface="Calibri"/>
                <a:sym typeface="Calibri"/>
              </a:defRPr>
            </a:pPr>
            <a:r>
              <a:t>Reversão de aposentadoria por invalidez </a:t>
            </a:r>
          </a:p>
          <a:p>
            <a:pPr algn="just" defTabSz="457200">
              <a:defRPr sz="2300">
                <a:latin typeface="Calibri"/>
                <a:ea typeface="Calibri"/>
                <a:cs typeface="Calibri"/>
                <a:sym typeface="Calibri"/>
              </a:defRPr>
            </a:pPr>
            <a:r>
              <a:t>Remoção por motivo de saúde </a:t>
            </a:r>
          </a:p>
          <a:p>
            <a:pPr algn="just" defTabSz="457200">
              <a:defRPr sz="2300">
                <a:latin typeface="Calibri"/>
                <a:ea typeface="Calibri"/>
                <a:cs typeface="Calibri"/>
                <a:sym typeface="Calibri"/>
              </a:defRPr>
            </a:pPr>
            <a:r>
              <a:t>Horário especial por deficiência (servidor / membro  ou seu dependente)</a:t>
            </a:r>
          </a:p>
          <a:p>
            <a:pPr algn="just" defTabSz="457200">
              <a:defRPr sz="2300">
                <a:latin typeface="Calibri"/>
                <a:ea typeface="Calibri"/>
                <a:cs typeface="Calibri"/>
                <a:sym typeface="Calibri"/>
              </a:defRPr>
            </a:pPr>
            <a:r>
              <a:t>Avaliação de sanidade mental para fins de processo administrativo disciplinar (com pelo menos um psiquiatra / resposta por quesitos x perícia judicial) </a:t>
            </a:r>
          </a:p>
          <a:p>
            <a:pPr algn="just" defTabSz="457200">
              <a:defRPr sz="2300">
                <a:latin typeface="Calibri"/>
                <a:ea typeface="Calibri"/>
                <a:cs typeface="Calibri"/>
                <a:sym typeface="Calibri"/>
              </a:defRPr>
            </a:pPr>
            <a:r>
              <a:t>Avaliação laborativa de servidor em disponibilidade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