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</p:sldIdLst>
  <p:sldSz cx="10080625" cy="567055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 /><Relationship Id="rId18" Type="http://schemas.openxmlformats.org/officeDocument/2006/relationships/slide" Target="slides/slide10.xml" /><Relationship Id="rId26" Type="http://schemas.openxmlformats.org/officeDocument/2006/relationships/slide" Target="slides/slide18.xml" /><Relationship Id="rId39" Type="http://schemas.openxmlformats.org/officeDocument/2006/relationships/slide" Target="slides/slide31.xml" /><Relationship Id="rId21" Type="http://schemas.openxmlformats.org/officeDocument/2006/relationships/slide" Target="slides/slide13.xml" /><Relationship Id="rId34" Type="http://schemas.openxmlformats.org/officeDocument/2006/relationships/slide" Target="slides/slide26.xml" /><Relationship Id="rId42" Type="http://schemas.openxmlformats.org/officeDocument/2006/relationships/slide" Target="slides/slide34.xml" /><Relationship Id="rId47" Type="http://schemas.openxmlformats.org/officeDocument/2006/relationships/slide" Target="slides/slide39.xml" /><Relationship Id="rId50" Type="http://schemas.openxmlformats.org/officeDocument/2006/relationships/slide" Target="slides/slide42.xml" /><Relationship Id="rId55" Type="http://schemas.openxmlformats.org/officeDocument/2006/relationships/slide" Target="slides/slide47.xml" /><Relationship Id="rId63" Type="http://schemas.openxmlformats.org/officeDocument/2006/relationships/slide" Target="slides/slide55.xml" /><Relationship Id="rId68" Type="http://schemas.openxmlformats.org/officeDocument/2006/relationships/tableStyles" Target="tableStyles.xml" /><Relationship Id="rId7" Type="http://schemas.openxmlformats.org/officeDocument/2006/relationships/slideMaster" Target="slideMasters/slideMaster7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8.xml" /><Relationship Id="rId29" Type="http://schemas.openxmlformats.org/officeDocument/2006/relationships/slide" Target="slides/slide21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" Target="slides/slide3.xml" /><Relationship Id="rId24" Type="http://schemas.openxmlformats.org/officeDocument/2006/relationships/slide" Target="slides/slide16.xml" /><Relationship Id="rId32" Type="http://schemas.openxmlformats.org/officeDocument/2006/relationships/slide" Target="slides/slide24.xml" /><Relationship Id="rId37" Type="http://schemas.openxmlformats.org/officeDocument/2006/relationships/slide" Target="slides/slide29.xml" /><Relationship Id="rId40" Type="http://schemas.openxmlformats.org/officeDocument/2006/relationships/slide" Target="slides/slide32.xml" /><Relationship Id="rId45" Type="http://schemas.openxmlformats.org/officeDocument/2006/relationships/slide" Target="slides/slide37.xml" /><Relationship Id="rId53" Type="http://schemas.openxmlformats.org/officeDocument/2006/relationships/slide" Target="slides/slide45.xml" /><Relationship Id="rId58" Type="http://schemas.openxmlformats.org/officeDocument/2006/relationships/slide" Target="slides/slide50.xml" /><Relationship Id="rId66" Type="http://schemas.openxmlformats.org/officeDocument/2006/relationships/viewProps" Target="viewProps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7.xml" /><Relationship Id="rId23" Type="http://schemas.openxmlformats.org/officeDocument/2006/relationships/slide" Target="slides/slide15.xml" /><Relationship Id="rId28" Type="http://schemas.openxmlformats.org/officeDocument/2006/relationships/slide" Target="slides/slide20.xml" /><Relationship Id="rId36" Type="http://schemas.openxmlformats.org/officeDocument/2006/relationships/slide" Target="slides/slide28.xml" /><Relationship Id="rId49" Type="http://schemas.openxmlformats.org/officeDocument/2006/relationships/slide" Target="slides/slide41.xml" /><Relationship Id="rId57" Type="http://schemas.openxmlformats.org/officeDocument/2006/relationships/slide" Target="slides/slide49.xml" /><Relationship Id="rId61" Type="http://schemas.openxmlformats.org/officeDocument/2006/relationships/slide" Target="slides/slide53.xml" /><Relationship Id="rId10" Type="http://schemas.openxmlformats.org/officeDocument/2006/relationships/slide" Target="slides/slide2.xml" /><Relationship Id="rId19" Type="http://schemas.openxmlformats.org/officeDocument/2006/relationships/slide" Target="slides/slide11.xml" /><Relationship Id="rId31" Type="http://schemas.openxmlformats.org/officeDocument/2006/relationships/slide" Target="slides/slide23.xml" /><Relationship Id="rId44" Type="http://schemas.openxmlformats.org/officeDocument/2006/relationships/slide" Target="slides/slide36.xml" /><Relationship Id="rId52" Type="http://schemas.openxmlformats.org/officeDocument/2006/relationships/slide" Target="slides/slide44.xml" /><Relationship Id="rId60" Type="http://schemas.openxmlformats.org/officeDocument/2006/relationships/slide" Target="slides/slide52.xml" /><Relationship Id="rId65" Type="http://schemas.openxmlformats.org/officeDocument/2006/relationships/presProps" Target="presProps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1.xml" /><Relationship Id="rId14" Type="http://schemas.openxmlformats.org/officeDocument/2006/relationships/slide" Target="slides/slide6.xml" /><Relationship Id="rId22" Type="http://schemas.openxmlformats.org/officeDocument/2006/relationships/slide" Target="slides/slide14.xml" /><Relationship Id="rId27" Type="http://schemas.openxmlformats.org/officeDocument/2006/relationships/slide" Target="slides/slide19.xml" /><Relationship Id="rId30" Type="http://schemas.openxmlformats.org/officeDocument/2006/relationships/slide" Target="slides/slide22.xml" /><Relationship Id="rId35" Type="http://schemas.openxmlformats.org/officeDocument/2006/relationships/slide" Target="slides/slide27.xml" /><Relationship Id="rId43" Type="http://schemas.openxmlformats.org/officeDocument/2006/relationships/slide" Target="slides/slide35.xml" /><Relationship Id="rId48" Type="http://schemas.openxmlformats.org/officeDocument/2006/relationships/slide" Target="slides/slide40.xml" /><Relationship Id="rId56" Type="http://schemas.openxmlformats.org/officeDocument/2006/relationships/slide" Target="slides/slide48.xml" /><Relationship Id="rId64" Type="http://schemas.openxmlformats.org/officeDocument/2006/relationships/slide" Target="slides/slide56.xml" /><Relationship Id="rId8" Type="http://schemas.openxmlformats.org/officeDocument/2006/relationships/slideMaster" Target="slideMasters/slideMaster8.xml" /><Relationship Id="rId51" Type="http://schemas.openxmlformats.org/officeDocument/2006/relationships/slide" Target="slides/slide43.xml" /><Relationship Id="rId3" Type="http://schemas.openxmlformats.org/officeDocument/2006/relationships/slideMaster" Target="slideMasters/slideMaster3.xml" /><Relationship Id="rId12" Type="http://schemas.openxmlformats.org/officeDocument/2006/relationships/slide" Target="slides/slide4.xml" /><Relationship Id="rId17" Type="http://schemas.openxmlformats.org/officeDocument/2006/relationships/slide" Target="slides/slide9.xml" /><Relationship Id="rId25" Type="http://schemas.openxmlformats.org/officeDocument/2006/relationships/slide" Target="slides/slide17.xml" /><Relationship Id="rId33" Type="http://schemas.openxmlformats.org/officeDocument/2006/relationships/slide" Target="slides/slide25.xml" /><Relationship Id="rId38" Type="http://schemas.openxmlformats.org/officeDocument/2006/relationships/slide" Target="slides/slide30.xml" /><Relationship Id="rId46" Type="http://schemas.openxmlformats.org/officeDocument/2006/relationships/slide" Target="slides/slide38.xml" /><Relationship Id="rId59" Type="http://schemas.openxmlformats.org/officeDocument/2006/relationships/slide" Target="slides/slide51.xml" /><Relationship Id="rId67" Type="http://schemas.openxmlformats.org/officeDocument/2006/relationships/theme" Target="theme/theme1.xml" /><Relationship Id="rId20" Type="http://schemas.openxmlformats.org/officeDocument/2006/relationships/slide" Target="slides/slide12.xml" /><Relationship Id="rId41" Type="http://schemas.openxmlformats.org/officeDocument/2006/relationships/slide" Target="slides/slide33.xml" /><Relationship Id="rId54" Type="http://schemas.openxmlformats.org/officeDocument/2006/relationships/slide" Target="slides/slide46.xml" /><Relationship Id="rId62" Type="http://schemas.openxmlformats.org/officeDocument/2006/relationships/slide" Target="slides/slide5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1.png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Relationship Id="rId14" Type="http://schemas.openxmlformats.org/officeDocument/2006/relationships/image" Target="../media/image1.png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13" Type="http://schemas.openxmlformats.org/officeDocument/2006/relationships/theme" Target="../theme/theme3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slideLayout" Target="../slideLayouts/slideLayout36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Relationship Id="rId14" Type="http://schemas.openxmlformats.org/officeDocument/2006/relationships/image" Target="../media/image1.png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 /><Relationship Id="rId13" Type="http://schemas.openxmlformats.org/officeDocument/2006/relationships/theme" Target="../theme/theme4.xml" /><Relationship Id="rId3" Type="http://schemas.openxmlformats.org/officeDocument/2006/relationships/slideLayout" Target="../slideLayouts/slideLayout39.xml" /><Relationship Id="rId7" Type="http://schemas.openxmlformats.org/officeDocument/2006/relationships/slideLayout" Target="../slideLayouts/slideLayout43.xml" /><Relationship Id="rId12" Type="http://schemas.openxmlformats.org/officeDocument/2006/relationships/slideLayout" Target="../slideLayouts/slideLayout48.xml" /><Relationship Id="rId2" Type="http://schemas.openxmlformats.org/officeDocument/2006/relationships/slideLayout" Target="../slideLayouts/slideLayout38.xml" /><Relationship Id="rId1" Type="http://schemas.openxmlformats.org/officeDocument/2006/relationships/slideLayout" Target="../slideLayouts/slideLayout37.xml" /><Relationship Id="rId6" Type="http://schemas.openxmlformats.org/officeDocument/2006/relationships/slideLayout" Target="../slideLayouts/slideLayout42.xml" /><Relationship Id="rId11" Type="http://schemas.openxmlformats.org/officeDocument/2006/relationships/slideLayout" Target="../slideLayouts/slideLayout47.xml" /><Relationship Id="rId5" Type="http://schemas.openxmlformats.org/officeDocument/2006/relationships/slideLayout" Target="../slideLayouts/slideLayout41.xml" /><Relationship Id="rId10" Type="http://schemas.openxmlformats.org/officeDocument/2006/relationships/slideLayout" Target="../slideLayouts/slideLayout46.xml" /><Relationship Id="rId4" Type="http://schemas.openxmlformats.org/officeDocument/2006/relationships/slideLayout" Target="../slideLayouts/slideLayout40.xml" /><Relationship Id="rId9" Type="http://schemas.openxmlformats.org/officeDocument/2006/relationships/slideLayout" Target="../slideLayouts/slideLayout45.xml" /><Relationship Id="rId14" Type="http://schemas.openxmlformats.org/officeDocument/2006/relationships/image" Target="../media/image1.png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 /><Relationship Id="rId13" Type="http://schemas.openxmlformats.org/officeDocument/2006/relationships/theme" Target="../theme/theme5.xml" /><Relationship Id="rId3" Type="http://schemas.openxmlformats.org/officeDocument/2006/relationships/slideLayout" Target="../slideLayouts/slideLayout51.xml" /><Relationship Id="rId7" Type="http://schemas.openxmlformats.org/officeDocument/2006/relationships/slideLayout" Target="../slideLayouts/slideLayout55.xml" /><Relationship Id="rId12" Type="http://schemas.openxmlformats.org/officeDocument/2006/relationships/slideLayout" Target="../slideLayouts/slideLayout60.xml" /><Relationship Id="rId2" Type="http://schemas.openxmlformats.org/officeDocument/2006/relationships/slideLayout" Target="../slideLayouts/slideLayout50.xml" /><Relationship Id="rId1" Type="http://schemas.openxmlformats.org/officeDocument/2006/relationships/slideLayout" Target="../slideLayouts/slideLayout49.xml" /><Relationship Id="rId6" Type="http://schemas.openxmlformats.org/officeDocument/2006/relationships/slideLayout" Target="../slideLayouts/slideLayout54.xml" /><Relationship Id="rId11" Type="http://schemas.openxmlformats.org/officeDocument/2006/relationships/slideLayout" Target="../slideLayouts/slideLayout59.xml" /><Relationship Id="rId5" Type="http://schemas.openxmlformats.org/officeDocument/2006/relationships/slideLayout" Target="../slideLayouts/slideLayout53.xml" /><Relationship Id="rId10" Type="http://schemas.openxmlformats.org/officeDocument/2006/relationships/slideLayout" Target="../slideLayouts/slideLayout58.xml" /><Relationship Id="rId4" Type="http://schemas.openxmlformats.org/officeDocument/2006/relationships/slideLayout" Target="../slideLayouts/slideLayout52.xml" /><Relationship Id="rId9" Type="http://schemas.openxmlformats.org/officeDocument/2006/relationships/slideLayout" Target="../slideLayouts/slideLayout57.xml" /><Relationship Id="rId14" Type="http://schemas.openxmlformats.org/officeDocument/2006/relationships/image" Target="../media/image1.png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 /><Relationship Id="rId13" Type="http://schemas.openxmlformats.org/officeDocument/2006/relationships/theme" Target="../theme/theme6.xml" /><Relationship Id="rId3" Type="http://schemas.openxmlformats.org/officeDocument/2006/relationships/slideLayout" Target="../slideLayouts/slideLayout63.xml" /><Relationship Id="rId7" Type="http://schemas.openxmlformats.org/officeDocument/2006/relationships/slideLayout" Target="../slideLayouts/slideLayout67.xml" /><Relationship Id="rId12" Type="http://schemas.openxmlformats.org/officeDocument/2006/relationships/slideLayout" Target="../slideLayouts/slideLayout72.xml" /><Relationship Id="rId2" Type="http://schemas.openxmlformats.org/officeDocument/2006/relationships/slideLayout" Target="../slideLayouts/slideLayout62.xml" /><Relationship Id="rId1" Type="http://schemas.openxmlformats.org/officeDocument/2006/relationships/slideLayout" Target="../slideLayouts/slideLayout61.xml" /><Relationship Id="rId6" Type="http://schemas.openxmlformats.org/officeDocument/2006/relationships/slideLayout" Target="../slideLayouts/slideLayout66.xml" /><Relationship Id="rId11" Type="http://schemas.openxmlformats.org/officeDocument/2006/relationships/slideLayout" Target="../slideLayouts/slideLayout71.xml" /><Relationship Id="rId5" Type="http://schemas.openxmlformats.org/officeDocument/2006/relationships/slideLayout" Target="../slideLayouts/slideLayout65.xml" /><Relationship Id="rId10" Type="http://schemas.openxmlformats.org/officeDocument/2006/relationships/slideLayout" Target="../slideLayouts/slideLayout70.xml" /><Relationship Id="rId4" Type="http://schemas.openxmlformats.org/officeDocument/2006/relationships/slideLayout" Target="../slideLayouts/slideLayout64.xml" /><Relationship Id="rId9" Type="http://schemas.openxmlformats.org/officeDocument/2006/relationships/slideLayout" Target="../slideLayouts/slideLayout69.xml" /><Relationship Id="rId14" Type="http://schemas.openxmlformats.org/officeDocument/2006/relationships/image" Target="../media/image1.png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 /><Relationship Id="rId13" Type="http://schemas.openxmlformats.org/officeDocument/2006/relationships/theme" Target="../theme/theme7.xml" /><Relationship Id="rId3" Type="http://schemas.openxmlformats.org/officeDocument/2006/relationships/slideLayout" Target="../slideLayouts/slideLayout75.xml" /><Relationship Id="rId7" Type="http://schemas.openxmlformats.org/officeDocument/2006/relationships/slideLayout" Target="../slideLayouts/slideLayout79.xml" /><Relationship Id="rId12" Type="http://schemas.openxmlformats.org/officeDocument/2006/relationships/slideLayout" Target="../slideLayouts/slideLayout84.xml" /><Relationship Id="rId2" Type="http://schemas.openxmlformats.org/officeDocument/2006/relationships/slideLayout" Target="../slideLayouts/slideLayout74.xml" /><Relationship Id="rId1" Type="http://schemas.openxmlformats.org/officeDocument/2006/relationships/slideLayout" Target="../slideLayouts/slideLayout73.xml" /><Relationship Id="rId6" Type="http://schemas.openxmlformats.org/officeDocument/2006/relationships/slideLayout" Target="../slideLayouts/slideLayout78.xml" /><Relationship Id="rId11" Type="http://schemas.openxmlformats.org/officeDocument/2006/relationships/slideLayout" Target="../slideLayouts/slideLayout83.xml" /><Relationship Id="rId5" Type="http://schemas.openxmlformats.org/officeDocument/2006/relationships/slideLayout" Target="../slideLayouts/slideLayout77.xml" /><Relationship Id="rId10" Type="http://schemas.openxmlformats.org/officeDocument/2006/relationships/slideLayout" Target="../slideLayouts/slideLayout82.xml" /><Relationship Id="rId4" Type="http://schemas.openxmlformats.org/officeDocument/2006/relationships/slideLayout" Target="../slideLayouts/slideLayout76.xml" /><Relationship Id="rId9" Type="http://schemas.openxmlformats.org/officeDocument/2006/relationships/slideLayout" Target="../slideLayouts/slideLayout81.xml" /><Relationship Id="rId14" Type="http://schemas.openxmlformats.org/officeDocument/2006/relationships/image" Target="../media/image1.png" 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 /><Relationship Id="rId13" Type="http://schemas.openxmlformats.org/officeDocument/2006/relationships/theme" Target="../theme/theme8.xml" /><Relationship Id="rId3" Type="http://schemas.openxmlformats.org/officeDocument/2006/relationships/slideLayout" Target="../slideLayouts/slideLayout87.xml" /><Relationship Id="rId7" Type="http://schemas.openxmlformats.org/officeDocument/2006/relationships/slideLayout" Target="../slideLayouts/slideLayout91.xml" /><Relationship Id="rId12" Type="http://schemas.openxmlformats.org/officeDocument/2006/relationships/slideLayout" Target="../slideLayouts/slideLayout96.xml" /><Relationship Id="rId2" Type="http://schemas.openxmlformats.org/officeDocument/2006/relationships/slideLayout" Target="../slideLayouts/slideLayout86.xml" /><Relationship Id="rId1" Type="http://schemas.openxmlformats.org/officeDocument/2006/relationships/slideLayout" Target="../slideLayouts/slideLayout85.xml" /><Relationship Id="rId6" Type="http://schemas.openxmlformats.org/officeDocument/2006/relationships/slideLayout" Target="../slideLayouts/slideLayout90.xml" /><Relationship Id="rId11" Type="http://schemas.openxmlformats.org/officeDocument/2006/relationships/slideLayout" Target="../slideLayouts/slideLayout95.xml" /><Relationship Id="rId5" Type="http://schemas.openxmlformats.org/officeDocument/2006/relationships/slideLayout" Target="../slideLayouts/slideLayout89.xml" /><Relationship Id="rId10" Type="http://schemas.openxmlformats.org/officeDocument/2006/relationships/slideLayout" Target="../slideLayouts/slideLayout94.xml" /><Relationship Id="rId4" Type="http://schemas.openxmlformats.org/officeDocument/2006/relationships/slideLayout" Target="../slideLayouts/slideLayout88.xml" /><Relationship Id="rId9" Type="http://schemas.openxmlformats.org/officeDocument/2006/relationships/slideLayout" Target="../slideLayouts/slideLayout93.xml" /><Relationship Id="rId14" Type="http://schemas.openxmlformats.org/officeDocument/2006/relationships/image" Target="../media/image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3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3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3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6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6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61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3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3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3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3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3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3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3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3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3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3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37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37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3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37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37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37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37.xml" /><Relationship Id="rId4" Type="http://schemas.openxmlformats.org/officeDocument/2006/relationships/image" Target="../media/image28.jpeg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hyperlink" Target="https://www.youtube.com/watch?v=WqIo8QWi2YI" TargetMode="External" /><Relationship Id="rId1" Type="http://schemas.openxmlformats.org/officeDocument/2006/relationships/slideLayout" Target="../slideLayouts/slideLayout37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m 75"/>
          <p:cNvPicPr/>
          <p:nvPr/>
        </p:nvPicPr>
        <p:blipFill>
          <a:blip r:embed="rId2"/>
          <a:stretch/>
        </p:blipFill>
        <p:spPr>
          <a:xfrm>
            <a:off x="0" y="0"/>
            <a:ext cx="10074240" cy="5732640"/>
          </a:xfrm>
          <a:prstGeom prst="rect">
            <a:avLst/>
          </a:prstGeom>
          <a:ln w="0">
            <a:noFill/>
          </a:ln>
        </p:spPr>
      </p:pic>
      <p:sp>
        <p:nvSpPr>
          <p:cNvPr id="305" name="Forma Livre 76"/>
          <p:cNvSpPr/>
          <p:nvPr/>
        </p:nvSpPr>
        <p:spPr>
          <a:xfrm>
            <a:off x="828000" y="1980000"/>
            <a:ext cx="8530920" cy="762840"/>
          </a:xfrm>
          <a:custGeom>
            <a:avLst/>
            <a:gdLst>
              <a:gd name="textAreaLeft" fmla="*/ 0 w 8530920"/>
              <a:gd name="textAreaRight" fmla="*/ 8533440 w 8530920"/>
              <a:gd name="textAreaTop" fmla="*/ 0 h 762840"/>
              <a:gd name="textAreaBottom" fmla="*/ 764280 h 7628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44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SAÚDE MENTAL NO MPDFT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Forma Livre 1"/>
          <p:cNvSpPr/>
          <p:nvPr/>
        </p:nvSpPr>
        <p:spPr>
          <a:xfrm>
            <a:off x="720000" y="2949840"/>
            <a:ext cx="8458920" cy="1128600"/>
          </a:xfrm>
          <a:custGeom>
            <a:avLst/>
            <a:gdLst>
              <a:gd name="textAreaLeft" fmla="*/ 0 w 8458920"/>
              <a:gd name="textAreaRight" fmla="*/ 8461440 w 8458920"/>
              <a:gd name="textAreaTop" fmla="*/ 0 h 1128600"/>
              <a:gd name="textAreaBottom" fmla="*/ 1130040 h 11286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Apresentação para o Fórum Nacional de Atenção à Saúde Mental no Ministério Público (FONASM-MP) criado pela Resolução nº 265 de 3 de julho de 2023.</a:t>
            </a:r>
            <a:r>
              <a:rPr lang="pt-BR" sz="24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 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Forma Livre 2"/>
          <p:cNvSpPr/>
          <p:nvPr/>
        </p:nvSpPr>
        <p:spPr>
          <a:xfrm>
            <a:off x="720000" y="4320000"/>
            <a:ext cx="8170920" cy="428400"/>
          </a:xfrm>
          <a:custGeom>
            <a:avLst/>
            <a:gdLst>
              <a:gd name="textAreaLeft" fmla="*/ 0 w 8170920"/>
              <a:gd name="textAreaRight" fmla="*/ 8173440 w 8170920"/>
              <a:gd name="textAreaTop" fmla="*/ 0 h 428400"/>
              <a:gd name="textAreaBottom" fmla="*/ 429120 h 4284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07/08/2024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tângulo 7"/>
          <p:cNvSpPr/>
          <p:nvPr/>
        </p:nvSpPr>
        <p:spPr>
          <a:xfrm>
            <a:off x="360000" y="2520000"/>
            <a:ext cx="9066240" cy="25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Participação da equipe psicossocial para avaliação da condição especial de trabalho de servidores.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Retângulo 8"/>
          <p:cNvSpPr/>
          <p:nvPr/>
        </p:nvSpPr>
        <p:spPr>
          <a:xfrm>
            <a:off x="435600" y="905400"/>
            <a:ext cx="9121680" cy="58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3. JUNTA MÉDICA MULTIDISCIPLINAR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tângulo 3"/>
          <p:cNvSpPr/>
          <p:nvPr/>
        </p:nvSpPr>
        <p:spPr>
          <a:xfrm>
            <a:off x="360000" y="2520000"/>
            <a:ext cx="9066240" cy="287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 fontScale="96000"/>
          </a:bodyPr>
          <a:lstStyle/>
          <a:p>
            <a:pPr algn="just"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Os assistentes sociais da Apres juntamente com os peritos médicos da Secretaria de Atendimento à Saúde (SAS) avaliam o grau de deficiência, que é um dos parâmetros do direito à aposentadoria da pessoa com deficiência.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tângulo 4"/>
          <p:cNvSpPr/>
          <p:nvPr/>
        </p:nvSpPr>
        <p:spPr>
          <a:xfrm>
            <a:off x="435600" y="905400"/>
            <a:ext cx="9121680" cy="106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4. IFBRA – ÍNDICE DE FUNCIONALIDADE BRASILEIRO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tângulo 79"/>
          <p:cNvSpPr/>
          <p:nvPr/>
        </p:nvSpPr>
        <p:spPr>
          <a:xfrm>
            <a:off x="467280" y="1524600"/>
            <a:ext cx="9066240" cy="35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/>
          </a:bodyPr>
          <a:lstStyle/>
          <a:p>
            <a:pPr marL="342720" indent="-341280" algn="just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 programa tem como objetivo oferecer aos membros, servidores, estagiários, menores aprendizes, terceirizados e residentes do MPDFT um espaço de reflexão que forneça ferramentas para o planejamento de projetos de vida mais saudáveis e equilibrados.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41280" algn="just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4128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tângulo 80"/>
          <p:cNvSpPr/>
          <p:nvPr/>
        </p:nvSpPr>
        <p:spPr>
          <a:xfrm>
            <a:off x="900000" y="859320"/>
            <a:ext cx="9121680" cy="58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5. PROGRAMA TECENDO O AMANHÃ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m 4" descr="Grupo de pessoas em pé lado a lado&#10;&#10;Descrição gerada automaticamente"/>
          <p:cNvPicPr/>
          <p:nvPr/>
        </p:nvPicPr>
        <p:blipFill>
          <a:blip r:embed="rId2"/>
          <a:stretch/>
        </p:blipFill>
        <p:spPr>
          <a:xfrm>
            <a:off x="2160000" y="781560"/>
            <a:ext cx="5846760" cy="4078080"/>
          </a:xfrm>
          <a:prstGeom prst="rect">
            <a:avLst/>
          </a:prstGeom>
          <a:ln w="0">
            <a:noFill/>
          </a:ln>
        </p:spPr>
      </p:pic>
      <p:sp>
        <p:nvSpPr>
          <p:cNvPr id="382" name="Retângulo 381"/>
          <p:cNvSpPr/>
          <p:nvPr/>
        </p:nvSpPr>
        <p:spPr>
          <a:xfrm>
            <a:off x="2160000" y="4874400"/>
            <a:ext cx="5759640" cy="70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Encerramento dos encontros do Programa Tecendo o Amanhã - 07/06/2016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etângulo 79"/>
          <p:cNvSpPr/>
          <p:nvPr/>
        </p:nvSpPr>
        <p:spPr>
          <a:xfrm>
            <a:off x="519120" y="1856160"/>
            <a:ext cx="9066240" cy="308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 fontScale="83000"/>
          </a:bodyPr>
          <a:lstStyle/>
          <a:p>
            <a:pPr marL="282600" indent="-281160" algn="just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	Programa de Atenção ao uso de Álcool e outras Drogas é desenvolvido por meio de ações educativas e preventivas dirigidas a membros, servidores, estagiários, terceirizados, menores aprendizes, residentes e seus respectivos familiares envolvidos com a problemática, bem como o acolhimento, encaminhamento e acompanhamento das pessoas atendidas.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tângulo 80"/>
          <p:cNvSpPr/>
          <p:nvPr/>
        </p:nvSpPr>
        <p:spPr>
          <a:xfrm>
            <a:off x="900000" y="905400"/>
            <a:ext cx="9038160" cy="82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6. PROGRAMA DESPERTAR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m 4" descr="Pessoas sentadas em frente a televisão&#10;&#10;Descrição gerada automaticamente com confiança média"/>
          <p:cNvPicPr/>
          <p:nvPr/>
        </p:nvPicPr>
        <p:blipFill>
          <a:blip r:embed="rId2"/>
          <a:stretch/>
        </p:blipFill>
        <p:spPr>
          <a:xfrm>
            <a:off x="1980000" y="807480"/>
            <a:ext cx="6089040" cy="4052160"/>
          </a:xfrm>
          <a:prstGeom prst="rect">
            <a:avLst/>
          </a:prstGeom>
          <a:ln w="0">
            <a:noFill/>
          </a:ln>
        </p:spPr>
      </p:pic>
      <p:sp>
        <p:nvSpPr>
          <p:cNvPr id="386" name="CaixaDeTexto 5"/>
          <p:cNvSpPr/>
          <p:nvPr/>
        </p:nvSpPr>
        <p:spPr>
          <a:xfrm>
            <a:off x="1836000" y="4860720"/>
            <a:ext cx="6263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Programa Despertar – Palestra Drogas e Filhos ministrada pelo médico pediatra Dr Valdi Craveiro - 22/06/2010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tângulo 79"/>
          <p:cNvSpPr/>
          <p:nvPr/>
        </p:nvSpPr>
        <p:spPr>
          <a:xfrm>
            <a:off x="435600" y="1981800"/>
            <a:ext cx="9066240" cy="245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/>
          </a:bodyPr>
          <a:lstStyle/>
          <a:p>
            <a:pPr marL="342720" indent="-341280" algn="just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 projeto tem o objetivo de avaliar de forma participativa o trabalho dos Chefes de Gabinete e fomentar um espaço de diálogo entre os participantes.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4128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Retângulo 80"/>
          <p:cNvSpPr/>
          <p:nvPr/>
        </p:nvSpPr>
        <p:spPr>
          <a:xfrm>
            <a:off x="777960" y="905400"/>
            <a:ext cx="9121680" cy="128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7. PROGRAMA DE MÃOS DADAS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 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m 2" descr="Grupo de pessoas em pé posando para foto&#10;&#10;Descrição gerada automaticamente"/>
          <p:cNvPicPr/>
          <p:nvPr/>
        </p:nvPicPr>
        <p:blipFill>
          <a:blip r:embed="rId2"/>
          <a:stretch/>
        </p:blipFill>
        <p:spPr>
          <a:xfrm>
            <a:off x="1800000" y="720000"/>
            <a:ext cx="6481800" cy="4319640"/>
          </a:xfrm>
          <a:prstGeom prst="rect">
            <a:avLst/>
          </a:prstGeom>
          <a:ln w="0">
            <a:noFill/>
          </a:ln>
        </p:spPr>
      </p:pic>
      <p:sp>
        <p:nvSpPr>
          <p:cNvPr id="390" name="Retângulo 389"/>
          <p:cNvSpPr/>
          <p:nvPr/>
        </p:nvSpPr>
        <p:spPr>
          <a:xfrm>
            <a:off x="1800720" y="5040000"/>
            <a:ext cx="6658920" cy="3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Programa de Mãos Dadas - 07/11/2019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tângulo 79"/>
          <p:cNvSpPr/>
          <p:nvPr/>
        </p:nvSpPr>
        <p:spPr>
          <a:xfrm>
            <a:off x="519120" y="1927440"/>
            <a:ext cx="9066240" cy="257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 fontScale="99000"/>
          </a:bodyPr>
          <a:lstStyle/>
          <a:p>
            <a:pPr marL="337320" indent="-335880" algn="just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 objetivo do treinamento com “biofeedback” cardíaco é instrumentalizar as pessoas para conseguir a autorregulação fisiológica ou o equilíbrio do sistema nervoso autônomo, e com isto gerenciar melhor as situações de estresse.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37320" indent="-33588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Retângulo 80"/>
          <p:cNvSpPr/>
          <p:nvPr/>
        </p:nvSpPr>
        <p:spPr>
          <a:xfrm>
            <a:off x="900000" y="905400"/>
            <a:ext cx="8657280" cy="103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1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8. PROGRAMA “BIOFEEDBACK” CARDÍACO</a:t>
            </a:r>
            <a:endParaRPr lang="pt-BR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Retângulo 392"/>
          <p:cNvSpPr/>
          <p:nvPr/>
        </p:nvSpPr>
        <p:spPr>
          <a:xfrm>
            <a:off x="4917960" y="2663280"/>
            <a:ext cx="2279520" cy="20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4" name="Imagem 393"/>
          <p:cNvPicPr/>
          <p:nvPr/>
        </p:nvPicPr>
        <p:blipFill>
          <a:blip r:embed="rId2"/>
          <a:stretch/>
        </p:blipFill>
        <p:spPr>
          <a:xfrm>
            <a:off x="6660000" y="4404960"/>
            <a:ext cx="2589480" cy="1173960"/>
          </a:xfrm>
          <a:prstGeom prst="rect">
            <a:avLst/>
          </a:prstGeom>
          <a:ln w="0">
            <a:noFill/>
          </a:ln>
        </p:spPr>
      </p:pic>
      <p:sp>
        <p:nvSpPr>
          <p:cNvPr id="395" name="Retângulo 394"/>
          <p:cNvSpPr/>
          <p:nvPr/>
        </p:nvSpPr>
        <p:spPr>
          <a:xfrm>
            <a:off x="45720" y="625680"/>
            <a:ext cx="178920" cy="92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m 395"/>
          <p:cNvPicPr/>
          <p:nvPr/>
        </p:nvPicPr>
        <p:blipFill>
          <a:blip r:embed="rId2"/>
          <a:stretch/>
        </p:blipFill>
        <p:spPr>
          <a:xfrm>
            <a:off x="2160000" y="672480"/>
            <a:ext cx="6119640" cy="4367160"/>
          </a:xfrm>
          <a:prstGeom prst="rect">
            <a:avLst/>
          </a:prstGeom>
          <a:ln w="0">
            <a:noFill/>
          </a:ln>
        </p:spPr>
      </p:pic>
      <p:sp>
        <p:nvSpPr>
          <p:cNvPr id="397" name="Retângulo 396"/>
          <p:cNvSpPr/>
          <p:nvPr/>
        </p:nvSpPr>
        <p:spPr>
          <a:xfrm>
            <a:off x="2160720" y="5040000"/>
            <a:ext cx="6118920" cy="3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Programa “Biofeedback Cardíaco” - 30/08/2018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681120"/>
            <a:ext cx="9070200" cy="128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lnSpc>
                <a:spcPct val="100000"/>
              </a:lnSpc>
              <a:spcBef>
                <a:spcPts val="2750"/>
              </a:spcBef>
              <a:buNone/>
              <a:tabLst>
                <a:tab pos="0" algn="l"/>
              </a:tabLst>
            </a:pPr>
            <a:r>
              <a:rPr lang="pt-BR" sz="3600" b="1" strike="noStrike" spc="-1">
                <a:solidFill>
                  <a:srgbClr val="CC0000"/>
                </a:solidFill>
                <a:latin typeface="Myriad Pro"/>
              </a:rPr>
              <a:t>Equipe de Atendimento </a:t>
            </a:r>
            <a:endParaRPr lang="pt-BR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Retângulo 308"/>
          <p:cNvSpPr/>
          <p:nvPr/>
        </p:nvSpPr>
        <p:spPr>
          <a:xfrm>
            <a:off x="180000" y="2339280"/>
            <a:ext cx="1799640" cy="1618920"/>
          </a:xfrm>
          <a:prstGeom prst="rect">
            <a:avLst/>
          </a:prstGeom>
          <a:solidFill>
            <a:srgbClr val="FFF5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Clara Maria Cosme Cardoso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Adriana de Oliveira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tângulo 309"/>
          <p:cNvSpPr/>
          <p:nvPr/>
        </p:nvSpPr>
        <p:spPr>
          <a:xfrm>
            <a:off x="2160000" y="1440720"/>
            <a:ext cx="1799640" cy="718920"/>
          </a:xfrm>
          <a:prstGeom prst="rect">
            <a:avLst/>
          </a:prstGeom>
          <a:solidFill>
            <a:srgbClr val="E0C2C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Psicólogos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tângulo 310"/>
          <p:cNvSpPr/>
          <p:nvPr/>
        </p:nvSpPr>
        <p:spPr>
          <a:xfrm>
            <a:off x="4140000" y="2339280"/>
            <a:ext cx="1799640" cy="1620360"/>
          </a:xfrm>
          <a:prstGeom prst="rect">
            <a:avLst/>
          </a:prstGeom>
          <a:solidFill>
            <a:srgbClr val="DDE8C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Edgar Ferreira dos Santos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Paloma Batista Borba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tângulo 311"/>
          <p:cNvSpPr/>
          <p:nvPr/>
        </p:nvSpPr>
        <p:spPr>
          <a:xfrm>
            <a:off x="180000" y="1440000"/>
            <a:ext cx="1799640" cy="898920"/>
          </a:xfrm>
          <a:prstGeom prst="rect">
            <a:avLst/>
          </a:prstGeom>
          <a:solidFill>
            <a:srgbClr val="FFF5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Assistentes Sociais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Retângulo 312"/>
          <p:cNvSpPr/>
          <p:nvPr/>
        </p:nvSpPr>
        <p:spPr>
          <a:xfrm>
            <a:off x="2160000" y="2160000"/>
            <a:ext cx="1799640" cy="3239640"/>
          </a:xfrm>
          <a:prstGeom prst="rect">
            <a:avLst/>
          </a:prstGeom>
          <a:solidFill>
            <a:srgbClr val="E0C2C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Débora Suhet Salgado – </a:t>
            </a: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Chefia</a:t>
            </a: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da Apres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Eduardo Villar Potiens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Paula Braga Paz Landim Alves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Retângulo 313"/>
          <p:cNvSpPr/>
          <p:nvPr/>
        </p:nvSpPr>
        <p:spPr>
          <a:xfrm>
            <a:off x="4140000" y="1440000"/>
            <a:ext cx="1799640" cy="898920"/>
          </a:xfrm>
          <a:prstGeom prst="rect">
            <a:avLst/>
          </a:prstGeom>
          <a:solidFill>
            <a:srgbClr val="DDE8C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Educadores Físicos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Retângulo 314"/>
          <p:cNvSpPr/>
          <p:nvPr/>
        </p:nvSpPr>
        <p:spPr>
          <a:xfrm>
            <a:off x="6120000" y="1440000"/>
            <a:ext cx="1619640" cy="898920"/>
          </a:xfrm>
          <a:prstGeom prst="rect">
            <a:avLst/>
          </a:prstGeom>
          <a:solidFill>
            <a:srgbClr val="DEE6E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Médica Fisiatra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Retângulo 315"/>
          <p:cNvSpPr/>
          <p:nvPr/>
        </p:nvSpPr>
        <p:spPr>
          <a:xfrm>
            <a:off x="7920000" y="1440720"/>
            <a:ext cx="1619640" cy="718920"/>
          </a:xfrm>
          <a:prstGeom prst="rect">
            <a:avLst/>
          </a:prstGeom>
          <a:solidFill>
            <a:srgbClr val="FFD8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Administ.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Retângulo 316"/>
          <p:cNvSpPr/>
          <p:nvPr/>
        </p:nvSpPr>
        <p:spPr>
          <a:xfrm>
            <a:off x="6120720" y="2340000"/>
            <a:ext cx="1618920" cy="898920"/>
          </a:xfrm>
          <a:prstGeom prst="rect">
            <a:avLst/>
          </a:prstGeom>
          <a:solidFill>
            <a:srgbClr val="DEE6E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Miriam Souto Maior Medeiros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tângulo 317"/>
          <p:cNvSpPr/>
          <p:nvPr/>
        </p:nvSpPr>
        <p:spPr>
          <a:xfrm>
            <a:off x="7920000" y="2160720"/>
            <a:ext cx="1619640" cy="898920"/>
          </a:xfrm>
          <a:prstGeom prst="rect">
            <a:avLst/>
          </a:prstGeom>
          <a:solidFill>
            <a:srgbClr val="FFD8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Josicler Lermen Pinheiro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tângulo 397"/>
          <p:cNvSpPr/>
          <p:nvPr/>
        </p:nvSpPr>
        <p:spPr>
          <a:xfrm>
            <a:off x="360000" y="4860000"/>
            <a:ext cx="9359280" cy="3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Resultado do </a:t>
            </a:r>
            <a:r>
              <a:rPr lang="pt-BR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software Cardio Emotion</a:t>
            </a: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com a variabilidade da frequência cardíaca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" name="Imagem 398"/>
          <p:cNvPicPr/>
          <p:nvPr/>
        </p:nvPicPr>
        <p:blipFill>
          <a:blip r:embed="rId2"/>
          <a:stretch/>
        </p:blipFill>
        <p:spPr>
          <a:xfrm>
            <a:off x="174960" y="1620000"/>
            <a:ext cx="4503600" cy="2878560"/>
          </a:xfrm>
          <a:prstGeom prst="rect">
            <a:avLst/>
          </a:prstGeom>
          <a:ln w="0">
            <a:noFill/>
          </a:ln>
        </p:spPr>
      </p:pic>
      <p:pic>
        <p:nvPicPr>
          <p:cNvPr id="400" name="Imagem 399"/>
          <p:cNvPicPr/>
          <p:nvPr/>
        </p:nvPicPr>
        <p:blipFill>
          <a:blip r:embed="rId3"/>
          <a:stretch/>
        </p:blipFill>
        <p:spPr>
          <a:xfrm>
            <a:off x="4860000" y="1620000"/>
            <a:ext cx="5120640" cy="287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tângulo 79"/>
          <p:cNvSpPr/>
          <p:nvPr/>
        </p:nvSpPr>
        <p:spPr>
          <a:xfrm>
            <a:off x="467280" y="1800000"/>
            <a:ext cx="9066240" cy="35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/>
          </a:bodyPr>
          <a:lstStyle/>
          <a:p>
            <a:pPr marL="342720" indent="-341280" algn="just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pt-BR" sz="3100" b="0" strike="noStrike" spc="-1">
                <a:solidFill>
                  <a:srgbClr val="000000"/>
                </a:solidFill>
                <a:latin typeface="Arial"/>
                <a:ea typeface="DejaVu Sans"/>
              </a:rPr>
              <a:t>Tem como objetivo auxiliar na compreensão do que é ansiedade e como ela se manifesta nas cognições, nas emoções, no comportamento e na fisiologia e também oferecer ferramentas para o manejo da ansiedade visando a melhora do bem-estar subjetivo dos participantes.</a:t>
            </a: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4128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tângulo 80"/>
          <p:cNvSpPr/>
          <p:nvPr/>
        </p:nvSpPr>
        <p:spPr>
          <a:xfrm>
            <a:off x="900000" y="753120"/>
            <a:ext cx="8459640" cy="106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9. PROGRAMA DE MANEJO DA ANSIEDADE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m 4" descr="Tela de computador com foto de pessoas&#10;&#10;Descrição gerada automaticamente"/>
          <p:cNvPicPr/>
          <p:nvPr/>
        </p:nvPicPr>
        <p:blipFill>
          <a:blip r:embed="rId2"/>
          <a:stretch/>
        </p:blipFill>
        <p:spPr>
          <a:xfrm>
            <a:off x="1569960" y="720000"/>
            <a:ext cx="7249680" cy="4319640"/>
          </a:xfrm>
          <a:prstGeom prst="rect">
            <a:avLst/>
          </a:prstGeom>
          <a:ln w="0">
            <a:noFill/>
          </a:ln>
        </p:spPr>
      </p:pic>
      <p:sp>
        <p:nvSpPr>
          <p:cNvPr id="404" name="Retângulo 403"/>
          <p:cNvSpPr/>
          <p:nvPr/>
        </p:nvSpPr>
        <p:spPr>
          <a:xfrm>
            <a:off x="1557360" y="5014800"/>
            <a:ext cx="6838920" cy="3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Programa Manejo da Ansiedade - 16/03/2022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etângulo 79"/>
          <p:cNvSpPr/>
          <p:nvPr/>
        </p:nvSpPr>
        <p:spPr>
          <a:xfrm>
            <a:off x="467280" y="1524600"/>
            <a:ext cx="9066240" cy="35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/>
          </a:bodyPr>
          <a:lstStyle/>
          <a:p>
            <a:pPr marL="342720" indent="-341280" algn="just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	Tem como objetivo oferecer informações e proporcionar um momento de diálogo, de troca de experiências e reflexão sobre temas relevantes para a saúde e bem-estar nos diversos setores do MPDFT.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Retângulo 80"/>
          <p:cNvSpPr/>
          <p:nvPr/>
        </p:nvSpPr>
        <p:spPr>
          <a:xfrm>
            <a:off x="900000" y="943920"/>
            <a:ext cx="9121680" cy="58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10. RODA DE CONVERSA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m 4" descr="Uma imagem contendo no interior, teto, mesa, criança&#10;&#10;Descrição gerada automaticamente"/>
          <p:cNvPicPr/>
          <p:nvPr/>
        </p:nvPicPr>
        <p:blipFill>
          <a:blip r:embed="rId2"/>
          <a:stretch/>
        </p:blipFill>
        <p:spPr>
          <a:xfrm>
            <a:off x="1800000" y="720000"/>
            <a:ext cx="6881040" cy="4319280"/>
          </a:xfrm>
          <a:prstGeom prst="rect">
            <a:avLst/>
          </a:prstGeom>
          <a:ln w="0">
            <a:noFill/>
          </a:ln>
        </p:spPr>
      </p:pic>
      <p:sp>
        <p:nvSpPr>
          <p:cNvPr id="408" name="Retângulo 407"/>
          <p:cNvSpPr/>
          <p:nvPr/>
        </p:nvSpPr>
        <p:spPr>
          <a:xfrm>
            <a:off x="1800360" y="5040000"/>
            <a:ext cx="66592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Roda de Conversa “Compreendendo a sua dor” - 18/08/2016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Retângulo 79"/>
          <p:cNvSpPr/>
          <p:nvPr/>
        </p:nvSpPr>
        <p:spPr>
          <a:xfrm>
            <a:off x="467280" y="2340000"/>
            <a:ext cx="9066240" cy="287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 fontScale="80000"/>
          </a:bodyPr>
          <a:lstStyle/>
          <a:p>
            <a:pPr marL="273600" indent="-272160" algn="just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Consiste em oferecer um espaço de escuta qualificada para as equipes de trabalho com o intuito de propiciar aos participantes a possibilidade de se expressar e trocar ideias sobre as questões laborais, clarificar entendimentos  e fomentar ideias e ações  que contribuam para melhoria do ambiente de trabalho, mediante relatório com sugestões de intervenção pelos setores competentes.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Retângulo 80"/>
          <p:cNvSpPr/>
          <p:nvPr/>
        </p:nvSpPr>
        <p:spPr>
          <a:xfrm>
            <a:off x="826920" y="905400"/>
            <a:ext cx="9612720" cy="146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0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11. AÇÃO DIRECIONADA À CONFLITUOSIDADE DAS EQUIPES DE TRABALHO</a:t>
            </a:r>
            <a:endParaRPr lang="pt-BR" sz="3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Retângulo 77"/>
          <p:cNvSpPr/>
          <p:nvPr/>
        </p:nvSpPr>
        <p:spPr>
          <a:xfrm>
            <a:off x="503280" y="1632240"/>
            <a:ext cx="9066240" cy="35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 fontScale="98000"/>
          </a:bodyPr>
          <a:lstStyle/>
          <a:p>
            <a:pPr marL="211680" indent="-211680" algn="just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100" b="0" strike="noStrike" spc="-1">
                <a:solidFill>
                  <a:srgbClr val="000000"/>
                </a:solidFill>
                <a:latin typeface="Arial"/>
                <a:ea typeface="DejaVu Sans"/>
              </a:rPr>
              <a:t> Atendimentos ambulatoriais</a:t>
            </a:r>
            <a:endParaRPr lang="pt-BR" sz="3100" b="0" strike="noStrike" spc="-1">
              <a:solidFill>
                <a:srgbClr val="000000"/>
              </a:solidFill>
              <a:latin typeface="Arial"/>
            </a:endParaRPr>
          </a:p>
          <a:p>
            <a:pPr marL="211680" indent="-211680" algn="just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100" b="0" strike="noStrike" spc="-1">
                <a:solidFill>
                  <a:srgbClr val="000000"/>
                </a:solidFill>
                <a:latin typeface="Arial"/>
                <a:ea typeface="DejaVu Sans"/>
              </a:rPr>
              <a:t> Ações educativas que consistem em palestras e na orientação dos cuidados posturais na estação de trabalho.</a:t>
            </a:r>
            <a:endParaRPr lang="pt-BR" sz="3100" b="0" strike="noStrike" spc="-1">
              <a:solidFill>
                <a:srgbClr val="000000"/>
              </a:solidFill>
              <a:latin typeface="Arial"/>
            </a:endParaRPr>
          </a:p>
          <a:p>
            <a:pPr marL="211680" indent="-211680" algn="just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100" b="0" strike="noStrike" spc="-1">
                <a:solidFill>
                  <a:srgbClr val="000000"/>
                </a:solidFill>
                <a:latin typeface="Arial"/>
                <a:ea typeface="DejaVu Sans"/>
              </a:rPr>
              <a:t> Acompanhamento de quem está em processo de reabilitação e readaptação em suas atividades laborais.</a:t>
            </a:r>
            <a:endParaRPr lang="pt-BR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tângulo 78"/>
          <p:cNvSpPr/>
          <p:nvPr/>
        </p:nvSpPr>
        <p:spPr>
          <a:xfrm>
            <a:off x="435600" y="905400"/>
            <a:ext cx="9121680" cy="58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12. SAÚDE MÚSCULO-ESQUELÉTICA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tângulo 79"/>
          <p:cNvSpPr/>
          <p:nvPr/>
        </p:nvSpPr>
        <p:spPr>
          <a:xfrm>
            <a:off x="467280" y="1524600"/>
            <a:ext cx="9066240" cy="35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/>
          </a:bodyPr>
          <a:lstStyle/>
          <a:p>
            <a:pPr marL="342720" indent="-34128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Atividades físicas visando a proteção e preservação da saúde músculo esquelética, promoção da qualidade de vida, aumento da disposição física, controle do estresse, melhora da atenção e concentração, melhor funcionamento dos órgãos internos, além do ganho de força e flexibilidade.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4128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4128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4128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Retângulo 80"/>
          <p:cNvSpPr/>
          <p:nvPr/>
        </p:nvSpPr>
        <p:spPr>
          <a:xfrm>
            <a:off x="435600" y="905400"/>
            <a:ext cx="9463680" cy="58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13. PRÁTICAS INTEGRATIVAS EM SAÚDE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tângulo 5"/>
          <p:cNvSpPr/>
          <p:nvPr/>
        </p:nvSpPr>
        <p:spPr>
          <a:xfrm>
            <a:off x="469440" y="1800000"/>
            <a:ext cx="9066240" cy="35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 fontScale="99000"/>
          </a:bodyPr>
          <a:lstStyle/>
          <a:p>
            <a:pPr marL="338040" indent="-33660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marL="338040" indent="-33660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marL="338040" indent="-336600" algn="just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Programa de Ginástica Laboral - Portaria Normativa nº 399/2015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8040" indent="-336600" algn="just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Programa de Práticas Integrativas e Complementares em Saúde (PICS) - Portaria Normativa nº 812/2022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8040" indent="-336600" algn="just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Programa da Academia da Saúde - Portaria Normativa nº 812/2022 em parceria com a Secretaria de Polícia Institucional do MPDFT.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8040" indent="-33660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8040" indent="-33660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8040" indent="-33660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8040" indent="-33660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Retângulo 6"/>
          <p:cNvSpPr/>
          <p:nvPr/>
        </p:nvSpPr>
        <p:spPr>
          <a:xfrm>
            <a:off x="435600" y="905400"/>
            <a:ext cx="9121680" cy="155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Serviço de Práticas Integrativas conta com três programas instituídos por portaria: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720000" y="865080"/>
            <a:ext cx="9070200" cy="57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</a:rPr>
              <a:t>PRÁTICAS INTEGRATIVAS DE SAÚDE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Retângulo 417"/>
          <p:cNvSpPr/>
          <p:nvPr/>
        </p:nvSpPr>
        <p:spPr>
          <a:xfrm>
            <a:off x="540000" y="198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E0C2CD"/>
              </a:gs>
              <a:gs pos="100000">
                <a:srgbClr val="E0C2CD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AURICULOTERAPIA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Retângulo 418"/>
          <p:cNvSpPr/>
          <p:nvPr/>
        </p:nvSpPr>
        <p:spPr>
          <a:xfrm>
            <a:off x="3600000" y="198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B4C7DC"/>
              </a:gs>
              <a:gs pos="100000">
                <a:srgbClr val="B4C7DC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VENTOSATERAPIA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Retângulo 419"/>
          <p:cNvSpPr/>
          <p:nvPr/>
        </p:nvSpPr>
        <p:spPr>
          <a:xfrm>
            <a:off x="6840000" y="198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FFD7D7"/>
              </a:gs>
              <a:gs pos="100000">
                <a:srgbClr val="FFD7D7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MOXATERAPIA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Retângulo 420"/>
          <p:cNvSpPr/>
          <p:nvPr/>
        </p:nvSpPr>
        <p:spPr>
          <a:xfrm>
            <a:off x="1980000" y="342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DDE8CB"/>
              </a:gs>
              <a:gs pos="100000">
                <a:srgbClr val="DDE8CB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SHIATSU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Retângulo 421"/>
          <p:cNvSpPr/>
          <p:nvPr/>
        </p:nvSpPr>
        <p:spPr>
          <a:xfrm>
            <a:off x="5400000" y="342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FFFFD7"/>
              </a:gs>
              <a:gs pos="100000">
                <a:srgbClr val="FFFFD7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QUICK MASSAGE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ubTitle"/>
          </p:nvPr>
        </p:nvSpPr>
        <p:spPr>
          <a:xfrm>
            <a:off x="468000" y="1341720"/>
            <a:ext cx="9070200" cy="2282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LINHA DO TEMPO DO SETOR DE SAÚDE MENTAL NO MPDFT</a:t>
            </a:r>
            <a:endParaRPr lang="pt-BR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agem 2" descr="Homem com os braços para cima&#10;&#10;Descrição gerada automaticamente com confiança baixa"/>
          <p:cNvPicPr/>
          <p:nvPr/>
        </p:nvPicPr>
        <p:blipFill>
          <a:blip r:embed="rId2"/>
          <a:stretch/>
        </p:blipFill>
        <p:spPr>
          <a:xfrm>
            <a:off x="2014200" y="720000"/>
            <a:ext cx="6445440" cy="4296600"/>
          </a:xfrm>
          <a:prstGeom prst="rect">
            <a:avLst/>
          </a:prstGeom>
          <a:ln w="0">
            <a:noFill/>
          </a:ln>
        </p:spPr>
      </p:pic>
      <p:sp>
        <p:nvSpPr>
          <p:cNvPr id="424" name="CaixaDeTexto 3"/>
          <p:cNvSpPr/>
          <p:nvPr/>
        </p:nvSpPr>
        <p:spPr>
          <a:xfrm>
            <a:off x="2016720" y="5036040"/>
            <a:ext cx="5722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Sessão de Shiatsu - 08/05/2024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tângulo 9"/>
          <p:cNvSpPr/>
          <p:nvPr/>
        </p:nvSpPr>
        <p:spPr>
          <a:xfrm>
            <a:off x="471960" y="1324080"/>
            <a:ext cx="9066240" cy="35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/>
          </a:bodyPr>
          <a:lstStyle/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42000" indent="-340560">
              <a:lnSpc>
                <a:spcPct val="100000"/>
              </a:lnSpc>
              <a:spcBef>
                <a:spcPts val="69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Retângulo 10"/>
          <p:cNvSpPr/>
          <p:nvPr/>
        </p:nvSpPr>
        <p:spPr>
          <a:xfrm>
            <a:off x="649800" y="865800"/>
            <a:ext cx="8777880" cy="4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PAS (Programa da Academia da Saúde)</a:t>
            </a: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Retângulo 426"/>
          <p:cNvSpPr/>
          <p:nvPr/>
        </p:nvSpPr>
        <p:spPr>
          <a:xfrm>
            <a:off x="520920" y="216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E0C2CD"/>
              </a:gs>
              <a:gs pos="100000">
                <a:srgbClr val="E0C2CD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ALONGAMENTO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Retângulo 427"/>
          <p:cNvSpPr/>
          <p:nvPr/>
        </p:nvSpPr>
        <p:spPr>
          <a:xfrm>
            <a:off x="3580920" y="216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B4C7DC"/>
              </a:gs>
              <a:gs pos="100000">
                <a:srgbClr val="B4C7DC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PILATES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Retângulo 428"/>
          <p:cNvSpPr/>
          <p:nvPr/>
        </p:nvSpPr>
        <p:spPr>
          <a:xfrm>
            <a:off x="6660000" y="216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FFD7D7"/>
              </a:gs>
              <a:gs pos="100000">
                <a:srgbClr val="FFD7D7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TREINAMENTO FUNCIONAL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Retângulo 429"/>
          <p:cNvSpPr/>
          <p:nvPr/>
        </p:nvSpPr>
        <p:spPr>
          <a:xfrm>
            <a:off x="471960" y="3420000"/>
            <a:ext cx="2878200" cy="1078200"/>
          </a:xfrm>
          <a:prstGeom prst="rect">
            <a:avLst/>
          </a:prstGeom>
          <a:gradFill rotWithShape="0">
            <a:gsLst>
              <a:gs pos="0">
                <a:srgbClr val="DDE8CB"/>
              </a:gs>
              <a:gs pos="100000">
                <a:srgbClr val="DDE8CB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YOGA / MEDITAÇÃO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Retângulo 430"/>
          <p:cNvSpPr/>
          <p:nvPr/>
        </p:nvSpPr>
        <p:spPr>
          <a:xfrm>
            <a:off x="3600000" y="3355920"/>
            <a:ext cx="2878200" cy="1078200"/>
          </a:xfrm>
          <a:prstGeom prst="rect">
            <a:avLst/>
          </a:prstGeom>
          <a:gradFill rotWithShape="0">
            <a:gsLst>
              <a:gs pos="0">
                <a:srgbClr val="FFE994"/>
              </a:gs>
              <a:gs pos="100000">
                <a:srgbClr val="FFE994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DANÇA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Retângulo 431"/>
          <p:cNvSpPr/>
          <p:nvPr/>
        </p:nvSpPr>
        <p:spPr>
          <a:xfrm>
            <a:off x="6660000" y="3356640"/>
            <a:ext cx="2878200" cy="1078200"/>
          </a:xfrm>
          <a:prstGeom prst="rect">
            <a:avLst/>
          </a:prstGeom>
          <a:gradFill rotWithShape="0">
            <a:gsLst>
              <a:gs pos="0">
                <a:srgbClr val="DDE8CB"/>
              </a:gs>
              <a:gs pos="100000">
                <a:srgbClr val="DDE8CB">
                  <a:alpha val="0"/>
                </a:srgbClr>
              </a:gs>
            </a:gsLst>
            <a:lin ang="5400000"/>
          </a:gra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283"/>
              </a:spcAft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83"/>
              </a:spcAft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JIU-JITSU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m 3" descr="Grupo de pessoas em pé&#10;&#10;Descrição gerada automaticamente"/>
          <p:cNvPicPr/>
          <p:nvPr/>
        </p:nvPicPr>
        <p:blipFill>
          <a:blip r:embed="rId2"/>
          <a:stretch/>
        </p:blipFill>
        <p:spPr>
          <a:xfrm>
            <a:off x="2160000" y="720000"/>
            <a:ext cx="6042960" cy="4319640"/>
          </a:xfrm>
          <a:prstGeom prst="rect">
            <a:avLst/>
          </a:prstGeom>
          <a:ln w="0">
            <a:noFill/>
          </a:ln>
        </p:spPr>
      </p:pic>
      <p:sp>
        <p:nvSpPr>
          <p:cNvPr id="434" name="CaixaDeTexto 4"/>
          <p:cNvSpPr/>
          <p:nvPr/>
        </p:nvSpPr>
        <p:spPr>
          <a:xfrm>
            <a:off x="2086200" y="5040000"/>
            <a:ext cx="7994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Aula de Alongamento - 18/09/2019 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m 2" descr="Palco com banda pessoas cantando e tocando guitarra&#10;&#10;Descrição gerada automaticamente com confiança baixa"/>
          <p:cNvPicPr/>
          <p:nvPr/>
        </p:nvPicPr>
        <p:blipFill>
          <a:blip r:embed="rId2"/>
          <a:stretch/>
        </p:blipFill>
        <p:spPr>
          <a:xfrm>
            <a:off x="2149920" y="720000"/>
            <a:ext cx="6129720" cy="4321440"/>
          </a:xfrm>
          <a:prstGeom prst="rect">
            <a:avLst/>
          </a:prstGeom>
          <a:ln w="0">
            <a:noFill/>
          </a:ln>
        </p:spPr>
      </p:pic>
      <p:sp>
        <p:nvSpPr>
          <p:cNvPr id="436" name="CaixaDeTexto 4"/>
          <p:cNvSpPr/>
          <p:nvPr/>
        </p:nvSpPr>
        <p:spPr>
          <a:xfrm>
            <a:off x="2160720" y="5036040"/>
            <a:ext cx="7018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Aula de Laya Yoga - 05/04/2019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aixaDeTexto 1"/>
          <p:cNvSpPr/>
          <p:nvPr/>
        </p:nvSpPr>
        <p:spPr>
          <a:xfrm>
            <a:off x="2270880" y="4856040"/>
            <a:ext cx="7155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Aula de Yoga - 12/09/2018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8" name="Imagem 3" descr="Pessoas em gramado e árvores ao fundo&#10;&#10;Descrição gerada automaticamente"/>
          <p:cNvPicPr/>
          <p:nvPr/>
        </p:nvPicPr>
        <p:blipFill>
          <a:blip r:embed="rId2"/>
          <a:stretch/>
        </p:blipFill>
        <p:spPr>
          <a:xfrm>
            <a:off x="2270880" y="866520"/>
            <a:ext cx="5828760" cy="393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aixaDeTexto 1"/>
          <p:cNvSpPr/>
          <p:nvPr/>
        </p:nvSpPr>
        <p:spPr>
          <a:xfrm>
            <a:off x="2520000" y="4933800"/>
            <a:ext cx="5578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Aula de Dança - 14/06/2019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0" name="Imagem 4" descr="Grupo de pessoas em pé&#10;&#10;Descrição gerada automaticamente"/>
          <p:cNvPicPr/>
          <p:nvPr/>
        </p:nvPicPr>
        <p:blipFill>
          <a:blip r:embed="rId2"/>
          <a:stretch/>
        </p:blipFill>
        <p:spPr>
          <a:xfrm>
            <a:off x="2477880" y="749880"/>
            <a:ext cx="5801760" cy="413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aixaDeTexto 1"/>
          <p:cNvSpPr/>
          <p:nvPr/>
        </p:nvSpPr>
        <p:spPr>
          <a:xfrm>
            <a:off x="2160000" y="4927320"/>
            <a:ext cx="4858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Turma de Jiu-Jitsu - 09/10/2023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2" name="Imagem 6" descr="Pessoas posando para foto em fundo azul&#10;&#10;Descrição gerada automaticamente com confiança média"/>
          <p:cNvPicPr/>
          <p:nvPr/>
        </p:nvPicPr>
        <p:blipFill>
          <a:blip r:embed="rId2"/>
          <a:stretch/>
        </p:blipFill>
        <p:spPr>
          <a:xfrm>
            <a:off x="2194560" y="720000"/>
            <a:ext cx="5725080" cy="4206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6"/>
          <p:cNvSpPr/>
          <p:nvPr/>
        </p:nvSpPr>
        <p:spPr>
          <a:xfrm>
            <a:off x="650520" y="211608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OUTRAS AÇÕES DA APRES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4"/>
          <p:cNvSpPr/>
          <p:nvPr/>
        </p:nvSpPr>
        <p:spPr>
          <a:xfrm>
            <a:off x="180000" y="720000"/>
            <a:ext cx="83156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14. CICLO DE PALESTRAS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5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algn="just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Ação de educação em saúde desenvolvida através de palestras e oficinas sobre saúde e bem-estar.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3"/>
          <p:cNvSpPr/>
          <p:nvPr/>
        </p:nvSpPr>
        <p:spPr>
          <a:xfrm>
            <a:off x="504000" y="67392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47" name="Imagem 446"/>
          <p:cNvPicPr/>
          <p:nvPr/>
        </p:nvPicPr>
        <p:blipFill>
          <a:blip r:embed="rId2"/>
          <a:stretch/>
        </p:blipFill>
        <p:spPr>
          <a:xfrm>
            <a:off x="1495800" y="720000"/>
            <a:ext cx="7683840" cy="4318920"/>
          </a:xfrm>
          <a:prstGeom prst="rect">
            <a:avLst/>
          </a:prstGeom>
          <a:ln w="0">
            <a:noFill/>
          </a:ln>
        </p:spPr>
      </p:pic>
      <p:sp>
        <p:nvSpPr>
          <p:cNvPr id="448" name="Retângulo 447"/>
          <p:cNvSpPr/>
          <p:nvPr/>
        </p:nvSpPr>
        <p:spPr>
          <a:xfrm>
            <a:off x="1800720" y="4860000"/>
            <a:ext cx="7738920" cy="6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Palestra Setembro Amarelo – Prevenção e Posvenção ao Suicídio - 08/09/2024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Elipse 319"/>
          <p:cNvSpPr/>
          <p:nvPr/>
        </p:nvSpPr>
        <p:spPr>
          <a:xfrm>
            <a:off x="831240" y="1411560"/>
            <a:ext cx="1053360" cy="9129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FFE994"/>
            </a:solidFill>
            <a:custDash>
              <a:ds d="100000" sp="287421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1" name="Forma Livre: Forma 320"/>
          <p:cNvSpPr/>
          <p:nvPr/>
        </p:nvSpPr>
        <p:spPr>
          <a:xfrm>
            <a:off x="360000" y="2631240"/>
            <a:ext cx="2033640" cy="608040"/>
          </a:xfrm>
          <a:custGeom>
            <a:avLst/>
            <a:gdLst>
              <a:gd name="textAreaLeft" fmla="*/ 0 w 2033640"/>
              <a:gd name="textAreaRight" fmla="*/ 2035800 w 2033640"/>
              <a:gd name="textAreaTop" fmla="*/ 0 h 608040"/>
              <a:gd name="textAreaBottom" fmla="*/ 610200 h 6080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15867" y="0"/>
                </a:lnTo>
                <a:lnTo>
                  <a:pt x="21600" y="10800"/>
                </a:lnTo>
                <a:lnTo>
                  <a:pt x="15867" y="21600"/>
                </a:lnTo>
                <a:lnTo>
                  <a:pt x="0" y="21600"/>
                </a:lnTo>
                <a:lnTo>
                  <a:pt x="5733" y="10800"/>
                </a:lnTo>
                <a:close/>
              </a:path>
            </a:pathLst>
          </a:custGeom>
          <a:solidFill>
            <a:srgbClr val="FFE99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2" name="Forma Livre: Forma 321"/>
          <p:cNvSpPr/>
          <p:nvPr/>
        </p:nvSpPr>
        <p:spPr>
          <a:xfrm>
            <a:off x="2056320" y="2631240"/>
            <a:ext cx="2033280" cy="608040"/>
          </a:xfrm>
          <a:custGeom>
            <a:avLst/>
            <a:gdLst>
              <a:gd name="textAreaLeft" fmla="*/ 0 w 2033280"/>
              <a:gd name="textAreaRight" fmla="*/ 2035440 w 2033280"/>
              <a:gd name="textAreaTop" fmla="*/ 0 h 608040"/>
              <a:gd name="textAreaBottom" fmla="*/ 610200 h 6080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15870" y="0"/>
                </a:lnTo>
                <a:lnTo>
                  <a:pt x="21600" y="10800"/>
                </a:lnTo>
                <a:lnTo>
                  <a:pt x="15870" y="21600"/>
                </a:lnTo>
                <a:lnTo>
                  <a:pt x="0" y="21600"/>
                </a:lnTo>
                <a:lnTo>
                  <a:pt x="5730" y="10800"/>
                </a:lnTo>
                <a:close/>
              </a:path>
            </a:pathLst>
          </a:custGeom>
          <a:solidFill>
            <a:srgbClr val="FFAA9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3" name="Forma Livre: Forma 322"/>
          <p:cNvSpPr/>
          <p:nvPr/>
        </p:nvSpPr>
        <p:spPr>
          <a:xfrm>
            <a:off x="3752280" y="2631240"/>
            <a:ext cx="2033640" cy="608040"/>
          </a:xfrm>
          <a:custGeom>
            <a:avLst/>
            <a:gdLst>
              <a:gd name="textAreaLeft" fmla="*/ 0 w 2033640"/>
              <a:gd name="textAreaRight" fmla="*/ 2035800 w 2033640"/>
              <a:gd name="textAreaTop" fmla="*/ 0 h 608040"/>
              <a:gd name="textAreaBottom" fmla="*/ 610200 h 6080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15867" y="0"/>
                </a:lnTo>
                <a:lnTo>
                  <a:pt x="21600" y="10800"/>
                </a:lnTo>
                <a:lnTo>
                  <a:pt x="15867" y="21600"/>
                </a:lnTo>
                <a:lnTo>
                  <a:pt x="0" y="21600"/>
                </a:lnTo>
                <a:lnTo>
                  <a:pt x="5733" y="10800"/>
                </a:lnTo>
                <a:close/>
              </a:path>
            </a:pathLst>
          </a:custGeom>
          <a:solidFill>
            <a:srgbClr val="BF819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4" name="Forma Livre: Forma 323"/>
          <p:cNvSpPr/>
          <p:nvPr/>
        </p:nvSpPr>
        <p:spPr>
          <a:xfrm>
            <a:off x="5448600" y="2631600"/>
            <a:ext cx="2033280" cy="608040"/>
          </a:xfrm>
          <a:custGeom>
            <a:avLst/>
            <a:gdLst>
              <a:gd name="textAreaLeft" fmla="*/ 0 w 2033280"/>
              <a:gd name="textAreaRight" fmla="*/ 2035440 w 2033280"/>
              <a:gd name="textAreaTop" fmla="*/ 0 h 608040"/>
              <a:gd name="textAreaBottom" fmla="*/ 610200 h 6080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15870" y="0"/>
                </a:lnTo>
                <a:lnTo>
                  <a:pt x="21600" y="10800"/>
                </a:lnTo>
                <a:lnTo>
                  <a:pt x="15870" y="21600"/>
                </a:lnTo>
                <a:lnTo>
                  <a:pt x="0" y="21600"/>
                </a:lnTo>
                <a:lnTo>
                  <a:pt x="5730" y="10800"/>
                </a:lnTo>
                <a:close/>
              </a:path>
            </a:pathLst>
          </a:cu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5" name="Forma Livre: Forma 324"/>
          <p:cNvSpPr/>
          <p:nvPr/>
        </p:nvSpPr>
        <p:spPr>
          <a:xfrm>
            <a:off x="7144560" y="2631960"/>
            <a:ext cx="2033640" cy="608040"/>
          </a:xfrm>
          <a:custGeom>
            <a:avLst/>
            <a:gdLst>
              <a:gd name="textAreaLeft" fmla="*/ 0 w 2033640"/>
              <a:gd name="textAreaRight" fmla="*/ 2035800 w 2033640"/>
              <a:gd name="textAreaTop" fmla="*/ 0 h 608040"/>
              <a:gd name="textAreaBottom" fmla="*/ 610200 h 6080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15867" y="0"/>
                </a:lnTo>
                <a:lnTo>
                  <a:pt x="21600" y="10800"/>
                </a:lnTo>
                <a:lnTo>
                  <a:pt x="15867" y="21600"/>
                </a:lnTo>
                <a:lnTo>
                  <a:pt x="0" y="21600"/>
                </a:lnTo>
                <a:lnTo>
                  <a:pt x="5733" y="10800"/>
                </a:lnTo>
                <a:close/>
              </a:path>
            </a:pathLst>
          </a:custGeom>
          <a:solidFill>
            <a:srgbClr val="AFD09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6" name="Elipse 325"/>
          <p:cNvSpPr/>
          <p:nvPr/>
        </p:nvSpPr>
        <p:spPr>
          <a:xfrm>
            <a:off x="963000" y="1525680"/>
            <a:ext cx="789840" cy="6843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FFE99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800" tIns="73800" rIns="118800" bIns="738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7" name="Retângulo 326"/>
          <p:cNvSpPr/>
          <p:nvPr/>
        </p:nvSpPr>
        <p:spPr>
          <a:xfrm>
            <a:off x="540000" y="3273480"/>
            <a:ext cx="1355400" cy="122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1" strike="noStrike" spc="-1">
                <a:solidFill>
                  <a:srgbClr val="FFBF00"/>
                </a:solidFill>
                <a:latin typeface="Arial"/>
                <a:ea typeface="DejaVu Sans"/>
              </a:rPr>
              <a:t>Núcleo Psicossocial para membros e servidores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Retângulo 327"/>
          <p:cNvSpPr/>
          <p:nvPr/>
        </p:nvSpPr>
        <p:spPr>
          <a:xfrm>
            <a:off x="1095120" y="1754640"/>
            <a:ext cx="921600" cy="30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2008</a:t>
            </a:r>
            <a:endParaRPr lang="pt-B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Elipse 328"/>
          <p:cNvSpPr/>
          <p:nvPr/>
        </p:nvSpPr>
        <p:spPr>
          <a:xfrm>
            <a:off x="1208160" y="2783880"/>
            <a:ext cx="337320" cy="303120"/>
          </a:xfrm>
          <a:prstGeom prst="ellipse">
            <a:avLst/>
          </a:prstGeom>
          <a:solidFill>
            <a:srgbClr val="EEEEEE"/>
          </a:solidFill>
          <a:ln w="0">
            <a:solidFill>
              <a:srgbClr val="254061"/>
            </a:solidFill>
          </a:ln>
          <a:effectLst>
            <a:glow rad="12600">
              <a:srgbClr val="B2B2B2"/>
            </a:glow>
            <a:softEdge rad="126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0" name="Conector reto 329"/>
          <p:cNvSpPr/>
          <p:nvPr/>
        </p:nvSpPr>
        <p:spPr>
          <a:xfrm>
            <a:off x="1377720" y="2211840"/>
            <a:ext cx="360" cy="419400"/>
          </a:xfrm>
          <a:prstGeom prst="line">
            <a:avLst/>
          </a:prstGeom>
          <a:ln w="38160">
            <a:solidFill>
              <a:srgbClr val="FFB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1" name="Elipse 330"/>
          <p:cNvSpPr/>
          <p:nvPr/>
        </p:nvSpPr>
        <p:spPr>
          <a:xfrm>
            <a:off x="2904120" y="2783880"/>
            <a:ext cx="337680" cy="303120"/>
          </a:xfrm>
          <a:prstGeom prst="ellipse">
            <a:avLst/>
          </a:prstGeom>
          <a:solidFill>
            <a:srgbClr val="EEEEEE"/>
          </a:solidFill>
          <a:ln w="0">
            <a:solidFill>
              <a:srgbClr val="254061"/>
            </a:solidFill>
          </a:ln>
          <a:effectLst>
            <a:glow rad="12600">
              <a:srgbClr val="B2B2B2"/>
            </a:glow>
            <a:softEdge rad="126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2" name="Elipse 331"/>
          <p:cNvSpPr/>
          <p:nvPr/>
        </p:nvSpPr>
        <p:spPr>
          <a:xfrm>
            <a:off x="4600440" y="2783880"/>
            <a:ext cx="337320" cy="303120"/>
          </a:xfrm>
          <a:prstGeom prst="ellipse">
            <a:avLst/>
          </a:prstGeom>
          <a:solidFill>
            <a:srgbClr val="EEEEEE"/>
          </a:solidFill>
          <a:ln w="0">
            <a:solidFill>
              <a:srgbClr val="254061"/>
            </a:solidFill>
          </a:ln>
          <a:effectLst>
            <a:glow rad="12600">
              <a:srgbClr val="B2B2B2"/>
            </a:glow>
            <a:softEdge rad="126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3" name="Elipse 332"/>
          <p:cNvSpPr/>
          <p:nvPr/>
        </p:nvSpPr>
        <p:spPr>
          <a:xfrm>
            <a:off x="6296400" y="2783880"/>
            <a:ext cx="337680" cy="303120"/>
          </a:xfrm>
          <a:prstGeom prst="ellipse">
            <a:avLst/>
          </a:prstGeom>
          <a:solidFill>
            <a:srgbClr val="EEEEEE"/>
          </a:solidFill>
          <a:ln w="0">
            <a:solidFill>
              <a:srgbClr val="254061"/>
            </a:solidFill>
          </a:ln>
          <a:effectLst>
            <a:glow rad="12600">
              <a:srgbClr val="B2B2B2"/>
            </a:glow>
            <a:softEdge rad="126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4" name="Elipse 333"/>
          <p:cNvSpPr/>
          <p:nvPr/>
        </p:nvSpPr>
        <p:spPr>
          <a:xfrm>
            <a:off x="7992720" y="2783880"/>
            <a:ext cx="337320" cy="303120"/>
          </a:xfrm>
          <a:prstGeom prst="ellipse">
            <a:avLst/>
          </a:prstGeom>
          <a:solidFill>
            <a:srgbClr val="EEEEEE"/>
          </a:solidFill>
          <a:ln w="0">
            <a:solidFill>
              <a:srgbClr val="254061"/>
            </a:solidFill>
          </a:ln>
          <a:effectLst>
            <a:glow rad="12600">
              <a:srgbClr val="B2B2B2"/>
            </a:glow>
            <a:softEdge rad="126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5" name="Retângulo 334"/>
          <p:cNvSpPr/>
          <p:nvPr/>
        </p:nvSpPr>
        <p:spPr>
          <a:xfrm>
            <a:off x="1980000" y="3233880"/>
            <a:ext cx="2110320" cy="162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1" strike="noStrike" spc="-1">
                <a:solidFill>
                  <a:srgbClr val="FF8000"/>
                </a:solidFill>
                <a:latin typeface="Arial"/>
                <a:ea typeface="DejaVu Sans"/>
              </a:rPr>
              <a:t>Setor de Atendimento Psicossocial (SETAPS) para membros e servidores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Elipse 335"/>
          <p:cNvSpPr/>
          <p:nvPr/>
        </p:nvSpPr>
        <p:spPr>
          <a:xfrm>
            <a:off x="4261320" y="1411560"/>
            <a:ext cx="1053360" cy="9129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800080"/>
            </a:solidFill>
            <a:custDash>
              <a:ds d="100000" sp="287421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7" name="Elipse 336"/>
          <p:cNvSpPr/>
          <p:nvPr/>
        </p:nvSpPr>
        <p:spPr>
          <a:xfrm>
            <a:off x="4393080" y="1525680"/>
            <a:ext cx="789840" cy="6843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800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800" tIns="73800" rIns="118800" bIns="738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8" name="Retângulo 337"/>
          <p:cNvSpPr/>
          <p:nvPr/>
        </p:nvSpPr>
        <p:spPr>
          <a:xfrm>
            <a:off x="4525200" y="1754640"/>
            <a:ext cx="921600" cy="30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2013</a:t>
            </a:r>
            <a:endParaRPr lang="pt-B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Conector reto 338"/>
          <p:cNvSpPr/>
          <p:nvPr/>
        </p:nvSpPr>
        <p:spPr>
          <a:xfrm>
            <a:off x="4807800" y="2211840"/>
            <a:ext cx="360" cy="419400"/>
          </a:xfrm>
          <a:prstGeom prst="line">
            <a:avLst/>
          </a:prstGeom>
          <a:ln w="38160">
            <a:solidFill>
              <a:srgbClr val="800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0" name="Retângulo 339"/>
          <p:cNvSpPr/>
          <p:nvPr/>
        </p:nvSpPr>
        <p:spPr>
          <a:xfrm>
            <a:off x="3960000" y="3240720"/>
            <a:ext cx="1618920" cy="18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1" strike="noStrike" spc="-1">
                <a:solidFill>
                  <a:srgbClr val="800080"/>
                </a:solidFill>
                <a:latin typeface="Arial"/>
                <a:ea typeface="DejaVu Sans"/>
              </a:rPr>
              <a:t>Divisão de Promoção e Prevenção da Saúde(DIPRES) para membros e servidores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Retângulo 340"/>
          <p:cNvSpPr/>
          <p:nvPr/>
        </p:nvSpPr>
        <p:spPr>
          <a:xfrm>
            <a:off x="5733000" y="3241080"/>
            <a:ext cx="1410480" cy="143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1" strike="noStrike" spc="-1">
                <a:solidFill>
                  <a:srgbClr val="5983B0"/>
                </a:solidFill>
                <a:latin typeface="Arial"/>
                <a:ea typeface="DejaVu Sans"/>
              </a:rPr>
              <a:t>Subsecretaria de Promoção da Saúde (SUPRES) para membros e servidores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Elipse 341"/>
          <p:cNvSpPr/>
          <p:nvPr/>
        </p:nvSpPr>
        <p:spPr>
          <a:xfrm>
            <a:off x="7653600" y="1411560"/>
            <a:ext cx="1053360" cy="9129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3FAF46"/>
            </a:solidFill>
            <a:custDash>
              <a:ds d="100000" sp="287421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3" name="Elipse 342"/>
          <p:cNvSpPr/>
          <p:nvPr/>
        </p:nvSpPr>
        <p:spPr>
          <a:xfrm>
            <a:off x="7785360" y="1525680"/>
            <a:ext cx="789840" cy="6843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3FAF4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800" tIns="73800" rIns="118800" bIns="738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4" name="Retângulo 343"/>
          <p:cNvSpPr/>
          <p:nvPr/>
        </p:nvSpPr>
        <p:spPr>
          <a:xfrm>
            <a:off x="7917480" y="1754640"/>
            <a:ext cx="921600" cy="30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2018</a:t>
            </a:r>
            <a:endParaRPr lang="pt-B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Conector reto 344"/>
          <p:cNvSpPr/>
          <p:nvPr/>
        </p:nvSpPr>
        <p:spPr>
          <a:xfrm>
            <a:off x="8162280" y="2211840"/>
            <a:ext cx="360" cy="419400"/>
          </a:xfrm>
          <a:prstGeom prst="line">
            <a:avLst/>
          </a:prstGeom>
          <a:ln w="38160">
            <a:solidFill>
              <a:srgbClr val="3FAF4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6" name="Conector reto 345"/>
          <p:cNvSpPr/>
          <p:nvPr/>
        </p:nvSpPr>
        <p:spPr>
          <a:xfrm>
            <a:off x="1377720" y="2212200"/>
            <a:ext cx="360" cy="419400"/>
          </a:xfrm>
          <a:prstGeom prst="line">
            <a:avLst/>
          </a:prstGeom>
          <a:ln w="38160">
            <a:solidFill>
              <a:srgbClr val="FFB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7" name="Conector reto 346"/>
          <p:cNvSpPr/>
          <p:nvPr/>
        </p:nvSpPr>
        <p:spPr>
          <a:xfrm>
            <a:off x="1260000" y="4140000"/>
            <a:ext cx="360" cy="720000"/>
          </a:xfrm>
          <a:prstGeom prst="line">
            <a:avLst/>
          </a:prstGeom>
          <a:ln w="19080">
            <a:solidFill>
              <a:srgbClr val="FFE99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4720" rIns="99720" bIns="5472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8" name="Retângulo 347"/>
          <p:cNvSpPr/>
          <p:nvPr/>
        </p:nvSpPr>
        <p:spPr>
          <a:xfrm>
            <a:off x="520920" y="4860000"/>
            <a:ext cx="135540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Departamento de Atendimento à Saúde (DAS)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Conector reto 348"/>
          <p:cNvSpPr/>
          <p:nvPr/>
        </p:nvSpPr>
        <p:spPr>
          <a:xfrm>
            <a:off x="3059640" y="2211840"/>
            <a:ext cx="360" cy="419400"/>
          </a:xfrm>
          <a:prstGeom prst="line">
            <a:avLst/>
          </a:prstGeom>
          <a:ln w="38160">
            <a:solidFill>
              <a:srgbClr val="FFB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0" name="Elipse 349"/>
          <p:cNvSpPr/>
          <p:nvPr/>
        </p:nvSpPr>
        <p:spPr>
          <a:xfrm>
            <a:off x="2520000" y="1425960"/>
            <a:ext cx="1053360" cy="9129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FFBF00"/>
            </a:solidFill>
            <a:custDash>
              <a:ds d="100000" sp="287421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1" name="Elipse 350"/>
          <p:cNvSpPr/>
          <p:nvPr/>
        </p:nvSpPr>
        <p:spPr>
          <a:xfrm>
            <a:off x="2651760" y="1540080"/>
            <a:ext cx="789840" cy="6843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FFB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800" tIns="73800" rIns="118800" bIns="738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2" name="Retângulo 351"/>
          <p:cNvSpPr/>
          <p:nvPr/>
        </p:nvSpPr>
        <p:spPr>
          <a:xfrm>
            <a:off x="2783880" y="1769040"/>
            <a:ext cx="921600" cy="30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2009</a:t>
            </a:r>
            <a:endParaRPr lang="pt-B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tângulo 352"/>
          <p:cNvSpPr/>
          <p:nvPr/>
        </p:nvSpPr>
        <p:spPr>
          <a:xfrm>
            <a:off x="2340000" y="4853880"/>
            <a:ext cx="1355040" cy="72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Departamento de Atendimento à Saúde (DAS)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Conector reto 353"/>
          <p:cNvSpPr/>
          <p:nvPr/>
        </p:nvSpPr>
        <p:spPr>
          <a:xfrm>
            <a:off x="3060000" y="4140000"/>
            <a:ext cx="360" cy="720000"/>
          </a:xfrm>
          <a:prstGeom prst="line">
            <a:avLst/>
          </a:prstGeom>
          <a:ln w="1260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5" name="Retângulo 354"/>
          <p:cNvSpPr/>
          <p:nvPr/>
        </p:nvSpPr>
        <p:spPr>
          <a:xfrm>
            <a:off x="4091400" y="4860000"/>
            <a:ext cx="1355400" cy="71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Departamento de Atendimento à Saúde (DAS)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Conector reto 355"/>
          <p:cNvSpPr/>
          <p:nvPr/>
        </p:nvSpPr>
        <p:spPr>
          <a:xfrm>
            <a:off x="4680000" y="4500000"/>
            <a:ext cx="360" cy="360000"/>
          </a:xfrm>
          <a:prstGeom prst="line">
            <a:avLst/>
          </a:prstGeom>
          <a:ln w="19080">
            <a:solidFill>
              <a:srgbClr val="800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7" name="Elipse 356"/>
          <p:cNvSpPr/>
          <p:nvPr/>
        </p:nvSpPr>
        <p:spPr>
          <a:xfrm>
            <a:off x="5965560" y="1425960"/>
            <a:ext cx="1053360" cy="9129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5983B0"/>
            </a:solidFill>
            <a:custDash>
              <a:ds d="100000" sp="287421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8" name="Elipse 357"/>
          <p:cNvSpPr/>
          <p:nvPr/>
        </p:nvSpPr>
        <p:spPr>
          <a:xfrm>
            <a:off x="6097320" y="1540080"/>
            <a:ext cx="789840" cy="684360"/>
          </a:xfrm>
          <a:prstGeom prst="ellipse">
            <a:avLst/>
          </a:prstGeom>
          <a:solidFill>
            <a:srgbClr val="FFFFFF"/>
          </a:solidFill>
          <a:ln w="57240">
            <a:solidFill>
              <a:srgbClr val="5983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800" tIns="73800" rIns="118800" bIns="738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9" name="Retângulo 358"/>
          <p:cNvSpPr/>
          <p:nvPr/>
        </p:nvSpPr>
        <p:spPr>
          <a:xfrm>
            <a:off x="6181200" y="1769040"/>
            <a:ext cx="921600" cy="30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2017</a:t>
            </a:r>
            <a:endParaRPr lang="pt-B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onector reto 359"/>
          <p:cNvSpPr/>
          <p:nvPr/>
        </p:nvSpPr>
        <p:spPr>
          <a:xfrm>
            <a:off x="6479640" y="2212200"/>
            <a:ext cx="360" cy="419400"/>
          </a:xfrm>
          <a:prstGeom prst="line">
            <a:avLst/>
          </a:prstGeom>
          <a:ln w="38160">
            <a:solidFill>
              <a:srgbClr val="5983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1" name="Retângulo 360"/>
          <p:cNvSpPr/>
          <p:nvPr/>
        </p:nvSpPr>
        <p:spPr>
          <a:xfrm>
            <a:off x="5788440" y="4860000"/>
            <a:ext cx="1410480" cy="68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Departamento de Atendimento à Saúde (DAS)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Conector reto 361"/>
          <p:cNvSpPr/>
          <p:nvPr/>
        </p:nvSpPr>
        <p:spPr>
          <a:xfrm>
            <a:off x="6480000" y="4500000"/>
            <a:ext cx="360" cy="360000"/>
          </a:xfrm>
          <a:prstGeom prst="line">
            <a:avLst/>
          </a:prstGeom>
          <a:ln w="19080">
            <a:solidFill>
              <a:srgbClr val="5983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3" name="Conector reto 362"/>
          <p:cNvSpPr/>
          <p:nvPr/>
        </p:nvSpPr>
        <p:spPr>
          <a:xfrm>
            <a:off x="8280000" y="4081320"/>
            <a:ext cx="360" cy="360000"/>
          </a:xfrm>
          <a:prstGeom prst="line">
            <a:avLst/>
          </a:prstGeom>
          <a:ln w="19080">
            <a:solidFill>
              <a:srgbClr val="3FAF4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 anchorCtr="1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4" name="Retângulo 363"/>
          <p:cNvSpPr/>
          <p:nvPr/>
        </p:nvSpPr>
        <p:spPr>
          <a:xfrm>
            <a:off x="7200000" y="4441320"/>
            <a:ext cx="2414520" cy="113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1" strike="noStrike" spc="-1">
                <a:solidFill>
                  <a:srgbClr val="000000"/>
                </a:solidFill>
                <a:latin typeface="Arial"/>
                <a:ea typeface="DejaVu Sans"/>
              </a:rPr>
              <a:t>Vice-Procuradoria Geral de Justiça Jurídico-Administrativo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Portaria Normativa nº 546 de 30/05/2018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Retângulo 364"/>
          <p:cNvSpPr/>
          <p:nvPr/>
        </p:nvSpPr>
        <p:spPr>
          <a:xfrm>
            <a:off x="7124400" y="3240000"/>
            <a:ext cx="2414520" cy="7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00" b="1" strike="noStrike" spc="-1">
                <a:solidFill>
                  <a:srgbClr val="3FAF46"/>
                </a:solidFill>
                <a:latin typeface="Arial"/>
                <a:ea typeface="DejaVu Sans"/>
              </a:rPr>
              <a:t>Assessoria Especial de Promoção da Saúde e Qualidade de Vida (Apres) para membros e servidores</a:t>
            </a:r>
            <a:endParaRPr lang="pt-BR" sz="1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4"/>
          <p:cNvSpPr/>
          <p:nvPr/>
        </p:nvSpPr>
        <p:spPr>
          <a:xfrm>
            <a:off x="504000" y="67392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0" name="Retângulo 449"/>
          <p:cNvSpPr/>
          <p:nvPr/>
        </p:nvSpPr>
        <p:spPr>
          <a:xfrm>
            <a:off x="1980000" y="4860000"/>
            <a:ext cx="6119640" cy="6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Palestra Treinamento Muscular com Dr Miriam Medeiros em 21/08/2014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1" name="Imagem 450"/>
          <p:cNvPicPr/>
          <p:nvPr/>
        </p:nvPicPr>
        <p:blipFill>
          <a:blip r:embed="rId2"/>
          <a:stretch/>
        </p:blipFill>
        <p:spPr>
          <a:xfrm>
            <a:off x="2059200" y="747720"/>
            <a:ext cx="6040080" cy="402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33"/>
          <p:cNvSpPr/>
          <p:nvPr/>
        </p:nvSpPr>
        <p:spPr>
          <a:xfrm>
            <a:off x="504000" y="67392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3" name="Retângulo 452"/>
          <p:cNvSpPr/>
          <p:nvPr/>
        </p:nvSpPr>
        <p:spPr>
          <a:xfrm>
            <a:off x="2239200" y="4860000"/>
            <a:ext cx="7738920" cy="6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Palestra sobre Alimentação Saudável com a nutricionista Mariana Melendez em 19/08/2015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4" name="Imagem 453"/>
          <p:cNvPicPr/>
          <p:nvPr/>
        </p:nvPicPr>
        <p:blipFill>
          <a:blip r:embed="rId2"/>
          <a:stretch/>
        </p:blipFill>
        <p:spPr>
          <a:xfrm>
            <a:off x="2239200" y="720000"/>
            <a:ext cx="6210000" cy="41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7"/>
          <p:cNvSpPr/>
          <p:nvPr/>
        </p:nvSpPr>
        <p:spPr>
          <a:xfrm>
            <a:off x="540000" y="856080"/>
            <a:ext cx="9032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15. DIA DA SAÚDE E QUALIDADE DE VIDA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8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90000"/>
          </a:bodyPr>
          <a:lstStyle/>
          <a:p>
            <a:pPr marL="3888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88800" algn="just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É um momento dedicado ao cuidado com a saúde e o bem-estar de membros, servidores, terceirizados, estagiários, menores aprendizes e residentes. Durante este evento, são oferecidos serviços de saúde, oficinas e palestras com o objetivo de promover uma vida mais saudável.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34"/>
          <p:cNvSpPr/>
          <p:nvPr/>
        </p:nvSpPr>
        <p:spPr>
          <a:xfrm>
            <a:off x="504000" y="85608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8" name="PlaceHolder 35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9" name="Imagem 458"/>
          <p:cNvPicPr/>
          <p:nvPr/>
        </p:nvPicPr>
        <p:blipFill>
          <a:blip r:embed="rId2"/>
          <a:stretch/>
        </p:blipFill>
        <p:spPr>
          <a:xfrm>
            <a:off x="1620000" y="720000"/>
            <a:ext cx="6738480" cy="4231080"/>
          </a:xfrm>
          <a:prstGeom prst="rect">
            <a:avLst/>
          </a:prstGeom>
          <a:ln w="0">
            <a:noFill/>
          </a:ln>
        </p:spPr>
      </p:pic>
      <p:sp>
        <p:nvSpPr>
          <p:cNvPr id="460" name="Retângulo 459"/>
          <p:cNvSpPr/>
          <p:nvPr/>
        </p:nvSpPr>
        <p:spPr>
          <a:xfrm>
            <a:off x="1620000" y="4951440"/>
            <a:ext cx="665928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Dia da Saúde. Palestra Meditação sem Esforço com Helton Azevedo em 15/08/2016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8"/>
          <p:cNvSpPr/>
          <p:nvPr/>
        </p:nvSpPr>
        <p:spPr>
          <a:xfrm>
            <a:off x="504000" y="67392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62" name="Retângulo 461"/>
          <p:cNvSpPr/>
          <p:nvPr/>
        </p:nvSpPr>
        <p:spPr>
          <a:xfrm>
            <a:off x="1980000" y="4978080"/>
            <a:ext cx="6299640" cy="6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Dia da Saúde na P. J. de Ceilândia. Medição da pressão ocular realizada por clínica parceira – 22/08/2016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3" name="Imagem 462"/>
          <p:cNvPicPr/>
          <p:nvPr/>
        </p:nvPicPr>
        <p:blipFill>
          <a:blip r:embed="rId2"/>
          <a:stretch/>
        </p:blipFill>
        <p:spPr>
          <a:xfrm>
            <a:off x="1980000" y="655560"/>
            <a:ext cx="6299280" cy="420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9"/>
          <p:cNvSpPr/>
          <p:nvPr/>
        </p:nvSpPr>
        <p:spPr>
          <a:xfrm>
            <a:off x="504000" y="67392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65" name="Retângulo 464"/>
          <p:cNvSpPr/>
          <p:nvPr/>
        </p:nvSpPr>
        <p:spPr>
          <a:xfrm>
            <a:off x="1800000" y="4860000"/>
            <a:ext cx="6119640" cy="6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Dia da Saúde na P. J. do Gama. Medição de glicemia pela equipe de enfermagem do MPDFT– 28/06/2024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6" name="Imagem 465"/>
          <p:cNvPicPr/>
          <p:nvPr/>
        </p:nvPicPr>
        <p:blipFill>
          <a:blip r:embed="rId2"/>
          <a:stretch/>
        </p:blipFill>
        <p:spPr>
          <a:xfrm>
            <a:off x="1829160" y="799200"/>
            <a:ext cx="6089760" cy="4059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9"/>
          <p:cNvSpPr/>
          <p:nvPr/>
        </p:nvSpPr>
        <p:spPr>
          <a:xfrm>
            <a:off x="0" y="900000"/>
            <a:ext cx="70196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16. DIA DA MULHER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10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algn="just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Ações de promoção da saúde voltadas para o público feminino oferecendo atividades de educação em saúde e bem-estar.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36"/>
          <p:cNvSpPr/>
          <p:nvPr/>
        </p:nvSpPr>
        <p:spPr>
          <a:xfrm>
            <a:off x="504000" y="85608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70" name="PlaceHolder 37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1" name="Imagem 470"/>
          <p:cNvPicPr/>
          <p:nvPr/>
        </p:nvPicPr>
        <p:blipFill>
          <a:blip r:embed="rId2"/>
          <a:stretch/>
        </p:blipFill>
        <p:spPr>
          <a:xfrm>
            <a:off x="2000880" y="690480"/>
            <a:ext cx="6482880" cy="3988800"/>
          </a:xfrm>
          <a:prstGeom prst="rect">
            <a:avLst/>
          </a:prstGeom>
          <a:ln w="0">
            <a:noFill/>
          </a:ln>
        </p:spPr>
      </p:pic>
      <p:sp>
        <p:nvSpPr>
          <p:cNvPr id="472" name="Retângulo 471"/>
          <p:cNvSpPr/>
          <p:nvPr/>
        </p:nvSpPr>
        <p:spPr>
          <a:xfrm>
            <a:off x="1980000" y="4726080"/>
            <a:ext cx="64796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Dia da Mulher. Limpeza de pele realizada por clínica parceira em 08/03/2024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5"/>
          <p:cNvSpPr/>
          <p:nvPr/>
        </p:nvSpPr>
        <p:spPr>
          <a:xfrm>
            <a:off x="-32760" y="856080"/>
            <a:ext cx="7412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17. DICAS DE SAÚDE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16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algn="just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São disponibilizadas, na intranet, dicas de saúde sobre variados temas com o objetivo de conscientizar e sensibilizar os colaboradores sobre diferentes aspectos da saúde e bem-estar.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1"/>
          <p:cNvSpPr/>
          <p:nvPr/>
        </p:nvSpPr>
        <p:spPr>
          <a:xfrm>
            <a:off x="327240" y="900000"/>
            <a:ext cx="8312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18. GRUPO DE GESTANTES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12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91000"/>
          </a:bodyPr>
          <a:lstStyle/>
          <a:p>
            <a:pPr marL="39312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93120" algn="just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Tem o objetivo de disponibilizar um espaço para discussão de temas sobre a saúde da mulher por meio de informação, reflexão, apoio e orientação às gestantes, mães e respectivos cônjuges, sobre assuntos relacionados com a gravidez, parto e puerpério.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17"/>
          <p:cNvSpPr/>
          <p:nvPr/>
        </p:nvSpPr>
        <p:spPr>
          <a:xfrm>
            <a:off x="-2160000" y="324000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/>
          <p:nvPr/>
        </p:nvSpPr>
        <p:spPr>
          <a:xfrm>
            <a:off x="540000" y="54000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7" name="PlaceHolder 2"/>
          <p:cNvSpPr/>
          <p:nvPr/>
        </p:nvSpPr>
        <p:spPr>
          <a:xfrm>
            <a:off x="540000" y="900000"/>
            <a:ext cx="9068400" cy="396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 </a:t>
            </a:r>
            <a:r>
              <a:rPr lang="pt-BR" sz="3200" b="1" strike="noStrike" spc="-1">
                <a:solidFill>
                  <a:srgbClr val="CC0000"/>
                </a:solidFill>
                <a:latin typeface="Arial"/>
                <a:ea typeface="DejaVu Sans"/>
              </a:rPr>
              <a:t>Apres</a:t>
            </a: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atua na identificação e prevenção dos fatores psicossociais e laborais relacionados ao processo de adoecimento, e presta assistência por meio de orientação e acompanhamento nas situações já instaladas, visando o equilíbrio das relações as quais o trabalhador está envolvido.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21"/>
          <p:cNvSpPr/>
          <p:nvPr/>
        </p:nvSpPr>
        <p:spPr>
          <a:xfrm>
            <a:off x="504000" y="85608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79" name="PlaceHolder 25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0" name="PlaceHolder 26"/>
          <p:cNvSpPr/>
          <p:nvPr/>
        </p:nvSpPr>
        <p:spPr>
          <a:xfrm>
            <a:off x="-2160000" y="324000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81" name="Imagem 480"/>
          <p:cNvPicPr/>
          <p:nvPr/>
        </p:nvPicPr>
        <p:blipFill>
          <a:blip r:embed="rId2"/>
          <a:stretch/>
        </p:blipFill>
        <p:spPr>
          <a:xfrm>
            <a:off x="1800000" y="720000"/>
            <a:ext cx="6558480" cy="4270320"/>
          </a:xfrm>
          <a:prstGeom prst="rect">
            <a:avLst/>
          </a:prstGeom>
          <a:ln w="0">
            <a:noFill/>
          </a:ln>
        </p:spPr>
      </p:pic>
      <p:sp>
        <p:nvSpPr>
          <p:cNvPr id="482" name="Retângulo 481"/>
          <p:cNvSpPr/>
          <p:nvPr/>
        </p:nvSpPr>
        <p:spPr>
          <a:xfrm>
            <a:off x="1800000" y="4978080"/>
            <a:ext cx="673848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Grupo de Gestantes. Workshop sobre Shantala com a enfermeira do TJDFT Vanessa Mesquita em 07/10/2016.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27"/>
          <p:cNvSpPr/>
          <p:nvPr/>
        </p:nvSpPr>
        <p:spPr>
          <a:xfrm>
            <a:off x="504000" y="85608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4" name="PlaceHolder 28"/>
          <p:cNvSpPr/>
          <p:nvPr/>
        </p:nvSpPr>
        <p:spPr>
          <a:xfrm>
            <a:off x="468000" y="5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77000"/>
          </a:bodyPr>
          <a:lstStyle/>
          <a:p>
            <a:pPr marL="33264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3264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264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264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32640" algn="just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O MPDFT está recebendo o Selo Dourado do Governo do Distrito Federal por apoio à amamentação. Esta medida é uma forma de reconhecer a criação de um espaço adequado para o aleitamento materno durante o horário do expediente.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29"/>
          <p:cNvSpPr/>
          <p:nvPr/>
        </p:nvSpPr>
        <p:spPr>
          <a:xfrm>
            <a:off x="-2160000" y="324000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6" name="Retângulo 485"/>
          <p:cNvSpPr/>
          <p:nvPr/>
        </p:nvSpPr>
        <p:spPr>
          <a:xfrm>
            <a:off x="1260000" y="904320"/>
            <a:ext cx="7627680" cy="7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SALA DE AMAMENTAÇÃO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30"/>
          <p:cNvSpPr/>
          <p:nvPr/>
        </p:nvSpPr>
        <p:spPr>
          <a:xfrm>
            <a:off x="504000" y="85608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8" name="PlaceHolder 31"/>
          <p:cNvSpPr/>
          <p:nvPr/>
        </p:nvSpPr>
        <p:spPr>
          <a:xfrm>
            <a:off x="468000" y="5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32"/>
          <p:cNvSpPr/>
          <p:nvPr/>
        </p:nvSpPr>
        <p:spPr>
          <a:xfrm>
            <a:off x="-2160000" y="324000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90" name="Imagem 489"/>
          <p:cNvPicPr/>
          <p:nvPr/>
        </p:nvPicPr>
        <p:blipFill>
          <a:blip r:embed="rId2"/>
          <a:stretch/>
        </p:blipFill>
        <p:spPr>
          <a:xfrm>
            <a:off x="1527840" y="676080"/>
            <a:ext cx="2431440" cy="4323240"/>
          </a:xfrm>
          <a:prstGeom prst="rect">
            <a:avLst/>
          </a:prstGeom>
          <a:ln w="0">
            <a:noFill/>
          </a:ln>
        </p:spPr>
      </p:pic>
      <p:pic>
        <p:nvPicPr>
          <p:cNvPr id="491" name="Imagem 490"/>
          <p:cNvPicPr/>
          <p:nvPr/>
        </p:nvPicPr>
        <p:blipFill>
          <a:blip r:embed="rId3"/>
          <a:stretch/>
        </p:blipFill>
        <p:spPr>
          <a:xfrm>
            <a:off x="4320000" y="720000"/>
            <a:ext cx="3599280" cy="2024280"/>
          </a:xfrm>
          <a:prstGeom prst="rect">
            <a:avLst/>
          </a:prstGeom>
          <a:ln w="0">
            <a:noFill/>
          </a:ln>
        </p:spPr>
      </p:pic>
      <p:pic>
        <p:nvPicPr>
          <p:cNvPr id="492" name="Imagem 491"/>
          <p:cNvPicPr/>
          <p:nvPr/>
        </p:nvPicPr>
        <p:blipFill>
          <a:blip r:embed="rId4"/>
          <a:stretch/>
        </p:blipFill>
        <p:spPr>
          <a:xfrm>
            <a:off x="4296240" y="3001680"/>
            <a:ext cx="3623040" cy="2037600"/>
          </a:xfrm>
          <a:prstGeom prst="rect">
            <a:avLst/>
          </a:prstGeom>
          <a:ln w="0">
            <a:noFill/>
          </a:ln>
        </p:spPr>
      </p:pic>
      <p:sp>
        <p:nvSpPr>
          <p:cNvPr id="493" name="Retângulo 492"/>
          <p:cNvSpPr/>
          <p:nvPr/>
        </p:nvSpPr>
        <p:spPr>
          <a:xfrm>
            <a:off x="1440000" y="5040000"/>
            <a:ext cx="68392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Sala de Amamentação. Foto: 30/10/2023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40"/>
          <p:cNvSpPr/>
          <p:nvPr/>
        </p:nvSpPr>
        <p:spPr>
          <a:xfrm>
            <a:off x="504000" y="85608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5" name="PlaceHolder 41"/>
          <p:cNvSpPr/>
          <p:nvPr/>
        </p:nvSpPr>
        <p:spPr>
          <a:xfrm>
            <a:off x="468000" y="540000"/>
            <a:ext cx="9068760" cy="431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87000"/>
          </a:bodyPr>
          <a:lstStyle/>
          <a:p>
            <a:pPr marL="37584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7584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7584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7584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375840" algn="just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375840" algn="just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Participação da equipe psicossocial com atividades de promoção da saúde e prevenção a problemas na adolescência baseadas no ensino de habilidades de vida. 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42"/>
          <p:cNvSpPr/>
          <p:nvPr/>
        </p:nvSpPr>
        <p:spPr>
          <a:xfrm>
            <a:off x="-2160000" y="324000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7" name="Retângulo 496"/>
          <p:cNvSpPr/>
          <p:nvPr/>
        </p:nvSpPr>
        <p:spPr>
          <a:xfrm>
            <a:off x="720000" y="904680"/>
            <a:ext cx="7627680" cy="7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19. PROJETO JANELA PARA O AMANHÃ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38"/>
          <p:cNvSpPr/>
          <p:nvPr/>
        </p:nvSpPr>
        <p:spPr>
          <a:xfrm>
            <a:off x="504000" y="85608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9" name="PlaceHolder 39"/>
          <p:cNvSpPr/>
          <p:nvPr/>
        </p:nvSpPr>
        <p:spPr>
          <a:xfrm>
            <a:off x="470520" y="49392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Retângulo 499"/>
          <p:cNvSpPr/>
          <p:nvPr/>
        </p:nvSpPr>
        <p:spPr>
          <a:xfrm>
            <a:off x="1800000" y="662040"/>
            <a:ext cx="6119280" cy="7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APRES EM NÚMEROS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01" name="Tabela 500"/>
          <p:cNvGraphicFramePr/>
          <p:nvPr/>
        </p:nvGraphicFramePr>
        <p:xfrm>
          <a:off x="652320" y="2105280"/>
          <a:ext cx="2032200" cy="1082880"/>
        </p:xfrm>
        <a:graphic>
          <a:graphicData uri="http://schemas.openxmlformats.org/drawingml/2006/table">
            <a:tbl>
              <a:tblPr/>
              <a:tblGrid>
                <a:gridCol w="142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497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584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1ºsem 2024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299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2" name="Retângulo 501"/>
          <p:cNvSpPr/>
          <p:nvPr/>
        </p:nvSpPr>
        <p:spPr>
          <a:xfrm>
            <a:off x="540000" y="1377720"/>
            <a:ext cx="251928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Nº de Acolhimento e 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Acompanhamento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Retângulo 502"/>
          <p:cNvSpPr/>
          <p:nvPr/>
        </p:nvSpPr>
        <p:spPr>
          <a:xfrm>
            <a:off x="3240000" y="1377720"/>
            <a:ext cx="269928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Nº de Participantes em Roda de Conversa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04" name="Tabela 503"/>
          <p:cNvGraphicFramePr/>
          <p:nvPr/>
        </p:nvGraphicFramePr>
        <p:xfrm>
          <a:off x="3401280" y="2037960"/>
          <a:ext cx="2032200" cy="1150560"/>
        </p:xfrm>
        <a:graphic>
          <a:graphicData uri="http://schemas.openxmlformats.org/drawingml/2006/table">
            <a:tbl>
              <a:tblPr/>
              <a:tblGrid>
                <a:gridCol w="142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61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60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1ºsem 2024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102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5" name="Retângulo 504"/>
          <p:cNvSpPr/>
          <p:nvPr/>
        </p:nvSpPr>
        <p:spPr>
          <a:xfrm>
            <a:off x="6120000" y="1377720"/>
            <a:ext cx="269928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Nº de Consultas em Fisiatria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06" name="Tabela 505"/>
          <p:cNvGraphicFramePr/>
          <p:nvPr/>
        </p:nvGraphicFramePr>
        <p:xfrm>
          <a:off x="6170400" y="2036520"/>
          <a:ext cx="2032200" cy="1150560"/>
        </p:xfrm>
        <a:graphic>
          <a:graphicData uri="http://schemas.openxmlformats.org/drawingml/2006/table">
            <a:tbl>
              <a:tblPr/>
              <a:tblGrid>
                <a:gridCol w="142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77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121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1ºsem 2024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94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7" name="Retângulo 506"/>
          <p:cNvSpPr/>
          <p:nvPr/>
        </p:nvSpPr>
        <p:spPr>
          <a:xfrm>
            <a:off x="397080" y="3438720"/>
            <a:ext cx="2519280" cy="85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Nº de Participações no Programa de Mãos Dadas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08" name="Tabela 507"/>
          <p:cNvGraphicFramePr/>
          <p:nvPr/>
        </p:nvGraphicFramePr>
        <p:xfrm>
          <a:off x="610560" y="4430520"/>
          <a:ext cx="2032200" cy="1082880"/>
        </p:xfrm>
        <a:graphic>
          <a:graphicData uri="http://schemas.openxmlformats.org/drawingml/2006/table">
            <a:tbl>
              <a:tblPr/>
              <a:tblGrid>
                <a:gridCol w="142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39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1ºsem 2024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9" name="Retângulo 508"/>
          <p:cNvSpPr/>
          <p:nvPr/>
        </p:nvSpPr>
        <p:spPr>
          <a:xfrm>
            <a:off x="3240000" y="3420000"/>
            <a:ext cx="2519280" cy="85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Nº de pessoas atendidas no Biofed. Cardíaco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10" name="Tabela 509"/>
          <p:cNvGraphicFramePr/>
          <p:nvPr/>
        </p:nvGraphicFramePr>
        <p:xfrm>
          <a:off x="3252600" y="4458600"/>
          <a:ext cx="2032200" cy="695520"/>
        </p:xfrm>
        <a:graphic>
          <a:graphicData uri="http://schemas.openxmlformats.org/drawingml/2006/table">
            <a:tbl>
              <a:tblPr/>
              <a:tblGrid>
                <a:gridCol w="142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1ºsem 2024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1" name="Retângulo 510"/>
          <p:cNvSpPr/>
          <p:nvPr/>
        </p:nvSpPr>
        <p:spPr>
          <a:xfrm>
            <a:off x="5989320" y="3436920"/>
            <a:ext cx="2519280" cy="85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Nº de ações de Práticas Integrativas de Saúde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12" name="Tabela 511"/>
          <p:cNvGraphicFramePr/>
          <p:nvPr/>
        </p:nvGraphicFramePr>
        <p:xfrm>
          <a:off x="6152040" y="4357440"/>
          <a:ext cx="2138760" cy="1082880"/>
        </p:xfrm>
        <a:graphic>
          <a:graphicData uri="http://schemas.openxmlformats.org/drawingml/2006/table">
            <a:tbl>
              <a:tblPr/>
              <a:tblGrid>
                <a:gridCol w="142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1126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1193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1ºsem 2024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1014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3"/>
          <p:cNvSpPr/>
          <p:nvPr/>
        </p:nvSpPr>
        <p:spPr>
          <a:xfrm>
            <a:off x="504000" y="103644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APRESENTAÇÃO DA APRES EM VÍDEO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20"/>
          <p:cNvSpPr/>
          <p:nvPr/>
        </p:nvSpPr>
        <p:spPr>
          <a:xfrm>
            <a:off x="720000" y="5040000"/>
            <a:ext cx="906876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5" name="Imagem 514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6480000" y="2700000"/>
            <a:ext cx="1439640" cy="1439640"/>
          </a:xfrm>
          <a:prstGeom prst="rect">
            <a:avLst/>
          </a:prstGeom>
          <a:ln w="0">
            <a:noFill/>
          </a:ln>
        </p:spPr>
      </p:pic>
      <p:sp>
        <p:nvSpPr>
          <p:cNvPr id="516" name="Retângulo 515"/>
          <p:cNvSpPr/>
          <p:nvPr/>
        </p:nvSpPr>
        <p:spPr>
          <a:xfrm>
            <a:off x="1260000" y="3060000"/>
            <a:ext cx="4859640" cy="94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Para acessar a apresentação clique:</a:t>
            </a: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Vídeo revisado em 06/05/2024</a:t>
            </a:r>
            <a:endParaRPr lang="pt-B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22"/>
          <p:cNvSpPr/>
          <p:nvPr/>
        </p:nvSpPr>
        <p:spPr>
          <a:xfrm>
            <a:off x="471240" y="54000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ENTRE EM CONTATO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23"/>
          <p:cNvSpPr/>
          <p:nvPr/>
        </p:nvSpPr>
        <p:spPr>
          <a:xfrm>
            <a:off x="650880" y="1574280"/>
            <a:ext cx="9068760" cy="94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2600" b="1" strike="noStrike" spc="-1">
                <a:solidFill>
                  <a:srgbClr val="000000"/>
                </a:solidFill>
                <a:latin typeface="Arial"/>
                <a:ea typeface="DejaVu Sans"/>
              </a:rPr>
              <a:t>Endereço</a:t>
            </a: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: Eixo Monumental, Praça do Buriti, Lote 2, Sede do MPDFT - etapa I, sala 512,  Brasília-DF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24"/>
          <p:cNvSpPr/>
          <p:nvPr/>
        </p:nvSpPr>
        <p:spPr>
          <a:xfrm>
            <a:off x="-2160000" y="324000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0" name="Retângulo 519"/>
          <p:cNvSpPr/>
          <p:nvPr/>
        </p:nvSpPr>
        <p:spPr>
          <a:xfrm>
            <a:off x="3060000" y="2700000"/>
            <a:ext cx="1979640" cy="2519640"/>
          </a:xfrm>
          <a:prstGeom prst="rect">
            <a:avLst/>
          </a:prstGeom>
          <a:solidFill>
            <a:srgbClr val="FFF5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Serviço de Atendimento Psicossocial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(SERTAC)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3343-9179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Retângulo 520"/>
          <p:cNvSpPr/>
          <p:nvPr/>
        </p:nvSpPr>
        <p:spPr>
          <a:xfrm>
            <a:off x="900000" y="2700000"/>
            <a:ext cx="1979640" cy="2519640"/>
          </a:xfrm>
          <a:prstGeom prst="rect">
            <a:avLst/>
          </a:prstGeom>
          <a:solidFill>
            <a:srgbClr val="DDE8C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Assessoria Especial de Promoção da Saúde e Qualidade de Vida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(Apres)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3343-9177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Retângulo 521"/>
          <p:cNvSpPr/>
          <p:nvPr/>
        </p:nvSpPr>
        <p:spPr>
          <a:xfrm>
            <a:off x="5220000" y="2700000"/>
            <a:ext cx="1979640" cy="2519640"/>
          </a:xfrm>
          <a:prstGeom prst="rect">
            <a:avLst/>
          </a:prstGeom>
          <a:solidFill>
            <a:srgbClr val="DDE8C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Serviço de Práticas Integrativas de Saúde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(SERPIS)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3343-9346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Retângulo 522"/>
          <p:cNvSpPr/>
          <p:nvPr/>
        </p:nvSpPr>
        <p:spPr>
          <a:xfrm>
            <a:off x="7380000" y="2700000"/>
            <a:ext cx="1979640" cy="2519640"/>
          </a:xfrm>
          <a:prstGeom prst="rect">
            <a:avLst/>
          </a:prstGeom>
          <a:solidFill>
            <a:srgbClr val="FFD8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Serviço de Atendimento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(SERATE)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3343-6103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/>
          <p:nvPr/>
        </p:nvSpPr>
        <p:spPr>
          <a:xfrm>
            <a:off x="504000" y="673920"/>
            <a:ext cx="90684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4400" b="1" strike="noStrike" spc="-1">
                <a:solidFill>
                  <a:srgbClr val="C9211E"/>
                </a:solidFill>
                <a:latin typeface="Arial"/>
                <a:ea typeface="DejaVu Sans"/>
              </a:rPr>
              <a:t>Objetivo da Apres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2"/>
          <p:cNvSpPr/>
          <p:nvPr/>
        </p:nvSpPr>
        <p:spPr>
          <a:xfrm>
            <a:off x="468000" y="1440000"/>
            <a:ext cx="9068760" cy="32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Realizar ações de promoção da saúde dentro do MPDFT, de forma a contribuir para melhoria da qualidade de vida de membros, servidores, estagiários, terceirizados, menores aprendizes e residentes.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/>
          <p:nvPr/>
        </p:nvSpPr>
        <p:spPr>
          <a:xfrm>
            <a:off x="504000" y="1980000"/>
            <a:ext cx="9068400" cy="14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200" b="1" strike="noStrike" spc="-1">
                <a:solidFill>
                  <a:srgbClr val="C9211E"/>
                </a:solidFill>
                <a:latin typeface="Arial"/>
                <a:ea typeface="DejaVu Sans"/>
              </a:rPr>
              <a:t>ATIVIDADES DA APRES</a:t>
            </a:r>
            <a:endParaRPr lang="pt-BR" sz="4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tângulo 77"/>
          <p:cNvSpPr/>
          <p:nvPr/>
        </p:nvSpPr>
        <p:spPr>
          <a:xfrm>
            <a:off x="360000" y="2520000"/>
            <a:ext cx="9066240" cy="25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 fontScale="84000"/>
          </a:bodyPr>
          <a:lstStyle/>
          <a:p>
            <a:pPr algn="just"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Destina-se a prestar suporte e auxiliar a pessoa em questões  psicossociais relacionadas à saúde mental e suas interfaces nas diversas áreas da vida, com atenção especial ao contexto do trabalho.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tângulo 78"/>
          <p:cNvSpPr/>
          <p:nvPr/>
        </p:nvSpPr>
        <p:spPr>
          <a:xfrm>
            <a:off x="435600" y="905400"/>
            <a:ext cx="9121680" cy="106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1. ACOLHIMENTO E ACOMPANHAMENTO PSICOSSOCIAL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tângulo 1"/>
          <p:cNvSpPr/>
          <p:nvPr/>
        </p:nvSpPr>
        <p:spPr>
          <a:xfrm>
            <a:off x="360000" y="2880000"/>
            <a:ext cx="9066240" cy="30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Tem como objetivo oferecer acompanhamento e apoio assistencial durante o período de adaptação no estágio probatório dos membros para prevenção e promoção em saúde mental.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97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tângulo 2"/>
          <p:cNvSpPr/>
          <p:nvPr/>
        </p:nvSpPr>
        <p:spPr>
          <a:xfrm>
            <a:off x="435600" y="905400"/>
            <a:ext cx="9121680" cy="155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CC0000"/>
                </a:solidFill>
                <a:latin typeface="Myriad Pro"/>
                <a:ea typeface="DejaVu Sans"/>
              </a:rPr>
              <a:t>2. ACOMPANHAMENTO PSICOLÓGICO DOS PROMOTORES EM PROCESSO DE VITALICIAMENTO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1253</Words>
  <Application>Microsoft Office PowerPoint</Application>
  <PresentationFormat>Personalizar</PresentationFormat>
  <Paragraphs>121</Paragraphs>
  <Slides>56</Slides>
  <Notes>0</Notes>
  <HiddenSlides>0</HiddenSlide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slides</vt:lpstr>
      </vt:variant>
      <vt:variant>
        <vt:i4>56</vt:i4>
      </vt:variant>
    </vt:vector>
  </HeadingPairs>
  <TitlesOfParts>
    <vt:vector size="64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Apresentação do PowerPoint</vt:lpstr>
      <vt:lpstr>Equipe de Atendimento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PRÁTICAS INTEGRATIVAS DE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roseane.vale</dc:creator>
  <dc:description/>
  <cp:lastModifiedBy>Josi Pinheiro</cp:lastModifiedBy>
  <cp:revision>88</cp:revision>
  <dcterms:created xsi:type="dcterms:W3CDTF">2012-06-08T17:50:10Z</dcterms:created>
  <dcterms:modified xsi:type="dcterms:W3CDTF">2024-08-06T18:49:39Z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Personalizar</vt:lpwstr>
  </property>
  <property fmtid="{D5CDD505-2E9C-101B-9397-08002B2CF9AE}" pid="3" name="Slides">
    <vt:i4>43</vt:i4>
  </property>
</Properties>
</file>