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eue Machina" charset="1" panose="00000500000000000000"/>
      <p:regular r:id="rId10"/>
    </p:embeddedFont>
    <p:embeddedFont>
      <p:font typeface="TT Interphases" charset="1" panose="02000503020000020004"/>
      <p:regular r:id="rId11"/>
    </p:embeddedFont>
    <p:embeddedFont>
      <p:font typeface="TT Interphases Bold" charset="1" panose="02000803060000020004"/>
      <p:regular r:id="rId12"/>
    </p:embeddedFont>
    <p:embeddedFont>
      <p:font typeface="TT Interphases Italics" charset="1" panose="02000503020000090004"/>
      <p:regular r:id="rId13"/>
    </p:embeddedFont>
    <p:embeddedFont>
      <p:font typeface="TT Interphases Bold Italics" charset="1" panose="0200080300000009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jpeg" Type="http://schemas.openxmlformats.org/officeDocument/2006/relationships/image"/><Relationship Id="rId11" Target="../media/image39.png" Type="http://schemas.openxmlformats.org/officeDocument/2006/relationships/image"/><Relationship Id="rId12" Target="../media/image40.png" Type="http://schemas.openxmlformats.org/officeDocument/2006/relationships/image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3444" t="0" r="13444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503760" cy="50376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8858156"/>
            <a:ext cx="18288000" cy="1428844"/>
            <a:chOff x="0" y="0"/>
            <a:chExt cx="4816593" cy="376321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4816592" cy="376321"/>
            </a:xfrm>
            <a:custGeom>
              <a:avLst/>
              <a:gdLst/>
              <a:ahLst/>
              <a:cxnLst/>
              <a:rect r="r" b="b" t="t" l="l"/>
              <a:pathLst>
                <a:path h="37632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6321"/>
                  </a:lnTo>
                  <a:lnTo>
                    <a:pt x="0" y="3763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91595" y="3500438"/>
            <a:ext cx="3286125" cy="328612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455191" y="201344"/>
            <a:ext cx="2263835" cy="215847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833506" y="3399186"/>
            <a:ext cx="11518749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750">
                <a:solidFill>
                  <a:srgbClr val="FFFFFF"/>
                </a:solidFill>
                <a:latin typeface="Neue Machina"/>
              </a:rPr>
              <a:t>ESCRITÓRIO DE DADOS NO MINISTÉRIO PÚBLICO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35112" y="9405946"/>
            <a:ext cx="9817776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31356E"/>
                </a:solidFill>
                <a:latin typeface="TT Interphases"/>
              </a:rPr>
              <a:t>By: Fernando Vasconcelos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33506" y="5456586"/>
            <a:ext cx="1151874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250">
                <a:solidFill>
                  <a:srgbClr val="FFFFFF"/>
                </a:solidFill>
                <a:latin typeface="Neue Machina"/>
              </a:rPr>
              <a:t>NOSSA JORNADA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15998" y="2662638"/>
            <a:ext cx="5783188" cy="64257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261486" y="150178"/>
            <a:ext cx="13381732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Neue Machina"/>
              </a:rPr>
              <a:t>Clientes do Escritório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37769" y="8231115"/>
            <a:ext cx="2706899" cy="38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GAECO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90551" y="9297285"/>
            <a:ext cx="2706899" cy="38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CAO TEMÁTICOS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23872" y="8391000"/>
            <a:ext cx="2706899" cy="78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SETOR DE INTELIGÊNCIA- CSI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64429" y="3823288"/>
            <a:ext cx="1517834" cy="735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2117">
                <a:solidFill>
                  <a:srgbClr val="FFFFFF"/>
                </a:solidFill>
                <a:latin typeface="TT Interphases"/>
              </a:rPr>
              <a:t>DEPLAN / Área Meio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22555" y="1778624"/>
            <a:ext cx="4016894" cy="78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PROCURADORIAS E PROMOTORIAS / Área Fim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45779" y="3992519"/>
            <a:ext cx="2371924" cy="78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Laboratório de Inovação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7044" y="3871781"/>
            <a:ext cx="2856062" cy="285606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38006" y="3977885"/>
            <a:ext cx="3353607" cy="27499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987377" y="4063616"/>
            <a:ext cx="2985622" cy="296322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449131" y="354566"/>
            <a:ext cx="8315524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Neue Machina"/>
              </a:rPr>
              <a:t>O que esperar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9754" y="6979221"/>
            <a:ext cx="3510643" cy="1002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TT Interphases"/>
              </a:rPr>
              <a:t>Unificar a Inteligência de dados do MP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80970" y="6979221"/>
            <a:ext cx="3510643" cy="1002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TT Interphases"/>
              </a:rPr>
              <a:t>Experimentos/ Inovação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17232" y="6979221"/>
            <a:ext cx="3510643" cy="1002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TT Interphases"/>
              </a:rPr>
              <a:t>Governança de Dados (LGPD)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5895" r="0" b="5895"/>
          <a:stretch>
            <a:fillRect/>
          </a:stretch>
        </p:blipFill>
        <p:spPr>
          <a:xfrm flipH="false" flipV="false" rot="0">
            <a:off x="14201779" y="4063616"/>
            <a:ext cx="2940079" cy="291802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3867603" y="6979221"/>
            <a:ext cx="3510643" cy="1517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TT Interphases"/>
              </a:rPr>
              <a:t>Introdução de Machine Learning e IA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9422" y="2466875"/>
            <a:ext cx="2250875" cy="224243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9422" y="6414578"/>
            <a:ext cx="2125639" cy="213900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557921" y="6325627"/>
            <a:ext cx="2097944" cy="25468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57921" y="2650351"/>
            <a:ext cx="2242434" cy="224243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3690831" y="2466875"/>
            <a:ext cx="2553309" cy="24096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4345375" y="6417895"/>
            <a:ext cx="1653599" cy="236228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368341" y="281206"/>
            <a:ext cx="10477104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Neue Machina"/>
              </a:rPr>
              <a:t>Geração de Valor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410" y="4831199"/>
            <a:ext cx="2706899" cy="11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Automação de Processos (Custo x Benefício)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410" y="8730795"/>
            <a:ext cx="2706899" cy="78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Impactar a Sociedade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53443" y="8985836"/>
            <a:ext cx="2706899" cy="38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Meio Ambiente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53443" y="4946155"/>
            <a:ext cx="2706899" cy="771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Democratizar os Dados/Informações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26596" y="5035562"/>
            <a:ext cx="3275579" cy="771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Melhorar a experiência do Usuário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808442" y="8985836"/>
            <a:ext cx="2706899" cy="78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</a:pPr>
            <a:r>
              <a:rPr lang="en-US" sz="2236">
                <a:solidFill>
                  <a:srgbClr val="FFFFFF"/>
                </a:solidFill>
                <a:latin typeface="TT Interphases"/>
              </a:rPr>
              <a:t>Agilidade nas Investigações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90977"/>
            <a:ext cx="1606782" cy="160678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2188175"/>
            <a:ext cx="500773" cy="50077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4126510"/>
            <a:ext cx="500773" cy="50077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6152372"/>
            <a:ext cx="500773" cy="50077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3157343"/>
            <a:ext cx="500773" cy="50077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5095677"/>
            <a:ext cx="500773" cy="50077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352425"/>
            <a:ext cx="15393273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Resultados Alcançados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25783" y="6073084"/>
            <a:ext cx="15267123" cy="592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3472">
                <a:solidFill>
                  <a:srgbClr val="FFFFFF"/>
                </a:solidFill>
                <a:latin typeface="TT Interphases"/>
              </a:rPr>
              <a:t>Armazenamento de Vídeos e Imagens - SIMP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25783" y="3076798"/>
            <a:ext cx="11011858" cy="592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3472">
                <a:solidFill>
                  <a:srgbClr val="FFFFFF"/>
                </a:solidFill>
                <a:latin typeface="TT Interphases"/>
              </a:rPr>
              <a:t>Força do Dimensionamento de Trabalho - DEPLAN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25783" y="5012619"/>
            <a:ext cx="10739741" cy="592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3472">
                <a:solidFill>
                  <a:srgbClr val="FFFFFF"/>
                </a:solidFill>
                <a:latin typeface="TT Interphases"/>
              </a:rPr>
              <a:t>Ingestão de Dados no Data Lake - CSI e SAE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25783" y="2047244"/>
            <a:ext cx="14867896" cy="59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6"/>
              </a:lnSpc>
            </a:pPr>
            <a:r>
              <a:rPr lang="en-US" sz="3475">
                <a:solidFill>
                  <a:srgbClr val="FFFFFF"/>
                </a:solidFill>
                <a:latin typeface="TT Interphases"/>
              </a:rPr>
              <a:t>MPMT + Social - DEPLAN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25783" y="4021897"/>
            <a:ext cx="11011858" cy="592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3472">
                <a:solidFill>
                  <a:srgbClr val="FFFFFF"/>
                </a:solidFill>
                <a:latin typeface="TT Interphases"/>
              </a:rPr>
              <a:t>Alerta de Licitações em Portais Transparências - CSI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90977"/>
            <a:ext cx="2061228" cy="206122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2188175"/>
            <a:ext cx="500773" cy="50077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4126510"/>
            <a:ext cx="500773" cy="50077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3157343"/>
            <a:ext cx="500773" cy="50077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5095677"/>
            <a:ext cx="500773" cy="50077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352425"/>
            <a:ext cx="15393273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Projetos Mapeados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25783" y="3125131"/>
            <a:ext cx="12695373" cy="505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0"/>
              </a:lnSpc>
            </a:pPr>
            <a:r>
              <a:rPr lang="en-US" sz="2972">
                <a:solidFill>
                  <a:srgbClr val="FFFFFF"/>
                </a:solidFill>
                <a:latin typeface="TT Interphases"/>
              </a:rPr>
              <a:t>Análise preditiva de Trânsito Animal (GTA) - CAO Ambiental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25783" y="2095577"/>
            <a:ext cx="14867896" cy="50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5">
                <a:solidFill>
                  <a:srgbClr val="FFFFFF"/>
                </a:solidFill>
                <a:latin typeface="TT Interphases"/>
              </a:rPr>
              <a:t>Transcrições de Vídeos - SIMP e GAECO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25783" y="4051180"/>
            <a:ext cx="15515002" cy="505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0"/>
              </a:lnSpc>
            </a:pPr>
            <a:r>
              <a:rPr lang="en-US" sz="2972">
                <a:solidFill>
                  <a:srgbClr val="FFFFFF"/>
                </a:solidFill>
                <a:latin typeface="TT Interphases"/>
              </a:rPr>
              <a:t>Processamento de Imagens de Satélite (Desmatamento e Queimada) - CAO Ambiental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25783" y="5160020"/>
            <a:ext cx="14867896" cy="50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5">
                <a:solidFill>
                  <a:srgbClr val="FFFFFF"/>
                </a:solidFill>
                <a:latin typeface="TT Interphases"/>
              </a:rPr>
              <a:t>Cruzamento de Dados - Atuação/Produtividade MP VS Indicadores Sociais  - DEPLAN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6100125"/>
            <a:ext cx="500773" cy="500773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2225783" y="6056653"/>
            <a:ext cx="14867896" cy="50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5">
                <a:solidFill>
                  <a:srgbClr val="FFFFFF"/>
                </a:solidFill>
                <a:latin typeface="TT Interphases"/>
              </a:rPr>
              <a:t>IA para Proposição de Peças Processuais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2646" y="7004732"/>
            <a:ext cx="500773" cy="500773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225783" y="6961260"/>
            <a:ext cx="14867896" cy="50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6"/>
              </a:lnSpc>
            </a:pPr>
            <a:r>
              <a:rPr lang="en-US" sz="2975">
                <a:solidFill>
                  <a:srgbClr val="FFFFFF"/>
                </a:solidFill>
                <a:latin typeface="TT Interphases"/>
              </a:rPr>
              <a:t>BI de Produtos/Serviços superfaturados em Licitações - CSI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348577" y="7624822"/>
            <a:ext cx="2263835" cy="215847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029236" y="2449195"/>
            <a:ext cx="12854232" cy="499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OBRIGADO</a:t>
            </a:r>
          </a:p>
          <a:p>
            <a:pPr algn="ctr">
              <a:lnSpc>
                <a:spcPts val="10559"/>
              </a:lnSpc>
            </a:pPr>
          </a:p>
          <a:p>
            <a:pPr algn="ctr">
              <a:lnSpc>
                <a:spcPts val="6120"/>
              </a:lnSpc>
            </a:pPr>
            <a:r>
              <a:rPr lang="en-US" sz="5100">
                <a:solidFill>
                  <a:srgbClr val="FFFFFF"/>
                </a:solidFill>
                <a:latin typeface="Neue Machina"/>
              </a:rPr>
              <a:t>Contato: fernando.vasconcelos@mpmt.mp.br</a:t>
            </a:r>
          </a:p>
          <a:p>
            <a:pPr algn="ctr" marL="0" indent="0" lvl="0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Neue Machina"/>
              </a:rPr>
              <a:t>+55 65 9976-4645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83821" y="3837214"/>
            <a:ext cx="411480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25393" y="3837214"/>
            <a:ext cx="4636394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56050" y="4041692"/>
            <a:ext cx="4114800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86321" y="866775"/>
            <a:ext cx="16515358" cy="1344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latin typeface="Neue Machina"/>
              </a:rPr>
              <a:t>Por que um Escritório de Dados?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29735" y="8361680"/>
            <a:ext cx="2822972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TT Interphases"/>
              </a:rPr>
              <a:t>Eficiência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65367" y="8361680"/>
            <a:ext cx="3156446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FFFFFF"/>
                </a:solidFill>
                <a:latin typeface="TT Interphases"/>
              </a:rPr>
              <a:t>Segurança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956050" y="8361680"/>
            <a:ext cx="4084241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FFFFFF"/>
                </a:solidFill>
                <a:latin typeface="TT Interphases"/>
              </a:rPr>
              <a:t>Oportunidade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0" y="-142170"/>
            <a:ext cx="18288000" cy="109728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2482">
            <a:off x="1028698" y="7952015"/>
            <a:ext cx="13189529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5317258" y="7785328"/>
            <a:ext cx="323850" cy="32385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7785328"/>
            <a:ext cx="323850" cy="32385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605817" y="7785328"/>
            <a:ext cx="323850" cy="32385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94375" y="7785328"/>
            <a:ext cx="323850" cy="32385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1942938"/>
            <a:ext cx="10599244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Eficiência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6452513"/>
            <a:ext cx="3364925" cy="993987"/>
            <a:chOff x="0" y="0"/>
            <a:chExt cx="4486566" cy="132531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1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Centralização dos Dados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317258" y="6452513"/>
            <a:ext cx="3364925" cy="993987"/>
            <a:chOff x="0" y="0"/>
            <a:chExt cx="4486566" cy="132531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Agilidade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05817" y="6452513"/>
            <a:ext cx="3364925" cy="993987"/>
            <a:chOff x="0" y="0"/>
            <a:chExt cx="4486566" cy="1325316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3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insights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894375" y="6452513"/>
            <a:ext cx="3364925" cy="993987"/>
            <a:chOff x="0" y="0"/>
            <a:chExt cx="4486566" cy="1325316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4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Decisão Orientada a Dados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0" y="-142170"/>
            <a:ext cx="18288000" cy="109728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2482">
            <a:off x="1028698" y="7952015"/>
            <a:ext cx="13189529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5317258" y="7785328"/>
            <a:ext cx="323850" cy="32385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7785328"/>
            <a:ext cx="323850" cy="32385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605817" y="7785328"/>
            <a:ext cx="323850" cy="32385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94375" y="7785328"/>
            <a:ext cx="323850" cy="32385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1942938"/>
            <a:ext cx="10599244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Segurança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6452513"/>
            <a:ext cx="3364925" cy="993987"/>
            <a:chOff x="0" y="0"/>
            <a:chExt cx="4486566" cy="132531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1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Compartimentação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317258" y="6452513"/>
            <a:ext cx="3364925" cy="993987"/>
            <a:chOff x="0" y="0"/>
            <a:chExt cx="4486566" cy="132531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Anonimização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605817" y="6452513"/>
            <a:ext cx="3821900" cy="993987"/>
            <a:chOff x="0" y="0"/>
            <a:chExt cx="5095866" cy="1325316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9525"/>
              <a:ext cx="50958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3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853511"/>
              <a:ext cx="50958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Mitigar riscos de vazamentos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894375" y="6452513"/>
            <a:ext cx="3364925" cy="993987"/>
            <a:chOff x="0" y="0"/>
            <a:chExt cx="4486566" cy="1325316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9525"/>
              <a:ext cx="4486566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TT Interphases"/>
                </a:rPr>
                <a:t>4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853511"/>
              <a:ext cx="4486566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TT Interphases"/>
                </a:rPr>
                <a:t>Compliance LGPD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91168" y="2891880"/>
            <a:ext cx="5100106" cy="510648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85141" y="3094767"/>
            <a:ext cx="5102541" cy="47007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683032" y="3094767"/>
            <a:ext cx="5051593" cy="450854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104394" y="649061"/>
            <a:ext cx="8528249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Neue Machina"/>
              </a:rPr>
              <a:t>Nossa Jornada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12224" y="8399780"/>
            <a:ext cx="2057995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TT Interphases"/>
              </a:rPr>
              <a:t>Processo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30976" y="8399780"/>
            <a:ext cx="1825228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FFFFFF"/>
                </a:solidFill>
                <a:latin typeface="TT Interphases"/>
              </a:rPr>
              <a:t>Pessoas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65223" y="8399780"/>
            <a:ext cx="5785148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FFFFFF"/>
                </a:solidFill>
                <a:latin typeface="TT Interphases"/>
              </a:rPr>
              <a:t>Infraestrutura/Ferramenta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90977"/>
            <a:ext cx="7798606" cy="77986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28703" y="3526810"/>
            <a:ext cx="403837" cy="40383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28703" y="5089936"/>
            <a:ext cx="403837" cy="40383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28703" y="7000171"/>
            <a:ext cx="403837" cy="40383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28703" y="4308373"/>
            <a:ext cx="403837" cy="40383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28703" y="5871499"/>
            <a:ext cx="403837" cy="40383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4273232"/>
            <a:ext cx="6903399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Processo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92503" y="5011063"/>
            <a:ext cx="722836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Mapeamento de Necessidades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92503" y="6428024"/>
            <a:ext cx="7614250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Gerenciamento de cooperações no compartilhamento de dados com órgãos externos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92503" y="4230513"/>
            <a:ext cx="761425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Difundir a política de governança de dados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92503" y="5791612"/>
            <a:ext cx="6328691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Apoio no Planejamento Estratégico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92503" y="3419303"/>
            <a:ext cx="8158522" cy="471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24"/>
              </a:lnSpc>
            </a:pPr>
            <a:r>
              <a:rPr lang="en-US" sz="2803">
                <a:solidFill>
                  <a:srgbClr val="FFFFFF"/>
                </a:solidFill>
                <a:latin typeface="TT Interphases"/>
              </a:rPr>
              <a:t>Institucionalizar o setor de Inteligência de Dados​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88083" y="2882643"/>
            <a:ext cx="403837" cy="40383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88083" y="4445768"/>
            <a:ext cx="403837" cy="40383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88083" y="3664206"/>
            <a:ext cx="403837" cy="40383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04798" y="7303247"/>
            <a:ext cx="1511525" cy="203261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73265" y="7127074"/>
            <a:ext cx="1422032" cy="23849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53459" y="7127074"/>
            <a:ext cx="1168630" cy="238495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2871018"/>
            <a:ext cx="6903399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Pessoas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51883" y="4366895"/>
            <a:ext cx="722836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Criação de Equipe Multidisciplinar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51883" y="3586346"/>
            <a:ext cx="761425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Capacitação de Servidores da casa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51883" y="2558146"/>
            <a:ext cx="6903399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Captação de Profissionais Qualificados no Mercado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51745" y="9560232"/>
            <a:ext cx="3865072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2 Engenheiro de Dados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82055" y="9560232"/>
            <a:ext cx="3462268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1 Cientista de Dados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105238" y="9550133"/>
            <a:ext cx="3865072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1 Analista de Negócio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5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77420" y="3268989"/>
            <a:ext cx="6512997" cy="43474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68553" y="3268989"/>
            <a:ext cx="7652373" cy="434742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7726" y="444796"/>
            <a:ext cx="17495069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Neue Machina"/>
              </a:rPr>
              <a:t>Infraestrutura e Ferramentas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9510" y="7989326"/>
            <a:ext cx="4770849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Aquisição de Hardware - HCI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31335" y="7989326"/>
            <a:ext cx="726898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TT Interphases"/>
              </a:rPr>
              <a:t>Aquisição do Ecossistema da Cloudera - CDP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527318"/>
            <a:ext cx="1768070" cy="159126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107719" y="2765679"/>
            <a:ext cx="3630941" cy="9396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656999" y="2527318"/>
            <a:ext cx="3356726" cy="169234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29238" y="5407718"/>
            <a:ext cx="3992880" cy="207297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360884" y="5931974"/>
            <a:ext cx="5613178" cy="102445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586985" y="2527318"/>
            <a:ext cx="4527303" cy="191278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2366388" y="5407718"/>
            <a:ext cx="4892912" cy="217245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793545" y="8142398"/>
            <a:ext cx="3314173" cy="165708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4985148" y="8142398"/>
            <a:ext cx="4044005" cy="164456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9659016" y="7968423"/>
            <a:ext cx="1831062" cy="183106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13203882" y="8498787"/>
            <a:ext cx="3217923" cy="770335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77726" y="444796"/>
            <a:ext cx="17495069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4D4A9E"/>
                </a:solidFill>
                <a:latin typeface="Neue Machina"/>
              </a:rPr>
              <a:t>Ecossistema Apache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DAFj3bJI8Yw</dc:identifier>
  <dcterms:modified xsi:type="dcterms:W3CDTF">2011-08-01T06:04:30Z</dcterms:modified>
  <cp:revision>1</cp:revision>
  <dc:title>Como montar e para que server um Escritório de Dados no Ministério Público</dc:title>
</cp:coreProperties>
</file>