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57" r:id="rId5"/>
    <p:sldId id="269" r:id="rId6"/>
    <p:sldId id="279" r:id="rId7"/>
    <p:sldId id="261" r:id="rId8"/>
    <p:sldId id="270" r:id="rId9"/>
    <p:sldId id="268" r:id="rId10"/>
    <p:sldId id="271" r:id="rId11"/>
    <p:sldId id="264" r:id="rId12"/>
    <p:sldId id="272" r:id="rId13"/>
    <p:sldId id="273" r:id="rId14"/>
    <p:sldId id="277" r:id="rId15"/>
    <p:sldId id="267" r:id="rId16"/>
    <p:sldId id="266" r:id="rId1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BBB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41BB2-FEF5-482D-9D7B-CA8B3EF223A5}" v="771" dt="2023-05-25T16:20:59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83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'[Pasta 1.xlsx]Planilha1'!$A$1:$C$1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'[Pasta 1.xlsx]Planilha1'!$A$2:$C$2</c:f>
              <c:numCache>
                <c:formatCode>General</c:formatCode>
                <c:ptCount val="3"/>
                <c:pt idx="0">
                  <c:v>11</c:v>
                </c:pt>
                <c:pt idx="1">
                  <c:v>6407</c:v>
                </c:pt>
                <c:pt idx="2">
                  <c:v>5052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A-4748-B691-684054BB6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9026840"/>
        <c:axId val="474751224"/>
      </c:barChart>
      <c:catAx>
        <c:axId val="140902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4751224"/>
        <c:crosses val="autoZero"/>
        <c:auto val="1"/>
        <c:lblAlgn val="ctr"/>
        <c:lblOffset val="100"/>
        <c:noMultiLvlLbl val="0"/>
      </c:catAx>
      <c:valAx>
        <c:axId val="47475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902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D39F-C30A-47AF-85EC-9E2E8DFD5FA4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9C20-8866-4064-A523-6DE9134FF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6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pouco do histórico (como era e quando e como começou)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se começou a pensar em NeoGab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que contribuíram para o sucesso do NeoGab (aqui a parte judicial – será bem rápido e por cima, mas destacar a atuação da Vice Procuradoria Institucional e Comitê do Processo Eletrônico no TJDFT)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iniciou a interação do MPDFT, via NeoGab, com o TJDFT;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começamos a peticionar (e quais as matérias/classes)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iniciou o módulo criminal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iniciou o SEEU e as principais características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49C20-8866-4064-A523-6DE9134FF27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4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quais órgãos externos o MPDFT interage?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(TJDFT1, TJDFT2, TJDFT SEEU, Zona Eleitoral, TRE 2, TSE, TRF1 1, TRF1 2)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Polícia Civil – “Tramitação Direta”</a:t>
            </a:r>
          </a:p>
          <a:p>
            <a:pPr lvl="1">
              <a:lnSpc>
                <a:spcPct val="107000"/>
              </a:lnSpc>
            </a:pPr>
            <a:endParaRPr lang="pt-BR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 interação se dá atravé</a:t>
            </a:r>
            <a:r>
              <a:rPr lang="pt-BR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do MNI – Modelo Nacional de Interoperabilidade</a:t>
            </a:r>
          </a:p>
          <a:p>
            <a:pPr lvl="1">
              <a:lnSpc>
                <a:spcPct val="107000"/>
              </a:lnSpc>
            </a:pP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pt-BR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Consultas </a:t>
            </a:r>
            <a:r>
              <a:rPr lang="pt-BR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</a:t>
            </a:r>
            <a:endParaRPr lang="pt-BR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pt-BR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</a:t>
            </a: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Integração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49C20-8866-4064-A523-6DE9134FF27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34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de Distribuição</a:t>
            </a:r>
          </a:p>
          <a:p>
            <a:r>
              <a:rPr lang="pt-BR" dirty="0"/>
              <a:t>Lotação de membros - LOTUS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49C20-8866-4064-A523-6DE9134FF27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6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49C20-8866-4064-A523-6DE9134FF27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37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A829A42-873F-4BC8-B34B-3CC05FAD8FC8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25.05.2023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3A0B691-CC0D-4D19-A82E-70E4E4F5D8EE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andro.siqueira@mpdft.mp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 flipH="1" flipV="1">
            <a:off x="0" y="0"/>
            <a:ext cx="7187760" cy="6857640"/>
          </a:xfrm>
          <a:custGeom>
            <a:avLst/>
            <a:gdLst/>
            <a:ahLst/>
            <a:cxnLst/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Picture 4" descr="Placa de sinalização&#10;&#10;Descrição gerada automaticamente"/>
          <p:cNvPicPr/>
          <p:nvPr/>
        </p:nvPicPr>
        <p:blipFill>
          <a:blip r:embed="rId2"/>
          <a:srcRect l="15970" r="15970"/>
          <a:stretch/>
        </p:blipFill>
        <p:spPr>
          <a:xfrm>
            <a:off x="8681400" y="25560"/>
            <a:ext cx="3483360" cy="339840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7616880" y="373320"/>
            <a:ext cx="4087080" cy="16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Imagem 85"/>
          <p:cNvPicPr/>
          <p:nvPr/>
        </p:nvPicPr>
        <p:blipFill>
          <a:blip r:embed="rId3"/>
          <a:stretch/>
        </p:blipFill>
        <p:spPr>
          <a:xfrm>
            <a:off x="8640000" y="4474440"/>
            <a:ext cx="3552120" cy="2365560"/>
          </a:xfrm>
          <a:prstGeom prst="rect">
            <a:avLst/>
          </a:prstGeom>
          <a:ln w="0">
            <a:noFill/>
          </a:ln>
        </p:spPr>
      </p:pic>
      <p:pic>
        <p:nvPicPr>
          <p:cNvPr id="87" name="Imagem 86"/>
          <p:cNvPicPr/>
          <p:nvPr/>
        </p:nvPicPr>
        <p:blipFill>
          <a:blip r:embed="rId4"/>
          <a:stretch/>
        </p:blipFill>
        <p:spPr>
          <a:xfrm>
            <a:off x="11208459" y="6434926"/>
            <a:ext cx="950028" cy="342085"/>
          </a:xfrm>
          <a:prstGeom prst="rect">
            <a:avLst/>
          </a:prstGeom>
          <a:ln w="0">
            <a:noFill/>
          </a:ln>
        </p:spPr>
      </p:pic>
      <p:pic>
        <p:nvPicPr>
          <p:cNvPr id="88" name="Imagem 87"/>
          <p:cNvPicPr/>
          <p:nvPr/>
        </p:nvPicPr>
        <p:blipFill>
          <a:blip r:embed="rId5"/>
          <a:stretch/>
        </p:blipFill>
        <p:spPr>
          <a:xfrm>
            <a:off x="9905561" y="6374342"/>
            <a:ext cx="1276249" cy="412806"/>
          </a:xfrm>
          <a:prstGeom prst="rect">
            <a:avLst/>
          </a:prstGeom>
          <a:ln w="0">
            <a:noFill/>
          </a:ln>
        </p:spPr>
      </p:pic>
      <p:sp>
        <p:nvSpPr>
          <p:cNvPr id="90" name="TextShape 3"/>
          <p:cNvSpPr txBox="1"/>
          <p:nvPr/>
        </p:nvSpPr>
        <p:spPr>
          <a:xfrm>
            <a:off x="589185" y="3935322"/>
            <a:ext cx="5307210" cy="9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pt-BR" sz="2800" b="0" strike="noStrike" spc="-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Controle de processos judiciais </a:t>
            </a:r>
            <a:endParaRPr lang="pt-BR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0" strike="noStrike" spc="-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e extrajudiciais eletrônicos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E7C659-47FF-0AE4-8EA1-E55E00E24632}"/>
              </a:ext>
            </a:extLst>
          </p:cNvPr>
          <p:cNvSpPr txBox="1"/>
          <p:nvPr/>
        </p:nvSpPr>
        <p:spPr>
          <a:xfrm>
            <a:off x="62705" y="212269"/>
            <a:ext cx="645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 VII Mostra de Soluções de Inovação e Tecnologia - 2023</a:t>
            </a:r>
          </a:p>
          <a:p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713E709-FF4B-114C-1E1D-C5214990E40F}"/>
              </a:ext>
            </a:extLst>
          </p:cNvPr>
          <p:cNvCxnSpPr>
            <a:cxnSpLocks/>
          </p:cNvCxnSpPr>
          <p:nvPr/>
        </p:nvCxnSpPr>
        <p:spPr>
          <a:xfrm>
            <a:off x="230819" y="585920"/>
            <a:ext cx="6791418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2FCFD05-44C4-03DA-B270-7626B89F2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17" y="2406984"/>
            <a:ext cx="4160221" cy="1031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00540B-1727-624F-B5FE-FE10CF2B6959}"/>
              </a:ext>
            </a:extLst>
          </p:cNvPr>
          <p:cNvSpPr txBox="1"/>
          <p:nvPr/>
        </p:nvSpPr>
        <p:spPr>
          <a:xfrm>
            <a:off x="3943006" y="317832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NeoGab Extrajudicial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4002C4-D727-D956-20B0-8EEC7AA4E97B}"/>
              </a:ext>
            </a:extLst>
          </p:cNvPr>
          <p:cNvSpPr txBox="1"/>
          <p:nvPr/>
        </p:nvSpPr>
        <p:spPr>
          <a:xfrm>
            <a:off x="797983" y="1534731"/>
            <a:ext cx="8997528" cy="3238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Cadastramento/Instauração;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Declínios;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Despacho;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Conversão;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Prorrogação de prazos;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Arquivamento/Julgamento (Câmaras de Coordenação e Revisão)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8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6518C8E-158C-76C3-0B78-4345D1BD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C48189B-68BF-0705-6CDD-1F6487E8D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237067"/>
            <a:ext cx="12192000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502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E13935-E3D0-32B6-2884-C90104C72162}"/>
              </a:ext>
            </a:extLst>
          </p:cNvPr>
          <p:cNvSpPr txBox="1"/>
          <p:nvPr/>
        </p:nvSpPr>
        <p:spPr>
          <a:xfrm>
            <a:off x="1817937" y="332159"/>
            <a:ext cx="8556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Visualizador de procedimento Extrajudicial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976174-BA9E-B803-5766-0271A3247F8C}"/>
              </a:ext>
            </a:extLst>
          </p:cNvPr>
          <p:cNvSpPr txBox="1"/>
          <p:nvPr/>
        </p:nvSpPr>
        <p:spPr>
          <a:xfrm>
            <a:off x="1275579" y="3939845"/>
            <a:ext cx="422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solidFill>
                  <a:srgbClr val="240BBB"/>
                </a:solidFill>
              </a:rPr>
              <a:t>Visualizador Extrajudicial – Servidor.jpg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F2C1DB-29CA-3C0F-19CB-D0DF72DA0716}"/>
              </a:ext>
            </a:extLst>
          </p:cNvPr>
          <p:cNvSpPr txBox="1"/>
          <p:nvPr/>
        </p:nvSpPr>
        <p:spPr>
          <a:xfrm>
            <a:off x="1275643" y="3159517"/>
            <a:ext cx="42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solidFill>
                  <a:srgbClr val="240BBB"/>
                </a:solidFill>
              </a:rPr>
              <a:t>Visualizador Extrajudicial – Membro.jpg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6F4BE2-C9AE-397A-A9C0-0AA7CF34EF64}"/>
              </a:ext>
            </a:extLst>
          </p:cNvPr>
          <p:cNvSpPr txBox="1"/>
          <p:nvPr/>
        </p:nvSpPr>
        <p:spPr>
          <a:xfrm>
            <a:off x="1275643" y="1590393"/>
            <a:ext cx="321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solidFill>
                  <a:srgbClr val="240BBB"/>
                </a:solidFill>
              </a:rPr>
              <a:t>Minhas Tarefas – Membro.jpg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E5A9B8-F899-2659-7CE6-A2C98E4B3B2F}"/>
              </a:ext>
            </a:extLst>
          </p:cNvPr>
          <p:cNvSpPr txBox="1"/>
          <p:nvPr/>
        </p:nvSpPr>
        <p:spPr>
          <a:xfrm>
            <a:off x="1275579" y="467211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solidFill>
                  <a:srgbClr val="240BBB"/>
                </a:solidFill>
              </a:rPr>
              <a:t>Navegação em peças do processo.jpg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BFC2AC-AC06-3622-B5AD-A989EF0C6031}"/>
              </a:ext>
            </a:extLst>
          </p:cNvPr>
          <p:cNvSpPr txBox="1"/>
          <p:nvPr/>
        </p:nvSpPr>
        <p:spPr>
          <a:xfrm>
            <a:off x="1275643" y="2370721"/>
            <a:ext cx="321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solidFill>
                  <a:srgbClr val="240BBB"/>
                </a:solidFill>
              </a:rPr>
              <a:t>Minhas Tarefas – Servidor.jpg</a:t>
            </a:r>
          </a:p>
        </p:txBody>
      </p:sp>
    </p:spTree>
    <p:extLst>
      <p:ext uri="{BB962C8B-B14F-4D97-AF65-F5344CB8AC3E}">
        <p14:creationId xmlns:p14="http://schemas.microsoft.com/office/powerpoint/2010/main" val="1751117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502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pic>
        <p:nvPicPr>
          <p:cNvPr id="7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265C6191-A7F5-3793-D956-8C658A65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602" y="1307539"/>
            <a:ext cx="1378375" cy="722536"/>
          </a:xfrm>
          <a:prstGeom prst="rect">
            <a:avLst/>
          </a:prstGeom>
        </p:spPr>
      </p:pic>
      <p:pic>
        <p:nvPicPr>
          <p:cNvPr id="9" name="Imagem 9" descr="Logotipo, Ícone&#10;&#10;Descrição gerada automaticamente">
            <a:extLst>
              <a:ext uri="{FF2B5EF4-FFF2-40B4-BE49-F238E27FC236}">
                <a16:creationId xmlns:a16="http://schemas.microsoft.com/office/drawing/2014/main" id="{5E47EEEC-3200-79C1-2A4E-26510817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576" y="4875911"/>
            <a:ext cx="1030922" cy="888205"/>
          </a:xfrm>
          <a:prstGeom prst="rect">
            <a:avLst/>
          </a:prstGeom>
        </p:spPr>
      </p:pic>
      <p:pic>
        <p:nvPicPr>
          <p:cNvPr id="10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49C6C309-D536-2594-CFDD-D9A14FD38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426" y="1109978"/>
            <a:ext cx="2119148" cy="1117658"/>
          </a:xfrm>
          <a:prstGeom prst="rect">
            <a:avLst/>
          </a:prstGeom>
        </p:spPr>
      </p:pic>
      <p:pic>
        <p:nvPicPr>
          <p:cNvPr id="11" name="Imagem 11" descr="Logotipo&#10;&#10;Descrição gerada automaticamente">
            <a:extLst>
              <a:ext uri="{FF2B5EF4-FFF2-40B4-BE49-F238E27FC236}">
                <a16:creationId xmlns:a16="http://schemas.microsoft.com/office/drawing/2014/main" id="{5D20480C-ADDF-16CF-BF25-C7FCE58AA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0" y="3010958"/>
            <a:ext cx="1727200" cy="928972"/>
          </a:xfrm>
          <a:prstGeom prst="rect">
            <a:avLst/>
          </a:prstGeom>
        </p:spPr>
      </p:pic>
      <p:pic>
        <p:nvPicPr>
          <p:cNvPr id="12" name="Imagem 12" descr="Logotipo&#10;&#10;Descrição gerada automaticamente">
            <a:extLst>
              <a:ext uri="{FF2B5EF4-FFF2-40B4-BE49-F238E27FC236}">
                <a16:creationId xmlns:a16="http://schemas.microsoft.com/office/drawing/2014/main" id="{323DEFE9-5345-CCD8-D9F6-AA4F2A72B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663" y="4655002"/>
            <a:ext cx="1356674" cy="1152020"/>
          </a:xfrm>
          <a:prstGeom prst="rect">
            <a:avLst/>
          </a:prstGeom>
        </p:spPr>
      </p:pic>
      <p:pic>
        <p:nvPicPr>
          <p:cNvPr id="13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5ACFA1EF-6165-E0E4-D8C4-6D9124A12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9576" y="3010958"/>
            <a:ext cx="1030923" cy="813403"/>
          </a:xfrm>
          <a:prstGeom prst="rect">
            <a:avLst/>
          </a:prstGeom>
        </p:spPr>
      </p:pic>
      <p:pic>
        <p:nvPicPr>
          <p:cNvPr id="14" name="Imagem 14" descr="Logotipo&#10;&#10;Descrição gerada automaticamente">
            <a:extLst>
              <a:ext uri="{FF2B5EF4-FFF2-40B4-BE49-F238E27FC236}">
                <a16:creationId xmlns:a16="http://schemas.microsoft.com/office/drawing/2014/main" id="{3F901A19-C1C8-E567-1B15-4CA7C1E82B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431" y="2843619"/>
            <a:ext cx="1950720" cy="1148080"/>
          </a:xfrm>
          <a:prstGeom prst="rect">
            <a:avLst/>
          </a:prstGeom>
        </p:spPr>
      </p:pic>
      <p:pic>
        <p:nvPicPr>
          <p:cNvPr id="15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69849390-D431-B31E-D06E-67DC8322F2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050" y="1109978"/>
            <a:ext cx="2065973" cy="1117658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333FFB0D-6AA4-D700-4C22-E160AA96FE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38" y="4700497"/>
            <a:ext cx="1018505" cy="10096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603E39-E295-854F-E5CA-DA26FBFD2EE6}"/>
              </a:ext>
            </a:extLst>
          </p:cNvPr>
          <p:cNvSpPr txBox="1"/>
          <p:nvPr/>
        </p:nvSpPr>
        <p:spPr>
          <a:xfrm>
            <a:off x="3948558" y="224124"/>
            <a:ext cx="432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Tecnologias empregadas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96F240-A4B6-2756-254E-FF073447E569}"/>
              </a:ext>
            </a:extLst>
          </p:cNvPr>
          <p:cNvSpPr txBox="1"/>
          <p:nvPr/>
        </p:nvSpPr>
        <p:spPr>
          <a:xfrm>
            <a:off x="3827512" y="37326"/>
            <a:ext cx="416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Arquitetura do NeoGab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93F24579-1D55-12F1-23DB-008122F40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7" y="641770"/>
            <a:ext cx="8025999" cy="57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52D9D14-E01B-BD22-5EDD-C146D0DBD1FB}"/>
              </a:ext>
            </a:extLst>
          </p:cNvPr>
          <p:cNvSpPr txBox="1"/>
          <p:nvPr/>
        </p:nvSpPr>
        <p:spPr>
          <a:xfrm>
            <a:off x="4799230" y="1937944"/>
            <a:ext cx="24088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Continua...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8701AA-2322-09CF-6271-DB6B0AB7F635}"/>
              </a:ext>
            </a:extLst>
          </p:cNvPr>
          <p:cNvSpPr txBox="1"/>
          <p:nvPr/>
        </p:nvSpPr>
        <p:spPr>
          <a:xfrm>
            <a:off x="3488395" y="4021438"/>
            <a:ext cx="50305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hlinkClick r:id="rId4"/>
              </a:rPr>
              <a:t>leandro.siqueira@mpdft.mp.br</a:t>
            </a:r>
            <a:endParaRPr lang="pt-BR" sz="2800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9652FA-E4D0-4FDE-FFDF-6CC72D19221C}"/>
              </a:ext>
            </a:extLst>
          </p:cNvPr>
          <p:cNvSpPr txBox="1"/>
          <p:nvPr/>
        </p:nvSpPr>
        <p:spPr>
          <a:xfrm>
            <a:off x="4590459" y="4973775"/>
            <a:ext cx="28264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hlinkClick r:id="rId4"/>
              </a:rPr>
              <a:t>sti@mpdft.mp.br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23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2ADC076-C850-9792-8F72-905E2084262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esenho de bandeira&#10;&#10;Descrição gerada automaticamente">
            <a:extLst>
              <a:ext uri="{FF2B5EF4-FFF2-40B4-BE49-F238E27FC236}">
                <a16:creationId xmlns:a16="http://schemas.microsoft.com/office/drawing/2014/main" id="{6507E004-55BA-FA22-A714-6B6D2CD8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730451-6833-3E14-EE86-54C2D6324D26}"/>
              </a:ext>
            </a:extLst>
          </p:cNvPr>
          <p:cNvSpPr txBox="1"/>
          <p:nvPr/>
        </p:nvSpPr>
        <p:spPr>
          <a:xfrm>
            <a:off x="1588945" y="314605"/>
            <a:ext cx="90141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Nossos recursos humanos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1CD186-9116-8620-BA15-10FE2F3E5A61}"/>
              </a:ext>
            </a:extLst>
          </p:cNvPr>
          <p:cNvSpPr txBox="1"/>
          <p:nvPr/>
        </p:nvSpPr>
        <p:spPr>
          <a:xfrm>
            <a:off x="3078678" y="3008734"/>
            <a:ext cx="78230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2.093</a:t>
            </a:r>
            <a:r>
              <a:rPr lang="pt-BR" sz="2000" dirty="0"/>
              <a:t> Servidores do quadro e lotações provisórias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12" name="Imagem 12">
            <a:extLst>
              <a:ext uri="{FF2B5EF4-FFF2-40B4-BE49-F238E27FC236}">
                <a16:creationId xmlns:a16="http://schemas.microsoft.com/office/drawing/2014/main" id="{7D833BC1-D739-A4B2-B88D-D75E6B57F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223645"/>
            <a:ext cx="1096645" cy="1068070"/>
          </a:xfrm>
          <a:prstGeom prst="rect">
            <a:avLst/>
          </a:prstGeom>
        </p:spPr>
      </p:pic>
      <p:pic>
        <p:nvPicPr>
          <p:cNvPr id="10" name="Imagem 10" descr="Uma imagem contendo mesa&#10;&#10;Descrição gerada automaticamente">
            <a:extLst>
              <a:ext uri="{FF2B5EF4-FFF2-40B4-BE49-F238E27FC236}">
                <a16:creationId xmlns:a16="http://schemas.microsoft.com/office/drawing/2014/main" id="{65157422-FDE9-68F6-A13C-836C3356E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320" y="2898834"/>
            <a:ext cx="1493520" cy="1050171"/>
          </a:xfrm>
          <a:prstGeom prst="rect">
            <a:avLst/>
          </a:prstGeom>
        </p:spPr>
      </p:pic>
      <p:pic>
        <p:nvPicPr>
          <p:cNvPr id="13" name="Imagem 13" descr="Ícone&#10;&#10;Descrição gerada automaticamente">
            <a:extLst>
              <a:ext uri="{FF2B5EF4-FFF2-40B4-BE49-F238E27FC236}">
                <a16:creationId xmlns:a16="http://schemas.microsoft.com/office/drawing/2014/main" id="{322C51BA-8307-9DD6-0A56-4F403C84B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945" y="4383949"/>
            <a:ext cx="1046480" cy="104648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828CA9-A048-3B33-1340-C84BBBE463A7}"/>
              </a:ext>
            </a:extLst>
          </p:cNvPr>
          <p:cNvSpPr txBox="1"/>
          <p:nvPr/>
        </p:nvSpPr>
        <p:spPr>
          <a:xfrm>
            <a:off x="3078480" y="1171646"/>
            <a:ext cx="782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pt-BR" sz="2000" b="1" dirty="0">
                <a:cs typeface="Arial"/>
              </a:rPr>
              <a:t>379 Membros</a:t>
            </a:r>
            <a:endParaRPr lang="en-US" sz="2000" b="1" dirty="0"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pt-BR" sz="2000" dirty="0">
                <a:cs typeface="Arial"/>
              </a:rPr>
              <a:t>  48 Procuradores de Justiça</a:t>
            </a:r>
            <a:endParaRPr lang="en-US" sz="2000" dirty="0"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pt-BR" sz="2000" dirty="0">
                <a:cs typeface="Arial"/>
              </a:rPr>
              <a:t>272 Promotores de Justiça</a:t>
            </a:r>
            <a:endParaRPr lang="en-US" sz="2000" dirty="0"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pt-BR" sz="2000" dirty="0">
                <a:cs typeface="Arial"/>
              </a:rPr>
              <a:t>  59 Promotores de Justiça Adjunto</a:t>
            </a:r>
            <a:endParaRPr lang="pt-BR" sz="2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ECA169-0E3F-FC29-6B36-082BC39C782D}"/>
              </a:ext>
            </a:extLst>
          </p:cNvPr>
          <p:cNvSpPr txBox="1"/>
          <p:nvPr/>
        </p:nvSpPr>
        <p:spPr>
          <a:xfrm>
            <a:off x="3078480" y="4365231"/>
            <a:ext cx="782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pt-BR" sz="2000" b="1" dirty="0">
                <a:cs typeface="Arial"/>
              </a:rPr>
              <a:t>98 servidores lotados na STI</a:t>
            </a:r>
            <a:endParaRPr lang="en-US" sz="2000" b="1" dirty="0"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pt-BR" sz="2000" b="1" dirty="0">
                <a:cs typeface="Arial"/>
              </a:rPr>
              <a:t>18</a:t>
            </a:r>
            <a:r>
              <a:rPr lang="pt-BR" sz="2000" dirty="0">
                <a:cs typeface="Arial"/>
              </a:rPr>
              <a:t> servidores atuando no NeoGab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459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2EAFD5A-2934-07D1-9C3F-DF5D28D38E02}"/>
              </a:ext>
            </a:extLst>
          </p:cNvPr>
          <p:cNvSpPr txBox="1"/>
          <p:nvPr/>
        </p:nvSpPr>
        <p:spPr>
          <a:xfrm>
            <a:off x="2586037" y="333619"/>
            <a:ext cx="723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Estatísticas da atuação do MPDFT - JUDICIAL</a:t>
            </a:r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B245197-54A9-33DC-4CA9-1ABC7FE25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396100"/>
            <a:ext cx="7320261" cy="312356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7AEFF8B-9FC7-A8EE-2E98-3F9F0E60B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365" y="1090838"/>
            <a:ext cx="4171956" cy="44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11289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B77594-3B10-5467-5CFD-DB68EBDB8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58" y="4070977"/>
            <a:ext cx="1792532" cy="461664"/>
          </a:xfrm>
          <a:prstGeom prst="rect">
            <a:avLst/>
          </a:prstGeom>
        </p:spPr>
      </p:pic>
      <p:sp>
        <p:nvSpPr>
          <p:cNvPr id="7" name="Forma em L 6">
            <a:extLst>
              <a:ext uri="{FF2B5EF4-FFF2-40B4-BE49-F238E27FC236}">
                <a16:creationId xmlns:a16="http://schemas.microsoft.com/office/drawing/2014/main" id="{259228A7-4F23-A7BE-8C6C-0A32C82A6C8E}"/>
              </a:ext>
            </a:extLst>
          </p:cNvPr>
          <p:cNvSpPr/>
          <p:nvPr/>
        </p:nvSpPr>
        <p:spPr>
          <a:xfrm rot="5400000">
            <a:off x="7002837" y="2237518"/>
            <a:ext cx="1380869" cy="260427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C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67DFFEC2-DD17-55FE-06F1-E4CC245274CA}"/>
              </a:ext>
            </a:extLst>
          </p:cNvPr>
          <p:cNvSpPr/>
          <p:nvPr/>
        </p:nvSpPr>
        <p:spPr>
          <a:xfrm>
            <a:off x="8573090" y="2510177"/>
            <a:ext cx="360755" cy="305999"/>
          </a:xfrm>
          <a:prstGeom prst="triangle">
            <a:avLst>
              <a:gd name="adj" fmla="val 100000"/>
            </a:avLst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8648FB4-0917-80A8-E42A-F07F8537B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491" y="3140408"/>
            <a:ext cx="1359480" cy="73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m 37" descr="Logotipo&#10;&#10;Descrição gerada automaticamente com confiança baixa">
            <a:extLst>
              <a:ext uri="{FF2B5EF4-FFF2-40B4-BE49-F238E27FC236}">
                <a16:creationId xmlns:a16="http://schemas.microsoft.com/office/drawing/2014/main" id="{D0DAAF89-DC0B-0226-3E6B-A4A5544AB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91" y="1393386"/>
            <a:ext cx="2304072" cy="646662"/>
          </a:xfrm>
          <a:prstGeom prst="rect">
            <a:avLst/>
          </a:prstGeom>
        </p:spPr>
      </p:pic>
      <p:pic>
        <p:nvPicPr>
          <p:cNvPr id="45" name="Imagem 44" descr="Logotipo&#10;&#10;Descrição gerada automaticamente">
            <a:extLst>
              <a:ext uri="{FF2B5EF4-FFF2-40B4-BE49-F238E27FC236}">
                <a16:creationId xmlns:a16="http://schemas.microsoft.com/office/drawing/2014/main" id="{08A10E08-14AB-52DF-03CA-2A3A0FA5C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78" y="2333909"/>
            <a:ext cx="2017999" cy="461665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4C03D7B8-091A-D6C3-E69E-97E106DFAD38}"/>
              </a:ext>
            </a:extLst>
          </p:cNvPr>
          <p:cNvSpPr txBox="1"/>
          <p:nvPr/>
        </p:nvSpPr>
        <p:spPr>
          <a:xfrm>
            <a:off x="1784719" y="377968"/>
            <a:ext cx="908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breve histórico dos sistemas de controle de processos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8EA367D-7275-EE40-2DEE-CAE82D4D72C6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m 51" descr="Desenho de bandeira&#10;&#10;Descrição gerada automaticamente">
            <a:extLst>
              <a:ext uri="{FF2B5EF4-FFF2-40B4-BE49-F238E27FC236}">
                <a16:creationId xmlns:a16="http://schemas.microsoft.com/office/drawing/2014/main" id="{A7D88784-57EB-65D4-EC5F-DC7AA9D44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2" name="Forma em L 1">
            <a:extLst>
              <a:ext uri="{FF2B5EF4-FFF2-40B4-BE49-F238E27FC236}">
                <a16:creationId xmlns:a16="http://schemas.microsoft.com/office/drawing/2014/main" id="{741CA2B6-8E77-EBE9-05F1-18F31B35D473}"/>
              </a:ext>
            </a:extLst>
          </p:cNvPr>
          <p:cNvSpPr/>
          <p:nvPr/>
        </p:nvSpPr>
        <p:spPr>
          <a:xfrm rot="5400000">
            <a:off x="4388797" y="3121040"/>
            <a:ext cx="1380869" cy="260427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CC33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orma em L 4">
            <a:extLst>
              <a:ext uri="{FF2B5EF4-FFF2-40B4-BE49-F238E27FC236}">
                <a16:creationId xmlns:a16="http://schemas.microsoft.com/office/drawing/2014/main" id="{E483B74E-7A4C-220C-02E6-535A58F57A93}"/>
              </a:ext>
            </a:extLst>
          </p:cNvPr>
          <p:cNvSpPr/>
          <p:nvPr/>
        </p:nvSpPr>
        <p:spPr>
          <a:xfrm rot="5400000">
            <a:off x="1727144" y="3972355"/>
            <a:ext cx="1380869" cy="26042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rma em L 9">
            <a:extLst>
              <a:ext uri="{FF2B5EF4-FFF2-40B4-BE49-F238E27FC236}">
                <a16:creationId xmlns:a16="http://schemas.microsoft.com/office/drawing/2014/main" id="{13CCFC52-1B5B-E8DA-7617-1AB9DA00DEFC}"/>
              </a:ext>
            </a:extLst>
          </p:cNvPr>
          <p:cNvSpPr/>
          <p:nvPr/>
        </p:nvSpPr>
        <p:spPr>
          <a:xfrm rot="5400000">
            <a:off x="9564491" y="1461118"/>
            <a:ext cx="1204955" cy="2323588"/>
          </a:xfrm>
          <a:prstGeom prst="corner">
            <a:avLst>
              <a:gd name="adj1" fmla="val 16120"/>
              <a:gd name="adj2" fmla="val 16110"/>
            </a:avLst>
          </a:prstGeom>
          <a:gradFill flip="none" rotWithShape="1">
            <a:gsLst>
              <a:gs pos="52472">
                <a:srgbClr val="FFC000"/>
              </a:gs>
              <a:gs pos="35000">
                <a:schemeClr val="bg2">
                  <a:lumMod val="50000"/>
                </a:schemeClr>
              </a:gs>
              <a:gs pos="7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83344EF2-AB3F-3255-67E5-CD821576E2A8}"/>
              </a:ext>
            </a:extLst>
          </p:cNvPr>
          <p:cNvSpPr/>
          <p:nvPr/>
        </p:nvSpPr>
        <p:spPr>
          <a:xfrm>
            <a:off x="5985210" y="3386655"/>
            <a:ext cx="360755" cy="305999"/>
          </a:xfrm>
          <a:prstGeom prst="triangle">
            <a:avLst>
              <a:gd name="adj" fmla="val 100000"/>
            </a:avLst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7A6AEBF6-ED7E-FDF6-A990-C2BE1C74498A}"/>
              </a:ext>
            </a:extLst>
          </p:cNvPr>
          <p:cNvSpPr/>
          <p:nvPr/>
        </p:nvSpPr>
        <p:spPr>
          <a:xfrm>
            <a:off x="3309462" y="4218570"/>
            <a:ext cx="360755" cy="305999"/>
          </a:xfrm>
          <a:prstGeom prst="triangle">
            <a:avLst>
              <a:gd name="adj" fmla="val 100000"/>
            </a:avLst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B24FCD-111C-E6B2-AE9B-98BD998EB260}"/>
              </a:ext>
            </a:extLst>
          </p:cNvPr>
          <p:cNvSpPr txBox="1"/>
          <p:nvPr/>
        </p:nvSpPr>
        <p:spPr>
          <a:xfrm>
            <a:off x="2095277" y="308130"/>
            <a:ext cx="822052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que contribuíram para o sucesso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0EB5111-46AB-B961-771E-3513997AA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" y="1549778"/>
            <a:ext cx="1957435" cy="121336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269BE8-1848-951A-16DF-49F4C23CFAFA}"/>
              </a:ext>
            </a:extLst>
          </p:cNvPr>
          <p:cNvSpPr txBox="1"/>
          <p:nvPr/>
        </p:nvSpPr>
        <p:spPr>
          <a:xfrm>
            <a:off x="2317861" y="3878398"/>
            <a:ext cx="7838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cs typeface="Arial"/>
              </a:rPr>
              <a:t>Atuação estratégica da VPGJ-I</a:t>
            </a:r>
          </a:p>
          <a:p>
            <a:r>
              <a:rPr lang="pt-BR" sz="2000" dirty="0">
                <a:cs typeface="Arial"/>
              </a:rPr>
              <a:t>Atuação da Coordenadoria Executiva do Processo Eletrônico</a:t>
            </a:r>
          </a:p>
          <a:p>
            <a:r>
              <a:rPr lang="pt-BR" sz="2000" dirty="0"/>
              <a:t>Comissão e Subcomissão do NeoGab</a:t>
            </a:r>
          </a:p>
          <a:p>
            <a:r>
              <a:rPr lang="pt-BR" sz="2000" dirty="0"/>
              <a:t>Fluxos transitórios de demandas</a:t>
            </a:r>
          </a:p>
        </p:txBody>
      </p:sp>
      <p:pic>
        <p:nvPicPr>
          <p:cNvPr id="16" name="Imagem 15" descr="Desenho de bandeira&#10;&#10;Descrição gerada automaticamente">
            <a:extLst>
              <a:ext uri="{FF2B5EF4-FFF2-40B4-BE49-F238E27FC236}">
                <a16:creationId xmlns:a16="http://schemas.microsoft.com/office/drawing/2014/main" id="{5F565E5C-BEC8-3AF1-AA8F-624D5A32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4" y="4094860"/>
            <a:ext cx="1208108" cy="60405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B4E1212-6C76-4847-4134-65E853B34D16}"/>
              </a:ext>
            </a:extLst>
          </p:cNvPr>
          <p:cNvSpPr txBox="1"/>
          <p:nvPr/>
        </p:nvSpPr>
        <p:spPr>
          <a:xfrm>
            <a:off x="2317862" y="1604289"/>
            <a:ext cx="4907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Comitê com os principais </a:t>
            </a:r>
            <a:r>
              <a:rPr lang="pt-BR" sz="2000" i="1" dirty="0"/>
              <a:t>players</a:t>
            </a:r>
            <a:r>
              <a:rPr lang="pt-BR" sz="2000" dirty="0"/>
              <a:t> do </a:t>
            </a:r>
            <a:r>
              <a:rPr lang="pt-BR" sz="2000" dirty="0" err="1"/>
              <a:t>PJe</a:t>
            </a:r>
            <a:endParaRPr lang="pt-BR" sz="2000" dirty="0"/>
          </a:p>
        </p:txBody>
      </p:sp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id="{C9A18290-382D-17BF-91B3-5F458D408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00" y="1897035"/>
            <a:ext cx="1184331" cy="891678"/>
          </a:xfrm>
          <a:prstGeom prst="rect">
            <a:avLst/>
          </a:prstGeom>
        </p:spPr>
      </p:pic>
      <p:pic>
        <p:nvPicPr>
          <p:cNvPr id="25" name="Imagem 24" descr="Desenho de bandeira&#10;&#10;Descrição gerada automaticamente">
            <a:extLst>
              <a:ext uri="{FF2B5EF4-FFF2-40B4-BE49-F238E27FC236}">
                <a16:creationId xmlns:a16="http://schemas.microsoft.com/office/drawing/2014/main" id="{CF4B6A62-C7F9-C2C1-C504-0871355B4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27" y="2156462"/>
            <a:ext cx="678845" cy="339423"/>
          </a:xfrm>
          <a:prstGeom prst="rect">
            <a:avLst/>
          </a:prstGeom>
        </p:spPr>
      </p:pic>
      <p:pic>
        <p:nvPicPr>
          <p:cNvPr id="27" name="Imagem 26" descr="Texto, Logotipo&#10;&#10;Descrição gerada automaticamente">
            <a:extLst>
              <a:ext uri="{FF2B5EF4-FFF2-40B4-BE49-F238E27FC236}">
                <a16:creationId xmlns:a16="http://schemas.microsoft.com/office/drawing/2014/main" id="{6F7670D1-D7BD-E071-01E7-AB2275AB2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79" y="1903105"/>
            <a:ext cx="708413" cy="708413"/>
          </a:xfrm>
          <a:prstGeom prst="rect">
            <a:avLst/>
          </a:prstGeom>
        </p:spPr>
      </p:pic>
      <p:pic>
        <p:nvPicPr>
          <p:cNvPr id="31" name="Imagem 30" descr="Logotipo&#10;&#10;Descrição gerada automaticamente">
            <a:extLst>
              <a:ext uri="{FF2B5EF4-FFF2-40B4-BE49-F238E27FC236}">
                <a16:creationId xmlns:a16="http://schemas.microsoft.com/office/drawing/2014/main" id="{EF5188A9-4F2D-B559-0FFA-72146CB44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04" y="1851663"/>
            <a:ext cx="928688" cy="928688"/>
          </a:xfrm>
          <a:prstGeom prst="rect">
            <a:avLst/>
          </a:prstGeom>
        </p:spPr>
      </p:pic>
      <p:pic>
        <p:nvPicPr>
          <p:cNvPr id="33" name="Imagem 32" descr="Placa branca com letras pretas&#10;&#10;Descrição gerada automaticamente com confiança baixa">
            <a:extLst>
              <a:ext uri="{FF2B5EF4-FFF2-40B4-BE49-F238E27FC236}">
                <a16:creationId xmlns:a16="http://schemas.microsoft.com/office/drawing/2014/main" id="{3E734B64-6142-25E0-64AA-641860BF53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93" y="1843065"/>
            <a:ext cx="966219" cy="9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B24FCD-111C-E6B2-AE9B-98BD998EB260}"/>
              </a:ext>
            </a:extLst>
          </p:cNvPr>
          <p:cNvSpPr txBox="1"/>
          <p:nvPr/>
        </p:nvSpPr>
        <p:spPr>
          <a:xfrm>
            <a:off x="4396291" y="120212"/>
            <a:ext cx="3618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 importantes</a:t>
            </a:r>
            <a:endParaRPr lang="pt-BR" sz="3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7" descr="Diagrama&#10;&#10;Descrição gerada automaticamente">
            <a:extLst>
              <a:ext uri="{FF2B5EF4-FFF2-40B4-BE49-F238E27FC236}">
                <a16:creationId xmlns:a16="http://schemas.microsoft.com/office/drawing/2014/main" id="{F9007ADB-62B4-25D5-8C87-BEFD27AE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011" y="519709"/>
            <a:ext cx="9879979" cy="57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16A3AD-FFA5-E3E9-0683-97102B68E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7" y="56445"/>
            <a:ext cx="12152730" cy="6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361950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E52C6AF-6128-C2FA-61D7-81F25B1C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44"/>
            <a:ext cx="12192000" cy="68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C7B4CB-7B80-F20F-20E8-78B92623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37D84F1-AB8A-2EBF-50DA-32723B01FC44}"/>
              </a:ext>
            </a:extLst>
          </p:cNvPr>
          <p:cNvCxnSpPr>
            <a:cxnSpLocks/>
          </p:cNvCxnSpPr>
          <p:nvPr/>
        </p:nvCxnSpPr>
        <p:spPr>
          <a:xfrm>
            <a:off x="241145" y="6356207"/>
            <a:ext cx="116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bandeira&#10;&#10;Descrição gerada automaticamente">
            <a:extLst>
              <a:ext uri="{FF2B5EF4-FFF2-40B4-BE49-F238E27FC236}">
                <a16:creationId xmlns:a16="http://schemas.microsoft.com/office/drawing/2014/main" id="{451AD96D-3373-5B7D-9B91-D30841B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4" y="6427647"/>
            <a:ext cx="753412" cy="3767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2EAFD5A-2934-07D1-9C3F-DF5D28D38E02}"/>
              </a:ext>
            </a:extLst>
          </p:cNvPr>
          <p:cNvSpPr txBox="1"/>
          <p:nvPr/>
        </p:nvSpPr>
        <p:spPr>
          <a:xfrm>
            <a:off x="2586037" y="333619"/>
            <a:ext cx="723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Estatísticas da atuação do MPDFT - Extrajudicial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C8FCBA6-D71C-9B53-708E-F0BA7AFA9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174225"/>
              </p:ext>
            </p:extLst>
          </p:nvPr>
        </p:nvGraphicFramePr>
        <p:xfrm>
          <a:off x="2576049" y="1341632"/>
          <a:ext cx="7039439" cy="396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0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361</Words>
  <Application>Microsoft Office PowerPoint</Application>
  <PresentationFormat>Widescreen</PresentationFormat>
  <Paragraphs>61</Paragraphs>
  <Slides>16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Open Sans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Leandro</dc:creator>
  <dc:description/>
  <cp:lastModifiedBy>Leandro Siqueira</cp:lastModifiedBy>
  <cp:revision>92</cp:revision>
  <dcterms:created xsi:type="dcterms:W3CDTF">2022-09-05T19:10:43Z</dcterms:created>
  <dcterms:modified xsi:type="dcterms:W3CDTF">2023-05-25T20:28:57Z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3</vt:i4>
  </property>
</Properties>
</file>