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76" r:id="rId4"/>
    <p:sldId id="267" r:id="rId5"/>
    <p:sldId id="277" r:id="rId6"/>
    <p:sldId id="281" r:id="rId7"/>
    <p:sldId id="306" r:id="rId8"/>
    <p:sldId id="307" r:id="rId9"/>
    <p:sldId id="303" r:id="rId10"/>
    <p:sldId id="309" r:id="rId11"/>
    <p:sldId id="308" r:id="rId12"/>
    <p:sldId id="31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br&#237;cia\Desktop\COAT%20-%20Comunicac&#807;a&#771;o%20de%20Atividades%20Ati&#769;picas%20RESUMO%20atual%2009.11.2022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br&#237;cia\Desktop\COAT%20-%20Comunicac&#807;a&#771;o%20de%20Atividades%20Ati&#769;picas%20RESUMO%20atual%2009.11.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[COAT - Comunicação de Atividades Atípicas RESUMO atual 09.11.2022.xlsx]Planilha1!Tabela dinâmica5</c:name>
    <c:fmtId val="7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COMUNICADO DE ATIVIDADES ATÍPICAS  - 2022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7.7165419142579794E-2"/>
          <c:y val="0.14348760286626636"/>
          <c:w val="0.89969028559209907"/>
          <c:h val="0.778699948436802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Planilha1!$B$3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Planilha1!$A$4:$A$13</c:f>
              <c:strCache>
                <c:ptCount val="10"/>
                <c:pt idx="0">
                  <c:v>março</c:v>
                </c:pt>
                <c:pt idx="1">
                  <c:v>abril</c:v>
                </c:pt>
                <c:pt idx="2">
                  <c:v>maio</c:v>
                </c:pt>
                <c:pt idx="3">
                  <c:v>junho</c:v>
                </c:pt>
                <c:pt idx="4">
                  <c:v>julho</c:v>
                </c:pt>
                <c:pt idx="5">
                  <c:v>agosto</c:v>
                </c:pt>
                <c:pt idx="6">
                  <c:v>setembro</c:v>
                </c:pt>
                <c:pt idx="7">
                  <c:v>outubro</c:v>
                </c:pt>
                <c:pt idx="8">
                  <c:v>novembro</c:v>
                </c:pt>
                <c:pt idx="9">
                  <c:v>dezembro</c:v>
                </c:pt>
              </c:strCache>
            </c:strRef>
          </c:cat>
          <c:val>
            <c:numRef>
              <c:f>Planilha1!$B$4:$B$13</c:f>
              <c:numCache>
                <c:formatCode>General</c:formatCode>
                <c:ptCount val="10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  <c:pt idx="6">
                  <c:v>8</c:v>
                </c:pt>
                <c:pt idx="7">
                  <c:v>8</c:v>
                </c:pt>
                <c:pt idx="8">
                  <c:v>4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B7-4EA4-9688-7DC2B48295D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51522792"/>
        <c:axId val="551528368"/>
      </c:barChart>
      <c:catAx>
        <c:axId val="551522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51528368"/>
        <c:crosses val="autoZero"/>
        <c:auto val="1"/>
        <c:lblAlgn val="ctr"/>
        <c:lblOffset val="100"/>
        <c:noMultiLvlLbl val="0"/>
      </c:catAx>
      <c:valAx>
        <c:axId val="551528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dirty="0"/>
                  <a:t>Quantidade Geral</a:t>
                </a:r>
              </a:p>
            </c:rich>
          </c:tx>
          <c:layout>
            <c:manualLayout>
              <c:xMode val="edge"/>
              <c:yMode val="edge"/>
              <c:x val="2.1995496466162025E-2"/>
              <c:y val="0.4131783215566152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51522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[COAT - Comunicação de Atividades Atípicas RESUMO atual 09.11.2022.xlsx]Planilha6!Tabela dinâmica35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b="1" dirty="0"/>
              <a:t>Contagem de TIPO</a:t>
            </a:r>
          </a:p>
        </c:rich>
      </c:tx>
      <c:layout>
        <c:manualLayout>
          <c:xMode val="edge"/>
          <c:yMode val="edge"/>
          <c:x val="0.38654428470928237"/>
          <c:y val="2.77093025074009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Planilha6!$B$3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Planilha6!$A$4:$A$11</c:f>
              <c:strCache>
                <c:ptCount val="8"/>
                <c:pt idx="0">
                  <c:v>COMBUSTÍVEL</c:v>
                </c:pt>
                <c:pt idx="1">
                  <c:v>DIÁRIAS</c:v>
                </c:pt>
                <c:pt idx="2">
                  <c:v>NEPOTISMO</c:v>
                </c:pt>
                <c:pt idx="3">
                  <c:v>PAGAMENTO/EMPENHO</c:v>
                </c:pt>
                <c:pt idx="4">
                  <c:v>PORTAL DE TRANSPARÊNCIA</c:v>
                </c:pt>
                <c:pt idx="5">
                  <c:v>PROCESSO LICITATÓRIO</c:v>
                </c:pt>
                <c:pt idx="6">
                  <c:v>PROCESSO SELETIVO</c:v>
                </c:pt>
                <c:pt idx="7">
                  <c:v>VÍNCULOS</c:v>
                </c:pt>
              </c:strCache>
            </c:strRef>
          </c:cat>
          <c:val>
            <c:numRef>
              <c:f>Planilha6!$B$4:$B$11</c:f>
              <c:numCache>
                <c:formatCode>General</c:formatCode>
                <c:ptCount val="8"/>
                <c:pt idx="0">
                  <c:v>3</c:v>
                </c:pt>
                <c:pt idx="1">
                  <c:v>12</c:v>
                </c:pt>
                <c:pt idx="2">
                  <c:v>1</c:v>
                </c:pt>
                <c:pt idx="3">
                  <c:v>2</c:v>
                </c:pt>
                <c:pt idx="4">
                  <c:v>9</c:v>
                </c:pt>
                <c:pt idx="5">
                  <c:v>36</c:v>
                </c:pt>
                <c:pt idx="6">
                  <c:v>5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92-457C-A715-BB84765F9DE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99063296"/>
        <c:axId val="604584680"/>
      </c:barChart>
      <c:catAx>
        <c:axId val="599063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04584680"/>
        <c:crosses val="autoZero"/>
        <c:auto val="1"/>
        <c:lblAlgn val="ctr"/>
        <c:lblOffset val="100"/>
        <c:noMultiLvlLbl val="0"/>
      </c:catAx>
      <c:valAx>
        <c:axId val="6045846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99063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[COAT - Comunicação de Atividades Atípicas RESUMO atual 09.11.2022.xlsx]Planilha2!Tabela dinâmica20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b="1" dirty="0"/>
              <a:t>Total de Indícios de ilicitude através</a:t>
            </a:r>
            <a:r>
              <a:rPr lang="pt-BR" b="1" baseline="0" dirty="0"/>
              <a:t> dos </a:t>
            </a:r>
            <a:r>
              <a:rPr lang="pt-BR" b="1" baseline="0" dirty="0" err="1"/>
              <a:t>COAT’s</a:t>
            </a:r>
            <a:r>
              <a:rPr lang="pt-BR" b="1" baseline="0" dirty="0"/>
              <a:t> </a:t>
            </a:r>
            <a:r>
              <a:rPr lang="pt-BR" b="1" dirty="0"/>
              <a:t>em 2022</a:t>
            </a:r>
          </a:p>
        </c:rich>
      </c:tx>
      <c:layout>
        <c:manualLayout>
          <c:xMode val="edge"/>
          <c:yMode val="edge"/>
          <c:x val="0.29908895579229067"/>
          <c:y val="1.80394542547645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15205255593050868"/>
          <c:y val="0.1717128776338567"/>
          <c:w val="0.82810617422822153"/>
          <c:h val="0.622716170895304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Planilha2!$B$3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Planilha2!$A$4:$A$13</c:f>
              <c:strCache>
                <c:ptCount val="10"/>
                <c:pt idx="0">
                  <c:v>março</c:v>
                </c:pt>
                <c:pt idx="1">
                  <c:v>abril</c:v>
                </c:pt>
                <c:pt idx="2">
                  <c:v>maio</c:v>
                </c:pt>
                <c:pt idx="3">
                  <c:v>junho</c:v>
                </c:pt>
                <c:pt idx="4">
                  <c:v>julho</c:v>
                </c:pt>
                <c:pt idx="5">
                  <c:v>agosto</c:v>
                </c:pt>
                <c:pt idx="6">
                  <c:v>setembro</c:v>
                </c:pt>
                <c:pt idx="7">
                  <c:v>outubro</c:v>
                </c:pt>
                <c:pt idx="8">
                  <c:v>novembro</c:v>
                </c:pt>
                <c:pt idx="9">
                  <c:v>dezembro</c:v>
                </c:pt>
              </c:strCache>
            </c:strRef>
          </c:cat>
          <c:val>
            <c:numRef>
              <c:f>Planilha2!$B$4:$B$13</c:f>
              <c:numCache>
                <c:formatCode>_(* #,##0.00_);_(* \(#,##0.00\);_(* "-"??_);_(@_)</c:formatCode>
                <c:ptCount val="10"/>
                <c:pt idx="0">
                  <c:v>26614472.590000004</c:v>
                </c:pt>
                <c:pt idx="1">
                  <c:v>9576233.25</c:v>
                </c:pt>
                <c:pt idx="2">
                  <c:v>58580864.609999999</c:v>
                </c:pt>
                <c:pt idx="3">
                  <c:v>1195254.76</c:v>
                </c:pt>
                <c:pt idx="4">
                  <c:v>1390750</c:v>
                </c:pt>
                <c:pt idx="5">
                  <c:v>22085981.969999999</c:v>
                </c:pt>
                <c:pt idx="6">
                  <c:v>31190950</c:v>
                </c:pt>
                <c:pt idx="7">
                  <c:v>589656.46</c:v>
                </c:pt>
                <c:pt idx="8">
                  <c:v>186160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AE-4C12-BAB0-C03E174F1A9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01859664"/>
        <c:axId val="601859992"/>
      </c:barChart>
      <c:catAx>
        <c:axId val="6018596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 algn="ctr"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sz="1400" b="1" i="0" u="none" strike="noStrike" baseline="0" dirty="0">
                    <a:effectLst/>
                  </a:rPr>
                  <a:t>Total de Indícios de ilicitudes R$151.410.323,64 </a:t>
                </a:r>
                <a:r>
                  <a:rPr lang="pt-BR" sz="1400" b="0" i="1" u="none" strike="noStrike" baseline="0" dirty="0">
                    <a:effectLst/>
                  </a:rPr>
                  <a:t>(cento e cinquenta e um milhões, quatrocentos e dez mil, trezentos e vinte três reais e sessenta e quatro centavos).</a:t>
                </a:r>
                <a:endParaRPr lang="pt-BR" sz="1400" i="1" dirty="0"/>
              </a:p>
            </c:rich>
          </c:tx>
          <c:layout>
            <c:manualLayout>
              <c:xMode val="edge"/>
              <c:yMode val="edge"/>
              <c:x val="0.12531045751633987"/>
              <c:y val="0.898204089826749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algn="ctr"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01859992"/>
        <c:crosses val="autoZero"/>
        <c:auto val="1"/>
        <c:lblAlgn val="ctr"/>
        <c:lblOffset val="100"/>
        <c:noMultiLvlLbl val="0"/>
      </c:catAx>
      <c:valAx>
        <c:axId val="601859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01859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0.82503</cdr:x>
      <cdr:y>0.06655</cdr:y>
    </cdr:from>
    <cdr:to>
      <cdr:x>0.97206</cdr:x>
      <cdr:y>0.1539</cdr:y>
    </cdr:to>
    <cdr:sp macro="" textlink="">
      <cdr:nvSpPr>
        <cdr:cNvPr id="2" name="CaixaDeTexto 1">
          <a:extLst xmlns:a="http://schemas.openxmlformats.org/drawingml/2006/main">
            <a:ext uri="{FF2B5EF4-FFF2-40B4-BE49-F238E27FC236}">
              <a16:creationId xmlns:a16="http://schemas.microsoft.com/office/drawing/2014/main" id="{E21D2076-DB88-2E35-615D-E1604DC595DA}"/>
            </a:ext>
          </a:extLst>
        </cdr:cNvPr>
        <cdr:cNvSpPr txBox="1"/>
      </cdr:nvSpPr>
      <cdr:spPr>
        <a:xfrm xmlns:a="http://schemas.openxmlformats.org/drawingml/2006/main">
          <a:off x="5432648" y="230257"/>
          <a:ext cx="968152" cy="3022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900" b="1" dirty="0">
              <a:solidFill>
                <a:schemeClr val="tx1">
                  <a:lumMod val="65000"/>
                  <a:lumOff val="35000"/>
                </a:schemeClr>
              </a:solidFill>
            </a:rPr>
            <a:t>TOTAL GERAL  69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acreagora.com/2022/08/31/mpac-ajuiza-acao-civil-contra-prefeita-e-gestores-de-tarauaca/" TargetMode="External"/><Relationship Id="rId2" Type="http://schemas.openxmlformats.org/officeDocument/2006/relationships/hyperlink" Target="https://g1.globo.com/ac/acre/noticia/2022/07/12/apos-pedido-do-mp-justica-anula-processo-seletivo-de-prefeitura-no-interior-do-acre.g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rive.google.com/file/d/1fub-5DkOoGGobdUZ1UecQ_ftypz9qYt0/view" TargetMode="External"/><Relationship Id="rId4" Type="http://schemas.openxmlformats.org/officeDocument/2006/relationships/hyperlink" Target="https://www.tarauaca.ac.gov.br/product-page/pss-n-001-2022-professor-do-1-ao-5-ano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mozorio@mpac.mp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EECD6D-57ED-4EC0-8C5F-52381E2A33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8403" y="612741"/>
            <a:ext cx="9787836" cy="1819373"/>
          </a:xfrm>
        </p:spPr>
        <p:txBody>
          <a:bodyPr>
            <a:noAutofit/>
          </a:bodyPr>
          <a:lstStyle/>
          <a:p>
            <a:pPr algn="ctr"/>
            <a:br>
              <a:rPr lang="pt-BR" sz="4800" b="1" dirty="0"/>
            </a:br>
            <a:br>
              <a:rPr lang="pt-BR" sz="4800" b="1" dirty="0"/>
            </a:br>
            <a:r>
              <a:rPr lang="pt-BR" sz="4800" b="1" dirty="0"/>
              <a:t>NÚCLEO DE APOIO TÉCNICO-NAT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0393D93-557B-4D9D-B2F1-04A94C5422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3799003"/>
            <a:ext cx="8637072" cy="1310326"/>
          </a:xfrm>
        </p:spPr>
        <p:txBody>
          <a:bodyPr>
            <a:noAutofit/>
          </a:bodyPr>
          <a:lstStyle/>
          <a:p>
            <a:r>
              <a:rPr lang="pt-BR" sz="2400" b="1" dirty="0"/>
              <a:t>Coordenadora-Geral:</a:t>
            </a:r>
            <a:r>
              <a:rPr lang="pt-BR" sz="2400" dirty="0"/>
              <a:t> Marcela Cristina Ozório</a:t>
            </a:r>
          </a:p>
          <a:p>
            <a:r>
              <a:rPr lang="pt-BR" sz="2400" b="1" dirty="0"/>
              <a:t>Coordenador-Adjunto:</a:t>
            </a:r>
            <a:r>
              <a:rPr lang="pt-BR" sz="2400" dirty="0"/>
              <a:t> Bernardo </a:t>
            </a:r>
            <a:r>
              <a:rPr lang="pt-BR" sz="2400" dirty="0" err="1"/>
              <a:t>Fiterman</a:t>
            </a:r>
            <a:r>
              <a:rPr lang="pt-BR" sz="2400" dirty="0"/>
              <a:t> Albano</a:t>
            </a:r>
          </a:p>
        </p:txBody>
      </p:sp>
    </p:spTree>
    <p:extLst>
      <p:ext uri="{BB962C8B-B14F-4D97-AF65-F5344CB8AC3E}">
        <p14:creationId xmlns:p14="http://schemas.microsoft.com/office/powerpoint/2010/main" val="3060079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3FECF0-6042-421F-A497-ADFD111DD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895350"/>
            <a:ext cx="9603275" cy="521017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t-BR" sz="1800" b="1" dirty="0"/>
              <a:t>CONTRATAÇÃO DE ESCRITÓRIO DE ADVOCACIA, PARA PRESTAÇÃO DE SERVIÇOS DE ASSESSORIA E CONSULTORIA JURÍDICA, VIA INEXIGIBILIDADE DE LICITAÇÃO, PELA PREFEITURA DE TARAUACÁ (COAT 33/2022)</a:t>
            </a:r>
          </a:p>
          <a:p>
            <a:pPr marL="0">
              <a:spcBef>
                <a:spcPts val="0"/>
              </a:spcBef>
            </a:pPr>
            <a:endParaRPr lang="pt-BR" sz="1800" dirty="0"/>
          </a:p>
          <a:p>
            <a:pPr marL="0" algn="just">
              <a:spcBef>
                <a:spcPts val="0"/>
              </a:spcBef>
            </a:pPr>
            <a:r>
              <a:rPr lang="pt-BR" b="1" dirty="0"/>
              <a:t>PROBLEMA </a:t>
            </a:r>
          </a:p>
          <a:p>
            <a:pPr marL="0" algn="just">
              <a:spcBef>
                <a:spcPts val="0"/>
              </a:spcBef>
            </a:pPr>
            <a:r>
              <a:rPr lang="pt-BR" dirty="0"/>
              <a:t>Contratação de escritório de advocacia para prestação de serviços de assessoria e consultoria jurídica, via inexigibilidade de licitação, pela Prefeitura de Tarauacá no valor de  </a:t>
            </a:r>
            <a:r>
              <a:rPr lang="pt-BR" b="1" dirty="0"/>
              <a:t>R$300.000,00 (Trezentos mil reais). </a:t>
            </a:r>
          </a:p>
          <a:p>
            <a:pPr marL="0" algn="just">
              <a:spcBef>
                <a:spcPts val="0"/>
              </a:spcBef>
            </a:pPr>
            <a:endParaRPr lang="pt-BR" b="1" dirty="0"/>
          </a:p>
          <a:p>
            <a:pPr marL="0" algn="just">
              <a:spcBef>
                <a:spcPts val="0"/>
              </a:spcBef>
            </a:pPr>
            <a:r>
              <a:rPr lang="pt-BR" b="1" dirty="0"/>
              <a:t>AÇÃO RESOLUTIVA </a:t>
            </a:r>
          </a:p>
          <a:p>
            <a:pPr marL="0" algn="just">
              <a:spcBef>
                <a:spcPts val="0"/>
              </a:spcBef>
            </a:pPr>
            <a:r>
              <a:rPr lang="pt-BR" dirty="0"/>
              <a:t>Após análise do Contrato Administrativo 026/2022, relativo à contratação do escritório de advocacia, via inexigibilidade de licitação, pelo município de Tarauacá. Foram identificadas </a:t>
            </a:r>
            <a:r>
              <a:rPr lang="pt-BR" b="1" dirty="0"/>
              <a:t>ausências dos requisitos indispensáveis </a:t>
            </a:r>
            <a:r>
              <a:rPr lang="pt-BR" dirty="0"/>
              <a:t>para dispensa de licitação, via inexigibilidade, indicando, em tese, </a:t>
            </a:r>
            <a:r>
              <a:rPr lang="pt-BR" b="1" dirty="0"/>
              <a:t>possível desvirtuamento do instituto do concurso público ou da livre concorrência de licitantes. </a:t>
            </a:r>
          </a:p>
          <a:p>
            <a:pPr marL="0" algn="just">
              <a:spcBef>
                <a:spcPts val="0"/>
              </a:spcBef>
            </a:pPr>
            <a:endParaRPr lang="pt-BR" b="1" dirty="0"/>
          </a:p>
          <a:p>
            <a:pPr marL="0" algn="just">
              <a:spcBef>
                <a:spcPts val="0"/>
              </a:spcBef>
            </a:pPr>
            <a:r>
              <a:rPr lang="pt-BR" b="1" dirty="0"/>
              <a:t>RESULTADO COMPROVADO</a:t>
            </a:r>
            <a:r>
              <a:rPr lang="pt-BR" dirty="0"/>
              <a:t> </a:t>
            </a:r>
          </a:p>
          <a:p>
            <a:pPr marL="0" algn="just">
              <a:spcBef>
                <a:spcPts val="0"/>
              </a:spcBef>
            </a:pPr>
            <a:r>
              <a:rPr lang="pt-BR" dirty="0"/>
              <a:t>Posteriormente ao MP entrar com procedimento baseado no COAT encaminhado pelo LAB, identificamos que a Prefeitura </a:t>
            </a:r>
            <a:r>
              <a:rPr lang="pt-BR" b="1" dirty="0"/>
              <a:t>reincidiu o contrato de assessoria</a:t>
            </a:r>
            <a:r>
              <a:rPr lang="pt-BR" dirty="0"/>
              <a:t> através do Portal de transparência do órgão municipal.</a:t>
            </a:r>
          </a:p>
          <a:p>
            <a:r>
              <a:rPr lang="pt-BR" sz="1800" dirty="0"/>
              <a:t> </a:t>
            </a:r>
          </a:p>
          <a:p>
            <a:pPr marL="0" algn="ctr">
              <a:spcBef>
                <a:spcPts val="0"/>
              </a:spcBef>
            </a:pPr>
            <a:endParaRPr lang="pt-BR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002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B0392F9-AC5F-44EE-85EF-38815C1F7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102936"/>
            <a:ext cx="9603275" cy="4363409"/>
          </a:xfrm>
        </p:spPr>
        <p:txBody>
          <a:bodyPr>
            <a:normAutofit/>
          </a:bodyPr>
          <a:lstStyle/>
          <a:p>
            <a:pPr algn="just">
              <a:spcAft>
                <a:spcPts val="800"/>
              </a:spcAft>
            </a:pPr>
            <a:r>
              <a:rPr lang="pt-BR" dirty="0"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https://g1.globo.com/ac/acre/noticia/2022/07/12/apos-pedido-do-mp-justica-anula-processo-seletivo-de-prefeitura-no-interior-do-acre.ghtml</a:t>
            </a:r>
            <a:endParaRPr lang="pt-B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pt-BR" dirty="0"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https://acreagora.com/2022/08/31/mpac-ajuiza-acao-civil-contra-prefeita-e-gestores-de-tarauaca/</a:t>
            </a:r>
            <a:endParaRPr lang="pt-B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pt-BR" dirty="0"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https://www.tarauaca.ac.gov.br/product-page/pss-n-001-2022-professor-do-1-ao-5-ano</a:t>
            </a:r>
            <a:endParaRPr lang="pt-B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pt-BR" dirty="0"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https://drive.google.com/file/d/1fub-5DkOoGGobdUZ1UecQ_ftypz9qYt0/view</a:t>
            </a:r>
            <a:endParaRPr lang="pt-B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6729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2EA3440-BD32-4ACC-9939-D345592DF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/>
              <a:t>OBRIGADA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MARCELA CRISTINA OZÓRIO</a:t>
            </a:r>
          </a:p>
          <a:p>
            <a:pPr algn="ctr"/>
            <a:r>
              <a:rPr lang="pt-BR" sz="2400" dirty="0">
                <a:hlinkClick r:id="rId2"/>
              </a:rPr>
              <a:t>mozorio@mpac.mp.br</a:t>
            </a:r>
            <a:endParaRPr lang="pt-BR" sz="2400" dirty="0"/>
          </a:p>
          <a:p>
            <a:pPr algn="ctr"/>
            <a:r>
              <a:rPr lang="pt-BR" sz="2400" dirty="0"/>
              <a:t>68-999694188</a:t>
            </a:r>
          </a:p>
        </p:txBody>
      </p:sp>
    </p:spTree>
    <p:extLst>
      <p:ext uri="{BB962C8B-B14F-4D97-AF65-F5344CB8AC3E}">
        <p14:creationId xmlns:p14="http://schemas.microsoft.com/office/powerpoint/2010/main" val="1222773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13E97C-EE2A-4C31-B9D0-2EB1AB32C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998" y="1036948"/>
            <a:ext cx="10416618" cy="4807671"/>
          </a:xfrm>
        </p:spPr>
        <p:txBody>
          <a:bodyPr>
            <a:noAutofit/>
          </a:bodyPr>
          <a:lstStyle/>
          <a:p>
            <a:pPr algn="just"/>
            <a:r>
              <a:rPr lang="pt-BR" dirty="0"/>
              <a:t>O Núcleo de Apoio Técnico (NAT) foi instituído no âmbito do Ministério Público do Estado do Acre por meio do Ato n.º 25, de 13 de setembro de 2012, da Procuradoria-Geral de Justiça, com o escopo de prestar apoio de inteligência e segurança institucional, técnico-científico e operacional, por meio de servidores habilitados em áreas de conhecimento específico, aos órgãos de execução e, em especial, ao Grupo de Atuação Especial no Combate ao Crime Organizado (GAECO). </a:t>
            </a:r>
          </a:p>
          <a:p>
            <a:pPr algn="just"/>
            <a:r>
              <a:rPr lang="pt-BR" dirty="0"/>
              <a:t>Além da função acima referida, o NAT também ficou responsável pelo gerenciamento e funcionamento do Sistema de Investigação de Movimentação Bancária (SIMBA) e do Laboratório de Tecnologia contra Lavagem de Dinheiro (LAB-LD). </a:t>
            </a:r>
          </a:p>
        </p:txBody>
      </p:sp>
    </p:spTree>
    <p:extLst>
      <p:ext uri="{BB962C8B-B14F-4D97-AF65-F5344CB8AC3E}">
        <p14:creationId xmlns:p14="http://schemas.microsoft.com/office/powerpoint/2010/main" val="2303697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04CE2B-06AE-4EDB-8C41-0BD78A4D3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036948"/>
            <a:ext cx="9603275" cy="4429397"/>
          </a:xfrm>
        </p:spPr>
        <p:txBody>
          <a:bodyPr/>
          <a:lstStyle/>
          <a:p>
            <a:pPr algn="just"/>
            <a:r>
              <a:rPr lang="pt-BR" sz="2400" dirty="0"/>
              <a:t>Posteriormente, o NAT foi regulado pela nova Lei Orgânica do Ministério Público do Estado do Acre (Lei Complementar n.º 291, de 29 de dezembro de 2014), e atualizado pelo Ato n. 005/2021, da Procuradoria-Geral de Justiça, sendo previsto como órgão administrativo auxiliar de apoio técnico especializado de membros e órgãos do Ministério Público, vinculado à Procuradoria Geral de Justiça. </a:t>
            </a:r>
          </a:p>
          <a:p>
            <a:pPr algn="just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5634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034883-617F-48B3-A23F-E269A675D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5"/>
            <a:ext cx="9603275" cy="620952"/>
          </a:xfrm>
        </p:spPr>
        <p:txBody>
          <a:bodyPr/>
          <a:lstStyle/>
          <a:p>
            <a:pPr algn="ctr"/>
            <a:r>
              <a:rPr lang="pt-BR" b="1" dirty="0"/>
              <a:t>ORGANOGRAMA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809470F-2D6F-466E-A285-19BD780CE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2171769"/>
            <a:ext cx="9603275" cy="3294576"/>
          </a:xfrm>
        </p:spPr>
        <p:txBody>
          <a:bodyPr/>
          <a:lstStyle/>
          <a:p>
            <a:endParaRPr lang="pt-BR" dirty="0"/>
          </a:p>
          <a:p>
            <a:endParaRPr lang="pt-BR" dirty="0"/>
          </a:p>
          <a:p>
            <a:pPr algn="ctr"/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C15EE8E-F9E3-426E-A002-5569952816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4532" y="1461155"/>
            <a:ext cx="8531257" cy="400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695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AF8AE8-8EAE-4B12-8A71-0FD1C8318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820132"/>
            <a:ext cx="9603275" cy="72586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NAT PROATIVO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870442-A3C7-4F4E-89FA-C09E9B0BE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395166"/>
            <a:ext cx="9603275" cy="450950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sz="2900" dirty="0"/>
              <a:t>Ao longo dos anos, o NAT saiu da posição de apenas prestar apoio técnico sob demanda, para ofertar serviços. Nos tornamos proativos por meio de várias ações e, entre elas, o COAT.</a:t>
            </a:r>
          </a:p>
          <a:p>
            <a:pPr lvl="0" algn="just"/>
            <a:r>
              <a:rPr lang="pt-BR" sz="2900" dirty="0"/>
              <a:t>O COAT consiste no comunicado de atividades atípicas, elaborado pela Coordenação do Laboratório de Tecnologia contra a Lavagem de Dinheiro, e que tem subsidiado a abertura de investigações pelos membros, principalmente nos casos de enriquecimento ilícito, malversação de recursos públicos, licitações e contratos, patrimônio público, etc.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742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6D938E-280A-4EEE-8B4E-8F82DD1D4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564391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COAT – Comunicado de Atividades Atípicas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FA5F83-16DA-459E-BEBE-832C8209D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400176"/>
            <a:ext cx="9603275" cy="4657724"/>
          </a:xfrm>
        </p:spPr>
        <p:txBody>
          <a:bodyPr>
            <a:normAutofit fontScale="70000" lnSpcReduction="20000"/>
          </a:bodyPr>
          <a:lstStyle/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sz="2600" dirty="0"/>
              <a:t>COAT – COMUNICAÇÃO DE ATIVIDADES ATÍPICAS</a:t>
            </a:r>
            <a:br>
              <a:rPr lang="pt-BR" sz="2600" dirty="0"/>
            </a:br>
            <a:r>
              <a:rPr lang="pt-BR" sz="2600" dirty="0"/>
              <a:t>Esse método consiste em realizar pesquisas em fontes abertas (OSINT) e bancos de dados disponíveis ao NAT, com o intento de detectar indícios de irregularidades, superfaturamentos, e práticas ilícitas, em processos licitatórios, gastos excessivos com diárias, combustíveis, etc....</a:t>
            </a:r>
          </a:p>
          <a:p>
            <a:pPr marL="0" indent="0" algn="just">
              <a:buNone/>
            </a:pPr>
            <a:r>
              <a:rPr lang="pt-BR" sz="2600" dirty="0"/>
              <a:t>Na busca dessas informações, em algumas situações percebeu-se que o Portal de Transparência não vem sendo alimentado conforme indicado pela a LAI - Lei de acesso a informação, situação em que essa irregularidade também é informada.</a:t>
            </a:r>
            <a:br>
              <a:rPr lang="pt-BR" sz="2600" dirty="0"/>
            </a:br>
            <a:r>
              <a:rPr lang="pt-BR" sz="2600" dirty="0"/>
              <a:t>Com as informações, é realizado o cruzamento e, em caso de alguma suspeita, faz-se um Relatório de Comunicação de Atividade Atípica, que será remetido às promotorias competentes. </a:t>
            </a:r>
            <a:br>
              <a:rPr lang="pt-BR" sz="2600" dirty="0"/>
            </a:br>
            <a:r>
              <a:rPr lang="pt-BR" sz="2600" dirty="0"/>
              <a:t>Como resultado, temos a instauração de </a:t>
            </a:r>
            <a:r>
              <a:rPr lang="pt-BR" sz="2600" dirty="0" err="1"/>
              <a:t>PIC´s</a:t>
            </a:r>
            <a:r>
              <a:rPr lang="pt-BR" sz="2600" dirty="0"/>
              <a:t>, expedição de recomendações, ações civis públicas, entre outras ações.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1635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:a16="http://schemas.microsoft.com/office/drawing/2014/main" id="{7A212101-0310-9E3D-B958-FAAD308E79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944" y="945913"/>
            <a:ext cx="9144000" cy="4889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 descr="F:\_LAB\Manual LAB-LD\Manual LAB V03\Anexos\5_BIBLIOTECA\Logomarcas\Logo_LAB_Horiz_Transp.png">
            <a:extLst>
              <a:ext uri="{FF2B5EF4-FFF2-40B4-BE49-F238E27FC236}">
                <a16:creationId xmlns:a16="http://schemas.microsoft.com/office/drawing/2014/main" id="{48B9B5A8-7D3A-C336-4D11-0BA6AFE4ABC1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20337" y="6309959"/>
            <a:ext cx="1344607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5" descr="logov3">
            <a:extLst>
              <a:ext uri="{FF2B5EF4-FFF2-40B4-BE49-F238E27FC236}">
                <a16:creationId xmlns:a16="http://schemas.microsoft.com/office/drawing/2014/main" id="{15BB34D6-E806-E435-1D49-021FB6DF82C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093" y="6346405"/>
            <a:ext cx="1917498" cy="34417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E9855E8E-DFFC-02D1-4581-30F9497EF59F}"/>
              </a:ext>
            </a:extLst>
          </p:cNvPr>
          <p:cNvSpPr txBox="1"/>
          <p:nvPr/>
        </p:nvSpPr>
        <p:spPr>
          <a:xfrm>
            <a:off x="3685684" y="6234177"/>
            <a:ext cx="25573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900" b="1" dirty="0">
                <a:solidFill>
                  <a:srgbClr val="595959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NÚCLEO DE APOIO TÉCNICO - NAT</a:t>
            </a:r>
            <a:endParaRPr lang="pt-BR" altLang="pt-BR" sz="900" dirty="0"/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900" dirty="0">
                <a:solidFill>
                  <a:srgbClr val="595959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COORDENAÇÃO DO LABORATÓRIO DE TECNOLOGIA CONTRA LAVAGEM DE DINHEIRO – LAB-LD</a:t>
            </a:r>
            <a:endParaRPr lang="pt-BR" sz="900" dirty="0"/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89946258-29E6-73D0-2495-C4739484D5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9500680"/>
              </p:ext>
            </p:extLst>
          </p:nvPr>
        </p:nvGraphicFramePr>
        <p:xfrm>
          <a:off x="1866406" y="1022809"/>
          <a:ext cx="7010894" cy="2406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EB971BD9-753E-6DCE-A569-3DF4399DFC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8202436"/>
              </p:ext>
            </p:extLst>
          </p:nvPr>
        </p:nvGraphicFramePr>
        <p:xfrm>
          <a:off x="2209800" y="3429001"/>
          <a:ext cx="6190455" cy="2160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730252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AA651E-0C65-48DA-93C7-AD7B7FFD0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000" dirty="0"/>
              <a:t>Somente no ano de 2022, foram elaborados 69 </a:t>
            </a:r>
            <a:r>
              <a:rPr lang="pt-BR" sz="2000" dirty="0" err="1"/>
              <a:t>Coat´s</a:t>
            </a:r>
            <a:r>
              <a:rPr lang="pt-BR" sz="2000" dirty="0"/>
              <a:t>, que abrangeram contratos, processos seletivos, portal da transparência, licitações, </a:t>
            </a:r>
            <a:r>
              <a:rPr lang="pt-BR" sz="2000" dirty="0" err="1"/>
              <a:t>etc</a:t>
            </a:r>
            <a:r>
              <a:rPr lang="pt-BR" sz="2000" dirty="0"/>
              <a:t>, de todos os municípios do Estado, totalizando R$ 151.410.323,64 em valores com indícios de ilicitudes.</a:t>
            </a:r>
            <a:br>
              <a:rPr lang="pt-BR" sz="2000" dirty="0"/>
            </a:br>
            <a:endParaRPr lang="pt-BR" sz="2000" dirty="0"/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F637E66B-21B8-40EC-8F2B-C83F970692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7136073"/>
              </p:ext>
            </p:extLst>
          </p:nvPr>
        </p:nvGraphicFramePr>
        <p:xfrm>
          <a:off x="1130300" y="2171700"/>
          <a:ext cx="9602788" cy="3294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7953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316947-2BEA-4BCF-B27D-BEE0AF87F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867266"/>
            <a:ext cx="9603275" cy="452487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COAT n. 11/2022                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EF3971-94EA-4F44-ADF7-6D108325F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319753"/>
            <a:ext cx="9603275" cy="4146592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INDÍCIOS DE POSSÍVEIS IRREGULARIDADES NO PROCESSO SELETIVO SIMPLIFICADO PSS Nº 01/2022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 DESTINADO AO CARGO DE PROFESSOR DE LICENCIATURA EM PEDAGOGIA DA SECRETARIA MUNICIPAL DE EDUCAÇÃO DE TARAUACÁ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ea typeface="Calibri" panose="020F0502020204030204" pitchFamily="34" charset="0"/>
                <a:cs typeface="Times New Roman" panose="02020603050405020304" pitchFamily="18" charset="0"/>
              </a:rPr>
              <a:t>PROBLEMA</a:t>
            </a:r>
            <a:br>
              <a:rPr lang="pt-BR" b="1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dirty="0">
                <a:ea typeface="Calibri" panose="020F0502020204030204" pitchFamily="34" charset="0"/>
                <a:cs typeface="Times New Roman" panose="02020603050405020304" pitchFamily="18" charset="0"/>
              </a:rPr>
              <a:t>Processo Seletivo Simplificado-PSS nº 01/2022, destinado à formação de cadastro de reserva, para o provimento de vagas temporárias do cargo de professor de licenciatura em pedagogia da Secretaria Municipal de Educação de Tarauacá.</a:t>
            </a:r>
          </a:p>
          <a:p>
            <a:pPr algn="just">
              <a:spcAft>
                <a:spcPts val="800"/>
              </a:spcAft>
            </a:pPr>
            <a:r>
              <a:rPr lang="pt-BR" b="1" dirty="0">
                <a:ea typeface="Calibri" panose="020F0502020204030204" pitchFamily="34" charset="0"/>
                <a:cs typeface="Times New Roman" panose="02020603050405020304" pitchFamily="18" charset="0"/>
              </a:rPr>
              <a:t>AÇÃO RESOLUTIVA - </a:t>
            </a:r>
            <a:r>
              <a:rPr lang="pt-BR" dirty="0">
                <a:ea typeface="Calibri" panose="020F0502020204030204" pitchFamily="34" charset="0"/>
                <a:cs typeface="Times New Roman" panose="02020603050405020304" pitchFamily="18" charset="0"/>
              </a:rPr>
              <a:t>Identificou-se que a Administração Municipal realizou processo seletivo simplificado sem demonstrar a respectiva necessidade temporária de excepcional interesse público, preterindo de forma deliberada e imotivada, por via oblíqua, a vigência do Concurso Público (de provas e títulos) nº 02/2019.</a:t>
            </a:r>
          </a:p>
          <a:p>
            <a:pPr algn="just">
              <a:spcAft>
                <a:spcPts val="800"/>
              </a:spcAft>
            </a:pPr>
            <a:r>
              <a:rPr lang="pt-BR" b="1" dirty="0">
                <a:ea typeface="Calibri" panose="020F0502020204030204" pitchFamily="34" charset="0"/>
                <a:cs typeface="Times New Roman" panose="02020603050405020304" pitchFamily="18" charset="0"/>
              </a:rPr>
              <a:t>RESULTADO COMPROVADO - </a:t>
            </a:r>
            <a:r>
              <a:rPr lang="pt-BR" dirty="0">
                <a:ea typeface="Calibri" panose="020F0502020204030204" pitchFamily="34" charset="0"/>
                <a:cs typeface="Times New Roman" panose="02020603050405020304" pitchFamily="18" charset="0"/>
              </a:rPr>
              <a:t>O Juiz da Vara Cível de Tarauacá acatou o pedido do </a:t>
            </a:r>
            <a:r>
              <a:rPr lang="pt-BR" b="1" dirty="0">
                <a:ea typeface="Calibri" panose="020F0502020204030204" pitchFamily="34" charset="0"/>
                <a:cs typeface="Times New Roman" panose="02020603050405020304" pitchFamily="18" charset="0"/>
              </a:rPr>
              <a:t>MPAC determinando a anulação do processo seletivo </a:t>
            </a:r>
            <a:r>
              <a:rPr lang="pt-BR" dirty="0">
                <a:ea typeface="Calibri" panose="020F0502020204030204" pitchFamily="34" charset="0"/>
                <a:cs typeface="Times New Roman" panose="02020603050405020304" pitchFamily="18" charset="0"/>
              </a:rPr>
              <a:t>e também </a:t>
            </a:r>
            <a:r>
              <a:rPr lang="pt-BR" b="1" dirty="0">
                <a:ea typeface="Calibri" panose="020F0502020204030204" pitchFamily="34" charset="0"/>
                <a:cs typeface="Times New Roman" panose="02020603050405020304" pitchFamily="18" charset="0"/>
              </a:rPr>
              <a:t>determinou a convocação</a:t>
            </a:r>
            <a:r>
              <a:rPr lang="pt-BR" dirty="0">
                <a:ea typeface="Calibri" panose="020F0502020204030204" pitchFamily="34" charset="0"/>
                <a:cs typeface="Times New Roman" panose="02020603050405020304" pitchFamily="18" charset="0"/>
              </a:rPr>
              <a:t> para os cargos e funções que estarão vagos, </a:t>
            </a:r>
            <a:r>
              <a:rPr lang="pt-BR" b="1" dirty="0">
                <a:ea typeface="Calibri" panose="020F0502020204030204" pitchFamily="34" charset="0"/>
                <a:cs typeface="Times New Roman" panose="02020603050405020304" pitchFamily="18" charset="0"/>
              </a:rPr>
              <a:t>dos candidatos aprovados no concurso público</a:t>
            </a:r>
            <a:r>
              <a:rPr lang="pt-BR" b="1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b="1" dirty="0">
                <a:ea typeface="Calibri" panose="020F0502020204030204" pitchFamily="34" charset="0"/>
                <a:cs typeface="Times New Roman" panose="02020603050405020304" pitchFamily="18" charset="0"/>
              </a:rPr>
              <a:t>referente ao Edital 002/2019.</a:t>
            </a:r>
          </a:p>
          <a:p>
            <a:pPr algn="just">
              <a:spcAft>
                <a:spcPts val="800"/>
              </a:spcAft>
            </a:pPr>
            <a:endParaRPr lang="pt-BR" sz="105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5589210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TM10001114[[fn=Galeria]]</Template>
  <TotalTime>723</TotalTime>
  <Words>700</Words>
  <Application>Microsoft Office PowerPoint</Application>
  <PresentationFormat>Widescreen</PresentationFormat>
  <Paragraphs>51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Galeria</vt:lpstr>
      <vt:lpstr>  NÚCLEO DE APOIO TÉCNICO-NAT</vt:lpstr>
      <vt:lpstr>Apresentação do PowerPoint</vt:lpstr>
      <vt:lpstr>Apresentação do PowerPoint</vt:lpstr>
      <vt:lpstr>ORGANOGRAMA</vt:lpstr>
      <vt:lpstr>NAT PROATIVO</vt:lpstr>
      <vt:lpstr>COAT – Comunicado de Atividades Atípicas</vt:lpstr>
      <vt:lpstr>Apresentação do PowerPoint</vt:lpstr>
      <vt:lpstr>Somente no ano de 2022, foram elaborados 69 Coat´s, que abrangeram contratos, processos seletivos, portal da transparência, licitações, etc, de todos os municípios do Estado, totalizando R$ 151.410.323,64 em valores com indícios de ilicitudes. </vt:lpstr>
      <vt:lpstr>COAT n. 11/2022                 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NÚCLEO DE APOIO TÉCNICO-NAT</dc:title>
  <dc:creator>Marcela Cristina Ozório</dc:creator>
  <cp:lastModifiedBy>Marcela Cristina Ozório</cp:lastModifiedBy>
  <cp:revision>41</cp:revision>
  <dcterms:created xsi:type="dcterms:W3CDTF">2022-05-25T02:40:51Z</dcterms:created>
  <dcterms:modified xsi:type="dcterms:W3CDTF">2023-05-25T13:32:26Z</dcterms:modified>
</cp:coreProperties>
</file>