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Source Sans Pro Light"/>
      <p:regular r:id="rId16"/>
      <p:bold r:id="rId17"/>
      <p:italic r:id="rId18"/>
      <p:boldItalic r:id="rId19"/>
    </p:embeddedFont>
    <p:embeddedFont>
      <p:font typeface="Bodoni"/>
      <p:regular r:id="rId20"/>
      <p:bold r:id="rId21"/>
      <p:italic r:id="rId22"/>
      <p:boldItalic r:id="rId23"/>
    </p:embeddedFon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xnGE9a2iJs+TSUUgLD/IYDfA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5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doni-regular.fntdata"/><Relationship Id="rId22" Type="http://schemas.openxmlformats.org/officeDocument/2006/relationships/font" Target="fonts/Bodoni-italic.fntdata"/><Relationship Id="rId21" Type="http://schemas.openxmlformats.org/officeDocument/2006/relationships/font" Target="fonts/Bodoni-bold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Bodoni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8" Type="http://customschemas.google.com/relationships/presentationmetadata" Target="metadata"/><Relationship Id="rId27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SansProLight-bold.fntdata"/><Relationship Id="rId16" Type="http://schemas.openxmlformats.org/officeDocument/2006/relationships/font" Target="fonts/SourceSansProLight-regular.fntdata"/><Relationship Id="rId19" Type="http://schemas.openxmlformats.org/officeDocument/2006/relationships/font" Target="fonts/SourceSansProLight-boldItalic.fntdata"/><Relationship Id="rId18" Type="http://schemas.openxmlformats.org/officeDocument/2006/relationships/font" Target="fonts/SourceSansPro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>
            <p:ph idx="2" type="pic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" name="Google Shape;17;p14"/>
          <p:cNvSpPr txBox="1"/>
          <p:nvPr>
            <p:ph type="ctrTitle"/>
          </p:nvPr>
        </p:nvSpPr>
        <p:spPr>
          <a:xfrm>
            <a:off x="6145966" y="1008063"/>
            <a:ext cx="5120640" cy="2054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Bodoni"/>
              <a:buNone/>
              <a:defRPr sz="54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8098970" y="3105163"/>
            <a:ext cx="3167636" cy="64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ário">
  <p:cSld name="Sumário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6348334" y="1062164"/>
            <a:ext cx="50054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/>
          <p:nvPr>
            <p:ph idx="2" type="pic"/>
          </p:nvPr>
        </p:nvSpPr>
        <p:spPr>
          <a:xfrm>
            <a:off x="861935" y="1143000"/>
            <a:ext cx="4953000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6376988" y="2555875"/>
            <a:ext cx="4953000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28600" lvl="2" marL="1371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28600" lvl="3" marL="18288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28600" lvl="4" marL="22860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igado">
  <p:cSld name="Obrigad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719425" y="4689888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/>
          <p:nvPr>
            <p:ph idx="2" type="pic"/>
          </p:nvPr>
        </p:nvSpPr>
        <p:spPr>
          <a:xfrm>
            <a:off x="458724" y="390524"/>
            <a:ext cx="5637276" cy="41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3" name="Google Shape;133;p24"/>
          <p:cNvSpPr/>
          <p:nvPr>
            <p:ph idx="3" type="pic"/>
          </p:nvPr>
        </p:nvSpPr>
        <p:spPr>
          <a:xfrm>
            <a:off x="6096000" y="390524"/>
            <a:ext cx="5637276" cy="41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6460759" y="4687863"/>
            <a:ext cx="50292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bre nós">
  <p:cSld name="Sobre nó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3581400" y="365125"/>
            <a:ext cx="728776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5"/>
          <p:cNvSpPr/>
          <p:nvPr>
            <p:ph idx="2" type="pic"/>
          </p:nvPr>
        </p:nvSpPr>
        <p:spPr>
          <a:xfrm>
            <a:off x="1524000" y="1941230"/>
            <a:ext cx="9144000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584448" y="4407408"/>
            <a:ext cx="728776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indent="-228600" lvl="1" marL="9144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indent="-228600" lvl="2" marL="13716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indent="-228600" lvl="3" marL="18288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indent="-228600" lvl="4" marL="22860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elo de negócios">
  <p:cSld name="Modelo de negócio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/>
          <p:nvPr>
            <p:ph idx="2" type="pic"/>
          </p:nvPr>
        </p:nvSpPr>
        <p:spPr>
          <a:xfrm>
            <a:off x="1910104" y="1965960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1911096" y="4311688"/>
            <a:ext cx="2286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3" type="body"/>
          </p:nvPr>
        </p:nvSpPr>
        <p:spPr>
          <a:xfrm>
            <a:off x="1911096" y="4773703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6"/>
          <p:cNvSpPr/>
          <p:nvPr>
            <p:ph idx="4" type="pic"/>
          </p:nvPr>
        </p:nvSpPr>
        <p:spPr>
          <a:xfrm>
            <a:off x="4951917" y="1965960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6"/>
          <p:cNvSpPr txBox="1"/>
          <p:nvPr>
            <p:ph idx="5" type="body"/>
          </p:nvPr>
        </p:nvSpPr>
        <p:spPr>
          <a:xfrm>
            <a:off x="4956048" y="4311688"/>
            <a:ext cx="2286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6" type="body"/>
          </p:nvPr>
        </p:nvSpPr>
        <p:spPr>
          <a:xfrm>
            <a:off x="4956048" y="4773703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6"/>
          <p:cNvSpPr/>
          <p:nvPr>
            <p:ph idx="7" type="pic"/>
          </p:nvPr>
        </p:nvSpPr>
        <p:spPr>
          <a:xfrm>
            <a:off x="7993730" y="1965960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6"/>
          <p:cNvSpPr txBox="1"/>
          <p:nvPr>
            <p:ph idx="8" type="body"/>
          </p:nvPr>
        </p:nvSpPr>
        <p:spPr>
          <a:xfrm>
            <a:off x="7991856" y="4311688"/>
            <a:ext cx="2286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9" type="body"/>
          </p:nvPr>
        </p:nvSpPr>
        <p:spPr>
          <a:xfrm>
            <a:off x="7991856" y="4773703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orrência">
  <p:cSld name="Concorrência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1162072" y="365125"/>
            <a:ext cx="1019331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1162073" y="1853548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27"/>
          <p:cNvSpPr txBox="1"/>
          <p:nvPr>
            <p:ph idx="2" type="body"/>
          </p:nvPr>
        </p:nvSpPr>
        <p:spPr>
          <a:xfrm>
            <a:off x="1162073" y="2505075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3" type="body"/>
          </p:nvPr>
        </p:nvSpPr>
        <p:spPr>
          <a:xfrm>
            <a:off x="6494485" y="1853548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27"/>
          <p:cNvSpPr txBox="1"/>
          <p:nvPr>
            <p:ph idx="4" type="body"/>
          </p:nvPr>
        </p:nvSpPr>
        <p:spPr>
          <a:xfrm>
            <a:off x="6494485" y="2505075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7"/>
          <p:cNvSpPr/>
          <p:nvPr>
            <p:ph idx="5" type="pic"/>
          </p:nvPr>
        </p:nvSpPr>
        <p:spPr>
          <a:xfrm>
            <a:off x="1524" y="5943600"/>
            <a:ext cx="12188952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7" name="Google Shape;16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 de mercado">
  <p:cSld name="Comparação de mercado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2" type="body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3" type="body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/>
          <p:nvPr>
            <p:ph idx="4" type="pic"/>
          </p:nvPr>
        </p:nvSpPr>
        <p:spPr>
          <a:xfrm>
            <a:off x="1371600" y="2202883"/>
            <a:ext cx="1106424" cy="11064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6" name="Google Shape;176;p28"/>
          <p:cNvSpPr/>
          <p:nvPr>
            <p:ph idx="5" type="pic"/>
          </p:nvPr>
        </p:nvSpPr>
        <p:spPr>
          <a:xfrm>
            <a:off x="1371600" y="3555033"/>
            <a:ext cx="1106424" cy="11064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7" name="Google Shape;177;p28"/>
          <p:cNvSpPr/>
          <p:nvPr>
            <p:ph idx="6" type="pic"/>
          </p:nvPr>
        </p:nvSpPr>
        <p:spPr>
          <a:xfrm>
            <a:off x="1371600" y="4901184"/>
            <a:ext cx="1106424" cy="11064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8" name="Google Shape;178;p28"/>
          <p:cNvSpPr txBox="1"/>
          <p:nvPr>
            <p:ph idx="7" type="body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8" type="body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9" type="body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3" type="body"/>
          </p:nvPr>
        </p:nvSpPr>
        <p:spPr>
          <a:xfrm>
            <a:off x="7470648" y="2207455"/>
            <a:ext cx="3657600" cy="1097280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9525">
            <a:solidFill>
              <a:schemeClr val="accent3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14" type="body"/>
          </p:nvPr>
        </p:nvSpPr>
        <p:spPr>
          <a:xfrm>
            <a:off x="7470648" y="3559605"/>
            <a:ext cx="3657600" cy="1097280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9525">
            <a:solidFill>
              <a:schemeClr val="accent3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15" type="body"/>
          </p:nvPr>
        </p:nvSpPr>
        <p:spPr>
          <a:xfrm>
            <a:off x="7470648" y="4905756"/>
            <a:ext cx="3657600" cy="1097280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9525">
            <a:solidFill>
              <a:schemeClr val="accent3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tratégia de crescimento">
  <p:cSld name="Estratégia de cresciment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838200" y="365125"/>
            <a:ext cx="10515600" cy="1059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831850" y="142652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1097280" y="2458260"/>
            <a:ext cx="320040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3" type="body"/>
          </p:nvPr>
        </p:nvSpPr>
        <p:spPr>
          <a:xfrm>
            <a:off x="1095593" y="3191256"/>
            <a:ext cx="3200400" cy="2465883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182875" spcFirstLastPara="1" rIns="182875" wrap="square" tIns="91425">
            <a:normAutofit/>
          </a:bodyPr>
          <a:lstStyle>
            <a:lvl1pPr indent="-228600" lvl="0" marL="457200" algn="ctr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4" type="body"/>
          </p:nvPr>
        </p:nvSpPr>
        <p:spPr>
          <a:xfrm>
            <a:off x="4625274" y="2458260"/>
            <a:ext cx="320040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5" type="body"/>
          </p:nvPr>
        </p:nvSpPr>
        <p:spPr>
          <a:xfrm>
            <a:off x="4626864" y="3191256"/>
            <a:ext cx="3200400" cy="2465883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182875" spcFirstLastPara="1" rIns="182875" wrap="square" tIns="182875">
            <a:normAutofit/>
          </a:bodyPr>
          <a:lstStyle>
            <a:lvl1pPr indent="-228600" lvl="0" marL="457200" algn="ctr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6" type="body"/>
          </p:nvPr>
        </p:nvSpPr>
        <p:spPr>
          <a:xfrm>
            <a:off x="8153269" y="2458260"/>
            <a:ext cx="320040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7" type="body"/>
          </p:nvPr>
        </p:nvSpPr>
        <p:spPr>
          <a:xfrm>
            <a:off x="8156448" y="3191256"/>
            <a:ext cx="3200400" cy="2465883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182875" spcFirstLastPara="1" rIns="182875" wrap="square" tIns="182875">
            <a:normAutofit/>
          </a:bodyPr>
          <a:lstStyle>
            <a:lvl1pPr indent="-228600" lvl="0" marL="457200" algn="ctr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do gráfico">
  <p:cSld name="Tabela do gráfic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831850" y="142652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706438" y="2071688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0" sz="2000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30"/>
          <p:cNvSpPr txBox="1"/>
          <p:nvPr>
            <p:ph idx="3" type="body"/>
          </p:nvPr>
        </p:nvSpPr>
        <p:spPr>
          <a:xfrm>
            <a:off x="706438" y="2641555"/>
            <a:ext cx="50292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4" type="body"/>
          </p:nvPr>
        </p:nvSpPr>
        <p:spPr>
          <a:xfrm>
            <a:off x="6467475" y="2071688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0" sz="2000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5" name="Google Shape;205;p30"/>
          <p:cNvSpPr txBox="1"/>
          <p:nvPr>
            <p:ph idx="5" type="body"/>
          </p:nvPr>
        </p:nvSpPr>
        <p:spPr>
          <a:xfrm>
            <a:off x="6467475" y="2641555"/>
            <a:ext cx="50292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ha do tempo">
  <p:cSld name="Linha do tempo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2258568" y="2304288"/>
            <a:ext cx="1554480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360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>
                <a:solidFill>
                  <a:srgbClr val="3F3F3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914399" y="3354712"/>
            <a:ext cx="7315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1" sz="1400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1"/>
          <p:cNvSpPr txBox="1"/>
          <p:nvPr>
            <p:ph idx="3" type="body"/>
          </p:nvPr>
        </p:nvSpPr>
        <p:spPr>
          <a:xfrm>
            <a:off x="196596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31"/>
          <p:cNvSpPr txBox="1"/>
          <p:nvPr>
            <p:ph idx="4" type="body"/>
          </p:nvPr>
        </p:nvSpPr>
        <p:spPr>
          <a:xfrm>
            <a:off x="275388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1"/>
          <p:cNvSpPr txBox="1"/>
          <p:nvPr>
            <p:ph idx="5" type="body"/>
          </p:nvPr>
        </p:nvSpPr>
        <p:spPr>
          <a:xfrm>
            <a:off x="354180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1"/>
          <p:cNvSpPr txBox="1"/>
          <p:nvPr>
            <p:ph idx="6" type="body"/>
          </p:nvPr>
        </p:nvSpPr>
        <p:spPr>
          <a:xfrm>
            <a:off x="432972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31"/>
          <p:cNvSpPr txBox="1"/>
          <p:nvPr>
            <p:ph idx="7" type="body"/>
          </p:nvPr>
        </p:nvSpPr>
        <p:spPr>
          <a:xfrm>
            <a:off x="511764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1"/>
          <p:cNvSpPr txBox="1"/>
          <p:nvPr>
            <p:ph idx="8" type="body"/>
          </p:nvPr>
        </p:nvSpPr>
        <p:spPr>
          <a:xfrm>
            <a:off x="590556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9" type="body"/>
          </p:nvPr>
        </p:nvSpPr>
        <p:spPr>
          <a:xfrm>
            <a:off x="669348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13" type="body"/>
          </p:nvPr>
        </p:nvSpPr>
        <p:spPr>
          <a:xfrm>
            <a:off x="748140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14" type="body"/>
          </p:nvPr>
        </p:nvSpPr>
        <p:spPr>
          <a:xfrm>
            <a:off x="826932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1"/>
          <p:cNvSpPr txBox="1"/>
          <p:nvPr>
            <p:ph idx="15" type="body"/>
          </p:nvPr>
        </p:nvSpPr>
        <p:spPr>
          <a:xfrm>
            <a:off x="905724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1"/>
          <p:cNvSpPr txBox="1"/>
          <p:nvPr>
            <p:ph idx="16" type="body"/>
          </p:nvPr>
        </p:nvSpPr>
        <p:spPr>
          <a:xfrm>
            <a:off x="984516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1"/>
          <p:cNvSpPr txBox="1"/>
          <p:nvPr>
            <p:ph idx="17" type="body"/>
          </p:nvPr>
        </p:nvSpPr>
        <p:spPr>
          <a:xfrm>
            <a:off x="10633085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18" type="body"/>
          </p:nvPr>
        </p:nvSpPr>
        <p:spPr>
          <a:xfrm>
            <a:off x="914400" y="4292468"/>
            <a:ext cx="7315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b="1" sz="1400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9" type="body"/>
          </p:nvPr>
        </p:nvSpPr>
        <p:spPr>
          <a:xfrm>
            <a:off x="1969915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20" type="body"/>
          </p:nvPr>
        </p:nvSpPr>
        <p:spPr>
          <a:xfrm>
            <a:off x="2757602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31"/>
          <p:cNvSpPr txBox="1"/>
          <p:nvPr>
            <p:ph idx="21" type="body"/>
          </p:nvPr>
        </p:nvSpPr>
        <p:spPr>
          <a:xfrm>
            <a:off x="3545289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22" type="body"/>
          </p:nvPr>
        </p:nvSpPr>
        <p:spPr>
          <a:xfrm>
            <a:off x="4332976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1"/>
          <p:cNvSpPr txBox="1"/>
          <p:nvPr>
            <p:ph idx="23" type="body"/>
          </p:nvPr>
        </p:nvSpPr>
        <p:spPr>
          <a:xfrm>
            <a:off x="5120663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24" type="body"/>
          </p:nvPr>
        </p:nvSpPr>
        <p:spPr>
          <a:xfrm>
            <a:off x="5908350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1"/>
          <p:cNvSpPr txBox="1"/>
          <p:nvPr>
            <p:ph idx="25" type="body"/>
          </p:nvPr>
        </p:nvSpPr>
        <p:spPr>
          <a:xfrm>
            <a:off x="6696037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26" type="body"/>
          </p:nvPr>
        </p:nvSpPr>
        <p:spPr>
          <a:xfrm>
            <a:off x="7483724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1"/>
          <p:cNvSpPr txBox="1"/>
          <p:nvPr>
            <p:ph idx="27" type="body"/>
          </p:nvPr>
        </p:nvSpPr>
        <p:spPr>
          <a:xfrm>
            <a:off x="8271411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1"/>
          <p:cNvSpPr txBox="1"/>
          <p:nvPr>
            <p:ph idx="28" type="body"/>
          </p:nvPr>
        </p:nvSpPr>
        <p:spPr>
          <a:xfrm>
            <a:off x="9059098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1"/>
          <p:cNvSpPr txBox="1"/>
          <p:nvPr>
            <p:ph idx="29" type="body"/>
          </p:nvPr>
        </p:nvSpPr>
        <p:spPr>
          <a:xfrm>
            <a:off x="9846785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31"/>
          <p:cNvSpPr txBox="1"/>
          <p:nvPr>
            <p:ph idx="30" type="body"/>
          </p:nvPr>
        </p:nvSpPr>
        <p:spPr>
          <a:xfrm>
            <a:off x="10634472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8" name="Google Shape;238;p31"/>
          <p:cNvCxnSpPr/>
          <p:nvPr/>
        </p:nvCxnSpPr>
        <p:spPr>
          <a:xfrm>
            <a:off x="940445" y="4069080"/>
            <a:ext cx="10332720" cy="0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9" name="Google Shape;23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idx="1" type="body"/>
          </p:nvPr>
        </p:nvSpPr>
        <p:spPr>
          <a:xfrm>
            <a:off x="838200" y="1685925"/>
            <a:ext cx="10515600" cy="4097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">
  <p:cSld name="Problema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1518686" y="365125"/>
            <a:ext cx="9986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1508692" y="191233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15"/>
          <p:cNvSpPr txBox="1"/>
          <p:nvPr>
            <p:ph idx="2" type="body"/>
          </p:nvPr>
        </p:nvSpPr>
        <p:spPr>
          <a:xfrm>
            <a:off x="6573892" y="1874838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15"/>
          <p:cNvSpPr txBox="1"/>
          <p:nvPr>
            <p:ph idx="3" type="body"/>
          </p:nvPr>
        </p:nvSpPr>
        <p:spPr>
          <a:xfrm>
            <a:off x="1508692" y="2388253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4" type="body"/>
          </p:nvPr>
        </p:nvSpPr>
        <p:spPr>
          <a:xfrm>
            <a:off x="6573892" y="2337741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5" type="body"/>
          </p:nvPr>
        </p:nvSpPr>
        <p:spPr>
          <a:xfrm>
            <a:off x="1518687" y="360872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15"/>
          <p:cNvSpPr txBox="1"/>
          <p:nvPr>
            <p:ph idx="6" type="body"/>
          </p:nvPr>
        </p:nvSpPr>
        <p:spPr>
          <a:xfrm>
            <a:off x="6583887" y="3571222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15"/>
          <p:cNvSpPr txBox="1"/>
          <p:nvPr>
            <p:ph idx="7" type="body"/>
          </p:nvPr>
        </p:nvSpPr>
        <p:spPr>
          <a:xfrm>
            <a:off x="1518687" y="4084637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8" type="body"/>
          </p:nvPr>
        </p:nvSpPr>
        <p:spPr>
          <a:xfrm>
            <a:off x="6583887" y="4034125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/>
          <p:nvPr>
            <p:ph idx="9" type="pic"/>
          </p:nvPr>
        </p:nvSpPr>
        <p:spPr>
          <a:xfrm>
            <a:off x="1524" y="5943600"/>
            <a:ext cx="12188952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ção de equipe2">
  <p:cSld name="Opção de equipe2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3"/>
          <p:cNvSpPr/>
          <p:nvPr>
            <p:ph idx="2" type="pic"/>
          </p:nvPr>
        </p:nvSpPr>
        <p:spPr>
          <a:xfrm>
            <a:off x="1335515" y="171714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1335515" y="332301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3" type="body"/>
          </p:nvPr>
        </p:nvSpPr>
        <p:spPr>
          <a:xfrm>
            <a:off x="1335515" y="361080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33"/>
          <p:cNvSpPr/>
          <p:nvPr>
            <p:ph idx="4" type="pic"/>
          </p:nvPr>
        </p:nvSpPr>
        <p:spPr>
          <a:xfrm>
            <a:off x="3754036" y="1717537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54" name="Google Shape;254;p33"/>
          <p:cNvSpPr txBox="1"/>
          <p:nvPr>
            <p:ph idx="5" type="body"/>
          </p:nvPr>
        </p:nvSpPr>
        <p:spPr>
          <a:xfrm>
            <a:off x="3754036" y="3323409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idx="6" type="body"/>
          </p:nvPr>
        </p:nvSpPr>
        <p:spPr>
          <a:xfrm>
            <a:off x="3754036" y="361120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33"/>
          <p:cNvSpPr/>
          <p:nvPr>
            <p:ph idx="7" type="pic"/>
          </p:nvPr>
        </p:nvSpPr>
        <p:spPr>
          <a:xfrm>
            <a:off x="6172557" y="171714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57" name="Google Shape;257;p33"/>
          <p:cNvSpPr txBox="1"/>
          <p:nvPr>
            <p:ph idx="8" type="body"/>
          </p:nvPr>
        </p:nvSpPr>
        <p:spPr>
          <a:xfrm>
            <a:off x="6172557" y="332301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33"/>
          <p:cNvSpPr txBox="1"/>
          <p:nvPr>
            <p:ph idx="9" type="body"/>
          </p:nvPr>
        </p:nvSpPr>
        <p:spPr>
          <a:xfrm>
            <a:off x="6172557" y="361080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33"/>
          <p:cNvSpPr/>
          <p:nvPr>
            <p:ph idx="13" type="pic"/>
          </p:nvPr>
        </p:nvSpPr>
        <p:spPr>
          <a:xfrm>
            <a:off x="8578378" y="171714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60" name="Google Shape;260;p33"/>
          <p:cNvSpPr txBox="1"/>
          <p:nvPr>
            <p:ph idx="14" type="body"/>
          </p:nvPr>
        </p:nvSpPr>
        <p:spPr>
          <a:xfrm>
            <a:off x="8578378" y="332301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33"/>
          <p:cNvSpPr txBox="1"/>
          <p:nvPr>
            <p:ph idx="15" type="body"/>
          </p:nvPr>
        </p:nvSpPr>
        <p:spPr>
          <a:xfrm>
            <a:off x="8578378" y="361080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33"/>
          <p:cNvSpPr/>
          <p:nvPr>
            <p:ph idx="16" type="pic"/>
          </p:nvPr>
        </p:nvSpPr>
        <p:spPr>
          <a:xfrm>
            <a:off x="1325219" y="4131915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63" name="Google Shape;263;p33"/>
          <p:cNvSpPr txBox="1"/>
          <p:nvPr>
            <p:ph idx="17" type="body"/>
          </p:nvPr>
        </p:nvSpPr>
        <p:spPr>
          <a:xfrm>
            <a:off x="1325219" y="573778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33"/>
          <p:cNvSpPr txBox="1"/>
          <p:nvPr>
            <p:ph idx="18" type="body"/>
          </p:nvPr>
        </p:nvSpPr>
        <p:spPr>
          <a:xfrm>
            <a:off x="1325219" y="6025581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33"/>
          <p:cNvSpPr/>
          <p:nvPr>
            <p:ph idx="19" type="pic"/>
          </p:nvPr>
        </p:nvSpPr>
        <p:spPr>
          <a:xfrm>
            <a:off x="3743740" y="413231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66" name="Google Shape;266;p33"/>
          <p:cNvSpPr txBox="1"/>
          <p:nvPr>
            <p:ph idx="20" type="body"/>
          </p:nvPr>
        </p:nvSpPr>
        <p:spPr>
          <a:xfrm>
            <a:off x="3743740" y="573818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33"/>
          <p:cNvSpPr txBox="1"/>
          <p:nvPr>
            <p:ph idx="21" type="body"/>
          </p:nvPr>
        </p:nvSpPr>
        <p:spPr>
          <a:xfrm>
            <a:off x="3743740" y="602597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33"/>
          <p:cNvSpPr/>
          <p:nvPr>
            <p:ph idx="22" type="pic"/>
          </p:nvPr>
        </p:nvSpPr>
        <p:spPr>
          <a:xfrm>
            <a:off x="6162261" y="4131915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69" name="Google Shape;269;p33"/>
          <p:cNvSpPr txBox="1"/>
          <p:nvPr>
            <p:ph idx="23" type="body"/>
          </p:nvPr>
        </p:nvSpPr>
        <p:spPr>
          <a:xfrm>
            <a:off x="6162261" y="573778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33"/>
          <p:cNvSpPr txBox="1"/>
          <p:nvPr>
            <p:ph idx="24" type="body"/>
          </p:nvPr>
        </p:nvSpPr>
        <p:spPr>
          <a:xfrm>
            <a:off x="6162261" y="6025581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33"/>
          <p:cNvSpPr/>
          <p:nvPr>
            <p:ph idx="25" type="pic"/>
          </p:nvPr>
        </p:nvSpPr>
        <p:spPr>
          <a:xfrm>
            <a:off x="8580782" y="4131915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72" name="Google Shape;272;p33"/>
          <p:cNvSpPr txBox="1"/>
          <p:nvPr>
            <p:ph idx="26" type="body"/>
          </p:nvPr>
        </p:nvSpPr>
        <p:spPr>
          <a:xfrm>
            <a:off x="8580782" y="573778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33"/>
          <p:cNvSpPr txBox="1"/>
          <p:nvPr>
            <p:ph idx="27" type="body"/>
          </p:nvPr>
        </p:nvSpPr>
        <p:spPr>
          <a:xfrm>
            <a:off x="8580782" y="6025581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mento">
  <p:cSld name="Financiamento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4"/>
          <p:cNvSpPr txBox="1"/>
          <p:nvPr>
            <p:ph idx="1" type="body"/>
          </p:nvPr>
        </p:nvSpPr>
        <p:spPr>
          <a:xfrm>
            <a:off x="1137509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34"/>
          <p:cNvSpPr txBox="1"/>
          <p:nvPr>
            <p:ph idx="2" type="body"/>
          </p:nvPr>
        </p:nvSpPr>
        <p:spPr>
          <a:xfrm>
            <a:off x="1018637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34"/>
          <p:cNvSpPr txBox="1"/>
          <p:nvPr>
            <p:ph idx="3" type="body"/>
          </p:nvPr>
        </p:nvSpPr>
        <p:spPr>
          <a:xfrm>
            <a:off x="1034480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34"/>
          <p:cNvSpPr txBox="1"/>
          <p:nvPr>
            <p:ph idx="4" type="body"/>
          </p:nvPr>
        </p:nvSpPr>
        <p:spPr>
          <a:xfrm>
            <a:off x="1034480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34"/>
          <p:cNvSpPr txBox="1"/>
          <p:nvPr>
            <p:ph idx="5" type="body"/>
          </p:nvPr>
        </p:nvSpPr>
        <p:spPr>
          <a:xfrm>
            <a:off x="3859487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34"/>
          <p:cNvSpPr txBox="1"/>
          <p:nvPr>
            <p:ph idx="6" type="body"/>
          </p:nvPr>
        </p:nvSpPr>
        <p:spPr>
          <a:xfrm>
            <a:off x="3740615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34"/>
          <p:cNvSpPr txBox="1"/>
          <p:nvPr>
            <p:ph idx="7" type="body"/>
          </p:nvPr>
        </p:nvSpPr>
        <p:spPr>
          <a:xfrm>
            <a:off x="3756458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4"/>
          <p:cNvSpPr txBox="1"/>
          <p:nvPr>
            <p:ph idx="8" type="body"/>
          </p:nvPr>
        </p:nvSpPr>
        <p:spPr>
          <a:xfrm>
            <a:off x="3756458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4"/>
          <p:cNvSpPr txBox="1"/>
          <p:nvPr>
            <p:ph idx="9" type="body"/>
          </p:nvPr>
        </p:nvSpPr>
        <p:spPr>
          <a:xfrm>
            <a:off x="6549780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34"/>
          <p:cNvSpPr txBox="1"/>
          <p:nvPr>
            <p:ph idx="13" type="body"/>
          </p:nvPr>
        </p:nvSpPr>
        <p:spPr>
          <a:xfrm>
            <a:off x="6430908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34"/>
          <p:cNvSpPr txBox="1"/>
          <p:nvPr>
            <p:ph idx="14" type="body"/>
          </p:nvPr>
        </p:nvSpPr>
        <p:spPr>
          <a:xfrm>
            <a:off x="6430908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15" type="body"/>
          </p:nvPr>
        </p:nvSpPr>
        <p:spPr>
          <a:xfrm>
            <a:off x="6430908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34"/>
          <p:cNvSpPr txBox="1"/>
          <p:nvPr>
            <p:ph idx="16" type="body"/>
          </p:nvPr>
        </p:nvSpPr>
        <p:spPr>
          <a:xfrm>
            <a:off x="9264601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34"/>
          <p:cNvSpPr txBox="1"/>
          <p:nvPr>
            <p:ph idx="17" type="body"/>
          </p:nvPr>
        </p:nvSpPr>
        <p:spPr>
          <a:xfrm>
            <a:off x="9145729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4"/>
          <p:cNvSpPr txBox="1"/>
          <p:nvPr>
            <p:ph idx="18" type="body"/>
          </p:nvPr>
        </p:nvSpPr>
        <p:spPr>
          <a:xfrm>
            <a:off x="9145729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34"/>
          <p:cNvSpPr txBox="1"/>
          <p:nvPr>
            <p:ph idx="19" type="body"/>
          </p:nvPr>
        </p:nvSpPr>
        <p:spPr>
          <a:xfrm>
            <a:off x="9145729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34"/>
          <p:cNvSpPr/>
          <p:nvPr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9" name="Google Shape;29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Cabeçalho da Seção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/>
          <p:nvPr>
            <p:ph idx="2" type="pic"/>
          </p:nvPr>
        </p:nvSpPr>
        <p:spPr>
          <a:xfrm>
            <a:off x="458724" y="390524"/>
            <a:ext cx="11274552" cy="4171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04" name="Google Shape;30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7" name="Google Shape;307;p35"/>
          <p:cNvSpPr txBox="1"/>
          <p:nvPr>
            <p:ph type="title"/>
          </p:nvPr>
        </p:nvSpPr>
        <p:spPr>
          <a:xfrm>
            <a:off x="719425" y="4689888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5"/>
          <p:cNvSpPr txBox="1"/>
          <p:nvPr>
            <p:ph idx="1" type="body"/>
          </p:nvPr>
        </p:nvSpPr>
        <p:spPr>
          <a:xfrm>
            <a:off x="6460759" y="4687863"/>
            <a:ext cx="50292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mente Título" type="titleOnly">
  <p:cSld name="TITLE_ONL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is conteúdos" type="twoObj">
  <p:cSld name="TWO_OBJECTS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na do Conteúdo 3">
  <p:cSld name="Coluna do Conteúdo 3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idx="1" type="body"/>
          </p:nvPr>
        </p:nvSpPr>
        <p:spPr>
          <a:xfrm>
            <a:off x="838201" y="1719628"/>
            <a:ext cx="3300183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38"/>
          <p:cNvSpPr txBox="1"/>
          <p:nvPr>
            <p:ph idx="2" type="body"/>
          </p:nvPr>
        </p:nvSpPr>
        <p:spPr>
          <a:xfrm>
            <a:off x="838201" y="2332649"/>
            <a:ext cx="3299434" cy="352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8"/>
          <p:cNvSpPr txBox="1"/>
          <p:nvPr>
            <p:ph idx="3" type="body"/>
          </p:nvPr>
        </p:nvSpPr>
        <p:spPr>
          <a:xfrm>
            <a:off x="4362182" y="1719628"/>
            <a:ext cx="3300183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8"/>
          <p:cNvSpPr txBox="1"/>
          <p:nvPr>
            <p:ph idx="4" type="body"/>
          </p:nvPr>
        </p:nvSpPr>
        <p:spPr>
          <a:xfrm>
            <a:off x="4362557" y="2332649"/>
            <a:ext cx="3299434" cy="352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8"/>
          <p:cNvSpPr txBox="1"/>
          <p:nvPr>
            <p:ph idx="5" type="body"/>
          </p:nvPr>
        </p:nvSpPr>
        <p:spPr>
          <a:xfrm>
            <a:off x="7886164" y="1719628"/>
            <a:ext cx="3300183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8"/>
          <p:cNvSpPr txBox="1"/>
          <p:nvPr>
            <p:ph idx="6" type="body"/>
          </p:nvPr>
        </p:nvSpPr>
        <p:spPr>
          <a:xfrm>
            <a:off x="7886913" y="2332649"/>
            <a:ext cx="3299434" cy="352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Bodon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9" name="Google Shape;339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0" name="Google Shape;34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Bodon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7" name="Google Shape;34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ção">
  <p:cSld name="Soluçã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6858000" y="365125"/>
            <a:ext cx="46023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6858000" y="1691640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858000" y="2093976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858000" y="2962656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6"/>
          <p:cNvSpPr txBox="1"/>
          <p:nvPr>
            <p:ph idx="5" type="body"/>
          </p:nvPr>
        </p:nvSpPr>
        <p:spPr>
          <a:xfrm>
            <a:off x="6858000" y="3310128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6" type="body"/>
          </p:nvPr>
        </p:nvSpPr>
        <p:spPr>
          <a:xfrm>
            <a:off x="6870354" y="3931920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6"/>
          <p:cNvSpPr txBox="1"/>
          <p:nvPr>
            <p:ph idx="7" type="body"/>
          </p:nvPr>
        </p:nvSpPr>
        <p:spPr>
          <a:xfrm>
            <a:off x="6870354" y="4270248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8" type="body"/>
          </p:nvPr>
        </p:nvSpPr>
        <p:spPr>
          <a:xfrm>
            <a:off x="6870354" y="4855464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6"/>
          <p:cNvSpPr txBox="1"/>
          <p:nvPr>
            <p:ph idx="9" type="body"/>
          </p:nvPr>
        </p:nvSpPr>
        <p:spPr>
          <a:xfrm>
            <a:off x="6870354" y="5193792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6858000" y="6356350"/>
            <a:ext cx="3448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10423398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ão Geral do produto">
  <p:cSld name="Visão Geral do produ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2" name="Google Shape;52;p17"/>
          <p:cNvSpPr txBox="1"/>
          <p:nvPr>
            <p:ph type="title"/>
          </p:nvPr>
        </p:nvSpPr>
        <p:spPr>
          <a:xfrm>
            <a:off x="709922" y="365125"/>
            <a:ext cx="53860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/>
          <p:nvPr>
            <p:ph idx="2" type="pic"/>
          </p:nvPr>
        </p:nvSpPr>
        <p:spPr>
          <a:xfrm>
            <a:off x="7454384" y="1566525"/>
            <a:ext cx="3401568" cy="3712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709922" y="1893053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7"/>
          <p:cNvSpPr txBox="1"/>
          <p:nvPr>
            <p:ph idx="3" type="body"/>
          </p:nvPr>
        </p:nvSpPr>
        <p:spPr>
          <a:xfrm>
            <a:off x="3457506" y="1893053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7"/>
          <p:cNvSpPr txBox="1"/>
          <p:nvPr>
            <p:ph idx="4" type="body"/>
          </p:nvPr>
        </p:nvSpPr>
        <p:spPr>
          <a:xfrm>
            <a:off x="709922" y="2368970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5" type="body"/>
          </p:nvPr>
        </p:nvSpPr>
        <p:spPr>
          <a:xfrm>
            <a:off x="3457506" y="2355956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6" type="body"/>
          </p:nvPr>
        </p:nvSpPr>
        <p:spPr>
          <a:xfrm>
            <a:off x="719917" y="3843877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7"/>
          <p:cNvSpPr txBox="1"/>
          <p:nvPr>
            <p:ph idx="7" type="body"/>
          </p:nvPr>
        </p:nvSpPr>
        <p:spPr>
          <a:xfrm>
            <a:off x="3467501" y="3843877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0"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7"/>
          <p:cNvSpPr txBox="1"/>
          <p:nvPr>
            <p:ph idx="8" type="body"/>
          </p:nvPr>
        </p:nvSpPr>
        <p:spPr>
          <a:xfrm>
            <a:off x="719917" y="4319794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9" type="body"/>
          </p:nvPr>
        </p:nvSpPr>
        <p:spPr>
          <a:xfrm>
            <a:off x="3467501" y="4306780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6858000" y="6356350"/>
            <a:ext cx="3448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0423398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roblema e Sumário">
  <p:cSld name="6_Problema e Sumári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7" name="Google Shape;67;p18"/>
          <p:cNvSpPr txBox="1"/>
          <p:nvPr>
            <p:ph type="title"/>
          </p:nvPr>
        </p:nvSpPr>
        <p:spPr>
          <a:xfrm>
            <a:off x="6348334" y="1062164"/>
            <a:ext cx="50054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861935" y="1143000"/>
            <a:ext cx="4953000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6376988" y="2555875"/>
            <a:ext cx="4953000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valo da Seção">
  <p:cSld name="Intervalo da Seçã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idx="2" type="pic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3051112" y="3513220"/>
            <a:ext cx="8682164" cy="1828799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anchorCtr="0" anchor="ctr" bIns="0" lIns="1371600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Bodoni"/>
              <a:buNone/>
              <a:defRPr sz="54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ão geral do mercado">
  <p:cSld name="Visão geral do mercad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/>
          <p:nvPr>
            <p:ph idx="2" type="pic"/>
          </p:nvPr>
        </p:nvSpPr>
        <p:spPr>
          <a:xfrm>
            <a:off x="1524" y="4572000"/>
            <a:ext cx="1218895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858305" y="1696389"/>
            <a:ext cx="3210331" cy="364760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2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b="0" sz="32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3" type="body"/>
          </p:nvPr>
        </p:nvSpPr>
        <p:spPr>
          <a:xfrm>
            <a:off x="1095593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4" type="body"/>
          </p:nvPr>
        </p:nvSpPr>
        <p:spPr>
          <a:xfrm>
            <a:off x="4516628" y="1696389"/>
            <a:ext cx="3209544" cy="3648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2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b="0" sz="32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5" type="body"/>
          </p:nvPr>
        </p:nvSpPr>
        <p:spPr>
          <a:xfrm>
            <a:off x="4765548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6" type="body"/>
          </p:nvPr>
        </p:nvSpPr>
        <p:spPr>
          <a:xfrm>
            <a:off x="8148764" y="1696389"/>
            <a:ext cx="3209544" cy="3648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2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b="0" sz="32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7" type="body"/>
          </p:nvPr>
        </p:nvSpPr>
        <p:spPr>
          <a:xfrm>
            <a:off x="8377130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drante">
  <p:cSld name="Quadrant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992992" y="2232908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sz="12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708728" y="3494402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sz="12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3" type="body"/>
          </p:nvPr>
        </p:nvSpPr>
        <p:spPr>
          <a:xfrm>
            <a:off x="9310732" y="3494402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sz="12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4" type="body"/>
          </p:nvPr>
        </p:nvSpPr>
        <p:spPr>
          <a:xfrm>
            <a:off x="4992992" y="5287722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sz="12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4" name="Google Shape;94;p21"/>
          <p:cNvGrpSpPr/>
          <p:nvPr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95" name="Google Shape;95;p21"/>
            <p:cNvSpPr/>
            <p:nvPr/>
          </p:nvSpPr>
          <p:spPr>
            <a:xfrm>
              <a:off x="6098501" y="2586991"/>
              <a:ext cx="46095" cy="1231565"/>
            </a:xfrm>
            <a:custGeom>
              <a:rect b="b" l="l" r="r" t="t"/>
              <a:pathLst>
                <a:path extrusionOk="0" h="1231565" w="4609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6053156" y="3818555"/>
              <a:ext cx="45345" cy="97190"/>
            </a:xfrm>
            <a:custGeom>
              <a:rect b="b" l="l" r="r" t="t"/>
              <a:pathLst>
                <a:path extrusionOk="0" h="97190" w="45345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6098500" y="2586939"/>
              <a:ext cx="111238" cy="1231616"/>
            </a:xfrm>
            <a:custGeom>
              <a:rect b="b" l="l" r="r" t="t"/>
              <a:pathLst>
                <a:path extrusionOk="0" h="1231616" w="111238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ção de equipe1">
  <p:cSld name="Opção de equipe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/>
          <p:nvPr>
            <p:ph idx="2" type="pic"/>
          </p:nvPr>
        </p:nvSpPr>
        <p:spPr>
          <a:xfrm>
            <a:off x="1335515" y="1718402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1335515" y="5359799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1335515" y="574300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4" type="pic"/>
          </p:nvPr>
        </p:nvSpPr>
        <p:spPr>
          <a:xfrm>
            <a:off x="3754036" y="1718798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11" name="Google Shape;111;p22"/>
          <p:cNvSpPr txBox="1"/>
          <p:nvPr>
            <p:ph idx="5" type="body"/>
          </p:nvPr>
        </p:nvSpPr>
        <p:spPr>
          <a:xfrm>
            <a:off x="3754036" y="536019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6" type="body"/>
          </p:nvPr>
        </p:nvSpPr>
        <p:spPr>
          <a:xfrm>
            <a:off x="3754036" y="5743401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2"/>
          <p:cNvSpPr/>
          <p:nvPr>
            <p:ph idx="7" type="pic"/>
          </p:nvPr>
        </p:nvSpPr>
        <p:spPr>
          <a:xfrm>
            <a:off x="6172557" y="1718402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14" name="Google Shape;114;p22"/>
          <p:cNvSpPr txBox="1"/>
          <p:nvPr>
            <p:ph idx="8" type="body"/>
          </p:nvPr>
        </p:nvSpPr>
        <p:spPr>
          <a:xfrm>
            <a:off x="6172557" y="536019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9" type="body"/>
          </p:nvPr>
        </p:nvSpPr>
        <p:spPr>
          <a:xfrm>
            <a:off x="6172557" y="5743401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2"/>
          <p:cNvSpPr/>
          <p:nvPr>
            <p:ph idx="13" type="pic"/>
          </p:nvPr>
        </p:nvSpPr>
        <p:spPr>
          <a:xfrm>
            <a:off x="8578378" y="1718798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17" name="Google Shape;117;p22"/>
          <p:cNvSpPr txBox="1"/>
          <p:nvPr>
            <p:ph idx="14" type="body"/>
          </p:nvPr>
        </p:nvSpPr>
        <p:spPr>
          <a:xfrm>
            <a:off x="8578378" y="536019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5" type="body"/>
          </p:nvPr>
        </p:nvSpPr>
        <p:spPr>
          <a:xfrm>
            <a:off x="8578378" y="5743401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 b="0" i="0" sz="4400" u="none" cap="none" strike="noStrike">
                <a:solidFill>
                  <a:srgbClr val="7F7F7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07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20">
          <p15:clr>
            <a:srgbClr val="F26B43"/>
          </p15:clr>
        </p15:guide>
        <p15:guide id="4" pos="5760">
          <p15:clr>
            <a:srgbClr val="F26B43"/>
          </p15:clr>
        </p15:guide>
        <p15:guide id="5" pos="7248">
          <p15:clr>
            <a:srgbClr val="F26B43"/>
          </p15:clr>
        </p15:guide>
        <p15:guide id="6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4.jp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 preta e branca de bolha&#10;&#10;Descrição gerada automaticamente com confiança média" id="355" name="Google Shape;355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26" l="0" r="0" t="7825"/>
          <a:stretch/>
        </p:blipFill>
        <p:spPr>
          <a:xfrm>
            <a:off x="-7033" y="0"/>
            <a:ext cx="12199033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356" name="Google Shape;356;p1"/>
          <p:cNvSpPr txBox="1"/>
          <p:nvPr>
            <p:ph type="ctrTitle"/>
          </p:nvPr>
        </p:nvSpPr>
        <p:spPr>
          <a:xfrm>
            <a:off x="8161866" y="2048930"/>
            <a:ext cx="3799006" cy="1656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doni"/>
              <a:buNone/>
            </a:pPr>
            <a:r>
              <a:rPr lang="pt-BR" sz="6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Radar</a:t>
            </a:r>
            <a:br>
              <a:rPr lang="pt-BR" sz="6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6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Ambiental</a:t>
            </a:r>
            <a:endParaRPr sz="6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a&#10;&#10;Descrição gerada automaticamente com confiança média" id="357" name="Google Shape;3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5072" y="5671191"/>
            <a:ext cx="1570092" cy="940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"/>
          <p:cNvSpPr txBox="1"/>
          <p:nvPr>
            <p:ph type="title"/>
          </p:nvPr>
        </p:nvSpPr>
        <p:spPr>
          <a:xfrm>
            <a:off x="6820775" y="1378963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</a:pPr>
            <a:r>
              <a:rPr lang="pt-BR"/>
              <a:t>Obrigado</a:t>
            </a:r>
            <a:endParaRPr/>
          </a:p>
        </p:txBody>
      </p:sp>
      <p:pic>
        <p:nvPicPr>
          <p:cNvPr descr="foto de pessoa com uma camisa listrada segurando uma planta em um copinho&#10;" id="479" name="Google Shape;479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8" r="68" t="0"/>
          <a:stretch/>
        </p:blipFill>
        <p:spPr>
          <a:xfrm>
            <a:off x="399474" y="1371599"/>
            <a:ext cx="5637275" cy="41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480" name="Google Shape;480;p12"/>
          <p:cNvSpPr txBox="1"/>
          <p:nvPr>
            <p:ph idx="1" type="body"/>
          </p:nvPr>
        </p:nvSpPr>
        <p:spPr>
          <a:xfrm>
            <a:off x="6858009" y="2964138"/>
            <a:ext cx="50292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pt-BR"/>
              <a:t>Marcelo Magalhães Pantoja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pt-BR"/>
              <a:t>(96) 3198-1690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pt-BR"/>
              <a:t>marcelo.pantoja@mpap.mp.br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pt-BR"/>
              <a:t>www.mpap.mp.br</a:t>
            </a:r>
            <a:endParaRPr/>
          </a:p>
        </p:txBody>
      </p:sp>
      <p:pic>
        <p:nvPicPr>
          <p:cNvPr id="481" name="Google Shape;48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76" y="251125"/>
            <a:ext cx="2693925" cy="5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6775" y="0"/>
            <a:ext cx="102522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a&#10;&#10;Descrição gerada automaticamente com confiança média" id="483" name="Google Shape;48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0272" y="5789691"/>
            <a:ext cx="1570092" cy="940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"/>
          <p:cNvSpPr txBox="1"/>
          <p:nvPr>
            <p:ph type="title"/>
          </p:nvPr>
        </p:nvSpPr>
        <p:spPr>
          <a:xfrm>
            <a:off x="1449425" y="39718"/>
            <a:ext cx="9986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Bodoni"/>
              <a:buNone/>
            </a:pPr>
            <a:r>
              <a:rPr lang="pt-BR">
                <a:solidFill>
                  <a:schemeClr val="accent4"/>
                </a:solidFill>
              </a:rPr>
              <a:t>A ideia</a:t>
            </a:r>
            <a:endParaRPr/>
          </a:p>
        </p:txBody>
      </p:sp>
      <p:sp>
        <p:nvSpPr>
          <p:cNvPr id="364" name="Google Shape;364;p2"/>
          <p:cNvSpPr txBox="1"/>
          <p:nvPr>
            <p:ph idx="3" type="body"/>
          </p:nvPr>
        </p:nvSpPr>
        <p:spPr>
          <a:xfrm>
            <a:off x="2641600" y="2920119"/>
            <a:ext cx="8984629" cy="1355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Em 2021 iniciou-se a iniciativa estratégica do Centro de Apoio Operacional do Meio Ambiente (CAO Ambiental) e da 1ª e 2ª Promotorias de Justiça de Defesa do Meio Ambiente de Macapá no sentido de ter um aplicativo para registrar o recebimento de denúncias de crimes ambientais.</a:t>
            </a:r>
            <a:endParaRPr/>
          </a:p>
        </p:txBody>
      </p:sp>
      <p:sp>
        <p:nvSpPr>
          <p:cNvPr id="365" name="Google Shape;365;p2"/>
          <p:cNvSpPr txBox="1"/>
          <p:nvPr>
            <p:ph idx="5" type="body"/>
          </p:nvPr>
        </p:nvSpPr>
        <p:spPr>
          <a:xfrm>
            <a:off x="7619227" y="2145929"/>
            <a:ext cx="3989328" cy="821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pt-BR" sz="4400"/>
              <a:t>Primeiros passos</a:t>
            </a:r>
            <a:endParaRPr/>
          </a:p>
        </p:txBody>
      </p:sp>
      <p:sp>
        <p:nvSpPr>
          <p:cNvPr id="366" name="Google Shape;36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20XX</a:t>
            </a:r>
            <a:endParaRPr/>
          </a:p>
        </p:txBody>
      </p:sp>
      <p:sp>
        <p:nvSpPr>
          <p:cNvPr id="367" name="Google Shape;36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Título da apresentação</a:t>
            </a:r>
            <a:endParaRPr/>
          </a:p>
        </p:txBody>
      </p:sp>
      <p:sp>
        <p:nvSpPr>
          <p:cNvPr id="368" name="Google Shape;36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9" name="Google Shape;3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610"/>
            <a:ext cx="1025236" cy="68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6679" y="267778"/>
            <a:ext cx="2333257" cy="206426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"/>
          <p:cNvSpPr txBox="1"/>
          <p:nvPr/>
        </p:nvSpPr>
        <p:spPr>
          <a:xfrm>
            <a:off x="1463271" y="893711"/>
            <a:ext cx="8143308" cy="155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Com base na necessidade de ter mais participação popular nos temas relacionados ao meio ambiente, que dê ao Ministério Público mais insumos para a proposição de ações no sentido de melhorar a eficiência das suas ações.</a:t>
            </a:r>
            <a:endParaRPr b="0" i="0" sz="1600" u="none" cap="none" strike="noStrike">
              <a:solidFill>
                <a:srgbClr val="59595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72" name="Google Shape;372;p2"/>
          <p:cNvSpPr txBox="1"/>
          <p:nvPr/>
        </p:nvSpPr>
        <p:spPr>
          <a:xfrm>
            <a:off x="1278462" y="4051616"/>
            <a:ext cx="5815066" cy="1043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rPr>
              <a:t>Dificuldades e conflitos</a:t>
            </a:r>
            <a:endParaRPr/>
          </a:p>
        </p:txBody>
      </p:sp>
      <p:sp>
        <p:nvSpPr>
          <p:cNvPr id="373" name="Google Shape;373;p2"/>
          <p:cNvSpPr txBox="1"/>
          <p:nvPr/>
        </p:nvSpPr>
        <p:spPr>
          <a:xfrm>
            <a:off x="1482424" y="5011550"/>
            <a:ext cx="9986700" cy="15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Muitos canais de </a:t>
            </a:r>
            <a:r>
              <a:rPr lang="pt-B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denúncia</a:t>
            </a: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já foram disponibilizados,</a:t>
            </a: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como Ouvidoria, </a:t>
            </a: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ormulários de contato com a Promotoria e telefones de contato disponíveis </a:t>
            </a:r>
            <a:r>
              <a:rPr lang="pt-B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à população.</a:t>
            </a:r>
            <a:b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pt-B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Era necessário uma ferramenta com menos burocracia e que fosse um canal único, para que o objetivo fosse alcançado.</a:t>
            </a:r>
            <a:endParaRPr b="0" i="0" sz="1600" u="none" cap="none" strike="noStrike">
              <a:solidFill>
                <a:srgbClr val="59595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"/>
          <p:cNvSpPr txBox="1"/>
          <p:nvPr>
            <p:ph type="title"/>
          </p:nvPr>
        </p:nvSpPr>
        <p:spPr>
          <a:xfrm>
            <a:off x="6367806" y="-124220"/>
            <a:ext cx="46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Bodoni"/>
              <a:buNone/>
            </a:pPr>
            <a:r>
              <a:rPr lang="pt-BR" sz="3000">
                <a:solidFill>
                  <a:schemeClr val="accent4"/>
                </a:solidFill>
              </a:rPr>
              <a:t>A Solução</a:t>
            </a:r>
            <a:endParaRPr sz="3000"/>
          </a:p>
        </p:txBody>
      </p:sp>
      <p:sp>
        <p:nvSpPr>
          <p:cNvPr id="380" name="Google Shape;380;p3"/>
          <p:cNvSpPr txBox="1"/>
          <p:nvPr>
            <p:ph idx="6" type="body"/>
          </p:nvPr>
        </p:nvSpPr>
        <p:spPr>
          <a:xfrm>
            <a:off x="6367800" y="2225875"/>
            <a:ext cx="50895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pt-BR" sz="3000"/>
              <a:t>A burocracia é nosso trabalho</a:t>
            </a:r>
            <a:endParaRPr sz="3000"/>
          </a:p>
        </p:txBody>
      </p:sp>
      <p:sp>
        <p:nvSpPr>
          <p:cNvPr id="381" name="Google Shape;381;p3"/>
          <p:cNvSpPr txBox="1"/>
          <p:nvPr>
            <p:ph idx="7" type="body"/>
          </p:nvPr>
        </p:nvSpPr>
        <p:spPr>
          <a:xfrm>
            <a:off x="6398123" y="2826275"/>
            <a:ext cx="54339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/>
              <a:t>É atribuição do MP averiguar as irregularidades apontadas através do aplicativo, </a:t>
            </a:r>
            <a:r>
              <a:rPr lang="pt-BR"/>
              <a:t>verificar caso o ocorrido</a:t>
            </a:r>
            <a:r>
              <a:rPr lang="pt-BR"/>
              <a:t> se trata de uma </a:t>
            </a:r>
            <a:r>
              <a:rPr lang="pt-BR"/>
              <a:t>prática</a:t>
            </a:r>
            <a:r>
              <a:rPr lang="pt-BR"/>
              <a:t> criminosa e os seus impactos e por fim decidir se é necessário medidas extrajudiciais.</a:t>
            </a:r>
            <a:endParaRPr/>
          </a:p>
          <a:p>
            <a:pPr indent="0" lvl="0" marL="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3"/>
          <p:cNvSpPr txBox="1"/>
          <p:nvPr>
            <p:ph idx="3" type="body"/>
          </p:nvPr>
        </p:nvSpPr>
        <p:spPr>
          <a:xfrm>
            <a:off x="6399720" y="839453"/>
            <a:ext cx="54339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/>
              <a:t>Não se trata de um canal de denúncias formal, mas de apontamentos que são feitos por qualquer cidadão sem necessidade de cadastros complementares, apenas a localização, classificação (não obrigatória) e fotos e vídeos da ocorrência.</a:t>
            </a:r>
            <a:endParaRPr/>
          </a:p>
        </p:txBody>
      </p:sp>
      <p:sp>
        <p:nvSpPr>
          <p:cNvPr id="383" name="Google Shape;383;p3"/>
          <p:cNvSpPr txBox="1"/>
          <p:nvPr>
            <p:ph idx="9" type="body"/>
          </p:nvPr>
        </p:nvSpPr>
        <p:spPr>
          <a:xfrm>
            <a:off x="6473661" y="4557897"/>
            <a:ext cx="54339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/>
              <a:t>Design simples que fornece aos usuários apenas  as informações direcionadas de que precisam para realizarem seus apontamentos. Neste sentido, o cidadão tem em seu acesso o mapa contendo as ocorrências apontadas e um botão para realizar um novo apontamento.</a:t>
            </a:r>
            <a:endParaRPr/>
          </a:p>
          <a:p>
            <a:pPr indent="0" lvl="0" marL="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3"/>
          <p:cNvSpPr txBox="1"/>
          <p:nvPr>
            <p:ph idx="8" type="body"/>
          </p:nvPr>
        </p:nvSpPr>
        <p:spPr>
          <a:xfrm>
            <a:off x="6398123" y="4143562"/>
            <a:ext cx="393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pt-BR" sz="3000"/>
              <a:t>Fácil de usar</a:t>
            </a:r>
            <a:endParaRPr sz="3000"/>
          </a:p>
        </p:txBody>
      </p:sp>
      <p:sp>
        <p:nvSpPr>
          <p:cNvPr id="385" name="Google Shape;38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20XX</a:t>
            </a:r>
            <a:endParaRPr/>
          </a:p>
        </p:txBody>
      </p:sp>
      <p:pic>
        <p:nvPicPr>
          <p:cNvPr id="386" name="Google Shape;3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610"/>
            <a:ext cx="6187602" cy="68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274" y="999178"/>
            <a:ext cx="2581445" cy="482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ce gráfica do usuário, Texto, Aplicativo&#10;&#10;Descrição gerada automaticamente" id="388" name="Google Shape;388;p3"/>
          <p:cNvPicPr preferRelativeResize="0"/>
          <p:nvPr/>
        </p:nvPicPr>
        <p:blipFill rotWithShape="1">
          <a:blip r:embed="rId5">
            <a:alphaModFix/>
          </a:blip>
          <a:srcRect b="5769" l="0" r="0" t="4745"/>
          <a:stretch/>
        </p:blipFill>
        <p:spPr>
          <a:xfrm>
            <a:off x="3225779" y="999178"/>
            <a:ext cx="2581446" cy="482803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"/>
          <p:cNvSpPr txBox="1"/>
          <p:nvPr>
            <p:ph idx="9" type="body"/>
          </p:nvPr>
        </p:nvSpPr>
        <p:spPr>
          <a:xfrm>
            <a:off x="591423" y="518482"/>
            <a:ext cx="210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b="1" lang="pt-BR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Mapa de apontamentos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0" name="Google Shape;390;p3"/>
          <p:cNvSpPr txBox="1"/>
          <p:nvPr>
            <p:ph idx="9" type="body"/>
          </p:nvPr>
        </p:nvSpPr>
        <p:spPr>
          <a:xfrm>
            <a:off x="3988450" y="518475"/>
            <a:ext cx="115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b="1" lang="pt-BR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Formulário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1" name="Google Shape;39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3034" y="6342775"/>
            <a:ext cx="500686" cy="4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"/>
          <p:cNvSpPr txBox="1"/>
          <p:nvPr/>
        </p:nvSpPr>
        <p:spPr>
          <a:xfrm>
            <a:off x="10418425" y="6361650"/>
            <a:ext cx="16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"/>
          <p:cNvSpPr txBox="1"/>
          <p:nvPr>
            <p:ph idx="4" type="body"/>
          </p:nvPr>
        </p:nvSpPr>
        <p:spPr>
          <a:xfrm>
            <a:off x="318812" y="1019915"/>
            <a:ext cx="5332500" cy="16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/>
              <a:t>Se fez necessária uma forma de dar um feedback ao cidadão que reclama através do aplicativo e a melhor forma de fazê-lo, é demonstrando onde o MP está atuando, por isso foi desenvolvido um sistema de gestão dos apontamentos feitos através do </a:t>
            </a:r>
            <a:r>
              <a:rPr b="1" lang="pt-BR">
                <a:solidFill>
                  <a:schemeClr val="accent4"/>
                </a:solidFill>
              </a:rPr>
              <a:t>Radar Ambiental.</a:t>
            </a:r>
            <a:endParaRPr/>
          </a:p>
          <a:p>
            <a:pPr indent="0" lvl="0" marL="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p4"/>
          <p:cNvSpPr txBox="1"/>
          <p:nvPr>
            <p:ph idx="6" type="body"/>
          </p:nvPr>
        </p:nvSpPr>
        <p:spPr>
          <a:xfrm>
            <a:off x="296945" y="3236517"/>
            <a:ext cx="5142321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</a:pPr>
            <a:r>
              <a:rPr lang="pt-BR" sz="4400"/>
              <a:t>A plataforma web</a:t>
            </a:r>
            <a:endParaRPr/>
          </a:p>
        </p:txBody>
      </p:sp>
      <p:sp>
        <p:nvSpPr>
          <p:cNvPr id="400" name="Google Shape;400;p4"/>
          <p:cNvSpPr txBox="1"/>
          <p:nvPr>
            <p:ph idx="8" type="body"/>
          </p:nvPr>
        </p:nvSpPr>
        <p:spPr>
          <a:xfrm>
            <a:off x="268665" y="3721863"/>
            <a:ext cx="5382713" cy="202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/>
              <a:t>Esta plataforma é responsável por realizar a avaliação de todos os apontamentos realizados através do Aplicativo </a:t>
            </a:r>
            <a:r>
              <a:rPr b="1" lang="pt-BR">
                <a:solidFill>
                  <a:schemeClr val="accent4"/>
                </a:solidFill>
              </a:rPr>
              <a:t>Radar Ambiental</a:t>
            </a:r>
            <a:r>
              <a:rPr lang="pt-BR"/>
              <a:t>, no sentido de verificar se as informações são pertinentes, considerando o enunciado pelo cidadão e as fotos ou vídeos encaminhados. Em casos de necessidade de atuação do MP ou de encaminhamento ao órgão competente, a promotoria pode registrar um processo ao apontamento, informando a área de atuação do MP.</a:t>
            </a:r>
            <a:endParaRPr/>
          </a:p>
          <a:p>
            <a:pPr indent="0" lvl="0" marL="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 txBox="1"/>
          <p:nvPr>
            <p:ph idx="12" type="sldNum"/>
          </p:nvPr>
        </p:nvSpPr>
        <p:spPr>
          <a:xfrm>
            <a:off x="10423398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2" name="Google Shape;402;p4"/>
          <p:cNvSpPr txBox="1"/>
          <p:nvPr>
            <p:ph type="title"/>
          </p:nvPr>
        </p:nvSpPr>
        <p:spPr>
          <a:xfrm>
            <a:off x="278091" y="-12612"/>
            <a:ext cx="46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Bodoni"/>
              <a:buNone/>
            </a:pPr>
            <a:r>
              <a:rPr lang="pt-BR">
                <a:solidFill>
                  <a:schemeClr val="accent4"/>
                </a:solidFill>
              </a:rPr>
              <a:t>Uma nova fase</a:t>
            </a:r>
            <a:endParaRPr/>
          </a:p>
        </p:txBody>
      </p:sp>
      <p:pic>
        <p:nvPicPr>
          <p:cNvPr id="403" name="Google Shape;4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6187602" cy="68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6765" y="3508375"/>
            <a:ext cx="5652331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000809">
            <a:off x="8718731" y="1108876"/>
            <a:ext cx="2294802" cy="116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6765" y="136525"/>
            <a:ext cx="1675068" cy="31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"/>
          <p:cNvSpPr txBox="1"/>
          <p:nvPr/>
        </p:nvSpPr>
        <p:spPr>
          <a:xfrm>
            <a:off x="8229943" y="94624"/>
            <a:ext cx="266791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Aplicativo Móvel</a:t>
            </a:r>
            <a:br>
              <a:rPr b="0" i="0" lang="pt-BR" sz="14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b="0" i="1" lang="pt-BR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Uso exclusivo do cidadão</a:t>
            </a:r>
            <a:endParaRPr/>
          </a:p>
          <a:p>
            <a:pPr indent="0" lvl="0" marL="0" marR="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08" name="Google Shape;408;p4"/>
          <p:cNvSpPr txBox="1"/>
          <p:nvPr/>
        </p:nvSpPr>
        <p:spPr>
          <a:xfrm>
            <a:off x="9418365" y="2822575"/>
            <a:ext cx="266791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Sistema WEB</a:t>
            </a:r>
            <a:br>
              <a:rPr b="1" i="0" lang="pt-BR" sz="14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b="0" i="1" lang="pt-BR" sz="12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Uso exclusivo do MP</a:t>
            </a:r>
            <a:endParaRPr/>
          </a:p>
          <a:p>
            <a:pPr indent="0" lvl="0" marL="0" marR="0" rtl="0" algn="r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409" name="Google Shape;40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059" y="6356350"/>
            <a:ext cx="500686" cy="4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"/>
          <p:cNvSpPr txBox="1"/>
          <p:nvPr/>
        </p:nvSpPr>
        <p:spPr>
          <a:xfrm>
            <a:off x="584450" y="6375225"/>
            <a:ext cx="16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4934" y="0"/>
            <a:ext cx="3077066" cy="68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31579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"/>
          <p:cNvSpPr txBox="1"/>
          <p:nvPr/>
        </p:nvSpPr>
        <p:spPr>
          <a:xfrm>
            <a:off x="278114" y="1320326"/>
            <a:ext cx="5286000" cy="4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Este módulo tem a </a:t>
            </a:r>
            <a:r>
              <a:rPr lang="pt-BR" sz="24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intenção</a:t>
            </a:r>
            <a:r>
              <a:rPr b="0" i="0" lang="pt-BR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não apenas de receber todos os apontamentos feitos pelo cidadão no aplicativo, mas também serve de instaurador de processos, onde o usuário pode juntar vários apontamentos em um único processo extrajudicial para apuração dos fatos.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Além da associação extrajudicial, caso o fato tenha sido judicializado, o usuário pode fazer a associação do processo e informar a área de atuação do MP no caso.</a:t>
            </a:r>
            <a:endParaRPr/>
          </a:p>
        </p:txBody>
      </p:sp>
      <p:sp>
        <p:nvSpPr>
          <p:cNvPr id="419" name="Google Shape;419;p5"/>
          <p:cNvSpPr txBox="1"/>
          <p:nvPr>
            <p:ph type="title"/>
          </p:nvPr>
        </p:nvSpPr>
        <p:spPr>
          <a:xfrm>
            <a:off x="278114" y="156303"/>
            <a:ext cx="82248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Bodoni"/>
              <a:buNone/>
            </a:pPr>
            <a:r>
              <a:rPr lang="pt-BR">
                <a:solidFill>
                  <a:schemeClr val="accent4"/>
                </a:solidFill>
              </a:rPr>
              <a:t>Um pouco da Plataforma web</a:t>
            </a:r>
            <a:endParaRPr/>
          </a:p>
        </p:txBody>
      </p:sp>
      <p:pic>
        <p:nvPicPr>
          <p:cNvPr id="420" name="Google Shape;4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300" y="1338606"/>
            <a:ext cx="6349655" cy="422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34" y="6349075"/>
            <a:ext cx="500686" cy="4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"/>
          <p:cNvSpPr txBox="1"/>
          <p:nvPr/>
        </p:nvSpPr>
        <p:spPr>
          <a:xfrm>
            <a:off x="578125" y="6367950"/>
            <a:ext cx="16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610"/>
            <a:ext cx="3077066" cy="688960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"/>
          <p:cNvSpPr txBox="1"/>
          <p:nvPr>
            <p:ph type="title"/>
          </p:nvPr>
        </p:nvSpPr>
        <p:spPr>
          <a:xfrm>
            <a:off x="6275081" y="362167"/>
            <a:ext cx="460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Bodoni"/>
              <a:buNone/>
            </a:pPr>
            <a:r>
              <a:rPr lang="pt-BR">
                <a:solidFill>
                  <a:schemeClr val="accent4"/>
                </a:solidFill>
              </a:rPr>
              <a:t>A visão pública</a:t>
            </a:r>
            <a:endParaRPr/>
          </a:p>
        </p:txBody>
      </p:sp>
      <p:sp>
        <p:nvSpPr>
          <p:cNvPr id="430" name="Google Shape;430;p6"/>
          <p:cNvSpPr txBox="1"/>
          <p:nvPr/>
        </p:nvSpPr>
        <p:spPr>
          <a:xfrm>
            <a:off x="6351281" y="1540449"/>
            <a:ext cx="58179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Publicada no Portal do Ministério Público do Estado do Amapá, a visão pública do </a:t>
            </a:r>
            <a:r>
              <a:rPr b="1" i="0" lang="pt-BR" sz="2400" u="none" cap="none" strike="noStrike">
                <a:solidFill>
                  <a:schemeClr val="accent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Radar Ambiental </a:t>
            </a:r>
            <a:r>
              <a:rPr b="0" i="0" lang="pt-BR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 </a:t>
            </a:r>
            <a:r>
              <a:rPr lang="pt-BR" sz="24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uma visão</a:t>
            </a:r>
            <a:r>
              <a:rPr b="0" i="0" lang="pt-BR" sz="2400" u="none" cap="none" strike="noStrik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categorizada de todos os apontamentos certificados pelo CAP Ambiental e de todas as atuações feitas pelas Promotorias, seja em âmbito extrajudicial ou judicial. Desta forma o cidadão tem um feedback do que informou e se o MP está fazendo algo sobre o caso.</a:t>
            </a:r>
            <a:endParaRPr/>
          </a:p>
        </p:txBody>
      </p:sp>
      <p:pic>
        <p:nvPicPr>
          <p:cNvPr id="431" name="Google Shape;4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94" y="885765"/>
            <a:ext cx="5926492" cy="46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0784" y="6355350"/>
            <a:ext cx="500686" cy="4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"/>
          <p:cNvSpPr txBox="1"/>
          <p:nvPr/>
        </p:nvSpPr>
        <p:spPr>
          <a:xfrm>
            <a:off x="10456175" y="6374225"/>
            <a:ext cx="16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de mulher segurando uma suculenta em um vaso&#10;&#10;" id="439" name="Google Shape;439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5488"/>
            <a:ext cx="12192000" cy="68734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440" name="Google Shape;440;p7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 rot="-5400000">
            <a:off x="3859058" y="-1102241"/>
            <a:ext cx="1018477" cy="873659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"/>
          <p:cNvSpPr txBox="1"/>
          <p:nvPr/>
        </p:nvSpPr>
        <p:spPr>
          <a:xfrm>
            <a:off x="581347" y="3023075"/>
            <a:ext cx="71844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Os próximos passos dependem de nós!</a:t>
            </a:r>
            <a:endParaRPr/>
          </a:p>
        </p:txBody>
      </p:sp>
      <p:pic>
        <p:nvPicPr>
          <p:cNvPr id="442" name="Google Shape;4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1500" y="6342763"/>
            <a:ext cx="502224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"/>
          <p:cNvSpPr txBox="1"/>
          <p:nvPr/>
        </p:nvSpPr>
        <p:spPr>
          <a:xfrm>
            <a:off x="10413725" y="6342775"/>
            <a:ext cx="16995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38" l="0" r="0" t="1238"/>
          <a:stretch/>
        </p:blipFill>
        <p:spPr>
          <a:xfrm>
            <a:off x="1588" y="4572000"/>
            <a:ext cx="12188826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450" name="Google Shape;4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</a:pPr>
            <a:r>
              <a:rPr lang="pt-BR">
                <a:solidFill>
                  <a:schemeClr val="accent4"/>
                </a:solidFill>
              </a:rPr>
              <a:t>Divulgar para alcançar os objetivos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51" name="Google Shape;451;p8"/>
          <p:cNvSpPr txBox="1"/>
          <p:nvPr>
            <p:ph idx="1" type="body"/>
          </p:nvPr>
        </p:nvSpPr>
        <p:spPr>
          <a:xfrm>
            <a:off x="858305" y="1696389"/>
            <a:ext cx="3210331" cy="364760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2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pt-BR"/>
              <a:t>2023</a:t>
            </a:r>
            <a:endParaRPr/>
          </a:p>
        </p:txBody>
      </p:sp>
      <p:sp>
        <p:nvSpPr>
          <p:cNvPr id="452" name="Google Shape;452;p8"/>
          <p:cNvSpPr txBox="1"/>
          <p:nvPr>
            <p:ph idx="3" type="body"/>
          </p:nvPr>
        </p:nvSpPr>
        <p:spPr>
          <a:xfrm>
            <a:off x="1095593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Meta desejável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500 Downloads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300 Apontamentos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150 Processos instaurados</a:t>
            </a:r>
            <a:endParaRPr/>
          </a:p>
        </p:txBody>
      </p:sp>
      <p:sp>
        <p:nvSpPr>
          <p:cNvPr id="453" name="Google Shape;453;p8"/>
          <p:cNvSpPr txBox="1"/>
          <p:nvPr>
            <p:ph idx="4" type="body"/>
          </p:nvPr>
        </p:nvSpPr>
        <p:spPr>
          <a:xfrm>
            <a:off x="4516628" y="1696389"/>
            <a:ext cx="3209544" cy="3648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2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pt-BR"/>
              <a:t>2024</a:t>
            </a:r>
            <a:endParaRPr/>
          </a:p>
        </p:txBody>
      </p:sp>
      <p:sp>
        <p:nvSpPr>
          <p:cNvPr id="454" name="Google Shape;454;p8"/>
          <p:cNvSpPr txBox="1"/>
          <p:nvPr>
            <p:ph idx="5" type="body"/>
          </p:nvPr>
        </p:nvSpPr>
        <p:spPr>
          <a:xfrm>
            <a:off x="4765548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Meta desejável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1500 Downloads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1000 Apontamentos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500 Processos instaurados</a:t>
            </a:r>
            <a:endParaRPr/>
          </a:p>
        </p:txBody>
      </p:sp>
      <p:sp>
        <p:nvSpPr>
          <p:cNvPr id="455" name="Google Shape;455;p8"/>
          <p:cNvSpPr txBox="1"/>
          <p:nvPr>
            <p:ph idx="6" type="body"/>
          </p:nvPr>
        </p:nvSpPr>
        <p:spPr>
          <a:xfrm>
            <a:off x="8148764" y="1696389"/>
            <a:ext cx="3209544" cy="36484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2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pt-BR"/>
              <a:t>2023</a:t>
            </a:r>
            <a:endParaRPr/>
          </a:p>
        </p:txBody>
      </p:sp>
      <p:sp>
        <p:nvSpPr>
          <p:cNvPr id="456" name="Google Shape;456;p8"/>
          <p:cNvSpPr txBox="1"/>
          <p:nvPr>
            <p:ph idx="7" type="body"/>
          </p:nvPr>
        </p:nvSpPr>
        <p:spPr>
          <a:xfrm>
            <a:off x="8377130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Disponibilização do APP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/>
              <a:t>Início da </a:t>
            </a:r>
            <a:r>
              <a:rPr lang="pt-BR"/>
              <a:t>sessão</a:t>
            </a:r>
            <a:r>
              <a:rPr lang="pt-BR"/>
              <a:t> da ferramenta para outros Ministérios Públicos interessados.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57" name="Google Shape;4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1500" y="6342763"/>
            <a:ext cx="502224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8"/>
          <p:cNvSpPr txBox="1"/>
          <p:nvPr/>
        </p:nvSpPr>
        <p:spPr>
          <a:xfrm>
            <a:off x="10413725" y="6342775"/>
            <a:ext cx="16995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/>
          <p:cNvSpPr txBox="1"/>
          <p:nvPr>
            <p:ph type="title"/>
          </p:nvPr>
        </p:nvSpPr>
        <p:spPr>
          <a:xfrm>
            <a:off x="838200" y="-244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</a:pPr>
            <a:r>
              <a:rPr lang="pt-BR">
                <a:solidFill>
                  <a:schemeClr val="accent4"/>
                </a:solidFill>
              </a:rPr>
              <a:t>Agradecimentos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5" name="Google Shape;465;p10"/>
          <p:cNvSpPr txBox="1"/>
          <p:nvPr>
            <p:ph idx="6" type="body"/>
          </p:nvPr>
        </p:nvSpPr>
        <p:spPr>
          <a:xfrm>
            <a:off x="2581502" y="779075"/>
            <a:ext cx="702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 sz="1800"/>
              <a:t>A toda a equipe de TI e do CAO Ambiental envolvida no projeto</a:t>
            </a:r>
            <a:endParaRPr sz="1800"/>
          </a:p>
        </p:txBody>
      </p:sp>
      <p:pic>
        <p:nvPicPr>
          <p:cNvPr id="466" name="Google Shape;4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9000"/>
            <a:ext cx="12192000" cy="55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0"/>
          <p:cNvSpPr txBox="1"/>
          <p:nvPr>
            <p:ph idx="1" type="body"/>
          </p:nvPr>
        </p:nvSpPr>
        <p:spPr>
          <a:xfrm>
            <a:off x="2269179" y="1885375"/>
            <a:ext cx="321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Desenvolvedores: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0"/>
          <p:cNvSpPr txBox="1"/>
          <p:nvPr>
            <p:ph idx="3" type="body"/>
          </p:nvPr>
        </p:nvSpPr>
        <p:spPr>
          <a:xfrm>
            <a:off x="3039400" y="2250475"/>
            <a:ext cx="76851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 sz="1600">
                <a:solidFill>
                  <a:schemeClr val="lt1"/>
                </a:solidFill>
              </a:rPr>
              <a:t>ARTHUR FRANCISCO ARAUJO DA SILVA (Aplicativo móvel)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 sz="1600">
                <a:solidFill>
                  <a:schemeClr val="lt1"/>
                </a:solidFill>
              </a:rPr>
              <a:t>DIEGO PATRICK DE OLIVEIRA GOMES (Módulo web parte 1)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BR" sz="1600">
                <a:solidFill>
                  <a:schemeClr val="lt1"/>
                </a:solidFill>
              </a:rPr>
              <a:t>MARLINDO MARTINS MACIEL  (Módulo web parte 2)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469" name="Google Shape;469;p10"/>
          <p:cNvSpPr txBox="1"/>
          <p:nvPr>
            <p:ph idx="1" type="body"/>
          </p:nvPr>
        </p:nvSpPr>
        <p:spPr>
          <a:xfrm>
            <a:off x="2269179" y="3623725"/>
            <a:ext cx="321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Gerentes do Projeto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"/>
          <p:cNvSpPr txBox="1"/>
          <p:nvPr/>
        </p:nvSpPr>
        <p:spPr>
          <a:xfrm>
            <a:off x="3020014" y="3988825"/>
            <a:ext cx="6532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RODINEI SILVA DA PAIXÃO (Diretor do Departamento de Tecnologia)</a:t>
            </a:r>
            <a:endParaRPr sz="16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FÁBIA NILCI SANTANA DE SOUZA (Coordenadora do CAO Ambiental)</a:t>
            </a:r>
            <a:endParaRPr sz="16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MARCELO MOREIRA DOS SANTOS (Ouvidor-Geral do MPAP)</a:t>
            </a:r>
            <a:endParaRPr sz="16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MARCELO MAGALHÃES PANTOJA (Gerente da Divisão de Sistemas)</a:t>
            </a:r>
            <a:endParaRPr sz="16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471" name="Google Shape;4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75" y="6314188"/>
            <a:ext cx="502224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0"/>
          <p:cNvSpPr txBox="1"/>
          <p:nvPr/>
        </p:nvSpPr>
        <p:spPr>
          <a:xfrm>
            <a:off x="612500" y="6314200"/>
            <a:ext cx="16995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Radar Ambiental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Custom 7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2023-05-28T22:38:18Z</dcterms:created>
  <dc:creator>Marcelo Magalhães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