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28.png" ContentType="image/png"/>
  <Override PartName="/ppt/media/image1.jpeg" ContentType="image/jpeg"/>
  <Override PartName="/ppt/media/image59.png" ContentType="image/png"/>
  <Override PartName="/ppt/media/image3.png" ContentType="image/png"/>
  <Override PartName="/ppt/media/image58.png" ContentType="image/png"/>
  <Override PartName="/ppt/media/image2.png" ContentType="image/png"/>
  <Override PartName="/ppt/media/image4.jpeg" ContentType="image/jpe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0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91F0CD8-20B3-48AD-B6BA-8D54C7044A24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B31683E-1EC0-47C1-A975-8ADB8ADA003F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035DC9D-3D20-4226-9F12-8CDE5C802EED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C05553F-1D56-4D7B-97D5-EA92757F39DC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Prioridades estratégicas de 2018</a:t>
            </a:r>
            <a:endParaRPr b="0" lang="pt-BR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Prioridades estratégicas de 2019 – são essas com mais 3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D64AD5E-A2E9-49C6-AD2D-94E1CB159857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97" name="CustomShape 2"/>
          <p:cNvSpPr/>
          <p:nvPr/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B129DBF-0242-4458-9DB4-06C670CCEC9A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99" name="CustomShape 2_0"/>
          <p:cNvSpPr/>
          <p:nvPr/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DBF20EF-9AC7-4923-B207-5B85E0D02799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hyperlink" Target="https://www.mpdft.mp.br/portal/images/pdf/nucleos/nucleo_genero/publicacoes/relatorio_pesquisa_01_2022_projeto_info-vd_ng_mpdft.pdf" TargetMode="External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slideLayout" Target="../slideLayouts/slideLayout37.xml"/><Relationship Id="rId11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0" y="0"/>
            <a:ext cx="12184920" cy="6854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7" name="Picture 6" descr=""/>
          <p:cNvPicPr/>
          <p:nvPr/>
        </p:nvPicPr>
        <p:blipFill>
          <a:blip r:embed="rId1">
            <a:alphaModFix amt="30000"/>
          </a:blip>
          <a:srcRect l="0" t="11238" r="0" b="76"/>
          <a:stretch/>
        </p:blipFill>
        <p:spPr>
          <a:xfrm>
            <a:off x="606600" y="0"/>
            <a:ext cx="11581200" cy="685404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0" y="0"/>
            <a:ext cx="5937840" cy="6854040"/>
          </a:xfrm>
          <a:prstGeom prst="rect">
            <a:avLst/>
          </a:prstGeom>
          <a:solidFill>
            <a:srgbClr val="000000">
              <a:alpha val="50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"/>
          <p:cNvSpPr/>
          <p:nvPr/>
        </p:nvSpPr>
        <p:spPr>
          <a:xfrm>
            <a:off x="606600" y="1617120"/>
            <a:ext cx="4672440" cy="23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pt-BR" sz="3600" spc="-1" strike="noStrike">
                <a:solidFill>
                  <a:srgbClr val="f2f2f2"/>
                </a:solidFill>
                <a:latin typeface="Calibri Light"/>
                <a:ea typeface="DejaVu Sans"/>
              </a:rPr>
              <a:t>Projeto</a:t>
            </a:r>
            <a:endParaRPr b="0" lang="pt-BR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3600" spc="-1" strike="noStrike">
                <a:solidFill>
                  <a:srgbClr val="f2f2f2"/>
                </a:solidFill>
                <a:latin typeface="Calibri Light"/>
                <a:ea typeface="DejaVu Sans"/>
              </a:rPr>
              <a:t>Observatório INFO – VD</a:t>
            </a:r>
            <a:endParaRPr b="0" lang="pt-BR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36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1575720" y="6279120"/>
            <a:ext cx="2902680" cy="4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t-B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17 de maio de 2023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0" y="0"/>
            <a:ext cx="603000" cy="3229920"/>
          </a:xfrm>
          <a:prstGeom prst="rect">
            <a:avLst/>
          </a:prstGeom>
          <a:solidFill>
            <a:srgbClr val="2626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6"/>
          <p:cNvSpPr/>
          <p:nvPr/>
        </p:nvSpPr>
        <p:spPr>
          <a:xfrm>
            <a:off x="168840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7"/>
          <p:cNvSpPr/>
          <p:nvPr/>
        </p:nvSpPr>
        <p:spPr>
          <a:xfrm>
            <a:off x="168840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8"/>
          <p:cNvSpPr/>
          <p:nvPr/>
        </p:nvSpPr>
        <p:spPr>
          <a:xfrm>
            <a:off x="156348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9"/>
          <p:cNvSpPr/>
          <p:nvPr/>
        </p:nvSpPr>
        <p:spPr>
          <a:xfrm>
            <a:off x="156348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0"/>
          <p:cNvSpPr/>
          <p:nvPr/>
        </p:nvSpPr>
        <p:spPr>
          <a:xfrm>
            <a:off x="143856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11"/>
          <p:cNvSpPr/>
          <p:nvPr/>
        </p:nvSpPr>
        <p:spPr>
          <a:xfrm>
            <a:off x="143856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2"/>
          <p:cNvSpPr/>
          <p:nvPr/>
        </p:nvSpPr>
        <p:spPr>
          <a:xfrm>
            <a:off x="131364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13"/>
          <p:cNvSpPr/>
          <p:nvPr/>
        </p:nvSpPr>
        <p:spPr>
          <a:xfrm>
            <a:off x="131364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14"/>
          <p:cNvSpPr/>
          <p:nvPr/>
        </p:nvSpPr>
        <p:spPr>
          <a:xfrm>
            <a:off x="11887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5"/>
          <p:cNvSpPr/>
          <p:nvPr/>
        </p:nvSpPr>
        <p:spPr>
          <a:xfrm>
            <a:off x="11887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6"/>
          <p:cNvSpPr/>
          <p:nvPr/>
        </p:nvSpPr>
        <p:spPr>
          <a:xfrm>
            <a:off x="231336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7"/>
          <p:cNvSpPr/>
          <p:nvPr/>
        </p:nvSpPr>
        <p:spPr>
          <a:xfrm>
            <a:off x="231336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8"/>
          <p:cNvSpPr/>
          <p:nvPr/>
        </p:nvSpPr>
        <p:spPr>
          <a:xfrm>
            <a:off x="218844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9"/>
          <p:cNvSpPr/>
          <p:nvPr/>
        </p:nvSpPr>
        <p:spPr>
          <a:xfrm>
            <a:off x="218844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0"/>
          <p:cNvSpPr/>
          <p:nvPr/>
        </p:nvSpPr>
        <p:spPr>
          <a:xfrm>
            <a:off x="20635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1"/>
          <p:cNvSpPr/>
          <p:nvPr/>
        </p:nvSpPr>
        <p:spPr>
          <a:xfrm>
            <a:off x="20635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2"/>
          <p:cNvSpPr/>
          <p:nvPr/>
        </p:nvSpPr>
        <p:spPr>
          <a:xfrm>
            <a:off x="193860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23"/>
          <p:cNvSpPr/>
          <p:nvPr/>
        </p:nvSpPr>
        <p:spPr>
          <a:xfrm>
            <a:off x="193860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4"/>
          <p:cNvSpPr/>
          <p:nvPr/>
        </p:nvSpPr>
        <p:spPr>
          <a:xfrm>
            <a:off x="18133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25"/>
          <p:cNvSpPr/>
          <p:nvPr/>
        </p:nvSpPr>
        <p:spPr>
          <a:xfrm>
            <a:off x="18133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26"/>
          <p:cNvSpPr/>
          <p:nvPr/>
        </p:nvSpPr>
        <p:spPr>
          <a:xfrm>
            <a:off x="0" y="3233880"/>
            <a:ext cx="603000" cy="3620160"/>
          </a:xfrm>
          <a:prstGeom prst="rect">
            <a:avLst/>
          </a:prstGeom>
          <a:solidFill>
            <a:srgbClr val="c9211e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3" name="Picture 10" descr=""/>
          <p:cNvPicPr/>
          <p:nvPr/>
        </p:nvPicPr>
        <p:blipFill>
          <a:blip r:embed="rId2"/>
          <a:srcRect l="7778" t="27784" r="7778" b="29565"/>
          <a:stretch/>
        </p:blipFill>
        <p:spPr>
          <a:xfrm>
            <a:off x="10379160" y="5943600"/>
            <a:ext cx="1805760" cy="910440"/>
          </a:xfrm>
          <a:prstGeom prst="rect">
            <a:avLst/>
          </a:prstGeom>
          <a:ln w="0">
            <a:noFill/>
          </a:ln>
        </p:spPr>
      </p:pic>
      <p:sp>
        <p:nvSpPr>
          <p:cNvPr id="224" name="CustomShape 27"/>
          <p:cNvSpPr/>
          <p:nvPr/>
        </p:nvSpPr>
        <p:spPr>
          <a:xfrm>
            <a:off x="86104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EB46C6C-CE36-4DCB-A6FA-BE336049CE40}" type="slidenum">
              <a:rPr b="0" lang="pt-B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225" name="Imagem 301" descr=""/>
          <p:cNvPicPr/>
          <p:nvPr/>
        </p:nvPicPr>
        <p:blipFill>
          <a:blip r:embed="rId3"/>
          <a:stretch/>
        </p:blipFill>
        <p:spPr>
          <a:xfrm>
            <a:off x="10440000" y="0"/>
            <a:ext cx="1744920" cy="637560"/>
          </a:xfrm>
          <a:prstGeom prst="rect">
            <a:avLst/>
          </a:prstGeom>
          <a:ln w="0">
            <a:noFill/>
          </a:ln>
        </p:spPr>
      </p:pic>
      <p:sp>
        <p:nvSpPr>
          <p:cNvPr id="226" name=""/>
          <p:cNvSpPr txBox="1"/>
          <p:nvPr/>
        </p:nvSpPr>
        <p:spPr>
          <a:xfrm>
            <a:off x="6300000" y="2160000"/>
            <a:ext cx="5400000" cy="157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</a:pPr>
            <a:r>
              <a:rPr b="1" lang="pt-BR" sz="26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Inteligência Artificial  aplicada aos processos de Medida Protetiva de Urgência em Violência Doméstica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0" y="0"/>
            <a:ext cx="12184920" cy="6854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8" name="Picture 6_0" descr=""/>
          <p:cNvPicPr/>
          <p:nvPr/>
        </p:nvPicPr>
        <p:blipFill>
          <a:blip r:embed="rId1">
            <a:alphaModFix amt="30000"/>
          </a:blip>
          <a:srcRect l="0" t="11238" r="0" b="76"/>
          <a:stretch/>
        </p:blipFill>
        <p:spPr>
          <a:xfrm>
            <a:off x="606600" y="0"/>
            <a:ext cx="11581200" cy="6854040"/>
          </a:xfrm>
          <a:prstGeom prst="rect">
            <a:avLst/>
          </a:prstGeom>
          <a:ln w="0"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324000" y="0"/>
            <a:ext cx="5937840" cy="6854040"/>
          </a:xfrm>
          <a:prstGeom prst="rect">
            <a:avLst/>
          </a:prstGeom>
          <a:solidFill>
            <a:srgbClr val="000000">
              <a:alpha val="50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3"/>
          <p:cNvSpPr/>
          <p:nvPr/>
        </p:nvSpPr>
        <p:spPr>
          <a:xfrm>
            <a:off x="0" y="0"/>
            <a:ext cx="603000" cy="3229920"/>
          </a:xfrm>
          <a:prstGeom prst="rect">
            <a:avLst/>
          </a:prstGeom>
          <a:solidFill>
            <a:srgbClr val="2626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4"/>
          <p:cNvSpPr/>
          <p:nvPr/>
        </p:nvSpPr>
        <p:spPr>
          <a:xfrm>
            <a:off x="168840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5"/>
          <p:cNvSpPr/>
          <p:nvPr/>
        </p:nvSpPr>
        <p:spPr>
          <a:xfrm>
            <a:off x="168840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6"/>
          <p:cNvSpPr/>
          <p:nvPr/>
        </p:nvSpPr>
        <p:spPr>
          <a:xfrm>
            <a:off x="156348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7"/>
          <p:cNvSpPr/>
          <p:nvPr/>
        </p:nvSpPr>
        <p:spPr>
          <a:xfrm>
            <a:off x="156348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8"/>
          <p:cNvSpPr/>
          <p:nvPr/>
        </p:nvSpPr>
        <p:spPr>
          <a:xfrm>
            <a:off x="143856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9"/>
          <p:cNvSpPr/>
          <p:nvPr/>
        </p:nvSpPr>
        <p:spPr>
          <a:xfrm>
            <a:off x="143856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0"/>
          <p:cNvSpPr/>
          <p:nvPr/>
        </p:nvSpPr>
        <p:spPr>
          <a:xfrm>
            <a:off x="131364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1"/>
          <p:cNvSpPr/>
          <p:nvPr/>
        </p:nvSpPr>
        <p:spPr>
          <a:xfrm>
            <a:off x="131364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2"/>
          <p:cNvSpPr/>
          <p:nvPr/>
        </p:nvSpPr>
        <p:spPr>
          <a:xfrm>
            <a:off x="11887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3"/>
          <p:cNvSpPr/>
          <p:nvPr/>
        </p:nvSpPr>
        <p:spPr>
          <a:xfrm>
            <a:off x="11887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4"/>
          <p:cNvSpPr/>
          <p:nvPr/>
        </p:nvSpPr>
        <p:spPr>
          <a:xfrm>
            <a:off x="231336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5"/>
          <p:cNvSpPr/>
          <p:nvPr/>
        </p:nvSpPr>
        <p:spPr>
          <a:xfrm>
            <a:off x="231336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6"/>
          <p:cNvSpPr/>
          <p:nvPr/>
        </p:nvSpPr>
        <p:spPr>
          <a:xfrm>
            <a:off x="218844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7"/>
          <p:cNvSpPr/>
          <p:nvPr/>
        </p:nvSpPr>
        <p:spPr>
          <a:xfrm>
            <a:off x="218844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8"/>
          <p:cNvSpPr/>
          <p:nvPr/>
        </p:nvSpPr>
        <p:spPr>
          <a:xfrm>
            <a:off x="20635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9"/>
          <p:cNvSpPr/>
          <p:nvPr/>
        </p:nvSpPr>
        <p:spPr>
          <a:xfrm>
            <a:off x="20635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0"/>
          <p:cNvSpPr/>
          <p:nvPr/>
        </p:nvSpPr>
        <p:spPr>
          <a:xfrm>
            <a:off x="193860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1"/>
          <p:cNvSpPr/>
          <p:nvPr/>
        </p:nvSpPr>
        <p:spPr>
          <a:xfrm>
            <a:off x="193860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2"/>
          <p:cNvSpPr/>
          <p:nvPr/>
        </p:nvSpPr>
        <p:spPr>
          <a:xfrm>
            <a:off x="18133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3"/>
          <p:cNvSpPr/>
          <p:nvPr/>
        </p:nvSpPr>
        <p:spPr>
          <a:xfrm>
            <a:off x="18133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4"/>
          <p:cNvSpPr/>
          <p:nvPr/>
        </p:nvSpPr>
        <p:spPr>
          <a:xfrm>
            <a:off x="0" y="3233880"/>
            <a:ext cx="603000" cy="3620160"/>
          </a:xfrm>
          <a:prstGeom prst="rect">
            <a:avLst/>
          </a:prstGeom>
          <a:solidFill>
            <a:srgbClr val="c9211e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5"/>
          <p:cNvSpPr/>
          <p:nvPr/>
        </p:nvSpPr>
        <p:spPr>
          <a:xfrm>
            <a:off x="606600" y="1833120"/>
            <a:ext cx="5511240" cy="23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pt-BR" sz="4000" spc="-1" strike="noStrike">
                <a:solidFill>
                  <a:srgbClr val="f2f2f2"/>
                </a:solidFill>
                <a:latin typeface="Calibri Light"/>
                <a:ea typeface="DejaVu Sans"/>
              </a:rPr>
              <a:t>Promotor Patrocinador e Idealizador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3200" spc="-1" strike="noStrike">
                <a:solidFill>
                  <a:srgbClr val="f2f2f2"/>
                </a:solidFill>
                <a:latin typeface="Calibri Light"/>
                <a:ea typeface="DejaVu Sans"/>
              </a:rPr>
              <a:t>Thiago André Pierobon de Ávila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53" name="CustomShape 26"/>
          <p:cNvSpPr/>
          <p:nvPr/>
        </p:nvSpPr>
        <p:spPr>
          <a:xfrm>
            <a:off x="6294600" y="1617120"/>
            <a:ext cx="5763240" cy="34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Analista Processual do Núcleo de Apoio a Vítimas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Mariana  Badawi Garcia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Equipe do Núcleo de Ciência de Dados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(ncd@mpdft.mp.br)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Silvia Belarmino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Marciso Xavier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Colaborador externo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Ricardo Vinturi (vinturi@msn)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19160" y="415080"/>
            <a:ext cx="8859240" cy="13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lvl="1" marL="432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OBJETIVO DA PESQUISA: Conhecer as práticas decisórias no DF quanto aos requerimentos MPU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lvl="1" marL="432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COMO FOI FEITA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lvl="1" marL="432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PROBLEMÁTICAS PERCEBIDAS</a:t>
            </a:r>
            <a:endParaRPr b="0" lang="pt-BR" sz="16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padrões decisórios substancialmente distintos</a:t>
            </a: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 entre os 20 juizados de VDFCM do DF</a:t>
            </a:r>
            <a:endParaRPr b="0" lang="pt-BR" sz="16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indeferimentos</a:t>
            </a: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 de MPU são usualmente justificados por</a:t>
            </a: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 insuficiência de provas</a:t>
            </a:r>
            <a:endParaRPr b="0" lang="pt-BR" sz="16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não há uniformidade</a:t>
            </a: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 entre os juízes para a eventual </a:t>
            </a: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designação de audiência</a:t>
            </a: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 de justificação </a:t>
            </a:r>
            <a:endParaRPr b="0" lang="pt-BR" sz="16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há a praxe de </a:t>
            </a: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revogar a MPU contra a manifestação</a:t>
            </a: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 da vítima ou do Ministério Público</a:t>
            </a:r>
            <a:endParaRPr b="0" lang="pt-BR" sz="16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feminicídio</a:t>
            </a: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  segue tendência de </a:t>
            </a: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crescimento</a:t>
            </a: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, com média de 23,3 casos/ano (2018 a 2021)</a:t>
            </a:r>
            <a:endParaRPr b="0" lang="pt-BR" sz="16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pouco encaminhamento e uso dos </a:t>
            </a:r>
            <a:r>
              <a:rPr b="1" lang="pt-BR" sz="1600" spc="-1" strike="noStrike">
                <a:solidFill>
                  <a:srgbClr val="3b3838"/>
                </a:solidFill>
                <a:latin typeface="Calibri"/>
                <a:ea typeface="DejaVu Sans"/>
              </a:rPr>
              <a:t>serviços sociais de apoio às vítimas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86104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0F32599-6B40-4C15-BD84-BE50BD0EBEB5}" type="slidenum">
              <a:rPr b="0" lang="pt-B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549720" y="2598480"/>
            <a:ext cx="8196120" cy="100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4"/>
          <p:cNvSpPr/>
          <p:nvPr/>
        </p:nvSpPr>
        <p:spPr>
          <a:xfrm>
            <a:off x="7208280" y="2808360"/>
            <a:ext cx="1216800" cy="6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Divulgação da Pesquisa com dados.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58" name="CustomShape 5"/>
          <p:cNvSpPr/>
          <p:nvPr/>
        </p:nvSpPr>
        <p:spPr>
          <a:xfrm>
            <a:off x="7607880" y="2309040"/>
            <a:ext cx="115560" cy="35640"/>
          </a:xfrm>
          <a:custGeom>
            <a:avLst/>
            <a:gdLst/>
            <a:ahLst/>
            <a:rect l="l" t="t" r="r" b="b"/>
            <a:pathLst>
              <a:path w="52" h="13">
                <a:moveTo>
                  <a:pt x="40" y="7"/>
                </a:moveTo>
                <a:cubicBezTo>
                  <a:pt x="40" y="3"/>
                  <a:pt x="42" y="1"/>
                  <a:pt x="46" y="1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10"/>
                  <a:pt x="50" y="13"/>
                  <a:pt x="46" y="13"/>
                </a:cubicBezTo>
                <a:cubicBezTo>
                  <a:pt x="43" y="13"/>
                  <a:pt x="40" y="10"/>
                  <a:pt x="40" y="7"/>
                </a:cubicBezTo>
                <a:moveTo>
                  <a:pt x="21" y="7"/>
                </a:moveTo>
                <a:cubicBezTo>
                  <a:pt x="21" y="10"/>
                  <a:pt x="24" y="13"/>
                  <a:pt x="27" y="13"/>
                </a:cubicBezTo>
                <a:cubicBezTo>
                  <a:pt x="30" y="13"/>
                  <a:pt x="33" y="10"/>
                  <a:pt x="33" y="6"/>
                </a:cubicBezTo>
                <a:cubicBezTo>
                  <a:pt x="33" y="3"/>
                  <a:pt x="30" y="0"/>
                  <a:pt x="27" y="1"/>
                </a:cubicBezTo>
                <a:cubicBezTo>
                  <a:pt x="23" y="1"/>
                  <a:pt x="21" y="3"/>
                  <a:pt x="21" y="7"/>
                </a:cubicBezTo>
                <a:moveTo>
                  <a:pt x="0" y="7"/>
                </a:moveTo>
                <a:cubicBezTo>
                  <a:pt x="1" y="10"/>
                  <a:pt x="3" y="13"/>
                  <a:pt x="7" y="13"/>
                </a:cubicBezTo>
                <a:cubicBezTo>
                  <a:pt x="10" y="13"/>
                  <a:pt x="13" y="10"/>
                  <a:pt x="13" y="6"/>
                </a:cubicBezTo>
                <a:cubicBezTo>
                  <a:pt x="12" y="3"/>
                  <a:pt x="10" y="0"/>
                  <a:pt x="6" y="1"/>
                </a:cubicBezTo>
                <a:cubicBezTo>
                  <a:pt x="3" y="1"/>
                  <a:pt x="0" y="3"/>
                  <a:pt x="0" y="7"/>
                </a:cubicBez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6"/>
          <p:cNvSpPr/>
          <p:nvPr/>
        </p:nvSpPr>
        <p:spPr>
          <a:xfrm>
            <a:off x="7188480" y="1872360"/>
            <a:ext cx="585720" cy="664560"/>
          </a:xfrm>
          <a:custGeom>
            <a:avLst/>
            <a:gdLst/>
            <a:ahLst/>
            <a:rect l="l" t="t" r="r" b="b"/>
            <a:pathLst>
              <a:path w="260" h="218">
                <a:moveTo>
                  <a:pt x="213" y="192"/>
                </a:moveTo>
                <a:cubicBezTo>
                  <a:pt x="201" y="192"/>
                  <a:pt x="190" y="187"/>
                  <a:pt x="182" y="179"/>
                </a:cubicBezTo>
                <a:cubicBezTo>
                  <a:pt x="177" y="174"/>
                  <a:pt x="173" y="168"/>
                  <a:pt x="171" y="162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73" y="129"/>
                  <a:pt x="177" y="123"/>
                  <a:pt x="182" y="118"/>
                </a:cubicBezTo>
                <a:cubicBezTo>
                  <a:pt x="190" y="110"/>
                  <a:pt x="201" y="105"/>
                  <a:pt x="213" y="105"/>
                </a:cubicBezTo>
                <a:cubicBezTo>
                  <a:pt x="224" y="105"/>
                  <a:pt x="235" y="110"/>
                  <a:pt x="243" y="118"/>
                </a:cubicBezTo>
                <a:cubicBezTo>
                  <a:pt x="260" y="135"/>
                  <a:pt x="260" y="162"/>
                  <a:pt x="243" y="179"/>
                </a:cubicBezTo>
                <a:cubicBezTo>
                  <a:pt x="235" y="187"/>
                  <a:pt x="224" y="192"/>
                  <a:pt x="213" y="192"/>
                </a:cubicBezTo>
                <a:close/>
                <a:moveTo>
                  <a:pt x="166" y="149"/>
                </a:moveTo>
                <a:cubicBezTo>
                  <a:pt x="178" y="157"/>
                  <a:pt x="178" y="157"/>
                  <a:pt x="178" y="157"/>
                </a:cubicBezTo>
                <a:cubicBezTo>
                  <a:pt x="179" y="159"/>
                  <a:pt x="179" y="159"/>
                  <a:pt x="179" y="159"/>
                </a:cubicBezTo>
                <a:cubicBezTo>
                  <a:pt x="181" y="164"/>
                  <a:pt x="184" y="170"/>
                  <a:pt x="188" y="174"/>
                </a:cubicBezTo>
                <a:cubicBezTo>
                  <a:pt x="194" y="180"/>
                  <a:pt x="203" y="184"/>
                  <a:pt x="213" y="184"/>
                </a:cubicBezTo>
                <a:cubicBezTo>
                  <a:pt x="222" y="184"/>
                  <a:pt x="231" y="180"/>
                  <a:pt x="238" y="174"/>
                </a:cubicBezTo>
                <a:cubicBezTo>
                  <a:pt x="251" y="160"/>
                  <a:pt x="251" y="137"/>
                  <a:pt x="238" y="124"/>
                </a:cubicBezTo>
                <a:cubicBezTo>
                  <a:pt x="231" y="117"/>
                  <a:pt x="222" y="113"/>
                  <a:pt x="213" y="113"/>
                </a:cubicBezTo>
                <a:cubicBezTo>
                  <a:pt x="203" y="113"/>
                  <a:pt x="194" y="117"/>
                  <a:pt x="188" y="124"/>
                </a:cubicBezTo>
                <a:cubicBezTo>
                  <a:pt x="184" y="128"/>
                  <a:pt x="181" y="133"/>
                  <a:pt x="179" y="138"/>
                </a:cubicBezTo>
                <a:cubicBezTo>
                  <a:pt x="178" y="141"/>
                  <a:pt x="178" y="141"/>
                  <a:pt x="178" y="141"/>
                </a:cubicBezTo>
                <a:lnTo>
                  <a:pt x="166" y="149"/>
                </a:lnTo>
                <a:close/>
                <a:moveTo>
                  <a:pt x="86" y="218"/>
                </a:moveTo>
                <a:cubicBezTo>
                  <a:pt x="84" y="218"/>
                  <a:pt x="82" y="217"/>
                  <a:pt x="80" y="216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19" y="179"/>
                  <a:pt x="18" y="177"/>
                  <a:pt x="18" y="174"/>
                </a:cubicBezTo>
                <a:cubicBezTo>
                  <a:pt x="18" y="155"/>
                  <a:pt x="14" y="139"/>
                  <a:pt x="9" y="124"/>
                </a:cubicBezTo>
                <a:cubicBezTo>
                  <a:pt x="5" y="108"/>
                  <a:pt x="0" y="92"/>
                  <a:pt x="0" y="73"/>
                </a:cubicBezTo>
                <a:cubicBezTo>
                  <a:pt x="0" y="33"/>
                  <a:pt x="33" y="0"/>
                  <a:pt x="7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23" y="0"/>
                  <a:pt x="152" y="29"/>
                  <a:pt x="152" y="65"/>
                </a:cubicBezTo>
                <a:cubicBezTo>
                  <a:pt x="152" y="66"/>
                  <a:pt x="152" y="66"/>
                  <a:pt x="152" y="67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49" y="82"/>
                  <a:pt x="150" y="83"/>
                  <a:pt x="150" y="85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5" y="113"/>
                  <a:pt x="165" y="117"/>
                  <a:pt x="163" y="121"/>
                </a:cubicBezTo>
                <a:cubicBezTo>
                  <a:pt x="162" y="125"/>
                  <a:pt x="159" y="128"/>
                  <a:pt x="155" y="130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5" y="169"/>
                  <a:pt x="136" y="178"/>
                  <a:pt x="125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05" y="178"/>
                  <a:pt x="98" y="184"/>
                  <a:pt x="98" y="192"/>
                </a:cubicBezTo>
                <a:cubicBezTo>
                  <a:pt x="98" y="206"/>
                  <a:pt x="98" y="206"/>
                  <a:pt x="98" y="206"/>
                </a:cubicBezTo>
                <a:cubicBezTo>
                  <a:pt x="98" y="210"/>
                  <a:pt x="96" y="214"/>
                  <a:pt x="92" y="216"/>
                </a:cubicBezTo>
                <a:cubicBezTo>
                  <a:pt x="90" y="217"/>
                  <a:pt x="88" y="218"/>
                  <a:pt x="86" y="218"/>
                </a:cubicBezTo>
                <a:close/>
                <a:moveTo>
                  <a:pt x="26" y="174"/>
                </a:moveTo>
                <a:cubicBezTo>
                  <a:pt x="84" y="209"/>
                  <a:pt x="84" y="209"/>
                  <a:pt x="84" y="209"/>
                </a:cubicBezTo>
                <a:cubicBezTo>
                  <a:pt x="85" y="210"/>
                  <a:pt x="87" y="210"/>
                  <a:pt x="88" y="209"/>
                </a:cubicBezTo>
                <a:cubicBezTo>
                  <a:pt x="89" y="209"/>
                  <a:pt x="90" y="207"/>
                  <a:pt x="90" y="206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0" y="180"/>
                  <a:pt x="100" y="170"/>
                  <a:pt x="112" y="170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32" y="170"/>
                  <a:pt x="138" y="164"/>
                  <a:pt x="138" y="157"/>
                </a:cubicBezTo>
                <a:cubicBezTo>
                  <a:pt x="141" y="129"/>
                  <a:pt x="141" y="129"/>
                  <a:pt x="141" y="129"/>
                </a:cubicBezTo>
                <a:cubicBezTo>
                  <a:pt x="141" y="128"/>
                  <a:pt x="142" y="126"/>
                  <a:pt x="143" y="126"/>
                </a:cubicBezTo>
                <a:cubicBezTo>
                  <a:pt x="152" y="122"/>
                  <a:pt x="152" y="122"/>
                  <a:pt x="152" y="122"/>
                </a:cubicBezTo>
                <a:cubicBezTo>
                  <a:pt x="154" y="122"/>
                  <a:pt x="155" y="120"/>
                  <a:pt x="156" y="118"/>
                </a:cubicBezTo>
                <a:cubicBezTo>
                  <a:pt x="157" y="117"/>
                  <a:pt x="156" y="115"/>
                  <a:pt x="156" y="113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2" y="85"/>
                  <a:pt x="141" y="82"/>
                  <a:pt x="142" y="79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45" y="34"/>
                  <a:pt x="119" y="8"/>
                  <a:pt x="87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37" y="8"/>
                  <a:pt x="8" y="37"/>
                  <a:pt x="8" y="73"/>
                </a:cubicBezTo>
                <a:cubicBezTo>
                  <a:pt x="8" y="91"/>
                  <a:pt x="12" y="107"/>
                  <a:pt x="17" y="121"/>
                </a:cubicBezTo>
                <a:cubicBezTo>
                  <a:pt x="21" y="137"/>
                  <a:pt x="26" y="153"/>
                  <a:pt x="26" y="174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7"/>
          <p:cNvSpPr/>
          <p:nvPr/>
        </p:nvSpPr>
        <p:spPr>
          <a:xfrm>
            <a:off x="4794840" y="2806560"/>
            <a:ext cx="1765440" cy="104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Tabulação dos dados e geração da pesquisa realizada de forma manual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261" name="Gráfico 4" descr=""/>
          <p:cNvPicPr/>
          <p:nvPr/>
        </p:nvPicPr>
        <p:blipFill>
          <a:blip r:embed="rId1"/>
          <a:stretch/>
        </p:blipFill>
        <p:spPr>
          <a:xfrm>
            <a:off x="4908960" y="1704240"/>
            <a:ext cx="673200" cy="910440"/>
          </a:xfrm>
          <a:prstGeom prst="rect">
            <a:avLst/>
          </a:prstGeom>
          <a:ln w="0">
            <a:noFill/>
          </a:ln>
        </p:spPr>
      </p:pic>
      <p:sp>
        <p:nvSpPr>
          <p:cNvPr id="262" name="CustomShape 8"/>
          <p:cNvSpPr/>
          <p:nvPr/>
        </p:nvSpPr>
        <p:spPr>
          <a:xfrm>
            <a:off x="2871000" y="2814480"/>
            <a:ext cx="129132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Solicitação dos dados e extração de dados manual (PDF)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263" name="Gráfico 6" descr=""/>
          <p:cNvPicPr/>
          <p:nvPr/>
        </p:nvPicPr>
        <p:blipFill>
          <a:blip r:embed="rId2"/>
          <a:stretch/>
        </p:blipFill>
        <p:spPr>
          <a:xfrm>
            <a:off x="2858400" y="1641240"/>
            <a:ext cx="673200" cy="910440"/>
          </a:xfrm>
          <a:prstGeom prst="rect">
            <a:avLst/>
          </a:prstGeom>
          <a:ln w="0">
            <a:noFill/>
          </a:ln>
        </p:spPr>
      </p:pic>
      <p:pic>
        <p:nvPicPr>
          <p:cNvPr id="264" name="Gráfico 8" descr=""/>
          <p:cNvPicPr/>
          <p:nvPr/>
        </p:nvPicPr>
        <p:blipFill>
          <a:blip r:embed="rId3"/>
          <a:stretch/>
        </p:blipFill>
        <p:spPr>
          <a:xfrm>
            <a:off x="3169080" y="2098440"/>
            <a:ext cx="462960" cy="626040"/>
          </a:xfrm>
          <a:prstGeom prst="rect">
            <a:avLst/>
          </a:prstGeom>
          <a:ln w="0">
            <a:noFill/>
          </a:ln>
        </p:spPr>
      </p:pic>
      <p:sp>
        <p:nvSpPr>
          <p:cNvPr id="265" name="CustomShape 9"/>
          <p:cNvSpPr/>
          <p:nvPr/>
        </p:nvSpPr>
        <p:spPr>
          <a:xfrm>
            <a:off x="840960" y="2808360"/>
            <a:ext cx="1159560" cy="7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Entrada de processos</a:t>
            </a:r>
            <a:r>
              <a:rPr b="1" i="1" lang="pt-BR" sz="1400" spc="-1" strike="noStrike">
                <a:solidFill>
                  <a:srgbClr val="7f7f7f"/>
                </a:solidFill>
                <a:latin typeface="Calibri"/>
                <a:ea typeface="DejaVu Sans"/>
              </a:rPr>
              <a:t> </a:t>
            </a: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no MPDFT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266" name="Gráfico 10" descr=""/>
          <p:cNvPicPr/>
          <p:nvPr/>
        </p:nvPicPr>
        <p:blipFill>
          <a:blip r:embed="rId4"/>
          <a:stretch/>
        </p:blipFill>
        <p:spPr>
          <a:xfrm>
            <a:off x="961560" y="1807200"/>
            <a:ext cx="673200" cy="910440"/>
          </a:xfrm>
          <a:prstGeom prst="rect">
            <a:avLst/>
          </a:prstGeom>
          <a:ln w="0">
            <a:noFill/>
          </a:ln>
        </p:spPr>
      </p:pic>
      <p:sp>
        <p:nvSpPr>
          <p:cNvPr id="267" name="CustomShape 10"/>
          <p:cNvSpPr/>
          <p:nvPr/>
        </p:nvSpPr>
        <p:spPr>
          <a:xfrm>
            <a:off x="0" y="73080"/>
            <a:ext cx="113119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5000">
              <a:lnSpc>
                <a:spcPct val="90000"/>
              </a:lnSpc>
              <a:buClr>
                <a:srgbClr val="333f4f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333f4f"/>
                </a:solidFill>
                <a:latin typeface="Calibri"/>
                <a:ea typeface="DejaVu Sans"/>
              </a:rPr>
              <a:t>Ponto de vista processual - negócio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68" name="CustomShape 11"/>
          <p:cNvSpPr/>
          <p:nvPr/>
        </p:nvSpPr>
        <p:spPr>
          <a:xfrm>
            <a:off x="0" y="501480"/>
            <a:ext cx="12188160" cy="59400"/>
          </a:xfrm>
          <a:prstGeom prst="rect">
            <a:avLst/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9" name="Picture 10" descr=""/>
          <p:cNvPicPr/>
          <p:nvPr/>
        </p:nvPicPr>
        <p:blipFill>
          <a:blip r:embed="rId5"/>
          <a:srcRect l="7778" t="27784" r="7778" b="29565"/>
          <a:stretch/>
        </p:blipFill>
        <p:spPr>
          <a:xfrm>
            <a:off x="10080720" y="32400"/>
            <a:ext cx="848160" cy="426600"/>
          </a:xfrm>
          <a:prstGeom prst="rect">
            <a:avLst/>
          </a:prstGeom>
          <a:ln w="0">
            <a:noFill/>
          </a:ln>
        </p:spPr>
      </p:pic>
      <p:pic>
        <p:nvPicPr>
          <p:cNvPr id="270" name="Imagem 321" descr=""/>
          <p:cNvPicPr/>
          <p:nvPr/>
        </p:nvPicPr>
        <p:blipFill>
          <a:blip r:embed="rId6"/>
          <a:stretch/>
        </p:blipFill>
        <p:spPr>
          <a:xfrm>
            <a:off x="10932120" y="40320"/>
            <a:ext cx="1256760" cy="458640"/>
          </a:xfrm>
          <a:prstGeom prst="rect">
            <a:avLst/>
          </a:prstGeom>
          <a:ln w="0">
            <a:noFill/>
          </a:ln>
        </p:spPr>
      </p:pic>
      <p:pic>
        <p:nvPicPr>
          <p:cNvPr id="271" name="Imagem 279" descr=""/>
          <p:cNvPicPr/>
          <p:nvPr/>
        </p:nvPicPr>
        <p:blipFill>
          <a:blip r:embed="rId7"/>
          <a:stretch/>
        </p:blipFill>
        <p:spPr>
          <a:xfrm>
            <a:off x="8784000" y="1762560"/>
            <a:ext cx="3387600" cy="4370040"/>
          </a:xfrm>
          <a:prstGeom prst="rect">
            <a:avLst/>
          </a:prstGeom>
          <a:ln w="0">
            <a:noFill/>
          </a:ln>
        </p:spPr>
      </p:pic>
      <p:sp>
        <p:nvSpPr>
          <p:cNvPr id="272" name="CustomShape 12"/>
          <p:cNvSpPr/>
          <p:nvPr/>
        </p:nvSpPr>
        <p:spPr>
          <a:xfrm>
            <a:off x="9492120" y="649440"/>
            <a:ext cx="2697840" cy="14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LINK PARA PESQUISA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8"/>
              </a:rPr>
              <a:t>Projeto Info - VD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Table 1"/>
          <p:cNvGraphicFramePr/>
          <p:nvPr/>
        </p:nvGraphicFramePr>
        <p:xfrm>
          <a:off x="6120000" y="612000"/>
          <a:ext cx="5939640" cy="6152040"/>
        </p:xfrm>
        <a:graphic>
          <a:graphicData uri="http://schemas.openxmlformats.org/drawingml/2006/table">
            <a:tbl>
              <a:tblPr/>
              <a:tblGrid>
                <a:gridCol w="2062800"/>
                <a:gridCol w="3877200"/>
              </a:tblGrid>
              <a:tr h="308160">
                <a:tc>
                  <a:txBody>
                    <a:bodyPr lIns="8640" rIns="86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PROBLEMAS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marL="8640" marR="8640"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8640" rIns="86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PRINCIPAIS ENTREGAS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marL="8640" marR="8640"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1646280">
                <a:tc>
                  <a:txBody>
                    <a:bodyPr lIns="72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Trabalho manual de coleta de dados: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espalhados e não estruturados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 diferentes formatos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marL="72000" marR="91440"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Desenvolvimento de uma</a:t>
                      </a: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ferramenta para extração, ingestão e transformações dos dados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.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Criação de um Datamart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para armazenar esses dados estruturados e não estruturados num DataMart próprio.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marL="36000" marR="91440"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35320">
                <a:tc>
                  <a:txBody>
                    <a:bodyPr lIns="72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Análise da gravidade processual é morosa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 volume grande sem dados sumarizados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 muitos detalhes sem indicadores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 cálculo de gravidade não calculado.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marL="72000" marR="91440"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fffd7"/>
                    </a:solidFill>
                  </a:tcPr>
                </a:tc>
                <a:tc>
                  <a:txBody>
                    <a:bodyPr lIns="36000" rIns="86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Modelo Preditivo para inclusão de informações no Relatório Sintético de Risco apensado no Neogab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Contexto Analytics: indicadores apontando a gravidade do processo baseado no BO/QR e aprendizado preditivo.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Sinalizar cálculo do formulário e outros indicadores que ranqueie a gravidade para o promotor desde o  inicio do processo.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marL="36000" marR="8640"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fffd7"/>
                    </a:solidFill>
                  </a:tcPr>
                </a:tc>
              </a:tr>
              <a:tr h="1862640">
                <a:tc>
                  <a:txBody>
                    <a:bodyPr lIns="72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Baixo índice de encaminhamento e uso dos meios assistenciais 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marL="72000" marR="91440"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86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Análise de comportamento - cruzar grau de gravidade com dados brutos e com os encaminhamentos jurídicos, e descobrir comportamentos e tendências nos processos de MPU.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Gerar dados, informações e insumos para toda a rede e para outras promotorias  (Ex: Juri)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marL="36000" marR="8640"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74" name="Imagem 289_0" descr=""/>
          <p:cNvPicPr/>
          <p:nvPr/>
        </p:nvPicPr>
        <p:blipFill>
          <a:blip r:embed="rId1"/>
          <a:stretch/>
        </p:blipFill>
        <p:spPr>
          <a:xfrm>
            <a:off x="144000" y="731160"/>
            <a:ext cx="5830560" cy="3882960"/>
          </a:xfrm>
          <a:prstGeom prst="rect">
            <a:avLst/>
          </a:prstGeom>
          <a:ln w="0">
            <a:noFill/>
          </a:ln>
        </p:spPr>
      </p:pic>
      <p:sp>
        <p:nvSpPr>
          <p:cNvPr id="275" name="CustomShape 2"/>
          <p:cNvSpPr/>
          <p:nvPr/>
        </p:nvSpPr>
        <p:spPr>
          <a:xfrm>
            <a:off x="180000" y="4536000"/>
            <a:ext cx="5758560" cy="2194560"/>
          </a:xfrm>
          <a:prstGeom prst="rect">
            <a:avLst/>
          </a:prstGeom>
          <a:solidFill>
            <a:srgbClr val="3552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   </a:t>
            </a:r>
            <a:r>
              <a:rPr b="1" lang="pt-BR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Taxonomia  (59 metadados)</a:t>
            </a:r>
            <a:endParaRPr b="0" lang="pt-BR" sz="1400" spc="-1" strike="noStrike">
              <a:latin typeface="Arial"/>
            </a:endParaRPr>
          </a:p>
          <a:p>
            <a:pPr lvl="1" marL="432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Neogab (11)</a:t>
            </a:r>
            <a:endParaRPr b="0" lang="pt-BR" sz="1400" spc="-1" strike="noStrike">
              <a:latin typeface="Arial"/>
            </a:endParaRPr>
          </a:p>
          <a:p>
            <a:pPr lvl="1" marL="432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Questionário de risco (34)</a:t>
            </a:r>
            <a:endParaRPr b="0" lang="pt-BR" sz="1400" spc="-1" strike="noStrike">
              <a:latin typeface="Arial"/>
            </a:endParaRPr>
          </a:p>
          <a:p>
            <a:pPr lvl="1" marL="432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Boletim de ocorrência (30)</a:t>
            </a:r>
            <a:endParaRPr b="0" lang="pt-BR" sz="1400" spc="-1" strike="noStrike">
              <a:latin typeface="Arial"/>
            </a:endParaRPr>
          </a:p>
          <a:p>
            <a:pPr lvl="1" marL="432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Relatório Psicossocial (4)</a:t>
            </a:r>
            <a:endParaRPr b="0" lang="pt-BR" sz="1400" spc="-1" strike="noStrike">
              <a:latin typeface="Arial"/>
            </a:endParaRPr>
          </a:p>
          <a:p>
            <a:pPr lvl="1" marL="432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Outras peças: Sentença, termo de requerimento MPU, decisão</a:t>
            </a:r>
            <a:r>
              <a:rPr b="0" lang="pt-BR" sz="1400" spc="-1" strike="noStrike">
                <a:solidFill>
                  <a:srgbClr val="ffffff"/>
                </a:solidFill>
                <a:latin typeface="Arial"/>
                <a:ea typeface="DejaVu Sans"/>
              </a:rPr>
              <a:t> i</a:t>
            </a:r>
            <a:r>
              <a:rPr b="0" lang="pt-BR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nterlocutória, certidão de intimação e ata da audiência.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0" y="73080"/>
            <a:ext cx="113119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5000">
              <a:lnSpc>
                <a:spcPct val="90000"/>
              </a:lnSpc>
              <a:buClr>
                <a:srgbClr val="333f4f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333f4f"/>
                </a:solidFill>
                <a:latin typeface="Calibri"/>
                <a:ea typeface="DejaVu Sans"/>
              </a:rPr>
              <a:t>Problemas e principais entregas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0" y="501480"/>
            <a:ext cx="12188160" cy="59400"/>
          </a:xfrm>
          <a:prstGeom prst="rect">
            <a:avLst/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Picture 10_2" descr=""/>
          <p:cNvPicPr/>
          <p:nvPr/>
        </p:nvPicPr>
        <p:blipFill>
          <a:blip r:embed="rId2"/>
          <a:srcRect l="7778" t="27784" r="7778" b="29565"/>
          <a:stretch/>
        </p:blipFill>
        <p:spPr>
          <a:xfrm>
            <a:off x="10080720" y="32400"/>
            <a:ext cx="848160" cy="426600"/>
          </a:xfrm>
          <a:prstGeom prst="rect">
            <a:avLst/>
          </a:prstGeom>
          <a:ln w="0">
            <a:noFill/>
          </a:ln>
        </p:spPr>
      </p:pic>
      <p:pic>
        <p:nvPicPr>
          <p:cNvPr id="279" name="Imagem 321_1" descr=""/>
          <p:cNvPicPr/>
          <p:nvPr/>
        </p:nvPicPr>
        <p:blipFill>
          <a:blip r:embed="rId3"/>
          <a:stretch/>
        </p:blipFill>
        <p:spPr>
          <a:xfrm>
            <a:off x="10932120" y="40320"/>
            <a:ext cx="1256760" cy="45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 rot="10800000">
            <a:off x="6662520" y="4902840"/>
            <a:ext cx="234720" cy="2224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2"/>
          <p:cNvSpPr/>
          <p:nvPr/>
        </p:nvSpPr>
        <p:spPr>
          <a:xfrm>
            <a:off x="0" y="73080"/>
            <a:ext cx="113119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5000">
              <a:lnSpc>
                <a:spcPct val="90000"/>
              </a:lnSpc>
              <a:buClr>
                <a:srgbClr val="333f4f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333f4f"/>
                </a:solidFill>
                <a:latin typeface="Calibri"/>
                <a:ea typeface="DejaVu Sans"/>
              </a:rPr>
              <a:t>Análise constante do fenômeno de violência doméstica no DF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0" y="501480"/>
            <a:ext cx="12188160" cy="59400"/>
          </a:xfrm>
          <a:prstGeom prst="rect">
            <a:avLst/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4"/>
          <p:cNvSpPr/>
          <p:nvPr/>
        </p:nvSpPr>
        <p:spPr>
          <a:xfrm>
            <a:off x="621720" y="4249800"/>
            <a:ext cx="11076120" cy="100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5"/>
          <p:cNvSpPr/>
          <p:nvPr/>
        </p:nvSpPr>
        <p:spPr>
          <a:xfrm>
            <a:off x="9637200" y="4843080"/>
            <a:ext cx="1308600" cy="12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Relatórios e análises obtidos de imediato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85" name="CustomShape 6"/>
          <p:cNvSpPr/>
          <p:nvPr/>
        </p:nvSpPr>
        <p:spPr>
          <a:xfrm>
            <a:off x="9847800" y="3757680"/>
            <a:ext cx="555480" cy="711000"/>
          </a:xfrm>
          <a:custGeom>
            <a:avLst/>
            <a:gdLst/>
            <a:ahLst/>
            <a:rect l="l" t="t" r="r" b="b"/>
            <a:pathLst>
              <a:path w="201" h="257">
                <a:moveTo>
                  <a:pt x="201" y="0"/>
                </a:moveTo>
                <a:lnTo>
                  <a:pt x="24" y="0"/>
                </a:lnTo>
                <a:lnTo>
                  <a:pt x="24" y="24"/>
                </a:lnTo>
                <a:lnTo>
                  <a:pt x="0" y="24"/>
                </a:lnTo>
                <a:lnTo>
                  <a:pt x="0" y="257"/>
                </a:lnTo>
                <a:lnTo>
                  <a:pt x="177" y="257"/>
                </a:lnTo>
                <a:lnTo>
                  <a:pt x="177" y="233"/>
                </a:lnTo>
                <a:lnTo>
                  <a:pt x="201" y="233"/>
                </a:lnTo>
                <a:lnTo>
                  <a:pt x="201" y="0"/>
                </a:lnTo>
                <a:close/>
                <a:moveTo>
                  <a:pt x="193" y="225"/>
                </a:moveTo>
                <a:lnTo>
                  <a:pt x="32" y="225"/>
                </a:lnTo>
                <a:lnTo>
                  <a:pt x="32" y="8"/>
                </a:lnTo>
                <a:lnTo>
                  <a:pt x="193" y="8"/>
                </a:lnTo>
                <a:lnTo>
                  <a:pt x="193" y="225"/>
                </a:lnTo>
                <a:close/>
                <a:moveTo>
                  <a:pt x="8" y="249"/>
                </a:moveTo>
                <a:lnTo>
                  <a:pt x="8" y="32"/>
                </a:lnTo>
                <a:lnTo>
                  <a:pt x="24" y="32"/>
                </a:lnTo>
                <a:lnTo>
                  <a:pt x="24" y="233"/>
                </a:lnTo>
                <a:lnTo>
                  <a:pt x="169" y="233"/>
                </a:lnTo>
                <a:lnTo>
                  <a:pt x="169" y="249"/>
                </a:lnTo>
                <a:lnTo>
                  <a:pt x="8" y="249"/>
                </a:lnTo>
                <a:close/>
              </a:path>
            </a:pathLst>
          </a:cu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7"/>
          <p:cNvSpPr/>
          <p:nvPr/>
        </p:nvSpPr>
        <p:spPr>
          <a:xfrm>
            <a:off x="9997920" y="3869280"/>
            <a:ext cx="327240" cy="399600"/>
          </a:xfrm>
          <a:custGeom>
            <a:avLst/>
            <a:gdLst/>
            <a:ahLst/>
            <a:rect l="l" t="t" r="r" b="b"/>
            <a:pathLst>
              <a:path w="119" h="145">
                <a:moveTo>
                  <a:pt x="2" y="137"/>
                </a:moveTo>
                <a:lnTo>
                  <a:pt x="115" y="137"/>
                </a:lnTo>
                <a:lnTo>
                  <a:pt x="115" y="145"/>
                </a:lnTo>
                <a:lnTo>
                  <a:pt x="2" y="145"/>
                </a:lnTo>
                <a:lnTo>
                  <a:pt x="2" y="137"/>
                </a:lnTo>
                <a:close/>
                <a:moveTo>
                  <a:pt x="2" y="121"/>
                </a:moveTo>
                <a:lnTo>
                  <a:pt x="115" y="121"/>
                </a:lnTo>
                <a:lnTo>
                  <a:pt x="115" y="113"/>
                </a:lnTo>
                <a:lnTo>
                  <a:pt x="2" y="113"/>
                </a:lnTo>
                <a:lnTo>
                  <a:pt x="2" y="121"/>
                </a:lnTo>
                <a:close/>
                <a:moveTo>
                  <a:pt x="2" y="97"/>
                </a:moveTo>
                <a:lnTo>
                  <a:pt x="115" y="97"/>
                </a:lnTo>
                <a:lnTo>
                  <a:pt x="115" y="89"/>
                </a:lnTo>
                <a:lnTo>
                  <a:pt x="2" y="89"/>
                </a:lnTo>
                <a:lnTo>
                  <a:pt x="2" y="97"/>
                </a:lnTo>
                <a:close/>
                <a:moveTo>
                  <a:pt x="113" y="0"/>
                </a:moveTo>
                <a:lnTo>
                  <a:pt x="75" y="47"/>
                </a:lnTo>
                <a:lnTo>
                  <a:pt x="33" y="19"/>
                </a:lnTo>
                <a:lnTo>
                  <a:pt x="0" y="62"/>
                </a:lnTo>
                <a:lnTo>
                  <a:pt x="6" y="66"/>
                </a:lnTo>
                <a:lnTo>
                  <a:pt x="34" y="29"/>
                </a:lnTo>
                <a:lnTo>
                  <a:pt x="77" y="57"/>
                </a:lnTo>
                <a:lnTo>
                  <a:pt x="119" y="5"/>
                </a:lnTo>
                <a:lnTo>
                  <a:pt x="113" y="0"/>
                </a:lnTo>
                <a:close/>
              </a:path>
            </a:pathLst>
          </a:cu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8"/>
          <p:cNvSpPr/>
          <p:nvPr/>
        </p:nvSpPr>
        <p:spPr>
          <a:xfrm>
            <a:off x="5544720" y="4843080"/>
            <a:ext cx="1438560" cy="104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Relacionamentos e integridade referencial são definidos com os dados extraídos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88" name="CustomShape 9"/>
          <p:cNvSpPr/>
          <p:nvPr/>
        </p:nvSpPr>
        <p:spPr>
          <a:xfrm>
            <a:off x="5355000" y="3738600"/>
            <a:ext cx="302400" cy="419040"/>
          </a:xfrm>
          <a:prstGeom prst="flowChartInternalStorage">
            <a:avLst/>
          </a:prstGeom>
          <a:solidFill>
            <a:srgbClr val="ffffff"/>
          </a:solidFill>
          <a:ln w="2556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0"/>
          <p:cNvSpPr/>
          <p:nvPr/>
        </p:nvSpPr>
        <p:spPr>
          <a:xfrm>
            <a:off x="6426720" y="4349520"/>
            <a:ext cx="302400" cy="419040"/>
          </a:xfrm>
          <a:prstGeom prst="flowChartInternalStorage">
            <a:avLst/>
          </a:prstGeom>
          <a:solidFill>
            <a:srgbClr val="ffffff"/>
          </a:solidFill>
          <a:ln w="2556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1"/>
          <p:cNvSpPr/>
          <p:nvPr/>
        </p:nvSpPr>
        <p:spPr>
          <a:xfrm>
            <a:off x="6411240" y="3738600"/>
            <a:ext cx="302400" cy="419040"/>
          </a:xfrm>
          <a:prstGeom prst="flowChartInternalStorage">
            <a:avLst/>
          </a:prstGeom>
          <a:solidFill>
            <a:srgbClr val="ffffff"/>
          </a:solidFill>
          <a:ln w="2556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12"/>
          <p:cNvSpPr/>
          <p:nvPr/>
        </p:nvSpPr>
        <p:spPr>
          <a:xfrm>
            <a:off x="5372280" y="4351320"/>
            <a:ext cx="302400" cy="419040"/>
          </a:xfrm>
          <a:prstGeom prst="flowChartInternalStorage">
            <a:avLst/>
          </a:prstGeom>
          <a:solidFill>
            <a:srgbClr val="ffffff"/>
          </a:solidFill>
          <a:ln w="2556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13"/>
          <p:cNvSpPr/>
          <p:nvPr/>
        </p:nvSpPr>
        <p:spPr>
          <a:xfrm>
            <a:off x="5902200" y="4136040"/>
            <a:ext cx="302400" cy="419040"/>
          </a:xfrm>
          <a:prstGeom prst="flowChartInternalStorage">
            <a:avLst/>
          </a:prstGeom>
          <a:solidFill>
            <a:srgbClr val="d9d9d9"/>
          </a:solidFill>
          <a:ln w="2556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14"/>
          <p:cNvSpPr/>
          <p:nvPr/>
        </p:nvSpPr>
        <p:spPr>
          <a:xfrm>
            <a:off x="5661360" y="3950280"/>
            <a:ext cx="390240" cy="181800"/>
          </a:xfrm>
          <a:prstGeom prst="bentConnector2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15"/>
          <p:cNvSpPr/>
          <p:nvPr/>
        </p:nvSpPr>
        <p:spPr>
          <a:xfrm>
            <a:off x="5678640" y="4563000"/>
            <a:ext cx="236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16"/>
          <p:cNvSpPr/>
          <p:nvPr/>
        </p:nvSpPr>
        <p:spPr>
          <a:xfrm flipV="1">
            <a:off x="6208560" y="3941640"/>
            <a:ext cx="198720" cy="393480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1260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Gráfico 45" descr=""/>
          <p:cNvPicPr/>
          <p:nvPr/>
        </p:nvPicPr>
        <p:blipFill>
          <a:blip r:embed="rId1"/>
          <a:stretch/>
        </p:blipFill>
        <p:spPr>
          <a:xfrm>
            <a:off x="1340280" y="3805920"/>
            <a:ext cx="910440" cy="910440"/>
          </a:xfrm>
          <a:prstGeom prst="rect">
            <a:avLst/>
          </a:prstGeom>
          <a:ln w="0">
            <a:noFill/>
          </a:ln>
        </p:spPr>
      </p:pic>
      <p:sp>
        <p:nvSpPr>
          <p:cNvPr id="297" name="CustomShape 17"/>
          <p:cNvSpPr/>
          <p:nvPr/>
        </p:nvSpPr>
        <p:spPr>
          <a:xfrm>
            <a:off x="1033560" y="4843080"/>
            <a:ext cx="1567080" cy="7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Entrada do processo</a:t>
            </a:r>
            <a:r>
              <a:rPr b="0" i="1" lang="pt-BR" sz="1400" spc="-1" strike="noStrike">
                <a:solidFill>
                  <a:srgbClr val="7f7f7f"/>
                </a:solidFill>
                <a:latin typeface="Calibri"/>
                <a:ea typeface="DejaVu Sans"/>
              </a:rPr>
              <a:t> </a:t>
            </a:r>
            <a:r>
              <a:rPr b="0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no MPDFT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98" name="CustomShape 18"/>
          <p:cNvSpPr/>
          <p:nvPr/>
        </p:nvSpPr>
        <p:spPr>
          <a:xfrm>
            <a:off x="7770240" y="4843080"/>
            <a:ext cx="130860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Modelos são aplicados para definição do comportamento e tendência das informações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299" name="Gráfico 16" descr=""/>
          <p:cNvPicPr/>
          <p:nvPr/>
        </p:nvPicPr>
        <p:blipFill>
          <a:blip r:embed="rId2"/>
          <a:stretch/>
        </p:blipFill>
        <p:spPr>
          <a:xfrm>
            <a:off x="7860240" y="3663000"/>
            <a:ext cx="910440" cy="910440"/>
          </a:xfrm>
          <a:prstGeom prst="rect">
            <a:avLst/>
          </a:prstGeom>
          <a:ln w="0">
            <a:noFill/>
          </a:ln>
        </p:spPr>
      </p:pic>
      <p:sp>
        <p:nvSpPr>
          <p:cNvPr id="300" name="CustomShape 19"/>
          <p:cNvSpPr/>
          <p:nvPr/>
        </p:nvSpPr>
        <p:spPr>
          <a:xfrm>
            <a:off x="3492360" y="4843080"/>
            <a:ext cx="1061280" cy="13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Dados da extração são depositados no Data Mart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301" name="Gráfico 29" descr=""/>
          <p:cNvPicPr/>
          <p:nvPr/>
        </p:nvPicPr>
        <p:blipFill>
          <a:blip r:embed="rId3"/>
          <a:stretch/>
        </p:blipFill>
        <p:spPr>
          <a:xfrm>
            <a:off x="3501000" y="3869280"/>
            <a:ext cx="740160" cy="74016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0" descr=""/>
          <p:cNvPicPr/>
          <p:nvPr/>
        </p:nvPicPr>
        <p:blipFill>
          <a:blip r:embed="rId4"/>
          <a:srcRect l="7778" t="27784" r="7778" b="29565"/>
          <a:stretch/>
        </p:blipFill>
        <p:spPr>
          <a:xfrm>
            <a:off x="10080360" y="32040"/>
            <a:ext cx="848160" cy="426600"/>
          </a:xfrm>
          <a:prstGeom prst="rect">
            <a:avLst/>
          </a:prstGeom>
          <a:ln w="0">
            <a:noFill/>
          </a:ln>
        </p:spPr>
      </p:pic>
      <p:pic>
        <p:nvPicPr>
          <p:cNvPr id="303" name="Imagem 399" descr=""/>
          <p:cNvPicPr/>
          <p:nvPr/>
        </p:nvPicPr>
        <p:blipFill>
          <a:blip r:embed="rId5"/>
          <a:stretch/>
        </p:blipFill>
        <p:spPr>
          <a:xfrm>
            <a:off x="10931760" y="39960"/>
            <a:ext cx="1256760" cy="458640"/>
          </a:xfrm>
          <a:prstGeom prst="rect">
            <a:avLst/>
          </a:prstGeom>
          <a:ln w="0">
            <a:noFill/>
          </a:ln>
        </p:spPr>
      </p:pic>
      <p:sp>
        <p:nvSpPr>
          <p:cNvPr id="304" name="CustomShape 20"/>
          <p:cNvSpPr/>
          <p:nvPr/>
        </p:nvSpPr>
        <p:spPr>
          <a:xfrm>
            <a:off x="720000" y="1965240"/>
            <a:ext cx="9897840" cy="100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1"/>
          <p:cNvSpPr/>
          <p:nvPr/>
        </p:nvSpPr>
        <p:spPr>
          <a:xfrm>
            <a:off x="8760600" y="2175120"/>
            <a:ext cx="1469880" cy="6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Divulgação da Pesquisa com dados.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06" name="CustomShape 22"/>
          <p:cNvSpPr/>
          <p:nvPr/>
        </p:nvSpPr>
        <p:spPr>
          <a:xfrm>
            <a:off x="9243360" y="1675800"/>
            <a:ext cx="140040" cy="35640"/>
          </a:xfrm>
          <a:custGeom>
            <a:avLst/>
            <a:gdLst/>
            <a:ahLst/>
            <a:rect l="l" t="t" r="r" b="b"/>
            <a:pathLst>
              <a:path w="52" h="13">
                <a:moveTo>
                  <a:pt x="40" y="7"/>
                </a:moveTo>
                <a:cubicBezTo>
                  <a:pt x="40" y="3"/>
                  <a:pt x="42" y="1"/>
                  <a:pt x="46" y="1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10"/>
                  <a:pt x="50" y="13"/>
                  <a:pt x="46" y="13"/>
                </a:cubicBezTo>
                <a:cubicBezTo>
                  <a:pt x="43" y="13"/>
                  <a:pt x="40" y="10"/>
                  <a:pt x="40" y="7"/>
                </a:cubicBezTo>
                <a:moveTo>
                  <a:pt x="21" y="7"/>
                </a:moveTo>
                <a:cubicBezTo>
                  <a:pt x="21" y="10"/>
                  <a:pt x="24" y="13"/>
                  <a:pt x="27" y="13"/>
                </a:cubicBezTo>
                <a:cubicBezTo>
                  <a:pt x="30" y="13"/>
                  <a:pt x="33" y="10"/>
                  <a:pt x="33" y="6"/>
                </a:cubicBezTo>
                <a:cubicBezTo>
                  <a:pt x="33" y="3"/>
                  <a:pt x="30" y="0"/>
                  <a:pt x="27" y="1"/>
                </a:cubicBezTo>
                <a:cubicBezTo>
                  <a:pt x="23" y="1"/>
                  <a:pt x="21" y="3"/>
                  <a:pt x="21" y="7"/>
                </a:cubicBezTo>
                <a:moveTo>
                  <a:pt x="0" y="7"/>
                </a:moveTo>
                <a:cubicBezTo>
                  <a:pt x="1" y="10"/>
                  <a:pt x="3" y="13"/>
                  <a:pt x="7" y="13"/>
                </a:cubicBezTo>
                <a:cubicBezTo>
                  <a:pt x="10" y="13"/>
                  <a:pt x="13" y="10"/>
                  <a:pt x="13" y="6"/>
                </a:cubicBezTo>
                <a:cubicBezTo>
                  <a:pt x="12" y="3"/>
                  <a:pt x="10" y="0"/>
                  <a:pt x="6" y="1"/>
                </a:cubicBezTo>
                <a:cubicBezTo>
                  <a:pt x="3" y="1"/>
                  <a:pt x="0" y="3"/>
                  <a:pt x="0" y="7"/>
                </a:cubicBez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3"/>
          <p:cNvSpPr/>
          <p:nvPr/>
        </p:nvSpPr>
        <p:spPr>
          <a:xfrm>
            <a:off x="8736840" y="1239120"/>
            <a:ext cx="707760" cy="664560"/>
          </a:xfrm>
          <a:custGeom>
            <a:avLst/>
            <a:gdLst/>
            <a:ahLst/>
            <a:rect l="l" t="t" r="r" b="b"/>
            <a:pathLst>
              <a:path w="260" h="218">
                <a:moveTo>
                  <a:pt x="213" y="192"/>
                </a:moveTo>
                <a:cubicBezTo>
                  <a:pt x="201" y="192"/>
                  <a:pt x="190" y="187"/>
                  <a:pt x="182" y="179"/>
                </a:cubicBezTo>
                <a:cubicBezTo>
                  <a:pt x="177" y="174"/>
                  <a:pt x="173" y="168"/>
                  <a:pt x="171" y="162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73" y="129"/>
                  <a:pt x="177" y="123"/>
                  <a:pt x="182" y="118"/>
                </a:cubicBezTo>
                <a:cubicBezTo>
                  <a:pt x="190" y="110"/>
                  <a:pt x="201" y="105"/>
                  <a:pt x="213" y="105"/>
                </a:cubicBezTo>
                <a:cubicBezTo>
                  <a:pt x="224" y="105"/>
                  <a:pt x="235" y="110"/>
                  <a:pt x="243" y="118"/>
                </a:cubicBezTo>
                <a:cubicBezTo>
                  <a:pt x="260" y="135"/>
                  <a:pt x="260" y="162"/>
                  <a:pt x="243" y="179"/>
                </a:cubicBezTo>
                <a:cubicBezTo>
                  <a:pt x="235" y="187"/>
                  <a:pt x="224" y="192"/>
                  <a:pt x="213" y="192"/>
                </a:cubicBezTo>
                <a:close/>
                <a:moveTo>
                  <a:pt x="166" y="149"/>
                </a:moveTo>
                <a:cubicBezTo>
                  <a:pt x="178" y="157"/>
                  <a:pt x="178" y="157"/>
                  <a:pt x="178" y="157"/>
                </a:cubicBezTo>
                <a:cubicBezTo>
                  <a:pt x="179" y="159"/>
                  <a:pt x="179" y="159"/>
                  <a:pt x="179" y="159"/>
                </a:cubicBezTo>
                <a:cubicBezTo>
                  <a:pt x="181" y="164"/>
                  <a:pt x="184" y="170"/>
                  <a:pt x="188" y="174"/>
                </a:cubicBezTo>
                <a:cubicBezTo>
                  <a:pt x="194" y="180"/>
                  <a:pt x="203" y="184"/>
                  <a:pt x="213" y="184"/>
                </a:cubicBezTo>
                <a:cubicBezTo>
                  <a:pt x="222" y="184"/>
                  <a:pt x="231" y="180"/>
                  <a:pt x="238" y="174"/>
                </a:cubicBezTo>
                <a:cubicBezTo>
                  <a:pt x="251" y="160"/>
                  <a:pt x="251" y="137"/>
                  <a:pt x="238" y="124"/>
                </a:cubicBezTo>
                <a:cubicBezTo>
                  <a:pt x="231" y="117"/>
                  <a:pt x="222" y="113"/>
                  <a:pt x="213" y="113"/>
                </a:cubicBezTo>
                <a:cubicBezTo>
                  <a:pt x="203" y="113"/>
                  <a:pt x="194" y="117"/>
                  <a:pt x="188" y="124"/>
                </a:cubicBezTo>
                <a:cubicBezTo>
                  <a:pt x="184" y="128"/>
                  <a:pt x="181" y="133"/>
                  <a:pt x="179" y="138"/>
                </a:cubicBezTo>
                <a:cubicBezTo>
                  <a:pt x="178" y="141"/>
                  <a:pt x="178" y="141"/>
                  <a:pt x="178" y="141"/>
                </a:cubicBezTo>
                <a:lnTo>
                  <a:pt x="166" y="149"/>
                </a:lnTo>
                <a:close/>
                <a:moveTo>
                  <a:pt x="86" y="218"/>
                </a:moveTo>
                <a:cubicBezTo>
                  <a:pt x="84" y="218"/>
                  <a:pt x="82" y="217"/>
                  <a:pt x="80" y="216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19" y="179"/>
                  <a:pt x="18" y="177"/>
                  <a:pt x="18" y="174"/>
                </a:cubicBezTo>
                <a:cubicBezTo>
                  <a:pt x="18" y="155"/>
                  <a:pt x="14" y="139"/>
                  <a:pt x="9" y="124"/>
                </a:cubicBezTo>
                <a:cubicBezTo>
                  <a:pt x="5" y="108"/>
                  <a:pt x="0" y="92"/>
                  <a:pt x="0" y="73"/>
                </a:cubicBezTo>
                <a:cubicBezTo>
                  <a:pt x="0" y="33"/>
                  <a:pt x="33" y="0"/>
                  <a:pt x="7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23" y="0"/>
                  <a:pt x="152" y="29"/>
                  <a:pt x="152" y="65"/>
                </a:cubicBezTo>
                <a:cubicBezTo>
                  <a:pt x="152" y="66"/>
                  <a:pt x="152" y="66"/>
                  <a:pt x="152" y="67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49" y="82"/>
                  <a:pt x="150" y="83"/>
                  <a:pt x="150" y="85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5" y="113"/>
                  <a:pt x="165" y="117"/>
                  <a:pt x="163" y="121"/>
                </a:cubicBezTo>
                <a:cubicBezTo>
                  <a:pt x="162" y="125"/>
                  <a:pt x="159" y="128"/>
                  <a:pt x="155" y="130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5" y="169"/>
                  <a:pt x="136" y="178"/>
                  <a:pt x="125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05" y="178"/>
                  <a:pt x="98" y="184"/>
                  <a:pt x="98" y="192"/>
                </a:cubicBezTo>
                <a:cubicBezTo>
                  <a:pt x="98" y="206"/>
                  <a:pt x="98" y="206"/>
                  <a:pt x="98" y="206"/>
                </a:cubicBezTo>
                <a:cubicBezTo>
                  <a:pt x="98" y="210"/>
                  <a:pt x="96" y="214"/>
                  <a:pt x="92" y="216"/>
                </a:cubicBezTo>
                <a:cubicBezTo>
                  <a:pt x="90" y="217"/>
                  <a:pt x="88" y="218"/>
                  <a:pt x="86" y="218"/>
                </a:cubicBezTo>
                <a:close/>
                <a:moveTo>
                  <a:pt x="26" y="174"/>
                </a:moveTo>
                <a:cubicBezTo>
                  <a:pt x="84" y="209"/>
                  <a:pt x="84" y="209"/>
                  <a:pt x="84" y="209"/>
                </a:cubicBezTo>
                <a:cubicBezTo>
                  <a:pt x="85" y="210"/>
                  <a:pt x="87" y="210"/>
                  <a:pt x="88" y="209"/>
                </a:cubicBezTo>
                <a:cubicBezTo>
                  <a:pt x="89" y="209"/>
                  <a:pt x="90" y="207"/>
                  <a:pt x="90" y="206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0" y="180"/>
                  <a:pt x="100" y="170"/>
                  <a:pt x="112" y="170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32" y="170"/>
                  <a:pt x="138" y="164"/>
                  <a:pt x="138" y="157"/>
                </a:cubicBezTo>
                <a:cubicBezTo>
                  <a:pt x="141" y="129"/>
                  <a:pt x="141" y="129"/>
                  <a:pt x="141" y="129"/>
                </a:cubicBezTo>
                <a:cubicBezTo>
                  <a:pt x="141" y="128"/>
                  <a:pt x="142" y="126"/>
                  <a:pt x="143" y="126"/>
                </a:cubicBezTo>
                <a:cubicBezTo>
                  <a:pt x="152" y="122"/>
                  <a:pt x="152" y="122"/>
                  <a:pt x="152" y="122"/>
                </a:cubicBezTo>
                <a:cubicBezTo>
                  <a:pt x="154" y="122"/>
                  <a:pt x="155" y="120"/>
                  <a:pt x="156" y="118"/>
                </a:cubicBezTo>
                <a:cubicBezTo>
                  <a:pt x="157" y="117"/>
                  <a:pt x="156" y="115"/>
                  <a:pt x="156" y="113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2" y="85"/>
                  <a:pt x="141" y="82"/>
                  <a:pt x="142" y="79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45" y="34"/>
                  <a:pt x="119" y="8"/>
                  <a:pt x="87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37" y="8"/>
                  <a:pt x="8" y="37"/>
                  <a:pt x="8" y="73"/>
                </a:cubicBezTo>
                <a:cubicBezTo>
                  <a:pt x="8" y="91"/>
                  <a:pt x="12" y="107"/>
                  <a:pt x="17" y="121"/>
                </a:cubicBezTo>
                <a:cubicBezTo>
                  <a:pt x="21" y="137"/>
                  <a:pt x="26" y="153"/>
                  <a:pt x="26" y="174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4"/>
          <p:cNvSpPr/>
          <p:nvPr/>
        </p:nvSpPr>
        <p:spPr>
          <a:xfrm>
            <a:off x="5846400" y="2173320"/>
            <a:ext cx="2132280" cy="104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Tabulação dos dados e geração da pesquisa realizada de forma manual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309" name="Gráfico 4" descr=""/>
          <p:cNvPicPr/>
          <p:nvPr/>
        </p:nvPicPr>
        <p:blipFill>
          <a:blip r:embed="rId6"/>
          <a:stretch/>
        </p:blipFill>
        <p:spPr>
          <a:xfrm>
            <a:off x="5983920" y="1071000"/>
            <a:ext cx="813600" cy="910440"/>
          </a:xfrm>
          <a:prstGeom prst="rect">
            <a:avLst/>
          </a:prstGeom>
          <a:ln w="0">
            <a:noFill/>
          </a:ln>
        </p:spPr>
      </p:pic>
      <p:sp>
        <p:nvSpPr>
          <p:cNvPr id="310" name="CustomShape 25"/>
          <p:cNvSpPr/>
          <p:nvPr/>
        </p:nvSpPr>
        <p:spPr>
          <a:xfrm>
            <a:off x="3522960" y="2181240"/>
            <a:ext cx="15598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Solicitação dos dados e extração de dados manual (PDF)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311" name="Gráfico 6" descr=""/>
          <p:cNvPicPr/>
          <p:nvPr/>
        </p:nvPicPr>
        <p:blipFill>
          <a:blip r:embed="rId7"/>
          <a:stretch/>
        </p:blipFill>
        <p:spPr>
          <a:xfrm>
            <a:off x="3507840" y="1008000"/>
            <a:ext cx="813600" cy="910440"/>
          </a:xfrm>
          <a:prstGeom prst="rect">
            <a:avLst/>
          </a:prstGeom>
          <a:ln w="0">
            <a:noFill/>
          </a:ln>
        </p:spPr>
      </p:pic>
      <p:pic>
        <p:nvPicPr>
          <p:cNvPr id="312" name="Gráfico 8" descr=""/>
          <p:cNvPicPr/>
          <p:nvPr/>
        </p:nvPicPr>
        <p:blipFill>
          <a:blip r:embed="rId8"/>
          <a:stretch/>
        </p:blipFill>
        <p:spPr>
          <a:xfrm>
            <a:off x="3882960" y="1465200"/>
            <a:ext cx="559440" cy="626040"/>
          </a:xfrm>
          <a:prstGeom prst="rect">
            <a:avLst/>
          </a:prstGeom>
          <a:ln w="0">
            <a:noFill/>
          </a:ln>
        </p:spPr>
      </p:pic>
      <p:sp>
        <p:nvSpPr>
          <p:cNvPr id="313" name="CustomShape 26"/>
          <p:cNvSpPr/>
          <p:nvPr/>
        </p:nvSpPr>
        <p:spPr>
          <a:xfrm>
            <a:off x="1071720" y="2175120"/>
            <a:ext cx="1400760" cy="7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Entrada do processo</a:t>
            </a:r>
            <a:r>
              <a:rPr b="1" i="1" lang="pt-BR" sz="1400" spc="-1" strike="noStrike">
                <a:solidFill>
                  <a:srgbClr val="7f7f7f"/>
                </a:solidFill>
                <a:latin typeface="Calibri"/>
                <a:ea typeface="DejaVu Sans"/>
              </a:rPr>
              <a:t> </a:t>
            </a:r>
            <a:r>
              <a:rPr b="1" i="1" lang="pt-BR" sz="1400" spc="-1" strike="noStrike">
                <a:solidFill>
                  <a:srgbClr val="55565a"/>
                </a:solidFill>
                <a:latin typeface="Calibri"/>
                <a:ea typeface="DejaVu Sans"/>
              </a:rPr>
              <a:t>no MPDFT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314" name="Gráfico 10" descr=""/>
          <p:cNvPicPr/>
          <p:nvPr/>
        </p:nvPicPr>
        <p:blipFill>
          <a:blip r:embed="rId9"/>
          <a:stretch/>
        </p:blipFill>
        <p:spPr>
          <a:xfrm>
            <a:off x="1217160" y="1173960"/>
            <a:ext cx="813600" cy="910440"/>
          </a:xfrm>
          <a:prstGeom prst="rect">
            <a:avLst/>
          </a:prstGeom>
          <a:ln w="0">
            <a:noFill/>
          </a:ln>
        </p:spPr>
      </p:pic>
      <p:sp>
        <p:nvSpPr>
          <p:cNvPr id="315" name="CustomShape 27"/>
          <p:cNvSpPr/>
          <p:nvPr/>
        </p:nvSpPr>
        <p:spPr>
          <a:xfrm>
            <a:off x="540000" y="720000"/>
            <a:ext cx="323784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Antes por meio das pesquisas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16" name="CustomShape 28"/>
          <p:cNvSpPr/>
          <p:nvPr/>
        </p:nvSpPr>
        <p:spPr>
          <a:xfrm>
            <a:off x="540000" y="3357720"/>
            <a:ext cx="413784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Pesquisa constante com a solução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6840000" y="2700000"/>
            <a:ext cx="3417120" cy="2336760"/>
          </a:xfrm>
          <a:prstGeom prst="ellipse">
            <a:avLst/>
          </a:prstGeom>
          <a:solidFill>
            <a:srgbClr val="dee6e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2a6099"/>
                </a:solidFill>
                <a:latin typeface="Arial"/>
                <a:ea typeface="DejaVu Sans"/>
              </a:rPr>
              <a:t>Tomada de Decisão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318" name="Gráfico 3_0" descr=""/>
          <p:cNvPicPr/>
          <p:nvPr/>
        </p:nvPicPr>
        <p:blipFill>
          <a:blip r:embed="rId1"/>
          <a:stretch/>
        </p:blipFill>
        <p:spPr>
          <a:xfrm>
            <a:off x="3351960" y="3135600"/>
            <a:ext cx="590400" cy="590400"/>
          </a:xfrm>
          <a:prstGeom prst="rect">
            <a:avLst/>
          </a:prstGeom>
          <a:ln w="0">
            <a:noFill/>
          </a:ln>
        </p:spPr>
      </p:pic>
      <p:pic>
        <p:nvPicPr>
          <p:cNvPr id="319" name="Imagem 7_0" descr=""/>
          <p:cNvPicPr/>
          <p:nvPr/>
        </p:nvPicPr>
        <p:blipFill>
          <a:blip r:embed="rId2"/>
          <a:stretch/>
        </p:blipFill>
        <p:spPr>
          <a:xfrm>
            <a:off x="436680" y="3026520"/>
            <a:ext cx="577080" cy="570240"/>
          </a:xfrm>
          <a:prstGeom prst="rect">
            <a:avLst/>
          </a:prstGeom>
          <a:ln w="0">
            <a:noFill/>
          </a:ln>
        </p:spPr>
      </p:pic>
      <p:pic>
        <p:nvPicPr>
          <p:cNvPr id="320" name="Gráfico 9_0" descr=""/>
          <p:cNvPicPr/>
          <p:nvPr/>
        </p:nvPicPr>
        <p:blipFill>
          <a:blip r:embed="rId3"/>
          <a:stretch/>
        </p:blipFill>
        <p:spPr>
          <a:xfrm>
            <a:off x="4010400" y="3632040"/>
            <a:ext cx="613080" cy="613080"/>
          </a:xfrm>
          <a:prstGeom prst="rect">
            <a:avLst/>
          </a:prstGeom>
          <a:ln w="0">
            <a:noFill/>
          </a:ln>
        </p:spPr>
      </p:pic>
      <p:pic>
        <p:nvPicPr>
          <p:cNvPr id="321" name="Gráfico 10_0" descr=""/>
          <p:cNvPicPr/>
          <p:nvPr/>
        </p:nvPicPr>
        <p:blipFill>
          <a:blip r:embed="rId4"/>
          <a:stretch/>
        </p:blipFill>
        <p:spPr>
          <a:xfrm>
            <a:off x="3960000" y="2707200"/>
            <a:ext cx="613080" cy="613080"/>
          </a:xfrm>
          <a:prstGeom prst="rect">
            <a:avLst/>
          </a:prstGeom>
          <a:ln w="0">
            <a:noFill/>
          </a:ln>
        </p:spPr>
      </p:pic>
      <p:pic>
        <p:nvPicPr>
          <p:cNvPr id="322" name="Gráfico 22_0" descr=""/>
          <p:cNvPicPr/>
          <p:nvPr/>
        </p:nvPicPr>
        <p:blipFill>
          <a:blip r:embed="rId5"/>
          <a:stretch/>
        </p:blipFill>
        <p:spPr>
          <a:xfrm>
            <a:off x="7142400" y="3733200"/>
            <a:ext cx="619560" cy="61956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_0" descr=""/>
          <p:cNvPicPr/>
          <p:nvPr/>
        </p:nvPicPr>
        <p:blipFill>
          <a:blip r:embed="rId6"/>
          <a:stretch/>
        </p:blipFill>
        <p:spPr>
          <a:xfrm>
            <a:off x="5375880" y="3058920"/>
            <a:ext cx="380880" cy="357840"/>
          </a:xfrm>
          <a:prstGeom prst="rect">
            <a:avLst/>
          </a:prstGeom>
          <a:ln w="0"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297000" y="3692160"/>
            <a:ext cx="8326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Violência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Domestica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169080" y="3684960"/>
            <a:ext cx="77472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Delegacia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Policia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4107960" y="3323520"/>
            <a:ext cx="43488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B.O.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3439080" y="4224960"/>
            <a:ext cx="16650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Formulário Nacional de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Questionário de Risco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28" name="CustomShape 6"/>
          <p:cNvSpPr/>
          <p:nvPr/>
        </p:nvSpPr>
        <p:spPr>
          <a:xfrm>
            <a:off x="9204120" y="3754440"/>
            <a:ext cx="77616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Promotor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29" name="CustomShape 7"/>
          <p:cNvSpPr/>
          <p:nvPr/>
        </p:nvSpPr>
        <p:spPr>
          <a:xfrm>
            <a:off x="1944000" y="3561840"/>
            <a:ext cx="1005840" cy="2149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9360">
            <a:solidFill>
              <a:srgbClr val="000000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0" name="CustomShape 8"/>
          <p:cNvSpPr/>
          <p:nvPr/>
        </p:nvSpPr>
        <p:spPr>
          <a:xfrm>
            <a:off x="5364000" y="3456000"/>
            <a:ext cx="1116360" cy="2149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9360">
            <a:solidFill>
              <a:srgbClr val="000000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1" name="CustomShape 9"/>
          <p:cNvSpPr/>
          <p:nvPr/>
        </p:nvSpPr>
        <p:spPr>
          <a:xfrm>
            <a:off x="5621400" y="3780000"/>
            <a:ext cx="60264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&lt;= 48h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32" name="Line 10"/>
          <p:cNvSpPr/>
          <p:nvPr/>
        </p:nvSpPr>
        <p:spPr>
          <a:xfrm flipV="1">
            <a:off x="6120000" y="2340000"/>
            <a:ext cx="360" cy="1080000"/>
          </a:xfrm>
          <a:prstGeom prst="line">
            <a:avLst/>
          </a:prstGeom>
          <a:ln w="93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11"/>
          <p:cNvSpPr/>
          <p:nvPr/>
        </p:nvSpPr>
        <p:spPr>
          <a:xfrm>
            <a:off x="0" y="73080"/>
            <a:ext cx="113119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5000">
              <a:lnSpc>
                <a:spcPct val="90000"/>
              </a:lnSpc>
              <a:buClr>
                <a:srgbClr val="333f4f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333f4f"/>
                </a:solidFill>
                <a:latin typeface="Calibri"/>
                <a:ea typeface="DejaVu Sans"/>
              </a:rPr>
              <a:t>Fluxo da Informação – (AS - IS)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34" name="CustomShape 12"/>
          <p:cNvSpPr/>
          <p:nvPr/>
        </p:nvSpPr>
        <p:spPr>
          <a:xfrm>
            <a:off x="0" y="501480"/>
            <a:ext cx="12188160" cy="59400"/>
          </a:xfrm>
          <a:prstGeom prst="rect">
            <a:avLst/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5" name="Picture 10_3" descr=""/>
          <p:cNvPicPr/>
          <p:nvPr/>
        </p:nvPicPr>
        <p:blipFill>
          <a:blip r:embed="rId7"/>
          <a:srcRect l="7778" t="27784" r="7778" b="29565"/>
          <a:stretch/>
        </p:blipFill>
        <p:spPr>
          <a:xfrm>
            <a:off x="9216000" y="4035600"/>
            <a:ext cx="718560" cy="361080"/>
          </a:xfrm>
          <a:prstGeom prst="rect">
            <a:avLst/>
          </a:prstGeom>
          <a:ln w="0">
            <a:noFill/>
          </a:ln>
        </p:spPr>
      </p:pic>
      <p:pic>
        <p:nvPicPr>
          <p:cNvPr id="336" name="Gráfico 11_3" descr=""/>
          <p:cNvPicPr/>
          <p:nvPr/>
        </p:nvPicPr>
        <p:blipFill>
          <a:blip r:embed="rId8"/>
          <a:stretch/>
        </p:blipFill>
        <p:spPr>
          <a:xfrm>
            <a:off x="7128000" y="3025440"/>
            <a:ext cx="750960" cy="750960"/>
          </a:xfrm>
          <a:prstGeom prst="rect">
            <a:avLst/>
          </a:prstGeom>
          <a:ln w="0">
            <a:noFill/>
          </a:ln>
        </p:spPr>
      </p:pic>
      <p:pic>
        <p:nvPicPr>
          <p:cNvPr id="337" name="Gráfico 11_4" descr=""/>
          <p:cNvPicPr/>
          <p:nvPr/>
        </p:nvPicPr>
        <p:blipFill>
          <a:blip r:embed="rId9"/>
          <a:stretch/>
        </p:blipFill>
        <p:spPr>
          <a:xfrm>
            <a:off x="9195840" y="3062520"/>
            <a:ext cx="750960" cy="750960"/>
          </a:xfrm>
          <a:prstGeom prst="rect">
            <a:avLst/>
          </a:prstGeom>
          <a:ln w="0">
            <a:noFill/>
          </a:ln>
        </p:spPr>
      </p:pic>
      <p:sp>
        <p:nvSpPr>
          <p:cNvPr id="338" name="CustomShape 13"/>
          <p:cNvSpPr/>
          <p:nvPr/>
        </p:nvSpPr>
        <p:spPr>
          <a:xfrm>
            <a:off x="7992000" y="3492000"/>
            <a:ext cx="1042920" cy="2149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9360">
            <a:solidFill>
              <a:srgbClr val="000000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9" name="CustomShape 14"/>
          <p:cNvSpPr/>
          <p:nvPr/>
        </p:nvSpPr>
        <p:spPr>
          <a:xfrm>
            <a:off x="180000" y="4680000"/>
            <a:ext cx="1796760" cy="125676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Após ocorrência do fato, vitima se dirige a delegacia para registro do B.O.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40" name="Line 15"/>
          <p:cNvSpPr/>
          <p:nvPr/>
        </p:nvSpPr>
        <p:spPr>
          <a:xfrm flipH="1" flipV="1">
            <a:off x="720000" y="4140000"/>
            <a:ext cx="540000" cy="540000"/>
          </a:xfrm>
          <a:prstGeom prst="line">
            <a:avLst/>
          </a:prstGeom>
          <a:ln w="93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16"/>
          <p:cNvSpPr/>
          <p:nvPr/>
        </p:nvSpPr>
        <p:spPr>
          <a:xfrm>
            <a:off x="1980000" y="756000"/>
            <a:ext cx="2696760" cy="14364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Na Delegacia, é relatado o caso com a indicação de um crime.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Após o relato, é realizado o preenchimento de um 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Formulário Nacional de Questionário de Risco</a:t>
            </a: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, e o requerimento de MPU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42" name="Line 17"/>
          <p:cNvSpPr/>
          <p:nvPr/>
        </p:nvSpPr>
        <p:spPr>
          <a:xfrm flipV="1">
            <a:off x="2520000" y="2159640"/>
            <a:ext cx="355680" cy="1260360"/>
          </a:xfrm>
          <a:prstGeom prst="line">
            <a:avLst/>
          </a:prstGeom>
          <a:ln w="93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18"/>
          <p:cNvSpPr/>
          <p:nvPr/>
        </p:nvSpPr>
        <p:spPr>
          <a:xfrm>
            <a:off x="2628000" y="5160240"/>
            <a:ext cx="2876760" cy="113652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A delegacia encaminha, via Pje, para o TJDFT: o BO, Requerimento de MPU e o Formulário.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44" name="Line 19"/>
          <p:cNvSpPr/>
          <p:nvPr/>
        </p:nvSpPr>
        <p:spPr>
          <a:xfrm flipH="1" flipV="1">
            <a:off x="5220000" y="3888000"/>
            <a:ext cx="360" cy="1296360"/>
          </a:xfrm>
          <a:prstGeom prst="line">
            <a:avLst/>
          </a:prstGeom>
          <a:ln w="93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0"/>
          <p:cNvSpPr/>
          <p:nvPr/>
        </p:nvSpPr>
        <p:spPr>
          <a:xfrm>
            <a:off x="5044320" y="720000"/>
            <a:ext cx="1972440" cy="161676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O Juiz, ao receber via Pje, tem até 48hrs para analisar o pedido de MPU feito pela vítima na delegacia. Decide se defere ou não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46" name="CustomShape 21"/>
          <p:cNvSpPr/>
          <p:nvPr/>
        </p:nvSpPr>
        <p:spPr>
          <a:xfrm>
            <a:off x="6484320" y="5040000"/>
            <a:ext cx="1612440" cy="143676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O Juiz, após decisão, manda intimar o Ministério Público, e as partes (ofensor e vítima)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47" name="Line 22"/>
          <p:cNvSpPr/>
          <p:nvPr/>
        </p:nvSpPr>
        <p:spPr>
          <a:xfrm flipV="1">
            <a:off x="7380000" y="4356000"/>
            <a:ext cx="360" cy="720360"/>
          </a:xfrm>
          <a:prstGeom prst="line">
            <a:avLst/>
          </a:prstGeom>
          <a:ln w="93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23"/>
          <p:cNvSpPr/>
          <p:nvPr/>
        </p:nvSpPr>
        <p:spPr>
          <a:xfrm>
            <a:off x="6499080" y="5040360"/>
            <a:ext cx="1612440" cy="143676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O Juiz, após decisão, manda intimar o Ministério Público, e as partes (ofensor e vítima)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49" name="CustomShape 24"/>
          <p:cNvSpPr/>
          <p:nvPr/>
        </p:nvSpPr>
        <p:spPr>
          <a:xfrm>
            <a:off x="9364320" y="900000"/>
            <a:ext cx="1612440" cy="143676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O Promotor tem ciência do processo e se manifesta sobre a MPU.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50" name="Line 25"/>
          <p:cNvSpPr/>
          <p:nvPr/>
        </p:nvSpPr>
        <p:spPr>
          <a:xfrm flipV="1">
            <a:off x="9720000" y="2340000"/>
            <a:ext cx="540000" cy="900000"/>
          </a:xfrm>
          <a:prstGeom prst="line">
            <a:avLst/>
          </a:prstGeom>
          <a:ln w="93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51" name="Picture 10" descr=""/>
          <p:cNvPicPr/>
          <p:nvPr/>
        </p:nvPicPr>
        <p:blipFill>
          <a:blip r:embed="rId10"/>
          <a:srcRect l="7778" t="27784" r="7778" b="29565"/>
          <a:stretch/>
        </p:blipFill>
        <p:spPr>
          <a:xfrm>
            <a:off x="10080360" y="32040"/>
            <a:ext cx="848160" cy="426600"/>
          </a:xfrm>
          <a:prstGeom prst="rect">
            <a:avLst/>
          </a:prstGeom>
          <a:ln w="0">
            <a:noFill/>
          </a:ln>
        </p:spPr>
      </p:pic>
      <p:pic>
        <p:nvPicPr>
          <p:cNvPr id="352" name="Imagem 359" descr=""/>
          <p:cNvPicPr/>
          <p:nvPr/>
        </p:nvPicPr>
        <p:blipFill>
          <a:blip r:embed="rId11"/>
          <a:stretch/>
        </p:blipFill>
        <p:spPr>
          <a:xfrm>
            <a:off x="10931760" y="39960"/>
            <a:ext cx="1256760" cy="45864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2_1" descr=""/>
          <p:cNvPicPr/>
          <p:nvPr/>
        </p:nvPicPr>
        <p:blipFill>
          <a:blip r:embed="rId12"/>
          <a:stretch/>
        </p:blipFill>
        <p:spPr>
          <a:xfrm>
            <a:off x="8075880" y="3058920"/>
            <a:ext cx="380880" cy="357840"/>
          </a:xfrm>
          <a:prstGeom prst="rect">
            <a:avLst/>
          </a:prstGeom>
          <a:ln w="0">
            <a:noFill/>
          </a:ln>
        </p:spPr>
      </p:pic>
      <p:pic>
        <p:nvPicPr>
          <p:cNvPr id="354" name="Imagem 361" descr=""/>
          <p:cNvPicPr/>
          <p:nvPr/>
        </p:nvPicPr>
        <p:blipFill>
          <a:blip r:embed="rId13"/>
          <a:stretch/>
        </p:blipFill>
        <p:spPr>
          <a:xfrm>
            <a:off x="8128440" y="3749040"/>
            <a:ext cx="726480" cy="207720"/>
          </a:xfrm>
          <a:prstGeom prst="rect">
            <a:avLst/>
          </a:prstGeom>
          <a:ln w="0">
            <a:noFill/>
          </a:ln>
        </p:spPr>
      </p:pic>
      <p:pic>
        <p:nvPicPr>
          <p:cNvPr id="355" name="Gráfico 1_0" descr=""/>
          <p:cNvPicPr/>
          <p:nvPr/>
        </p:nvPicPr>
        <p:blipFill>
          <a:blip r:embed="rId14"/>
          <a:stretch/>
        </p:blipFill>
        <p:spPr>
          <a:xfrm>
            <a:off x="11160000" y="3240000"/>
            <a:ext cx="668160" cy="668160"/>
          </a:xfrm>
          <a:prstGeom prst="rect">
            <a:avLst/>
          </a:prstGeom>
          <a:ln w="0">
            <a:noFill/>
          </a:ln>
        </p:spPr>
      </p:pic>
      <p:sp>
        <p:nvSpPr>
          <p:cNvPr id="356" name="CustomShape 26"/>
          <p:cNvSpPr/>
          <p:nvPr/>
        </p:nvSpPr>
        <p:spPr>
          <a:xfrm>
            <a:off x="10269720" y="3536640"/>
            <a:ext cx="815400" cy="2149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9360">
            <a:solidFill>
              <a:srgbClr val="000000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7" name="CustomShape 27"/>
          <p:cNvSpPr/>
          <p:nvPr/>
        </p:nvSpPr>
        <p:spPr>
          <a:xfrm>
            <a:off x="10145160" y="3145320"/>
            <a:ext cx="10126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Nem sempre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encaminha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58" name="CustomShape 28"/>
          <p:cNvSpPr/>
          <p:nvPr/>
        </p:nvSpPr>
        <p:spPr>
          <a:xfrm>
            <a:off x="11080800" y="3867480"/>
            <a:ext cx="89964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Psicossocial</a:t>
            </a:r>
            <a:endParaRPr b="0" lang="pt-B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ráfico 11" descr=""/>
          <p:cNvPicPr/>
          <p:nvPr/>
        </p:nvPicPr>
        <p:blipFill>
          <a:blip r:embed="rId1"/>
          <a:stretch/>
        </p:blipFill>
        <p:spPr>
          <a:xfrm>
            <a:off x="5811840" y="3062520"/>
            <a:ext cx="750960" cy="750960"/>
          </a:xfrm>
          <a:prstGeom prst="rect">
            <a:avLst/>
          </a:prstGeom>
          <a:ln w="0">
            <a:noFill/>
          </a:ln>
        </p:spPr>
      </p:pic>
      <p:sp>
        <p:nvSpPr>
          <p:cNvPr id="360" name="Line 1"/>
          <p:cNvSpPr/>
          <p:nvPr/>
        </p:nvSpPr>
        <p:spPr>
          <a:xfrm flipV="1">
            <a:off x="4500000" y="4140000"/>
            <a:ext cx="2412360" cy="1260000"/>
          </a:xfrm>
          <a:prstGeom prst="line">
            <a:avLst/>
          </a:prstGeom>
          <a:ln w="291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Line 2"/>
          <p:cNvSpPr/>
          <p:nvPr/>
        </p:nvSpPr>
        <p:spPr>
          <a:xfrm flipV="1">
            <a:off x="9720000" y="2160000"/>
            <a:ext cx="540000" cy="900000"/>
          </a:xfrm>
          <a:prstGeom prst="line">
            <a:avLst/>
          </a:prstGeom>
          <a:ln w="291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3"/>
          <p:cNvSpPr/>
          <p:nvPr/>
        </p:nvSpPr>
        <p:spPr>
          <a:xfrm>
            <a:off x="0" y="73080"/>
            <a:ext cx="113119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5000">
              <a:lnSpc>
                <a:spcPct val="90000"/>
              </a:lnSpc>
              <a:buClr>
                <a:srgbClr val="333f4f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333f4f"/>
                </a:solidFill>
                <a:latin typeface="Calibri"/>
                <a:ea typeface="DejaVu Sans"/>
              </a:rPr>
              <a:t>Fluxo da Informação (TO BE)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0" y="501480"/>
            <a:ext cx="12188160" cy="59400"/>
          </a:xfrm>
          <a:prstGeom prst="rect">
            <a:avLst/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5"/>
          <p:cNvSpPr/>
          <p:nvPr/>
        </p:nvSpPr>
        <p:spPr>
          <a:xfrm>
            <a:off x="10260000" y="900000"/>
            <a:ext cx="1797840" cy="143784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Os dados estão disponíveis para envio à rede de assistência social para tomadas de ações e medidas protetivas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365" name="Gráfico 13" descr=""/>
          <p:cNvPicPr/>
          <p:nvPr/>
        </p:nvPicPr>
        <p:blipFill>
          <a:blip r:embed="rId2"/>
          <a:stretch/>
        </p:blipFill>
        <p:spPr>
          <a:xfrm>
            <a:off x="7883640" y="3223800"/>
            <a:ext cx="591480" cy="591480"/>
          </a:xfrm>
          <a:prstGeom prst="rect">
            <a:avLst/>
          </a:prstGeom>
          <a:ln w="0">
            <a:noFill/>
          </a:ln>
        </p:spPr>
      </p:pic>
      <p:pic>
        <p:nvPicPr>
          <p:cNvPr id="366" name="Gráfico 16" descr=""/>
          <p:cNvPicPr/>
          <p:nvPr/>
        </p:nvPicPr>
        <p:blipFill>
          <a:blip r:embed="rId3"/>
          <a:stretch/>
        </p:blipFill>
        <p:spPr>
          <a:xfrm>
            <a:off x="6810120" y="3617280"/>
            <a:ext cx="591480" cy="591480"/>
          </a:xfrm>
          <a:prstGeom prst="rect">
            <a:avLst/>
          </a:prstGeom>
          <a:ln w="29160">
            <a:noFill/>
          </a:ln>
        </p:spPr>
      </p:pic>
      <p:pic>
        <p:nvPicPr>
          <p:cNvPr id="367" name="Gráfico 17" descr=""/>
          <p:cNvPicPr/>
          <p:nvPr/>
        </p:nvPicPr>
        <p:blipFill>
          <a:blip r:embed="rId4"/>
          <a:stretch/>
        </p:blipFill>
        <p:spPr>
          <a:xfrm>
            <a:off x="6912360" y="3821400"/>
            <a:ext cx="387360" cy="387360"/>
          </a:xfrm>
          <a:prstGeom prst="rect">
            <a:avLst/>
          </a:prstGeom>
          <a:ln w="29160">
            <a:noFill/>
          </a:ln>
        </p:spPr>
      </p:pic>
      <p:sp>
        <p:nvSpPr>
          <p:cNvPr id="368" name="CustomShape 6"/>
          <p:cNvSpPr/>
          <p:nvPr/>
        </p:nvSpPr>
        <p:spPr>
          <a:xfrm flipH="1" flipV="1" rot="10800000">
            <a:off x="8460000" y="2683800"/>
            <a:ext cx="1116000" cy="3218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959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7"/>
          <p:cNvSpPr/>
          <p:nvPr/>
        </p:nvSpPr>
        <p:spPr>
          <a:xfrm>
            <a:off x="7740000" y="3743640"/>
            <a:ext cx="98064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SOLUÇÃO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INFO - VD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370" name="CustomShape 8"/>
          <p:cNvSpPr/>
          <p:nvPr/>
        </p:nvSpPr>
        <p:spPr>
          <a:xfrm flipV="1">
            <a:off x="6829920" y="3414960"/>
            <a:ext cx="691200" cy="2149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9360">
            <a:solidFill>
              <a:srgbClr val="000000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71" name="CustomShape 9"/>
          <p:cNvSpPr/>
          <p:nvPr/>
        </p:nvSpPr>
        <p:spPr>
          <a:xfrm>
            <a:off x="180000" y="5284440"/>
            <a:ext cx="4430520" cy="149976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A solução processará as informações (aplicando ML e Tabulando os dados). Com os dados processados, é enviado um relatório baseado no QR e o processo, com o indicador do QR, ranqueado, e sinalizada a gravidade para o promotor no inicio do processo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72" name="CustomShape 10"/>
          <p:cNvSpPr/>
          <p:nvPr/>
        </p:nvSpPr>
        <p:spPr>
          <a:xfrm flipV="1" rot="10800000">
            <a:off x="5470560" y="2411640"/>
            <a:ext cx="2841840" cy="6238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Leitura concomitante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ao Neogab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373" name="Picture 10" descr=""/>
          <p:cNvPicPr/>
          <p:nvPr/>
        </p:nvPicPr>
        <p:blipFill>
          <a:blip r:embed="rId5"/>
          <a:srcRect l="7778" t="27784" r="7778" b="29565"/>
          <a:stretch/>
        </p:blipFill>
        <p:spPr>
          <a:xfrm>
            <a:off x="10080360" y="32040"/>
            <a:ext cx="848160" cy="426600"/>
          </a:xfrm>
          <a:prstGeom prst="rect">
            <a:avLst/>
          </a:prstGeom>
          <a:ln w="0">
            <a:noFill/>
          </a:ln>
        </p:spPr>
      </p:pic>
      <p:pic>
        <p:nvPicPr>
          <p:cNvPr id="374" name="Imagem 442" descr=""/>
          <p:cNvPicPr/>
          <p:nvPr/>
        </p:nvPicPr>
        <p:blipFill>
          <a:blip r:embed="rId6"/>
          <a:stretch/>
        </p:blipFill>
        <p:spPr>
          <a:xfrm>
            <a:off x="10931760" y="39960"/>
            <a:ext cx="1256760" cy="458640"/>
          </a:xfrm>
          <a:prstGeom prst="rect">
            <a:avLst/>
          </a:prstGeom>
          <a:ln w="0">
            <a:noFill/>
          </a:ln>
        </p:spPr>
      </p:pic>
      <p:pic>
        <p:nvPicPr>
          <p:cNvPr id="375" name="Gráfico 11_1" descr=""/>
          <p:cNvPicPr/>
          <p:nvPr/>
        </p:nvPicPr>
        <p:blipFill>
          <a:blip r:embed="rId7"/>
          <a:stretch/>
        </p:blipFill>
        <p:spPr>
          <a:xfrm>
            <a:off x="5811840" y="3062520"/>
            <a:ext cx="750960" cy="750960"/>
          </a:xfrm>
          <a:prstGeom prst="rect">
            <a:avLst/>
          </a:prstGeom>
          <a:ln w="0">
            <a:noFill/>
          </a:ln>
        </p:spPr>
      </p:pic>
      <p:sp>
        <p:nvSpPr>
          <p:cNvPr id="376" name="CustomShape 11"/>
          <p:cNvSpPr/>
          <p:nvPr/>
        </p:nvSpPr>
        <p:spPr>
          <a:xfrm>
            <a:off x="5856120" y="3754440"/>
            <a:ext cx="77616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Promotor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377" name="Picture 10_1" descr=""/>
          <p:cNvPicPr/>
          <p:nvPr/>
        </p:nvPicPr>
        <p:blipFill>
          <a:blip r:embed="rId8"/>
          <a:srcRect l="7778" t="27784" r="7778" b="29565"/>
          <a:stretch/>
        </p:blipFill>
        <p:spPr>
          <a:xfrm>
            <a:off x="5724000" y="4035600"/>
            <a:ext cx="718560" cy="361080"/>
          </a:xfrm>
          <a:prstGeom prst="rect">
            <a:avLst/>
          </a:prstGeom>
          <a:ln w="0">
            <a:noFill/>
          </a:ln>
        </p:spPr>
      </p:pic>
      <p:pic>
        <p:nvPicPr>
          <p:cNvPr id="378" name="Gráfico 9" descr=""/>
          <p:cNvPicPr/>
          <p:nvPr/>
        </p:nvPicPr>
        <p:blipFill>
          <a:blip r:embed="rId9"/>
          <a:stretch/>
        </p:blipFill>
        <p:spPr>
          <a:xfrm>
            <a:off x="2534400" y="3632040"/>
            <a:ext cx="613080" cy="613080"/>
          </a:xfrm>
          <a:prstGeom prst="rect">
            <a:avLst/>
          </a:prstGeom>
          <a:ln w="0">
            <a:noFill/>
          </a:ln>
        </p:spPr>
      </p:pic>
      <p:pic>
        <p:nvPicPr>
          <p:cNvPr id="379" name="Gráfico 10" descr=""/>
          <p:cNvPicPr/>
          <p:nvPr/>
        </p:nvPicPr>
        <p:blipFill>
          <a:blip r:embed="rId10"/>
          <a:stretch/>
        </p:blipFill>
        <p:spPr>
          <a:xfrm>
            <a:off x="2534400" y="2790000"/>
            <a:ext cx="613080" cy="613080"/>
          </a:xfrm>
          <a:prstGeom prst="rect">
            <a:avLst/>
          </a:prstGeom>
          <a:ln w="0">
            <a:noFill/>
          </a:ln>
        </p:spPr>
      </p:pic>
      <p:pic>
        <p:nvPicPr>
          <p:cNvPr id="380" name="Gráfico 22" descr=""/>
          <p:cNvPicPr/>
          <p:nvPr/>
        </p:nvPicPr>
        <p:blipFill>
          <a:blip r:embed="rId11"/>
          <a:stretch/>
        </p:blipFill>
        <p:spPr>
          <a:xfrm>
            <a:off x="4298400" y="3877200"/>
            <a:ext cx="619560" cy="619560"/>
          </a:xfrm>
          <a:prstGeom prst="rect">
            <a:avLst/>
          </a:prstGeom>
          <a:ln w="0">
            <a:noFill/>
          </a:ln>
        </p:spPr>
      </p:pic>
      <p:pic>
        <p:nvPicPr>
          <p:cNvPr id="381" name="Gráfico 3" descr=""/>
          <p:cNvPicPr/>
          <p:nvPr/>
        </p:nvPicPr>
        <p:blipFill>
          <a:blip r:embed="rId12"/>
          <a:stretch/>
        </p:blipFill>
        <p:spPr>
          <a:xfrm>
            <a:off x="1839960" y="3135600"/>
            <a:ext cx="590400" cy="590400"/>
          </a:xfrm>
          <a:prstGeom prst="rect">
            <a:avLst/>
          </a:prstGeom>
          <a:ln w="0">
            <a:noFill/>
          </a:ln>
        </p:spPr>
      </p:pic>
      <p:pic>
        <p:nvPicPr>
          <p:cNvPr id="382" name="Imagem 7" descr=""/>
          <p:cNvPicPr/>
          <p:nvPr/>
        </p:nvPicPr>
        <p:blipFill>
          <a:blip r:embed="rId13"/>
          <a:stretch/>
        </p:blipFill>
        <p:spPr>
          <a:xfrm>
            <a:off x="292680" y="3026520"/>
            <a:ext cx="577080" cy="5702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2" descr=""/>
          <p:cNvPicPr/>
          <p:nvPr/>
        </p:nvPicPr>
        <p:blipFill>
          <a:blip r:embed="rId14"/>
          <a:stretch/>
        </p:blipFill>
        <p:spPr>
          <a:xfrm>
            <a:off x="3380400" y="3096000"/>
            <a:ext cx="380880" cy="357840"/>
          </a:xfrm>
          <a:prstGeom prst="rect">
            <a:avLst/>
          </a:prstGeom>
          <a:ln w="0">
            <a:noFill/>
          </a:ln>
        </p:spPr>
      </p:pic>
      <p:sp>
        <p:nvSpPr>
          <p:cNvPr id="384" name="CustomShape 12"/>
          <p:cNvSpPr/>
          <p:nvPr/>
        </p:nvSpPr>
        <p:spPr>
          <a:xfrm>
            <a:off x="153000" y="3692160"/>
            <a:ext cx="8326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Violência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Domestica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85" name="CustomShape 13"/>
          <p:cNvSpPr/>
          <p:nvPr/>
        </p:nvSpPr>
        <p:spPr>
          <a:xfrm>
            <a:off x="1731960" y="3729960"/>
            <a:ext cx="77472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Delegacia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Policia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86" name="CustomShape 14"/>
          <p:cNvSpPr/>
          <p:nvPr/>
        </p:nvSpPr>
        <p:spPr>
          <a:xfrm>
            <a:off x="2595960" y="3323520"/>
            <a:ext cx="43488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B.O.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87" name="CustomShape 15"/>
          <p:cNvSpPr/>
          <p:nvPr/>
        </p:nvSpPr>
        <p:spPr>
          <a:xfrm>
            <a:off x="1982160" y="4215600"/>
            <a:ext cx="16650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Formulário Nacional de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Questionário de Risco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88" name="CustomShape 16"/>
          <p:cNvSpPr/>
          <p:nvPr/>
        </p:nvSpPr>
        <p:spPr>
          <a:xfrm>
            <a:off x="1184760" y="3401280"/>
            <a:ext cx="342720" cy="2149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9360">
            <a:solidFill>
              <a:srgbClr val="000000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89" name="CustomShape 17"/>
          <p:cNvSpPr/>
          <p:nvPr/>
        </p:nvSpPr>
        <p:spPr>
          <a:xfrm>
            <a:off x="3200400" y="3422160"/>
            <a:ext cx="792360" cy="2149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9360">
            <a:solidFill>
              <a:srgbClr val="000000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90" name="CustomShape 18"/>
          <p:cNvSpPr/>
          <p:nvPr/>
        </p:nvSpPr>
        <p:spPr>
          <a:xfrm>
            <a:off x="3283560" y="3615480"/>
            <a:ext cx="60264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&lt;= 48h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391" name="Gráfico 11_0" descr=""/>
          <p:cNvPicPr/>
          <p:nvPr/>
        </p:nvPicPr>
        <p:blipFill>
          <a:blip r:embed="rId15"/>
          <a:stretch/>
        </p:blipFill>
        <p:spPr>
          <a:xfrm>
            <a:off x="4068000" y="3097440"/>
            <a:ext cx="750960" cy="750960"/>
          </a:xfrm>
          <a:prstGeom prst="rect">
            <a:avLst/>
          </a:prstGeom>
          <a:ln w="0">
            <a:noFill/>
          </a:ln>
        </p:spPr>
      </p:pic>
      <p:sp>
        <p:nvSpPr>
          <p:cNvPr id="392" name="CustomShape 19"/>
          <p:cNvSpPr/>
          <p:nvPr/>
        </p:nvSpPr>
        <p:spPr>
          <a:xfrm>
            <a:off x="4929840" y="3432600"/>
            <a:ext cx="734760" cy="2149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9360">
            <a:solidFill>
              <a:srgbClr val="000000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93" name="Imagem 443" descr=""/>
          <p:cNvPicPr/>
          <p:nvPr/>
        </p:nvPicPr>
        <p:blipFill>
          <a:blip r:embed="rId16"/>
          <a:stretch/>
        </p:blipFill>
        <p:spPr>
          <a:xfrm>
            <a:off x="4965840" y="3672000"/>
            <a:ext cx="863280" cy="247320"/>
          </a:xfrm>
          <a:prstGeom prst="rect">
            <a:avLst/>
          </a:prstGeom>
          <a:ln w="0">
            <a:noFill/>
          </a:ln>
        </p:spPr>
      </p:pic>
      <p:pic>
        <p:nvPicPr>
          <p:cNvPr id="394" name="Picture 2_2" descr=""/>
          <p:cNvPicPr/>
          <p:nvPr/>
        </p:nvPicPr>
        <p:blipFill>
          <a:blip r:embed="rId17"/>
          <a:stretch/>
        </p:blipFill>
        <p:spPr>
          <a:xfrm>
            <a:off x="5004000" y="3071520"/>
            <a:ext cx="380880" cy="357840"/>
          </a:xfrm>
          <a:prstGeom prst="rect">
            <a:avLst/>
          </a:prstGeom>
          <a:ln w="0">
            <a:noFill/>
          </a:ln>
        </p:spPr>
      </p:pic>
      <p:sp>
        <p:nvSpPr>
          <p:cNvPr id="395" name="CustomShape 20"/>
          <p:cNvSpPr/>
          <p:nvPr/>
        </p:nvSpPr>
        <p:spPr>
          <a:xfrm rot="10800000">
            <a:off x="8416440" y="4462920"/>
            <a:ext cx="948600" cy="2498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959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96" name="Gráfico 1" descr=""/>
          <p:cNvPicPr/>
          <p:nvPr/>
        </p:nvPicPr>
        <p:blipFill>
          <a:blip r:embed="rId18"/>
          <a:stretch/>
        </p:blipFill>
        <p:spPr>
          <a:xfrm>
            <a:off x="9374760" y="3579480"/>
            <a:ext cx="668160" cy="668160"/>
          </a:xfrm>
          <a:prstGeom prst="rect">
            <a:avLst/>
          </a:prstGeom>
          <a:ln w="0">
            <a:noFill/>
          </a:ln>
        </p:spPr>
      </p:pic>
      <p:pic>
        <p:nvPicPr>
          <p:cNvPr id="397" name="Gráfico 69" descr=""/>
          <p:cNvPicPr/>
          <p:nvPr/>
        </p:nvPicPr>
        <p:blipFill>
          <a:blip r:embed="rId19"/>
          <a:stretch/>
        </p:blipFill>
        <p:spPr>
          <a:xfrm>
            <a:off x="9432000" y="2985480"/>
            <a:ext cx="591480" cy="591480"/>
          </a:xfrm>
          <a:prstGeom prst="rect">
            <a:avLst/>
          </a:prstGeom>
          <a:ln w="0">
            <a:noFill/>
          </a:ln>
        </p:spPr>
      </p:pic>
      <p:pic>
        <p:nvPicPr>
          <p:cNvPr id="398" name="Gráfico 70" descr=""/>
          <p:cNvPicPr/>
          <p:nvPr/>
        </p:nvPicPr>
        <p:blipFill>
          <a:blip r:embed="rId20"/>
          <a:stretch/>
        </p:blipFill>
        <p:spPr>
          <a:xfrm>
            <a:off x="9534240" y="3189960"/>
            <a:ext cx="387360" cy="387360"/>
          </a:xfrm>
          <a:prstGeom prst="rect">
            <a:avLst/>
          </a:prstGeom>
          <a:ln w="0">
            <a:noFill/>
          </a:ln>
        </p:spPr>
      </p:pic>
      <p:sp>
        <p:nvSpPr>
          <p:cNvPr id="399" name="CustomShape 21"/>
          <p:cNvSpPr/>
          <p:nvPr/>
        </p:nvSpPr>
        <p:spPr>
          <a:xfrm>
            <a:off x="9115920" y="4140000"/>
            <a:ext cx="124848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Rede Psicossocial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00" name="CustomShape 22"/>
          <p:cNvSpPr/>
          <p:nvPr/>
        </p:nvSpPr>
        <p:spPr>
          <a:xfrm flipH="1">
            <a:off x="4101840" y="1692000"/>
            <a:ext cx="6369120" cy="4208040"/>
          </a:xfrm>
          <a:prstGeom prst="ellipse">
            <a:avLst/>
          </a:prstGeom>
          <a:solidFill>
            <a:srgbClr val="dddddd">
              <a:alpha val="3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2a6099"/>
                </a:solidFill>
                <a:latin typeface="Arial"/>
                <a:ea typeface="DejaVu Sans"/>
              </a:rPr>
              <a:t>Tomada de Decisão de todos os atores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2a6099"/>
                </a:solidFill>
                <a:latin typeface="Arial"/>
                <a:ea typeface="DejaVu Sans"/>
              </a:rPr>
              <a:t>com análise descritiva e preditiva 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2a6099"/>
                </a:solidFill>
                <a:latin typeface="Arial"/>
                <a:ea typeface="DejaVu Sans"/>
              </a:rPr>
              <a:t>(BI e Relatório Sintético de Risco)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401" name="CustomShape 23"/>
          <p:cNvSpPr/>
          <p:nvPr/>
        </p:nvSpPr>
        <p:spPr>
          <a:xfrm>
            <a:off x="720000" y="721800"/>
            <a:ext cx="2517480" cy="143604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b3838"/>
                </a:solidFill>
                <a:latin typeface="Calibri"/>
                <a:ea typeface="DejaVu Sans"/>
              </a:rPr>
              <a:t>A solução busca dados diretamente do PJe, transforma os dados, executa todas as etapas a fim de criar o Relatório Sintético apensado no processo.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402" name="Line 24"/>
          <p:cNvSpPr/>
          <p:nvPr/>
        </p:nvSpPr>
        <p:spPr>
          <a:xfrm>
            <a:off x="3240000" y="1800000"/>
            <a:ext cx="2520000" cy="360000"/>
          </a:xfrm>
          <a:prstGeom prst="line">
            <a:avLst/>
          </a:prstGeom>
          <a:ln w="291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242640" y="1531080"/>
            <a:ext cx="1657080" cy="3442680"/>
          </a:xfrm>
          <a:prstGeom prst="rect">
            <a:avLst/>
          </a:prstGeom>
          <a:solidFill>
            <a:srgbClr val="dddddd"/>
          </a:solidFill>
          <a:ln w="9360">
            <a:noFill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4" name="CustomShape 2"/>
          <p:cNvSpPr/>
          <p:nvPr/>
        </p:nvSpPr>
        <p:spPr>
          <a:xfrm>
            <a:off x="244080" y="5061240"/>
            <a:ext cx="1657080" cy="1572120"/>
          </a:xfrm>
          <a:prstGeom prst="rect">
            <a:avLst/>
          </a:prstGeom>
          <a:solidFill>
            <a:srgbClr val="dddddd"/>
          </a:solidFill>
          <a:ln w="9360">
            <a:noFill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Dados brutos de processos jurídicos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(PDF /XLS / JSON)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242640" y="800640"/>
            <a:ext cx="1657080" cy="678240"/>
          </a:xfrm>
          <a:prstGeom prst="rect">
            <a:avLst/>
          </a:prstGeom>
          <a:solidFill>
            <a:srgbClr val="dddddd"/>
          </a:solidFill>
          <a:ln w="9360">
            <a:noFill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ORIGEM DOS DADOS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406" name="Gráfico 8" descr=""/>
          <p:cNvPicPr/>
          <p:nvPr/>
        </p:nvPicPr>
        <p:blipFill>
          <a:blip r:embed="rId1"/>
          <a:stretch/>
        </p:blipFill>
        <p:spPr>
          <a:xfrm>
            <a:off x="746640" y="3574440"/>
            <a:ext cx="493200" cy="493200"/>
          </a:xfrm>
          <a:prstGeom prst="rect">
            <a:avLst/>
          </a:prstGeom>
          <a:ln w="0">
            <a:noFill/>
          </a:ln>
        </p:spPr>
      </p:pic>
      <p:pic>
        <p:nvPicPr>
          <p:cNvPr id="407" name="Gráfico 20" descr=""/>
          <p:cNvPicPr/>
          <p:nvPr/>
        </p:nvPicPr>
        <p:blipFill>
          <a:blip r:embed="rId2"/>
          <a:stretch/>
        </p:blipFill>
        <p:spPr>
          <a:xfrm>
            <a:off x="752040" y="2049480"/>
            <a:ext cx="493200" cy="493200"/>
          </a:xfrm>
          <a:prstGeom prst="rect">
            <a:avLst/>
          </a:prstGeom>
          <a:ln w="0">
            <a:noFill/>
          </a:ln>
        </p:spPr>
      </p:pic>
      <p:sp>
        <p:nvSpPr>
          <p:cNvPr id="408" name="CustomShape 4"/>
          <p:cNvSpPr/>
          <p:nvPr/>
        </p:nvSpPr>
        <p:spPr>
          <a:xfrm>
            <a:off x="646920" y="2452320"/>
            <a:ext cx="65736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Neogab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09" name="CustomShape 5"/>
          <p:cNvSpPr/>
          <p:nvPr/>
        </p:nvSpPr>
        <p:spPr>
          <a:xfrm>
            <a:off x="764280" y="4071600"/>
            <a:ext cx="42264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PDF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10" name="CustomShape 6"/>
          <p:cNvSpPr/>
          <p:nvPr/>
        </p:nvSpPr>
        <p:spPr>
          <a:xfrm>
            <a:off x="1973160" y="1531080"/>
            <a:ext cx="1657080" cy="3442680"/>
          </a:xfrm>
          <a:prstGeom prst="rect">
            <a:avLst/>
          </a:prstGeom>
          <a:solidFill>
            <a:srgbClr val="ddddd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7"/>
          <p:cNvSpPr/>
          <p:nvPr/>
        </p:nvSpPr>
        <p:spPr>
          <a:xfrm>
            <a:off x="1973160" y="5061240"/>
            <a:ext cx="1657080" cy="1572120"/>
          </a:xfrm>
          <a:prstGeom prst="rect">
            <a:avLst/>
          </a:prstGeom>
          <a:solidFill>
            <a:srgbClr val="ddddd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Extração, Ingestão e Transformação dos dados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12" name="CustomShape 8"/>
          <p:cNvSpPr/>
          <p:nvPr/>
        </p:nvSpPr>
        <p:spPr>
          <a:xfrm>
            <a:off x="1973160" y="800640"/>
            <a:ext cx="1657080" cy="678240"/>
          </a:xfrm>
          <a:prstGeom prst="rect">
            <a:avLst/>
          </a:prstGeom>
          <a:solidFill>
            <a:srgbClr val="ddddd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PROCESSANDO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DADOS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413" name="CustomShape 9"/>
          <p:cNvSpPr/>
          <p:nvPr/>
        </p:nvSpPr>
        <p:spPr>
          <a:xfrm>
            <a:off x="2183400" y="2785320"/>
            <a:ext cx="1150200" cy="567360"/>
          </a:xfrm>
          <a:prstGeom prst="flowChartPredefinedProcess">
            <a:avLst/>
          </a:prstGeom>
          <a:solidFill>
            <a:srgbClr val="ededed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ETL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14" name="CustomShape 10"/>
          <p:cNvSpPr/>
          <p:nvPr/>
        </p:nvSpPr>
        <p:spPr>
          <a:xfrm>
            <a:off x="3697560" y="1531080"/>
            <a:ext cx="1657080" cy="3442680"/>
          </a:xfrm>
          <a:prstGeom prst="rect">
            <a:avLst/>
          </a:prstGeom>
          <a:solidFill>
            <a:srgbClr val="ddddd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11"/>
          <p:cNvSpPr/>
          <p:nvPr/>
        </p:nvSpPr>
        <p:spPr>
          <a:xfrm>
            <a:off x="3697560" y="5061240"/>
            <a:ext cx="1657080" cy="1572120"/>
          </a:xfrm>
          <a:prstGeom prst="rect">
            <a:avLst/>
          </a:prstGeom>
          <a:solidFill>
            <a:srgbClr val="ddddd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Armazenamento dos dados em um Data Mart no formato de start schema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16" name="CustomShape 12"/>
          <p:cNvSpPr/>
          <p:nvPr/>
        </p:nvSpPr>
        <p:spPr>
          <a:xfrm>
            <a:off x="3697560" y="800640"/>
            <a:ext cx="1657080" cy="678240"/>
          </a:xfrm>
          <a:prstGeom prst="rect">
            <a:avLst/>
          </a:prstGeom>
          <a:solidFill>
            <a:srgbClr val="ddddd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CAMADA DE DADOS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417" name="Gráfico 58" descr=""/>
          <p:cNvPicPr/>
          <p:nvPr/>
        </p:nvPicPr>
        <p:blipFill>
          <a:blip r:embed="rId3"/>
          <a:stretch/>
        </p:blipFill>
        <p:spPr>
          <a:xfrm>
            <a:off x="4212360" y="2747880"/>
            <a:ext cx="643320" cy="643320"/>
          </a:xfrm>
          <a:prstGeom prst="rect">
            <a:avLst/>
          </a:prstGeom>
          <a:ln w="0">
            <a:noFill/>
          </a:ln>
        </p:spPr>
      </p:pic>
      <p:sp>
        <p:nvSpPr>
          <p:cNvPr id="418" name="CustomShape 13"/>
          <p:cNvSpPr/>
          <p:nvPr/>
        </p:nvSpPr>
        <p:spPr>
          <a:xfrm>
            <a:off x="4128120" y="3343320"/>
            <a:ext cx="8128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Data Mart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VD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19" name="CustomShape 14"/>
          <p:cNvSpPr/>
          <p:nvPr/>
        </p:nvSpPr>
        <p:spPr>
          <a:xfrm>
            <a:off x="5432040" y="1531080"/>
            <a:ext cx="1657080" cy="3442680"/>
          </a:xfrm>
          <a:prstGeom prst="rect">
            <a:avLst/>
          </a:prstGeom>
          <a:solidFill>
            <a:srgbClr val="ffffd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15"/>
          <p:cNvSpPr/>
          <p:nvPr/>
        </p:nvSpPr>
        <p:spPr>
          <a:xfrm>
            <a:off x="5432400" y="5061240"/>
            <a:ext cx="1657080" cy="1572120"/>
          </a:xfrm>
          <a:prstGeom prst="rect">
            <a:avLst/>
          </a:prstGeom>
          <a:solidFill>
            <a:srgbClr val="ffffd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1° Os dados serão tabulados para realização dos cálculos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2° Analise de modelo de machine learning para analise de tendências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21" name="CustomShape 16"/>
          <p:cNvSpPr/>
          <p:nvPr/>
        </p:nvSpPr>
        <p:spPr>
          <a:xfrm>
            <a:off x="5432040" y="800640"/>
            <a:ext cx="1657080" cy="678240"/>
          </a:xfrm>
          <a:prstGeom prst="rect">
            <a:avLst/>
          </a:prstGeom>
          <a:solidFill>
            <a:srgbClr val="ffffd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APRENDIZADO MÁQUINA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422" name="Gráfico 65" descr=""/>
          <p:cNvPicPr/>
          <p:nvPr/>
        </p:nvPicPr>
        <p:blipFill>
          <a:blip r:embed="rId4"/>
          <a:stretch/>
        </p:blipFill>
        <p:spPr>
          <a:xfrm>
            <a:off x="5831280" y="1979640"/>
            <a:ext cx="910440" cy="910440"/>
          </a:xfrm>
          <a:prstGeom prst="rect">
            <a:avLst/>
          </a:prstGeom>
          <a:ln w="0">
            <a:noFill/>
          </a:ln>
        </p:spPr>
      </p:pic>
      <p:sp>
        <p:nvSpPr>
          <p:cNvPr id="423" name="CustomShape 17"/>
          <p:cNvSpPr/>
          <p:nvPr/>
        </p:nvSpPr>
        <p:spPr>
          <a:xfrm>
            <a:off x="5612040" y="2848320"/>
            <a:ext cx="12898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Modelo 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Machine Learning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424" name="Gráfico 68" descr=""/>
          <p:cNvPicPr/>
          <p:nvPr/>
        </p:nvPicPr>
        <p:blipFill>
          <a:blip r:embed="rId5"/>
          <a:stretch/>
        </p:blipFill>
        <p:spPr>
          <a:xfrm>
            <a:off x="5801040" y="3549960"/>
            <a:ext cx="707400" cy="749520"/>
          </a:xfrm>
          <a:prstGeom prst="rect">
            <a:avLst/>
          </a:prstGeom>
          <a:ln w="0">
            <a:noFill/>
          </a:ln>
        </p:spPr>
      </p:pic>
      <p:pic>
        <p:nvPicPr>
          <p:cNvPr id="425" name="Gráfico 69" descr=""/>
          <p:cNvPicPr/>
          <p:nvPr/>
        </p:nvPicPr>
        <p:blipFill>
          <a:blip r:embed="rId6"/>
          <a:stretch/>
        </p:blipFill>
        <p:spPr>
          <a:xfrm>
            <a:off x="6186240" y="3903480"/>
            <a:ext cx="525240" cy="556560"/>
          </a:xfrm>
          <a:prstGeom prst="rect">
            <a:avLst/>
          </a:prstGeom>
          <a:ln w="0">
            <a:noFill/>
          </a:ln>
        </p:spPr>
      </p:pic>
      <p:sp>
        <p:nvSpPr>
          <p:cNvPr id="426" name="CustomShape 18"/>
          <p:cNvSpPr/>
          <p:nvPr/>
        </p:nvSpPr>
        <p:spPr>
          <a:xfrm>
            <a:off x="5816520" y="4444200"/>
            <a:ext cx="80064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Tabulação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27" name="CustomShape 19"/>
          <p:cNvSpPr/>
          <p:nvPr/>
        </p:nvSpPr>
        <p:spPr>
          <a:xfrm>
            <a:off x="7137720" y="1478880"/>
            <a:ext cx="1657080" cy="3442680"/>
          </a:xfrm>
          <a:prstGeom prst="rect">
            <a:avLst/>
          </a:prstGeom>
          <a:solidFill>
            <a:srgbClr val="ffffd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20"/>
          <p:cNvSpPr/>
          <p:nvPr/>
        </p:nvSpPr>
        <p:spPr>
          <a:xfrm>
            <a:off x="7137720" y="5056560"/>
            <a:ext cx="1657080" cy="1572120"/>
          </a:xfrm>
          <a:prstGeom prst="rect">
            <a:avLst/>
          </a:prstGeom>
          <a:solidFill>
            <a:srgbClr val="ffffd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Com os dados calculados no Data Mart permitirá dashboards, geração de novos insights e relatórios consolidados dos dados (Pesquisa)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29" name="CustomShape 21"/>
          <p:cNvSpPr/>
          <p:nvPr/>
        </p:nvSpPr>
        <p:spPr>
          <a:xfrm>
            <a:off x="7137720" y="800640"/>
            <a:ext cx="1657080" cy="678240"/>
          </a:xfrm>
          <a:prstGeom prst="rect">
            <a:avLst/>
          </a:prstGeom>
          <a:solidFill>
            <a:srgbClr val="ffffd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RESULTADOS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430" name="Gráfico 75" descr=""/>
          <p:cNvPicPr/>
          <p:nvPr/>
        </p:nvPicPr>
        <p:blipFill>
          <a:blip r:embed="rId7"/>
          <a:stretch/>
        </p:blipFill>
        <p:spPr>
          <a:xfrm>
            <a:off x="7654320" y="1697400"/>
            <a:ext cx="644400" cy="644400"/>
          </a:xfrm>
          <a:prstGeom prst="rect">
            <a:avLst/>
          </a:prstGeom>
          <a:ln w="0">
            <a:noFill/>
          </a:ln>
        </p:spPr>
      </p:pic>
      <p:sp>
        <p:nvSpPr>
          <p:cNvPr id="431" name="CustomShape 22"/>
          <p:cNvSpPr/>
          <p:nvPr/>
        </p:nvSpPr>
        <p:spPr>
          <a:xfrm>
            <a:off x="7688520" y="2364840"/>
            <a:ext cx="59508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Insight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432" name="Gráfico 77" descr=""/>
          <p:cNvPicPr/>
          <p:nvPr/>
        </p:nvPicPr>
        <p:blipFill>
          <a:blip r:embed="rId8"/>
          <a:stretch/>
        </p:blipFill>
        <p:spPr>
          <a:xfrm>
            <a:off x="7723800" y="2789280"/>
            <a:ext cx="523440" cy="523440"/>
          </a:xfrm>
          <a:prstGeom prst="rect">
            <a:avLst/>
          </a:prstGeom>
          <a:ln w="0">
            <a:noFill/>
          </a:ln>
        </p:spPr>
      </p:pic>
      <p:sp>
        <p:nvSpPr>
          <p:cNvPr id="433" name="CustomShape 23"/>
          <p:cNvSpPr/>
          <p:nvPr/>
        </p:nvSpPr>
        <p:spPr>
          <a:xfrm>
            <a:off x="7575840" y="3297600"/>
            <a:ext cx="85392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Dashboard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434" name="Gráfico 79" descr=""/>
          <p:cNvPicPr/>
          <p:nvPr/>
        </p:nvPicPr>
        <p:blipFill>
          <a:blip r:embed="rId9"/>
          <a:stretch/>
        </p:blipFill>
        <p:spPr>
          <a:xfrm>
            <a:off x="7717680" y="3659040"/>
            <a:ext cx="613080" cy="613080"/>
          </a:xfrm>
          <a:prstGeom prst="rect">
            <a:avLst/>
          </a:prstGeom>
          <a:ln w="0">
            <a:noFill/>
          </a:ln>
        </p:spPr>
      </p:pic>
      <p:sp>
        <p:nvSpPr>
          <p:cNvPr id="435" name="CustomShape 24"/>
          <p:cNvSpPr/>
          <p:nvPr/>
        </p:nvSpPr>
        <p:spPr>
          <a:xfrm>
            <a:off x="7672680" y="4284000"/>
            <a:ext cx="72000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Pesquisa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36" name="CustomShape 25"/>
          <p:cNvSpPr/>
          <p:nvPr/>
        </p:nvSpPr>
        <p:spPr>
          <a:xfrm rot="10800000">
            <a:off x="2304360" y="3096360"/>
            <a:ext cx="923040" cy="777240"/>
          </a:xfrm>
          <a:prstGeom prst="bentConnector3">
            <a:avLst>
              <a:gd name="adj1" fmla="val 50000"/>
            </a:avLst>
          </a:prstGeom>
          <a:solidFill>
            <a:srgbClr val="dddddd"/>
          </a:solidFill>
          <a:ln w="936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26"/>
          <p:cNvSpPr/>
          <p:nvPr/>
        </p:nvSpPr>
        <p:spPr>
          <a:xfrm flipV="1" rot="10800000">
            <a:off x="2304000" y="3888000"/>
            <a:ext cx="935280" cy="74808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27"/>
          <p:cNvSpPr/>
          <p:nvPr/>
        </p:nvSpPr>
        <p:spPr>
          <a:xfrm>
            <a:off x="3337560" y="3070800"/>
            <a:ext cx="870840" cy="36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28"/>
          <p:cNvSpPr/>
          <p:nvPr/>
        </p:nvSpPr>
        <p:spPr>
          <a:xfrm>
            <a:off x="0" y="73080"/>
            <a:ext cx="113119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5000">
              <a:lnSpc>
                <a:spcPct val="90000"/>
              </a:lnSpc>
              <a:buClr>
                <a:srgbClr val="333f4f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333f4f"/>
                </a:solidFill>
                <a:latin typeface="Calibri"/>
                <a:ea typeface="DejaVu Sans"/>
              </a:rPr>
              <a:t>Arquitetura da solução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440" name="CustomShape 29"/>
          <p:cNvSpPr/>
          <p:nvPr/>
        </p:nvSpPr>
        <p:spPr>
          <a:xfrm>
            <a:off x="0" y="501480"/>
            <a:ext cx="12188160" cy="59400"/>
          </a:xfrm>
          <a:prstGeom prst="rect">
            <a:avLst/>
          </a:prstGeom>
          <a:solidFill>
            <a:srgbClr val="d9d9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30"/>
          <p:cNvSpPr/>
          <p:nvPr/>
        </p:nvSpPr>
        <p:spPr>
          <a:xfrm>
            <a:off x="8953920" y="659880"/>
            <a:ext cx="3237840" cy="55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Fases: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Fase 1 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– Criação de uma POC para análise e validação do modelo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Fase 2 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– Extração e transformação dos Dados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Fase 3 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– Modelagem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Fase 4 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 Contexto Analytics: painel com indicadores e apontamento da gravidade do processo (baseado nos dados do Formulário de Risco, calcular o indicador e apresentar ao promotor no processo)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Fase 5 -  Preditivo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: aprendizado de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máquina, análise de comportamento e cruzar grau de gravidade com dados brutos e descobrir comportamentos e tendências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Fase 6 -  Elaboração Relatório de Risco Sintético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com análise descritiva e preditiva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Fase 7 – Integração com Neogab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442" name="Picture 10" descr=""/>
          <p:cNvPicPr/>
          <p:nvPr/>
        </p:nvPicPr>
        <p:blipFill>
          <a:blip r:embed="rId10"/>
          <a:srcRect l="7778" t="27784" r="7778" b="29565"/>
          <a:stretch/>
        </p:blipFill>
        <p:spPr>
          <a:xfrm>
            <a:off x="10080000" y="31680"/>
            <a:ext cx="848160" cy="426600"/>
          </a:xfrm>
          <a:prstGeom prst="rect">
            <a:avLst/>
          </a:prstGeom>
          <a:ln w="0">
            <a:noFill/>
          </a:ln>
        </p:spPr>
      </p:pic>
      <p:pic>
        <p:nvPicPr>
          <p:cNvPr id="443" name="Imagem 494" descr=""/>
          <p:cNvPicPr/>
          <p:nvPr/>
        </p:nvPicPr>
        <p:blipFill>
          <a:blip r:embed="rId11"/>
          <a:stretch/>
        </p:blipFill>
        <p:spPr>
          <a:xfrm>
            <a:off x="10931400" y="39600"/>
            <a:ext cx="1256760" cy="458640"/>
          </a:xfrm>
          <a:prstGeom prst="rect">
            <a:avLst/>
          </a:prstGeom>
          <a:ln w="0">
            <a:noFill/>
          </a:ln>
        </p:spPr>
      </p:pic>
      <p:sp>
        <p:nvSpPr>
          <p:cNvPr id="444" name="CustomShape 31"/>
          <p:cNvSpPr/>
          <p:nvPr/>
        </p:nvSpPr>
        <p:spPr>
          <a:xfrm>
            <a:off x="7453800" y="2956680"/>
            <a:ext cx="270000" cy="319680"/>
          </a:xfrm>
          <a:custGeom>
            <a:avLst/>
            <a:gdLst/>
            <a:ahLst/>
            <a:rect l="l" t="t" r="r" b="b"/>
            <a:pathLst>
              <a:path w="757" h="1346">
                <a:moveTo>
                  <a:pt x="0" y="328"/>
                </a:moveTo>
                <a:cubicBezTo>
                  <a:pt x="158" y="390"/>
                  <a:pt x="63" y="1345"/>
                  <a:pt x="303" y="630"/>
                </a:cubicBezTo>
                <a:lnTo>
                  <a:pt x="404" y="378"/>
                </a:lnTo>
                <a:lnTo>
                  <a:pt x="630" y="126"/>
                </a:lnTo>
                <a:lnTo>
                  <a:pt x="756" y="0"/>
                </a:lnTo>
              </a:path>
            </a:pathLst>
          </a:custGeom>
          <a:noFill/>
          <a:ln w="763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5" name="Gráfico 96" descr=""/>
          <p:cNvPicPr/>
          <p:nvPr/>
        </p:nvPicPr>
        <p:blipFill>
          <a:blip r:embed="rId12"/>
          <a:stretch/>
        </p:blipFill>
        <p:spPr>
          <a:xfrm>
            <a:off x="3917160" y="1697760"/>
            <a:ext cx="2903760" cy="3164760"/>
          </a:xfrm>
          <a:prstGeom prst="rect">
            <a:avLst/>
          </a:prstGeom>
          <a:ln w="0">
            <a:noFill/>
          </a:ln>
        </p:spPr>
      </p:pic>
      <p:sp>
        <p:nvSpPr>
          <p:cNvPr id="446" name="CustomShape 32"/>
          <p:cNvSpPr/>
          <p:nvPr/>
        </p:nvSpPr>
        <p:spPr>
          <a:xfrm>
            <a:off x="5041800" y="1120680"/>
            <a:ext cx="270000" cy="319680"/>
          </a:xfrm>
          <a:custGeom>
            <a:avLst/>
            <a:gdLst/>
            <a:ahLst/>
            <a:rect l="l" t="t" r="r" b="b"/>
            <a:pathLst>
              <a:path w="757" h="1346">
                <a:moveTo>
                  <a:pt x="0" y="328"/>
                </a:moveTo>
                <a:cubicBezTo>
                  <a:pt x="158" y="390"/>
                  <a:pt x="63" y="1345"/>
                  <a:pt x="303" y="630"/>
                </a:cubicBezTo>
                <a:lnTo>
                  <a:pt x="404" y="378"/>
                </a:lnTo>
                <a:lnTo>
                  <a:pt x="630" y="126"/>
                </a:lnTo>
                <a:lnTo>
                  <a:pt x="756" y="0"/>
                </a:lnTo>
              </a:path>
            </a:pathLst>
          </a:custGeom>
          <a:noFill/>
          <a:ln w="763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33"/>
          <p:cNvSpPr/>
          <p:nvPr/>
        </p:nvSpPr>
        <p:spPr>
          <a:xfrm>
            <a:off x="3313800" y="1120680"/>
            <a:ext cx="270000" cy="319680"/>
          </a:xfrm>
          <a:custGeom>
            <a:avLst/>
            <a:gdLst/>
            <a:ahLst/>
            <a:rect l="l" t="t" r="r" b="b"/>
            <a:pathLst>
              <a:path w="757" h="1346">
                <a:moveTo>
                  <a:pt x="0" y="328"/>
                </a:moveTo>
                <a:cubicBezTo>
                  <a:pt x="158" y="390"/>
                  <a:pt x="63" y="1345"/>
                  <a:pt x="303" y="630"/>
                </a:cubicBezTo>
                <a:lnTo>
                  <a:pt x="404" y="378"/>
                </a:lnTo>
                <a:lnTo>
                  <a:pt x="630" y="126"/>
                </a:lnTo>
                <a:lnTo>
                  <a:pt x="756" y="0"/>
                </a:lnTo>
              </a:path>
            </a:pathLst>
          </a:custGeom>
          <a:noFill/>
          <a:ln w="763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34"/>
          <p:cNvSpPr/>
          <p:nvPr/>
        </p:nvSpPr>
        <p:spPr>
          <a:xfrm>
            <a:off x="1513800" y="1120680"/>
            <a:ext cx="270000" cy="319680"/>
          </a:xfrm>
          <a:custGeom>
            <a:avLst/>
            <a:gdLst/>
            <a:ahLst/>
            <a:rect l="l" t="t" r="r" b="b"/>
            <a:pathLst>
              <a:path w="757" h="1346">
                <a:moveTo>
                  <a:pt x="0" y="328"/>
                </a:moveTo>
                <a:cubicBezTo>
                  <a:pt x="158" y="390"/>
                  <a:pt x="63" y="1345"/>
                  <a:pt x="303" y="630"/>
                </a:cubicBezTo>
                <a:lnTo>
                  <a:pt x="404" y="378"/>
                </a:lnTo>
                <a:lnTo>
                  <a:pt x="630" y="126"/>
                </a:lnTo>
                <a:lnTo>
                  <a:pt x="756" y="0"/>
                </a:lnTo>
              </a:path>
            </a:pathLst>
          </a:custGeom>
          <a:noFill/>
          <a:ln w="763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35"/>
          <p:cNvSpPr/>
          <p:nvPr/>
        </p:nvSpPr>
        <p:spPr>
          <a:xfrm>
            <a:off x="8749800" y="1246680"/>
            <a:ext cx="270000" cy="319680"/>
          </a:xfrm>
          <a:custGeom>
            <a:avLst/>
            <a:gdLst/>
            <a:ahLst/>
            <a:rect l="l" t="t" r="r" b="b"/>
            <a:pathLst>
              <a:path w="757" h="1346">
                <a:moveTo>
                  <a:pt x="0" y="328"/>
                </a:moveTo>
                <a:cubicBezTo>
                  <a:pt x="158" y="390"/>
                  <a:pt x="63" y="1345"/>
                  <a:pt x="303" y="630"/>
                </a:cubicBezTo>
                <a:lnTo>
                  <a:pt x="404" y="378"/>
                </a:lnTo>
                <a:lnTo>
                  <a:pt x="630" y="126"/>
                </a:lnTo>
                <a:lnTo>
                  <a:pt x="756" y="0"/>
                </a:lnTo>
              </a:path>
            </a:pathLst>
          </a:custGeom>
          <a:noFill/>
          <a:ln w="763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36"/>
          <p:cNvSpPr/>
          <p:nvPr/>
        </p:nvSpPr>
        <p:spPr>
          <a:xfrm>
            <a:off x="8713800" y="1930680"/>
            <a:ext cx="270000" cy="319680"/>
          </a:xfrm>
          <a:custGeom>
            <a:avLst/>
            <a:gdLst/>
            <a:ahLst/>
            <a:rect l="l" t="t" r="r" b="b"/>
            <a:pathLst>
              <a:path w="757" h="1346">
                <a:moveTo>
                  <a:pt x="0" y="328"/>
                </a:moveTo>
                <a:cubicBezTo>
                  <a:pt x="158" y="390"/>
                  <a:pt x="63" y="1345"/>
                  <a:pt x="303" y="630"/>
                </a:cubicBezTo>
                <a:lnTo>
                  <a:pt x="404" y="378"/>
                </a:lnTo>
                <a:lnTo>
                  <a:pt x="630" y="126"/>
                </a:lnTo>
                <a:lnTo>
                  <a:pt x="756" y="0"/>
                </a:lnTo>
              </a:path>
            </a:pathLst>
          </a:custGeom>
          <a:noFill/>
          <a:ln w="763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37"/>
          <p:cNvSpPr/>
          <p:nvPr/>
        </p:nvSpPr>
        <p:spPr>
          <a:xfrm>
            <a:off x="8713800" y="2578680"/>
            <a:ext cx="270000" cy="319680"/>
          </a:xfrm>
          <a:custGeom>
            <a:avLst/>
            <a:gdLst/>
            <a:ahLst/>
            <a:rect l="l" t="t" r="r" b="b"/>
            <a:pathLst>
              <a:path w="757" h="1346">
                <a:moveTo>
                  <a:pt x="0" y="328"/>
                </a:moveTo>
                <a:cubicBezTo>
                  <a:pt x="158" y="390"/>
                  <a:pt x="63" y="1345"/>
                  <a:pt x="303" y="630"/>
                </a:cubicBezTo>
                <a:lnTo>
                  <a:pt x="404" y="378"/>
                </a:lnTo>
                <a:lnTo>
                  <a:pt x="630" y="126"/>
                </a:lnTo>
                <a:lnTo>
                  <a:pt x="756" y="0"/>
                </a:lnTo>
              </a:path>
            </a:pathLst>
          </a:custGeom>
          <a:noFill/>
          <a:ln w="763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38"/>
          <p:cNvSpPr/>
          <p:nvPr/>
        </p:nvSpPr>
        <p:spPr>
          <a:xfrm>
            <a:off x="8677800" y="3010680"/>
            <a:ext cx="270000" cy="319680"/>
          </a:xfrm>
          <a:custGeom>
            <a:avLst/>
            <a:gdLst/>
            <a:ahLst/>
            <a:rect l="l" t="t" r="r" b="b"/>
            <a:pathLst>
              <a:path w="757" h="1346">
                <a:moveTo>
                  <a:pt x="0" y="328"/>
                </a:moveTo>
                <a:cubicBezTo>
                  <a:pt x="158" y="390"/>
                  <a:pt x="63" y="1345"/>
                  <a:pt x="303" y="630"/>
                </a:cubicBezTo>
                <a:lnTo>
                  <a:pt x="404" y="378"/>
                </a:lnTo>
                <a:lnTo>
                  <a:pt x="630" y="126"/>
                </a:lnTo>
                <a:lnTo>
                  <a:pt x="756" y="0"/>
                </a:lnTo>
              </a:path>
            </a:pathLst>
          </a:custGeom>
          <a:noFill/>
          <a:ln w="7632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39"/>
          <p:cNvSpPr/>
          <p:nvPr/>
        </p:nvSpPr>
        <p:spPr>
          <a:xfrm>
            <a:off x="1440000" y="4405680"/>
            <a:ext cx="2698560" cy="344880"/>
          </a:xfrm>
          <a:prstGeom prst="rect">
            <a:avLst/>
          </a:prstGeom>
          <a:solidFill>
            <a:srgbClr val="3552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Arial"/>
                <a:ea typeface="DejaVu Sans"/>
              </a:rPr>
              <a:t>Tesseract + NLP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454" name="CustomShape 39_0"/>
          <p:cNvSpPr/>
          <p:nvPr/>
        </p:nvSpPr>
        <p:spPr>
          <a:xfrm>
            <a:off x="6697440" y="4227120"/>
            <a:ext cx="898560" cy="884880"/>
          </a:xfrm>
          <a:prstGeom prst="rect">
            <a:avLst/>
          </a:prstGeom>
          <a:solidFill>
            <a:srgbClr val="3552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CNPq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Arial"/>
                <a:ea typeface="DejaVu Sans"/>
              </a:rPr>
              <a:t>+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Arial"/>
                <a:ea typeface="DejaVu Sans"/>
              </a:rPr>
              <a:t>UFC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_0"/>
          <p:cNvSpPr/>
          <p:nvPr/>
        </p:nvSpPr>
        <p:spPr>
          <a:xfrm>
            <a:off x="0" y="0"/>
            <a:ext cx="12184920" cy="6854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6" name="Picture 6_1" descr=""/>
          <p:cNvPicPr/>
          <p:nvPr/>
        </p:nvPicPr>
        <p:blipFill>
          <a:blip r:embed="rId1">
            <a:alphaModFix amt="30000"/>
          </a:blip>
          <a:srcRect l="0" t="11238" r="0" b="76"/>
          <a:stretch/>
        </p:blipFill>
        <p:spPr>
          <a:xfrm>
            <a:off x="606600" y="0"/>
            <a:ext cx="11581200" cy="6854040"/>
          </a:xfrm>
          <a:prstGeom prst="rect">
            <a:avLst/>
          </a:prstGeom>
          <a:ln w="0">
            <a:noFill/>
          </a:ln>
        </p:spPr>
      </p:pic>
      <p:sp>
        <p:nvSpPr>
          <p:cNvPr id="457" name="CustomShape 3_1"/>
          <p:cNvSpPr/>
          <p:nvPr/>
        </p:nvSpPr>
        <p:spPr>
          <a:xfrm>
            <a:off x="606600" y="1617120"/>
            <a:ext cx="4672440" cy="23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458" name="CustomShape 4_1"/>
          <p:cNvSpPr/>
          <p:nvPr/>
        </p:nvSpPr>
        <p:spPr>
          <a:xfrm>
            <a:off x="1575720" y="6279120"/>
            <a:ext cx="2902680" cy="4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5_1"/>
          <p:cNvSpPr/>
          <p:nvPr/>
        </p:nvSpPr>
        <p:spPr>
          <a:xfrm>
            <a:off x="0" y="0"/>
            <a:ext cx="603000" cy="3229920"/>
          </a:xfrm>
          <a:prstGeom prst="rect">
            <a:avLst/>
          </a:prstGeom>
          <a:solidFill>
            <a:srgbClr val="26262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6_1"/>
          <p:cNvSpPr/>
          <p:nvPr/>
        </p:nvSpPr>
        <p:spPr>
          <a:xfrm>
            <a:off x="168840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7_1"/>
          <p:cNvSpPr/>
          <p:nvPr/>
        </p:nvSpPr>
        <p:spPr>
          <a:xfrm>
            <a:off x="168840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8_1"/>
          <p:cNvSpPr/>
          <p:nvPr/>
        </p:nvSpPr>
        <p:spPr>
          <a:xfrm>
            <a:off x="156348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9_1"/>
          <p:cNvSpPr/>
          <p:nvPr/>
        </p:nvSpPr>
        <p:spPr>
          <a:xfrm>
            <a:off x="156348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10_1"/>
          <p:cNvSpPr/>
          <p:nvPr/>
        </p:nvSpPr>
        <p:spPr>
          <a:xfrm>
            <a:off x="143856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11_1"/>
          <p:cNvSpPr/>
          <p:nvPr/>
        </p:nvSpPr>
        <p:spPr>
          <a:xfrm>
            <a:off x="143856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12_1"/>
          <p:cNvSpPr/>
          <p:nvPr/>
        </p:nvSpPr>
        <p:spPr>
          <a:xfrm>
            <a:off x="131364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13_1"/>
          <p:cNvSpPr/>
          <p:nvPr/>
        </p:nvSpPr>
        <p:spPr>
          <a:xfrm>
            <a:off x="131364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14_1"/>
          <p:cNvSpPr/>
          <p:nvPr/>
        </p:nvSpPr>
        <p:spPr>
          <a:xfrm>
            <a:off x="11887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15_1"/>
          <p:cNvSpPr/>
          <p:nvPr/>
        </p:nvSpPr>
        <p:spPr>
          <a:xfrm>
            <a:off x="11887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16_1"/>
          <p:cNvSpPr/>
          <p:nvPr/>
        </p:nvSpPr>
        <p:spPr>
          <a:xfrm>
            <a:off x="231336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17_1"/>
          <p:cNvSpPr/>
          <p:nvPr/>
        </p:nvSpPr>
        <p:spPr>
          <a:xfrm>
            <a:off x="231336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18_1"/>
          <p:cNvSpPr/>
          <p:nvPr/>
        </p:nvSpPr>
        <p:spPr>
          <a:xfrm>
            <a:off x="218844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19_1"/>
          <p:cNvSpPr/>
          <p:nvPr/>
        </p:nvSpPr>
        <p:spPr>
          <a:xfrm>
            <a:off x="218844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20_1"/>
          <p:cNvSpPr/>
          <p:nvPr/>
        </p:nvSpPr>
        <p:spPr>
          <a:xfrm>
            <a:off x="20635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21_1"/>
          <p:cNvSpPr/>
          <p:nvPr/>
        </p:nvSpPr>
        <p:spPr>
          <a:xfrm>
            <a:off x="20635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2_1"/>
          <p:cNvSpPr/>
          <p:nvPr/>
        </p:nvSpPr>
        <p:spPr>
          <a:xfrm>
            <a:off x="193860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23_1"/>
          <p:cNvSpPr/>
          <p:nvPr/>
        </p:nvSpPr>
        <p:spPr>
          <a:xfrm>
            <a:off x="193860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24_1"/>
          <p:cNvSpPr/>
          <p:nvPr/>
        </p:nvSpPr>
        <p:spPr>
          <a:xfrm>
            <a:off x="1813320" y="7308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25_1"/>
          <p:cNvSpPr/>
          <p:nvPr/>
        </p:nvSpPr>
        <p:spPr>
          <a:xfrm>
            <a:off x="1813320" y="246960"/>
            <a:ext cx="50400" cy="55440"/>
          </a:xfrm>
          <a:prstGeom prst="ellipse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26_1"/>
          <p:cNvSpPr/>
          <p:nvPr/>
        </p:nvSpPr>
        <p:spPr>
          <a:xfrm>
            <a:off x="0" y="3233880"/>
            <a:ext cx="603000" cy="3620160"/>
          </a:xfrm>
          <a:prstGeom prst="rect">
            <a:avLst/>
          </a:prstGeom>
          <a:solidFill>
            <a:srgbClr val="c9211e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1" name="Picture 10_4" descr=""/>
          <p:cNvPicPr/>
          <p:nvPr/>
        </p:nvPicPr>
        <p:blipFill>
          <a:blip r:embed="rId2"/>
          <a:srcRect l="7778" t="27784" r="7778" b="29565"/>
          <a:stretch/>
        </p:blipFill>
        <p:spPr>
          <a:xfrm>
            <a:off x="10379160" y="5943600"/>
            <a:ext cx="1805760" cy="910440"/>
          </a:xfrm>
          <a:prstGeom prst="rect">
            <a:avLst/>
          </a:prstGeom>
          <a:ln w="0">
            <a:noFill/>
          </a:ln>
        </p:spPr>
      </p:pic>
      <p:sp>
        <p:nvSpPr>
          <p:cNvPr id="482" name="CustomShape 27_1"/>
          <p:cNvSpPr/>
          <p:nvPr/>
        </p:nvSpPr>
        <p:spPr>
          <a:xfrm>
            <a:off x="86104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2C6AE93-E9F2-48F4-B489-7D34B10947B4}" type="slidenum">
              <a:rPr b="0" lang="pt-B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483" name="Imagem 301_1" descr=""/>
          <p:cNvPicPr/>
          <p:nvPr/>
        </p:nvPicPr>
        <p:blipFill>
          <a:blip r:embed="rId3"/>
          <a:stretch/>
        </p:blipFill>
        <p:spPr>
          <a:xfrm>
            <a:off x="10440000" y="0"/>
            <a:ext cx="1744920" cy="637560"/>
          </a:xfrm>
          <a:prstGeom prst="rect">
            <a:avLst/>
          </a:prstGeom>
          <a:ln w="0">
            <a:noFill/>
          </a:ln>
        </p:spPr>
      </p:pic>
      <p:sp>
        <p:nvSpPr>
          <p:cNvPr id="484" name=""/>
          <p:cNvSpPr txBox="1"/>
          <p:nvPr/>
        </p:nvSpPr>
        <p:spPr>
          <a:xfrm>
            <a:off x="5279040" y="1848240"/>
            <a:ext cx="4860000" cy="85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Calibri Light"/>
                <a:ea typeface="DejaVu Sans"/>
              </a:rPr>
              <a:t>OBRIGADA!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5" name=""/>
          <p:cNvGrpSpPr/>
          <p:nvPr/>
        </p:nvGrpSpPr>
        <p:grpSpPr>
          <a:xfrm>
            <a:off x="1440000" y="3672000"/>
            <a:ext cx="2064960" cy="2364480"/>
            <a:chOff x="1440000" y="3672000"/>
            <a:chExt cx="2064960" cy="2364480"/>
          </a:xfrm>
        </p:grpSpPr>
        <p:pic>
          <p:nvPicPr>
            <p:cNvPr id="486" name="" descr=""/>
            <p:cNvPicPr/>
            <p:nvPr/>
          </p:nvPicPr>
          <p:blipFill>
            <a:blip r:embed="rId4"/>
            <a:stretch/>
          </p:blipFill>
          <p:spPr>
            <a:xfrm>
              <a:off x="1440000" y="3960000"/>
              <a:ext cx="2028960" cy="207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7" name=""/>
            <p:cNvSpPr txBox="1"/>
            <p:nvPr/>
          </p:nvSpPr>
          <p:spPr>
            <a:xfrm>
              <a:off x="1476000" y="3672000"/>
              <a:ext cx="2028960" cy="290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pt-BR" sz="1400" spc="-1" strike="noStrike">
                  <a:solidFill>
                    <a:srgbClr val="ff0000"/>
                  </a:solidFill>
                  <a:latin typeface="Arial"/>
                </a:rPr>
                <a:t>Contato com o NCD</a:t>
              </a:r>
              <a:endParaRPr b="1" lang="pt-BR" sz="1400" spc="-1" strike="noStrike">
                <a:solidFill>
                  <a:srgbClr val="ff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Application>LibreOffice/7.1.6.2$Windows_X86_64 LibreOffice_project/0e133318fcee89abacd6a7d077e292f1145735c3</Application>
  <AppVersion>15.0000</AppVersion>
  <Words>1380</Words>
  <Paragraphs>194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2021-06-29T02:00:32Z</dcterms:created>
  <dc:creator>Ricardo Vinturi</dc:creator>
  <dc:description/>
  <dc:language>pt-BR</dc:language>
  <cp:lastModifiedBy/>
  <dcterms:modified xsi:type="dcterms:W3CDTF">2023-05-30T14:56:15Z</dcterms:modified>
  <cp:revision>128</cp:revision>
  <dc:subject/>
  <dc:title>Proposta de Serviços Optum para área OCR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0x0101007E50E4BFBECF604FA3D19E10D054EF5F</vt:lpwstr>
  </property>
  <property fmtid="{D5CDD505-2E9C-101B-9397-08002B2CF9AE}" pid="3" name="Notes">
    <vt:i4>6</vt:i4>
  </property>
  <property fmtid="{D5CDD505-2E9C-101B-9397-08002B2CF9AE}" pid="4" name="PresentationFormat">
    <vt:lpwstr>Widescreen</vt:lpwstr>
  </property>
  <property fmtid="{D5CDD505-2E9C-101B-9397-08002B2CF9AE}" pid="5" name="Slides">
    <vt:i4>9</vt:i4>
  </property>
</Properties>
</file>