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E78E90-7FC7-4A07-9F1B-158C0401F53B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42062B-92EA-479D-8A6D-2388D038897C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E0C645-F9A2-4AC0-A75E-D4613BD55586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BC560F-B9E9-440D-B9EB-BBB55699F2B5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CB462F-C6F8-4471-8997-0D2250D05E95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E651EE-FD9F-4695-B4D8-F7F55FB6BC05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85A1292-9206-4972-9B94-558D8F9A028B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1594EE-DFDA-407A-BB36-FAE1B6DB8168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124D95-17FC-4184-BF56-ADFCA1228B03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1DDB18-FF94-4DF5-9326-1A09010D95AD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0F2F21-7DF6-4090-8085-EA6D25C70B3F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7C34E2-795D-47E8-8D12-253F90B1DA5E}" type="slidenum">
              <a:rPr/>
              <a:pPr/>
              <a:t>‹nº›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F15DF9-69B0-432A-B36F-01E5154C972C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EBAD0EE-C270-4207-A7B6-5D71119ECB7E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E78027D-61B4-49FB-AC5A-30E73E5F4428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F49F26-4F32-48F0-80D7-C7AA4A43EA07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B5A7EE-D35C-4002-AB02-90F62EC7E30E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0AA8C1-949E-4469-A8A5-277CDF704A06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51562E-56D9-4437-A8FE-DBDB76E0269F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1CDDB0-C12D-44E3-BB85-ACBC62EF71B0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BDAA8EA-1675-480B-B770-D27DB0D6A0D8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74E6587-8C66-4847-B02A-1FA4C1AF5AFF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CA51D4-BF32-4F67-A003-481BAF390B4A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B1D386-A122-41CE-B062-40B0FB11BC2B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Placa azul com letras brancas em fundo preto&#10;&#10;Descrição gerada automaticamente com confiança média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pt-BR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4A85C2B1-C8D7-4C13-96C1-E976F93AE870}" type="slidenum">
              <a:rPr lang="pt-BR" sz="1800" b="0" strike="noStrike" spc="-1">
                <a:solidFill>
                  <a:srgbClr val="000000"/>
                </a:solidFill>
                <a:latin typeface="Calibri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</a:pPr>
              <a:t>‹nº›</a:t>
            </a:fld>
            <a:endParaRPr lang="pt-BR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7" descr="Uma imagem contendo Interface gráfica do usuário&#10;&#10;Descrição gerada automaticamente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43" name="Imagem 42"/>
          <p:cNvPicPr/>
          <p:nvPr/>
        </p:nvPicPr>
        <p:blipFill>
          <a:blip r:embed="rId15" cstate="print"/>
          <a:stretch/>
        </p:blipFill>
        <p:spPr>
          <a:xfrm>
            <a:off x="8640000" y="273600"/>
            <a:ext cx="1079640" cy="8780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BF32C08-F332-4542-B076-D821309C80ED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mailto:haglay@mppe.mp.b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llapenda@mppe.mp.br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84"/>
          <p:cNvPicPr/>
          <p:nvPr/>
        </p:nvPicPr>
        <p:blipFill>
          <a:blip r:embed="rId2" cstate="print"/>
          <a:stretch/>
        </p:blipFill>
        <p:spPr>
          <a:xfrm>
            <a:off x="8460000" y="540000"/>
            <a:ext cx="3059640" cy="26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114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42480" y="17100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m 116"/>
          <p:cNvPicPr/>
          <p:nvPr/>
        </p:nvPicPr>
        <p:blipFill>
          <a:blip r:embed="rId2" cstate="print"/>
          <a:stretch/>
        </p:blipFill>
        <p:spPr>
          <a:xfrm>
            <a:off x="42480" y="17100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117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118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ângulo: Cantos Diagonais Arredondados 7"/>
          <p:cNvSpPr/>
          <p:nvPr/>
        </p:nvSpPr>
        <p:spPr>
          <a:xfrm>
            <a:off x="1036440" y="67140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1" name="Título 1"/>
          <p:cNvSpPr/>
          <p:nvPr/>
        </p:nvSpPr>
        <p:spPr>
          <a:xfrm>
            <a:off x="2467440" y="584280"/>
            <a:ext cx="6951600" cy="20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AUDIÊNCIA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A audiência pode ser realizada de forma remota direto da plataforma com a celebração do acordo. Há duas modalidades: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Multa: pagamento de prestações pecuniárias;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Prestação de serviços comunitários.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tângulo: Cantos Diagonais Arredondados 10"/>
          <p:cNvSpPr/>
          <p:nvPr/>
        </p:nvSpPr>
        <p:spPr>
          <a:xfrm>
            <a:off x="1036440" y="285732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3" name="Título 1"/>
          <p:cNvSpPr/>
          <p:nvPr/>
        </p:nvSpPr>
        <p:spPr>
          <a:xfrm>
            <a:off x="2467440" y="2771280"/>
            <a:ext cx="9157680" cy="20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000" lnSpcReduction="10000"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ACORDO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APIs que auxiliam na condução de acordos através de chatbots, além APPs que fazem o acompanhamento do cumprimento do acordo, facilitando sua gestão, podendo tomar medidas adicionais de forma mais rápida.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No final do acordo é gerado um documento, que poderá ser assinado digitalmente.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tângulo: Cantos Diagonais Arredondados 12"/>
          <p:cNvSpPr/>
          <p:nvPr/>
        </p:nvSpPr>
        <p:spPr>
          <a:xfrm>
            <a:off x="1036440" y="521280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5" name="Título 1"/>
          <p:cNvSpPr/>
          <p:nvPr/>
        </p:nvSpPr>
        <p:spPr>
          <a:xfrm>
            <a:off x="2467440" y="5106960"/>
            <a:ext cx="9448200" cy="12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ACOMPANHAMENTO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Ferramentas auxiliam o acompanhamento do cumprimento do acordo, facilitando sua gestão, com medidas adicionais podendo ser tomadas de forma mais rápida e eficiente.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Gráfico 14"/>
          <p:cNvPicPr/>
          <p:nvPr/>
        </p:nvPicPr>
        <p:blipFill>
          <a:blip r:embed="rId2" cstate="print"/>
          <a:stretch/>
        </p:blipFill>
        <p:spPr>
          <a:xfrm>
            <a:off x="1262520" y="839880"/>
            <a:ext cx="785520" cy="785520"/>
          </a:xfrm>
          <a:prstGeom prst="rect">
            <a:avLst/>
          </a:prstGeom>
          <a:ln w="0">
            <a:noFill/>
          </a:ln>
        </p:spPr>
      </p:pic>
      <p:pic>
        <p:nvPicPr>
          <p:cNvPr id="127" name="Gráfico 16"/>
          <p:cNvPicPr/>
          <p:nvPr/>
        </p:nvPicPr>
        <p:blipFill>
          <a:blip r:embed="rId3" cstate="print"/>
          <a:stretch/>
        </p:blipFill>
        <p:spPr>
          <a:xfrm>
            <a:off x="1234800" y="3011760"/>
            <a:ext cx="839160" cy="814680"/>
          </a:xfrm>
          <a:prstGeom prst="rect">
            <a:avLst/>
          </a:prstGeom>
          <a:ln w="0">
            <a:noFill/>
          </a:ln>
        </p:spPr>
      </p:pic>
      <p:pic>
        <p:nvPicPr>
          <p:cNvPr id="128" name="Gráfico 18"/>
          <p:cNvPicPr/>
          <p:nvPr/>
        </p:nvPicPr>
        <p:blipFill>
          <a:blip r:embed="rId4" cstate="print"/>
          <a:stretch/>
        </p:blipFill>
        <p:spPr>
          <a:xfrm>
            <a:off x="1203120" y="5548680"/>
            <a:ext cx="902520" cy="45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128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129"/>
          <p:cNvPicPr/>
          <p:nvPr/>
        </p:nvPicPr>
        <p:blipFill>
          <a:blip r:embed="rId2" cstate="print"/>
          <a:stretch/>
        </p:blipFill>
        <p:spPr>
          <a:xfrm>
            <a:off x="42480" y="17100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4" descr="Interface gráfica do usuário, Aplicativo&#10;&#10;Descrição gerada automaticamente"/>
          <p:cNvPicPr/>
          <p:nvPr/>
        </p:nvPicPr>
        <p:blipFill>
          <a:blip r:embed="rId2" cstate="print"/>
          <a:stretch/>
        </p:blipFill>
        <p:spPr>
          <a:xfrm>
            <a:off x="7749360" y="4044600"/>
            <a:ext cx="3193560" cy="150660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2" name="Imagem 6" descr="Interface gráfica do usuário, Aplicativo&#10;&#10;Descrição gerada automaticamente"/>
          <p:cNvPicPr/>
          <p:nvPr/>
        </p:nvPicPr>
        <p:blipFill>
          <a:blip r:embed="rId3" cstate="print"/>
          <a:stretch/>
        </p:blipFill>
        <p:spPr>
          <a:xfrm>
            <a:off x="8402760" y="4867560"/>
            <a:ext cx="3193560" cy="16142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" name="Imagem 10" descr="Interface gráfica do usuário, Aplicativo&#10;&#10;Descrição gerada automaticamente"/>
          <p:cNvPicPr/>
          <p:nvPr/>
        </p:nvPicPr>
        <p:blipFill>
          <a:blip r:embed="rId4" cstate="print"/>
          <a:stretch/>
        </p:blipFill>
        <p:spPr>
          <a:xfrm>
            <a:off x="7749360" y="1268640"/>
            <a:ext cx="3193560" cy="160236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4" name="Imagem 8" descr="Interface gráfica do usuário, Gráfico&#10;&#10;Descrição gerada automaticamente"/>
          <p:cNvPicPr/>
          <p:nvPr/>
        </p:nvPicPr>
        <p:blipFill>
          <a:blip r:embed="rId5" cstate="print"/>
          <a:stretch/>
        </p:blipFill>
        <p:spPr>
          <a:xfrm>
            <a:off x="8402760" y="2319480"/>
            <a:ext cx="3193560" cy="15980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5" name="CaixaDeTexto 11"/>
          <p:cNvSpPr/>
          <p:nvPr/>
        </p:nvSpPr>
        <p:spPr>
          <a:xfrm>
            <a:off x="493560" y="1517760"/>
            <a:ext cx="6878880" cy="475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Integração automática com agentes de investigação (ou justiça ou sistema interno  do MP) para cadastramento de inquéritos;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Triagem automática para identificar se um determinado inquérito pode ser passível de acordo (baseado na lei de ANPP, podendo ser adaptado para outras situações);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Busca automática por informações do investigado (socioeconômicas e judiciais);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Integração com diversos sistemas externos, trazendo informações relevantes para firmar acordos;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Flexibilidade nas configurações do sistema e no controle de acesso por perfil de usuário;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Intimação digital (e-mail, WhatsApp, sms e via correspondência);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aixaDeTexto 12"/>
          <p:cNvSpPr/>
          <p:nvPr/>
        </p:nvSpPr>
        <p:spPr>
          <a:xfrm>
            <a:off x="715680" y="547200"/>
            <a:ext cx="6095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PRINCIPAIS FUNCIONALIDADES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aixaDeTexto 3"/>
          <p:cNvSpPr/>
          <p:nvPr/>
        </p:nvSpPr>
        <p:spPr>
          <a:xfrm>
            <a:off x="715680" y="547200"/>
            <a:ext cx="6095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PRINCIPAIS FUNCIONALIDADES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Imagem 5" descr="Interface gráfica do usuário, Aplicativo&#10;&#10;Descrição gerada automaticamente"/>
          <p:cNvPicPr/>
          <p:nvPr/>
        </p:nvPicPr>
        <p:blipFill>
          <a:blip r:embed="rId2" cstate="print"/>
          <a:stretch/>
        </p:blipFill>
        <p:spPr>
          <a:xfrm>
            <a:off x="7749360" y="4044600"/>
            <a:ext cx="3193560" cy="150660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9" name="Imagem 6" descr="Interface gráfica do usuário, Aplicativo&#10;&#10;Descrição gerada automaticamente"/>
          <p:cNvPicPr/>
          <p:nvPr/>
        </p:nvPicPr>
        <p:blipFill>
          <a:blip r:embed="rId3" cstate="print"/>
          <a:stretch/>
        </p:blipFill>
        <p:spPr>
          <a:xfrm>
            <a:off x="8402760" y="4867560"/>
            <a:ext cx="3193560" cy="16142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" name="Imagem 7" descr="Interface gráfica do usuário, Aplicativo&#10;&#10;Descrição gerada automaticamente"/>
          <p:cNvPicPr/>
          <p:nvPr/>
        </p:nvPicPr>
        <p:blipFill>
          <a:blip r:embed="rId4" cstate="print"/>
          <a:stretch/>
        </p:blipFill>
        <p:spPr>
          <a:xfrm>
            <a:off x="7749360" y="1268640"/>
            <a:ext cx="3193560" cy="160236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1" name="Imagem 8" descr="Interface gráfica do usuário, Gráfico&#10;&#10;Descrição gerada automaticamente"/>
          <p:cNvPicPr/>
          <p:nvPr/>
        </p:nvPicPr>
        <p:blipFill>
          <a:blip r:embed="rId5" cstate="print"/>
          <a:stretch/>
        </p:blipFill>
        <p:spPr>
          <a:xfrm>
            <a:off x="8402760" y="2319480"/>
            <a:ext cx="3193560" cy="15980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" name="CaixaDeTexto 9"/>
          <p:cNvSpPr/>
          <p:nvPr/>
        </p:nvSpPr>
        <p:spPr>
          <a:xfrm>
            <a:off x="493560" y="1517760"/>
            <a:ext cx="687888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Chatboot - auxílio para propor/firmar acordo;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Celebração de Acordo (através de “Audiência Digital”);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Integração das audiências (Ex.: Google Calendar);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Monitoramento do Acordo;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Dashboards que facilitam o acompanhamento dos inquéritos.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aixaDeTexto 3"/>
          <p:cNvSpPr/>
          <p:nvPr/>
        </p:nvSpPr>
        <p:spPr>
          <a:xfrm>
            <a:off x="715680" y="547200"/>
            <a:ext cx="60951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4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DESAFIO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aixaDeTexto 4"/>
          <p:cNvSpPr/>
          <p:nvPr/>
        </p:nvSpPr>
        <p:spPr>
          <a:xfrm>
            <a:off x="715680" y="1894320"/>
            <a:ext cx="5022000" cy="368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Calibri"/>
              </a:rPr>
              <a:t>Necessidade de reduzir o acúmulo de processos de crimes com pena mínima inferior a 4 anos;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Calibri"/>
              </a:rPr>
              <a:t>Permissão de uso de acordos de não persecução penal pela lei;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Calibri"/>
              </a:rPr>
              <a:t>Possibilidade de fazer acordos antes de judicializar o delito;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Calibri"/>
              </a:rPr>
              <a:t>Melhoria de resposta à sociedade.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ráfico 6"/>
          <p:cNvPicPr/>
          <p:nvPr/>
        </p:nvPicPr>
        <p:blipFill>
          <a:blip r:embed="rId2" cstate="print"/>
          <a:stretch/>
        </p:blipFill>
        <p:spPr>
          <a:xfrm>
            <a:off x="5738040" y="1770840"/>
            <a:ext cx="5911920" cy="414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aixaDeTexto 1"/>
          <p:cNvSpPr/>
          <p:nvPr/>
        </p:nvSpPr>
        <p:spPr>
          <a:xfrm>
            <a:off x="715680" y="547200"/>
            <a:ext cx="6095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Percepção do usuário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Imagem 1" descr="Interface gráfica do usuário, Aplicativo&#10;&#10;Descrição gerada automaticamente"/>
          <p:cNvPicPr/>
          <p:nvPr/>
        </p:nvPicPr>
        <p:blipFill>
          <a:blip r:embed="rId2" cstate="print"/>
          <a:stretch/>
        </p:blipFill>
        <p:spPr>
          <a:xfrm>
            <a:off x="7749360" y="4044600"/>
            <a:ext cx="3193560" cy="150660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" name="Imagem 2" descr="Interface gráfica do usuário, Aplicativo&#10;&#10;Descrição gerada automaticamente"/>
          <p:cNvPicPr/>
          <p:nvPr/>
        </p:nvPicPr>
        <p:blipFill>
          <a:blip r:embed="rId3" cstate="print"/>
          <a:stretch/>
        </p:blipFill>
        <p:spPr>
          <a:xfrm>
            <a:off x="8402760" y="4867560"/>
            <a:ext cx="3193560" cy="16142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" name="Imagem 3" descr="Interface gráfica do usuário, Aplicativo&#10;&#10;Descrição gerada automaticamente"/>
          <p:cNvPicPr/>
          <p:nvPr/>
        </p:nvPicPr>
        <p:blipFill>
          <a:blip r:embed="rId4" cstate="print"/>
          <a:stretch/>
        </p:blipFill>
        <p:spPr>
          <a:xfrm>
            <a:off x="7749360" y="1268640"/>
            <a:ext cx="3193560" cy="160236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7" name="Imagem 9" descr="Interface gráfica do usuário, Gráfico&#10;&#10;Descrição gerada automaticamente"/>
          <p:cNvPicPr/>
          <p:nvPr/>
        </p:nvPicPr>
        <p:blipFill>
          <a:blip r:embed="rId5" cstate="print"/>
          <a:stretch/>
        </p:blipFill>
        <p:spPr>
          <a:xfrm>
            <a:off x="8402760" y="2319480"/>
            <a:ext cx="3193560" cy="15980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8" name="CaixaDeTexto 5"/>
          <p:cNvSpPr/>
          <p:nvPr/>
        </p:nvSpPr>
        <p:spPr>
          <a:xfrm>
            <a:off x="493560" y="1517760"/>
            <a:ext cx="6878880" cy="342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Agilidade na triagem dos procedimentos;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Facilidade nas buscas automatizadas dos antecedentes criminais;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Padronização das peças;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Automação das intimações;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  <a:ea typeface="Calibri"/>
              </a:rPr>
              <a:t>Plataforma de realização de audiências integrada ao sistema.</a:t>
            </a:r>
            <a:endParaRPr lang="pt-BR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aixaDeTexto 1"/>
          <p:cNvSpPr/>
          <p:nvPr/>
        </p:nvSpPr>
        <p:spPr>
          <a:xfrm>
            <a:off x="715680" y="547200"/>
            <a:ext cx="60951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i="1" strike="noStrike" spc="-1" dirty="0" smtClean="0">
                <a:solidFill>
                  <a:srgbClr val="007DC4"/>
                </a:solidFill>
                <a:latin typeface="Calibri"/>
                <a:ea typeface="Calibri"/>
              </a:rPr>
              <a:t>Contatos</a:t>
            </a:r>
            <a:endParaRPr lang="pt-B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Imagem 1" descr="Interface gráfica do usuário, Aplicativo&#10;&#10;Descrição gerada automaticamente"/>
          <p:cNvPicPr/>
          <p:nvPr/>
        </p:nvPicPr>
        <p:blipFill>
          <a:blip r:embed="rId2" cstate="print"/>
          <a:stretch/>
        </p:blipFill>
        <p:spPr>
          <a:xfrm>
            <a:off x="7749360" y="4044600"/>
            <a:ext cx="3193560" cy="150660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" name="Imagem 2" descr="Interface gráfica do usuário, Aplicativo&#10;&#10;Descrição gerada automaticamente"/>
          <p:cNvPicPr/>
          <p:nvPr/>
        </p:nvPicPr>
        <p:blipFill>
          <a:blip r:embed="rId3" cstate="print"/>
          <a:stretch/>
        </p:blipFill>
        <p:spPr>
          <a:xfrm>
            <a:off x="8402760" y="4867560"/>
            <a:ext cx="3193560" cy="16142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" name="Imagem 3" descr="Interface gráfica do usuário, Aplicativo&#10;&#10;Descrição gerada automaticamente"/>
          <p:cNvPicPr/>
          <p:nvPr/>
        </p:nvPicPr>
        <p:blipFill>
          <a:blip r:embed="rId4" cstate="print"/>
          <a:stretch/>
        </p:blipFill>
        <p:spPr>
          <a:xfrm>
            <a:off x="7749360" y="1268640"/>
            <a:ext cx="3193560" cy="160236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7" name="Imagem 9" descr="Interface gráfica do usuário, Gráfico&#10;&#10;Descrição gerada automaticamente"/>
          <p:cNvPicPr/>
          <p:nvPr/>
        </p:nvPicPr>
        <p:blipFill>
          <a:blip r:embed="rId5" cstate="print"/>
          <a:stretch/>
        </p:blipFill>
        <p:spPr>
          <a:xfrm>
            <a:off x="8402760" y="2319480"/>
            <a:ext cx="3193560" cy="1598040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8" name="CaixaDeTexto 5"/>
          <p:cNvSpPr/>
          <p:nvPr/>
        </p:nvSpPr>
        <p:spPr>
          <a:xfrm>
            <a:off x="493560" y="1517760"/>
            <a:ext cx="6878880" cy="38765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r>
              <a:rPr lang="pt-BR" sz="21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Institucional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r>
              <a:rPr lang="pt-BR" sz="2100" b="0" strike="noStrike" spc="-1" dirty="0" smtClean="0">
                <a:solidFill>
                  <a:srgbClr val="000000"/>
                </a:solidFill>
                <a:latin typeface="Calibri"/>
              </a:rPr>
              <a:t>Dr. Guilherme </a:t>
            </a:r>
            <a:r>
              <a:rPr lang="pt-BR" sz="2100" b="0" strike="noStrike" spc="-1" dirty="0" err="1" smtClean="0">
                <a:solidFill>
                  <a:srgbClr val="000000"/>
                </a:solidFill>
                <a:latin typeface="Calibri"/>
              </a:rPr>
              <a:t>Lapenda</a:t>
            </a:r>
            <a:r>
              <a:rPr lang="pt-BR" sz="2100" b="0" strike="noStrike" spc="-1" dirty="0" smtClean="0">
                <a:solidFill>
                  <a:srgbClr val="000000"/>
                </a:solidFill>
                <a:latin typeface="Calibri"/>
              </a:rPr>
              <a:t> – Assessor do Núcleo de Tecnologia da Informação – </a:t>
            </a:r>
            <a:r>
              <a:rPr lang="pt-BR" sz="2100" b="0" strike="noStrike" spc="-1" dirty="0" smtClean="0">
                <a:solidFill>
                  <a:srgbClr val="000000"/>
                </a:solidFill>
                <a:latin typeface="Calibri"/>
                <a:hlinkClick r:id="rId6"/>
              </a:rPr>
              <a:t>llapenda@mppe.mp.br</a:t>
            </a:r>
            <a:endParaRPr lang="pt-BR" sz="21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r>
              <a:rPr lang="pt-BR" sz="2100" b="1" strike="noStrike" spc="-1" dirty="0" smtClean="0">
                <a:solidFill>
                  <a:srgbClr val="000000"/>
                </a:solidFill>
                <a:latin typeface="Calibri"/>
              </a:rPr>
              <a:t>Técnico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r>
              <a:rPr lang="pt-BR" sz="2100" strike="noStrike" spc="-1" dirty="0" err="1" smtClean="0">
                <a:solidFill>
                  <a:srgbClr val="000000"/>
                </a:solidFill>
                <a:latin typeface="Calibri"/>
              </a:rPr>
              <a:t>Haglay</a:t>
            </a:r>
            <a:r>
              <a:rPr lang="pt-BR" sz="2100" strike="noStrike" spc="-1" dirty="0" smtClean="0">
                <a:solidFill>
                  <a:srgbClr val="000000"/>
                </a:solidFill>
                <a:latin typeface="Calibri"/>
              </a:rPr>
              <a:t> Nunes – Gerente do Departamento de Soluções de TIC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r>
              <a:rPr lang="pt-BR" sz="2100" spc="-1" dirty="0" smtClean="0">
                <a:solidFill>
                  <a:srgbClr val="000000"/>
                </a:solidFill>
                <a:latin typeface="Calibri"/>
                <a:hlinkClick r:id="rId7"/>
              </a:rPr>
              <a:t>haglay@mppe.mp.br</a:t>
            </a:r>
            <a:endParaRPr lang="pt-BR" sz="2100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</a:pPr>
            <a:endParaRPr lang="pt-BR" sz="210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aixaDeTexto 148"/>
          <p:cNvSpPr txBox="1"/>
          <p:nvPr/>
        </p:nvSpPr>
        <p:spPr>
          <a:xfrm>
            <a:off x="2700000" y="2520000"/>
            <a:ext cx="6660000" cy="190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pt-BR" sz="5400" b="0" strike="noStrike" spc="-1">
                <a:solidFill>
                  <a:srgbClr val="000000"/>
                </a:solidFill>
                <a:latin typeface="Arial"/>
              </a:rPr>
              <a:t>Obrigado!</a:t>
            </a:r>
          </a:p>
          <a:p>
            <a:pPr algn="ctr"/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Manoel Mendonça</a:t>
            </a:r>
          </a:p>
          <a:p>
            <a:pPr algn="ctr"/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manoelh@mppe.mp.br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15680" y="1676880"/>
            <a:ext cx="5522040" cy="447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Selecionada e desenvolvida no 2</a:t>
            </a:r>
            <a:r>
              <a:rPr lang="pt-BR" sz="2400" b="0" strike="noStrike" spc="-1" baseline="3300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 Ciclo de Inovação promovido pelo Laboratório de Inovação Tecnológica e de Negócios do Ministério Público de Pernambuco (MPLabs), identifica, filtra e acompanha a execução de um acordo extrajudicial, dando maior agilidade e produtividade para as equipes.</a:t>
            </a: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aixaDeTexto 2"/>
          <p:cNvSpPr/>
          <p:nvPr/>
        </p:nvSpPr>
        <p:spPr>
          <a:xfrm>
            <a:off x="715680" y="547200"/>
            <a:ext cx="60951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4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SOLUÇÃO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ráfico 4"/>
          <p:cNvPicPr/>
          <p:nvPr/>
        </p:nvPicPr>
        <p:blipFill>
          <a:blip r:embed="rId2" cstate="print"/>
          <a:stretch/>
        </p:blipFill>
        <p:spPr>
          <a:xfrm>
            <a:off x="7127280" y="2557800"/>
            <a:ext cx="4348080" cy="349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4" descr="Interface gráfica do usuário&#10;&#10;Descrição gerada automaticamente com confiança média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93" name="Retângulo 5"/>
          <p:cNvSpPr/>
          <p:nvPr/>
        </p:nvSpPr>
        <p:spPr>
          <a:xfrm>
            <a:off x="8723160" y="4953960"/>
            <a:ext cx="3054240" cy="70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4" name="Retângulo 6"/>
          <p:cNvSpPr/>
          <p:nvPr/>
        </p:nvSpPr>
        <p:spPr>
          <a:xfrm>
            <a:off x="8943120" y="5362560"/>
            <a:ext cx="2834280" cy="59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5" name="Google Shape;160;p3"/>
          <p:cNvSpPr/>
          <p:nvPr/>
        </p:nvSpPr>
        <p:spPr>
          <a:xfrm>
            <a:off x="8751960" y="5026680"/>
            <a:ext cx="283428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t-BR" sz="2800" b="0" strike="noStrike" spc="-1">
                <a:solidFill>
                  <a:srgbClr val="007DC4"/>
                </a:solidFill>
                <a:latin typeface="Montserrat"/>
                <a:ea typeface="Montserrat"/>
              </a:rPr>
              <a:t>MÓDULOS DO CONSENSUS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m 95"/>
          <p:cNvPicPr/>
          <p:nvPr/>
        </p:nvPicPr>
        <p:blipFill>
          <a:blip r:embed="rId3" cstate="print"/>
          <a:stretch/>
        </p:blipFill>
        <p:spPr>
          <a:xfrm>
            <a:off x="8460000" y="540000"/>
            <a:ext cx="3059640" cy="26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96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tângulo: Cantos Diagonais Arredondados 7"/>
          <p:cNvSpPr/>
          <p:nvPr/>
        </p:nvSpPr>
        <p:spPr>
          <a:xfrm>
            <a:off x="1036440" y="67140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467440" y="671400"/>
            <a:ext cx="5243760" cy="18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TRIAGEM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Identifica se determinado inquérito é passível de um acordo ou não (baseado na lei de NPP, podendo ser adaptado para outras situações).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ráfico 6"/>
          <p:cNvPicPr/>
          <p:nvPr/>
        </p:nvPicPr>
        <p:blipFill>
          <a:blip r:embed="rId2" cstate="print"/>
          <a:stretch/>
        </p:blipFill>
        <p:spPr>
          <a:xfrm>
            <a:off x="1307520" y="784440"/>
            <a:ext cx="693360" cy="897480"/>
          </a:xfrm>
          <a:prstGeom prst="rect">
            <a:avLst/>
          </a:prstGeom>
          <a:ln w="0">
            <a:noFill/>
          </a:ln>
        </p:spPr>
      </p:pic>
      <p:sp>
        <p:nvSpPr>
          <p:cNvPr id="101" name="Retângulo: Cantos Diagonais Arredondados 8"/>
          <p:cNvSpPr/>
          <p:nvPr/>
        </p:nvSpPr>
        <p:spPr>
          <a:xfrm>
            <a:off x="1036440" y="273456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2" name="Título 1"/>
          <p:cNvSpPr/>
          <p:nvPr/>
        </p:nvSpPr>
        <p:spPr>
          <a:xfrm>
            <a:off x="2467440" y="2734560"/>
            <a:ext cx="9186840" cy="377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PESQUISA E DISTRIBUIÇÃO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Uso de robôs para realizar a busca de dados do investigado (socioeconômicos e judiciais) ou outras informações que se façam necessárias. O sistema faz uma varredura automática nas plataformas de outras instituições que o Ministério Público tem convênio: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ITB (Instituto de Identificação Tavares Buril);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TJPE (Tribunal de Justiça do Estado de Pernambuco);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JFPE (Justiça Federal em Pernambuco);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SDS/PE (Secretaria de Defesa Social do Estado de Pernambuco).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ráfico 12"/>
          <p:cNvPicPr/>
          <p:nvPr/>
        </p:nvPicPr>
        <p:blipFill>
          <a:blip r:embed="rId3" cstate="print"/>
          <a:stretch/>
        </p:blipFill>
        <p:spPr>
          <a:xfrm>
            <a:off x="1227960" y="3015720"/>
            <a:ext cx="852840" cy="56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103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m 104"/>
          <p:cNvPicPr/>
          <p:nvPr/>
        </p:nvPicPr>
        <p:blipFill>
          <a:blip r:embed="rId2" cstate="print"/>
          <a:stretch/>
        </p:blipFill>
        <p:spPr>
          <a:xfrm>
            <a:off x="42480" y="3492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ângulo: Cantos Diagonais Arredondados 7"/>
          <p:cNvSpPr/>
          <p:nvPr/>
        </p:nvSpPr>
        <p:spPr>
          <a:xfrm>
            <a:off x="1036440" y="67140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7" name="Título 1"/>
          <p:cNvSpPr/>
          <p:nvPr/>
        </p:nvSpPr>
        <p:spPr>
          <a:xfrm>
            <a:off x="2467440" y="671400"/>
            <a:ext cx="6835680" cy="159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ANÁLISE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O promotor do caso analisa e decide pela denúncia, arquivamento do caso, solicitação de mais informações ou prosseguimento para o acordo.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tângulo: Cantos Diagonais Arredondados 13"/>
          <p:cNvSpPr/>
          <p:nvPr/>
        </p:nvSpPr>
        <p:spPr>
          <a:xfrm>
            <a:off x="1036440" y="261900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9" name="Título 1"/>
          <p:cNvSpPr/>
          <p:nvPr/>
        </p:nvSpPr>
        <p:spPr>
          <a:xfrm>
            <a:off x="2467440" y="2619000"/>
            <a:ext cx="880956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TRAMITAÇÃO E CONTROLE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Registra informações técnicas e processos internos da plataforma.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etângulo: Cantos Diagonais Arredondados 15"/>
          <p:cNvSpPr/>
          <p:nvPr/>
        </p:nvSpPr>
        <p:spPr>
          <a:xfrm>
            <a:off x="1036440" y="4566600"/>
            <a:ext cx="1235520" cy="112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2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1" name="Título 1"/>
          <p:cNvSpPr/>
          <p:nvPr/>
        </p:nvSpPr>
        <p:spPr>
          <a:xfrm>
            <a:off x="2467440" y="4566600"/>
            <a:ext cx="6835680" cy="159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2800" b="1" i="1" strike="noStrike" spc="-1">
                <a:solidFill>
                  <a:srgbClr val="007DC4"/>
                </a:solidFill>
                <a:latin typeface="Calibri"/>
                <a:ea typeface="Calibri"/>
              </a:rPr>
              <a:t>INTIMAÇÃO</a:t>
            </a:r>
            <a:r>
              <a:rPr sz="1800"/>
              <a:t/>
            </a:r>
            <a:br>
              <a:rPr sz="18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Automatiza a intimação através dos diversos meios disponíveis (e-mail, WhatsApp ou Correspondência via AR-Digital). </a:t>
            </a:r>
            <a:r>
              <a:rPr sz="2000"/>
              <a:t/>
            </a:r>
            <a:br>
              <a:rPr sz="2000"/>
            </a:b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Em último caso, há a opção manual, via oficial de justiça.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ráfico 17"/>
          <p:cNvPicPr/>
          <p:nvPr/>
        </p:nvPicPr>
        <p:blipFill>
          <a:blip r:embed="rId2" cstate="print"/>
          <a:stretch/>
        </p:blipFill>
        <p:spPr>
          <a:xfrm>
            <a:off x="1261440" y="840600"/>
            <a:ext cx="785520" cy="785520"/>
          </a:xfrm>
          <a:prstGeom prst="rect">
            <a:avLst/>
          </a:prstGeom>
          <a:ln w="0">
            <a:noFill/>
          </a:ln>
        </p:spPr>
      </p:pic>
      <p:pic>
        <p:nvPicPr>
          <p:cNvPr id="113" name="Gráfico 19"/>
          <p:cNvPicPr/>
          <p:nvPr/>
        </p:nvPicPr>
        <p:blipFill>
          <a:blip r:embed="rId3" cstate="print"/>
          <a:stretch/>
        </p:blipFill>
        <p:spPr>
          <a:xfrm>
            <a:off x="1317600" y="2754360"/>
            <a:ext cx="673200" cy="852840"/>
          </a:xfrm>
          <a:prstGeom prst="rect">
            <a:avLst/>
          </a:prstGeom>
          <a:ln w="0">
            <a:noFill/>
          </a:ln>
        </p:spPr>
      </p:pic>
      <p:pic>
        <p:nvPicPr>
          <p:cNvPr id="114" name="Gráfico 21"/>
          <p:cNvPicPr/>
          <p:nvPr/>
        </p:nvPicPr>
        <p:blipFill>
          <a:blip r:embed="rId4" cstate="print"/>
          <a:stretch/>
        </p:blipFill>
        <p:spPr>
          <a:xfrm>
            <a:off x="1272960" y="4746600"/>
            <a:ext cx="762840" cy="76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315</Words>
  <Application>Microsoft Office PowerPoint</Application>
  <PresentationFormat>Personalizar</PresentationFormat>
  <Paragraphs>71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Tema do Office</vt:lpstr>
      <vt:lpstr>Personalizar design</vt:lpstr>
      <vt:lpstr>Slide 1</vt:lpstr>
      <vt:lpstr>Slide 2</vt:lpstr>
      <vt:lpstr>Selecionada e desenvolvida no 2o Ciclo de Inovação promovido pelo Laboratório de Inovação Tecnológica e de Negócios do Ministério Público de Pernambuco (MPLabs), identifica, filtra e acompanha a execução de um acordo extrajudicial, dando maior agilidade e produtividade para as equipes.   </vt:lpstr>
      <vt:lpstr>Slide 4</vt:lpstr>
      <vt:lpstr>Slide 5</vt:lpstr>
      <vt:lpstr>TRIAGEM Identifica se determinado inquérito é passível de um acordo ou não (baseado na lei de NPP, podendo ser adaptado para outras situações).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tornar mais rápida a execução de acordos extrajudiciais</dc:title>
  <dc:subject/>
  <dc:creator>Bruno Souto Maior | Combogó Comunicação</dc:creator>
  <dc:description/>
  <cp:lastModifiedBy>manoelh</cp:lastModifiedBy>
  <cp:revision>51</cp:revision>
  <dcterms:created xsi:type="dcterms:W3CDTF">2021-03-24T18:36:42Z</dcterms:created>
  <dcterms:modified xsi:type="dcterms:W3CDTF">2023-05-29T15:47:03Z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</Properties>
</file>