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31"/>
  </p:notesMasterIdLst>
  <p:sldIdLst>
    <p:sldId id="256" r:id="rId5"/>
    <p:sldId id="257" r:id="rId6"/>
    <p:sldId id="260" r:id="rId7"/>
    <p:sldId id="261" r:id="rId8"/>
    <p:sldId id="262" r:id="rId9"/>
    <p:sldId id="268" r:id="rId10"/>
    <p:sldId id="274" r:id="rId11"/>
    <p:sldId id="271" r:id="rId12"/>
    <p:sldId id="275" r:id="rId13"/>
    <p:sldId id="270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5" r:id="rId23"/>
    <p:sldId id="284" r:id="rId24"/>
    <p:sldId id="286" r:id="rId25"/>
    <p:sldId id="287" r:id="rId26"/>
    <p:sldId id="288" r:id="rId27"/>
    <p:sldId id="289" r:id="rId28"/>
    <p:sldId id="258" r:id="rId29"/>
    <p:sldId id="259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18474-F039-438F-9FE6-1C7621DB3DA3}" v="2" dt="2023-05-30T14:22:06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5" autoAdjust="0"/>
  </p:normalViewPr>
  <p:slideViewPr>
    <p:cSldViewPr snapToGrid="0">
      <p:cViewPr varScale="1">
        <p:scale>
          <a:sx n="132" d="100"/>
          <a:sy n="132" d="100"/>
        </p:scale>
        <p:origin x="93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941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12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873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325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22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170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16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736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9886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23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399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41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997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952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13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daa2c03d3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daa2c03d3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daa2c03d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daa2c03d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56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935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51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6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56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39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aa2c03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aa2c03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6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261006" y="2943606"/>
            <a:ext cx="5760000" cy="9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780" dirty="0">
                <a:solidFill>
                  <a:schemeClr val="lt1"/>
                </a:solidFill>
              </a:rPr>
              <a:t>Sistema de Catálogo de Serviços</a:t>
            </a:r>
            <a:endParaRPr sz="2780" dirty="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261006" y="3898206"/>
            <a:ext cx="41898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1290" dirty="0">
                <a:solidFill>
                  <a:schemeClr val="lt1"/>
                </a:solidFill>
              </a:rPr>
              <a:t>Secretaria de Tecnologia da Informação</a:t>
            </a:r>
            <a:endParaRPr sz="129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Solicitar Serviço – Detalhamento – Ícones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8FD837C-812E-3E67-D0DC-135E8F9B4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359" y="1776650"/>
            <a:ext cx="2600000" cy="185714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Imagem 1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38B9EDB-9D3D-FCEA-D16A-ED80623ED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820" y="1776650"/>
            <a:ext cx="1571626" cy="21501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Imagem 1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92ACBC8-9FA8-E96E-FCC7-6FF6562372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820" y="723937"/>
            <a:ext cx="1571626" cy="7603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Imagem 20" descr="Interface gráfica do usuário, Texto, Aplicativo, Email, Site&#10;&#10;Descrição gerada automaticamente">
            <a:extLst>
              <a:ext uri="{FF2B5EF4-FFF2-40B4-BE49-F238E27FC236}">
                <a16:creationId xmlns:a16="http://schemas.microsoft.com/office/drawing/2014/main" id="{0B34445C-8DA6-7654-7FB5-E2C1F2A09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4820" y="4174318"/>
            <a:ext cx="1571626" cy="739508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7F56FFE-11B9-56BB-5472-253B81D7FB61}"/>
              </a:ext>
            </a:extLst>
          </p:cNvPr>
          <p:cNvCxnSpPr>
            <a:cxnSpLocks/>
          </p:cNvCxnSpPr>
          <p:nvPr/>
        </p:nvCxnSpPr>
        <p:spPr>
          <a:xfrm flipV="1">
            <a:off x="4632512" y="1171030"/>
            <a:ext cx="1109382" cy="88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506E0922-415E-2D1C-6420-403A6F70B875}"/>
              </a:ext>
            </a:extLst>
          </p:cNvPr>
          <p:cNvCxnSpPr>
            <a:cxnSpLocks/>
          </p:cNvCxnSpPr>
          <p:nvPr/>
        </p:nvCxnSpPr>
        <p:spPr>
          <a:xfrm>
            <a:off x="4632512" y="2705221"/>
            <a:ext cx="1109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FA85E0E7-846F-CA3C-D498-57141732A735}"/>
              </a:ext>
            </a:extLst>
          </p:cNvPr>
          <p:cNvCxnSpPr>
            <a:cxnSpLocks/>
          </p:cNvCxnSpPr>
          <p:nvPr/>
        </p:nvCxnSpPr>
        <p:spPr>
          <a:xfrm>
            <a:off x="4632512" y="3358227"/>
            <a:ext cx="1109382" cy="1170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5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Solicitar Serviço – Detalhamento – Botões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46EBB8-F56C-16AD-4D00-AE7162FB8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336" y="951483"/>
            <a:ext cx="2433916" cy="40296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DBBCE1E-F94D-D6F6-1CBC-14C5D6FFE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3685018"/>
            <a:ext cx="8161644" cy="394410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5D53419-D9B5-9662-9373-AB85837B8F9C}"/>
              </a:ext>
            </a:extLst>
          </p:cNvPr>
          <p:cNvCxnSpPr>
            <a:cxnSpLocks/>
          </p:cNvCxnSpPr>
          <p:nvPr/>
        </p:nvCxnSpPr>
        <p:spPr>
          <a:xfrm flipH="1">
            <a:off x="1801905" y="3979714"/>
            <a:ext cx="1" cy="39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3D288C-ECDE-CA56-62D2-88DD47EADAC4}"/>
              </a:ext>
            </a:extLst>
          </p:cNvPr>
          <p:cNvSpPr txBox="1"/>
          <p:nvPr/>
        </p:nvSpPr>
        <p:spPr>
          <a:xfrm>
            <a:off x="685806" y="4397275"/>
            <a:ext cx="223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Envio de e-mail para a equipe gestora do serviço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C7AC6B-8A02-9F25-5F2C-137377C252D6}"/>
              </a:ext>
            </a:extLst>
          </p:cNvPr>
          <p:cNvSpPr txBox="1"/>
          <p:nvPr/>
        </p:nvSpPr>
        <p:spPr>
          <a:xfrm>
            <a:off x="1330042" y="1583040"/>
            <a:ext cx="30202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“</a:t>
            </a:r>
            <a:r>
              <a:rPr lang="pt-BR" sz="1200" dirty="0" err="1"/>
              <a:t>Favoritar</a:t>
            </a:r>
            <a:r>
              <a:rPr lang="pt-BR" sz="1200" dirty="0"/>
              <a:t>” um serviço para acesso rápido posterior e obter informações da equipe responsável por ele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FE620AB-978C-CD77-D774-1BF57DE71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871" y="776830"/>
            <a:ext cx="1583776" cy="2131358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5D29A2B-F6D2-8B27-DB18-9DB8DFD972E6}"/>
              </a:ext>
            </a:extLst>
          </p:cNvPr>
          <p:cNvCxnSpPr>
            <a:cxnSpLocks/>
          </p:cNvCxnSpPr>
          <p:nvPr/>
        </p:nvCxnSpPr>
        <p:spPr>
          <a:xfrm>
            <a:off x="3969327" y="1152966"/>
            <a:ext cx="2272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329E231-DE97-3E52-CC48-F4586B9355DB}"/>
              </a:ext>
            </a:extLst>
          </p:cNvPr>
          <p:cNvSpPr txBox="1"/>
          <p:nvPr/>
        </p:nvSpPr>
        <p:spPr>
          <a:xfrm>
            <a:off x="3011933" y="2961752"/>
            <a:ext cx="17263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Abrir um ticket de Incidente no </a:t>
            </a:r>
            <a:r>
              <a:rPr lang="pt-BR" sz="1200" dirty="0" err="1"/>
              <a:t>Helpdesk</a:t>
            </a:r>
            <a:endParaRPr lang="pt-BR" sz="1200" dirty="0"/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F42E8A47-EF23-477E-C1A2-41AF97F4A84C}"/>
              </a:ext>
            </a:extLst>
          </p:cNvPr>
          <p:cNvCxnSpPr>
            <a:cxnSpLocks/>
          </p:cNvCxnSpPr>
          <p:nvPr/>
        </p:nvCxnSpPr>
        <p:spPr>
          <a:xfrm flipV="1">
            <a:off x="3867044" y="3428367"/>
            <a:ext cx="0" cy="305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4E01764-62F5-E8BA-31DC-F820981D1344}"/>
              </a:ext>
            </a:extLst>
          </p:cNvPr>
          <p:cNvSpPr txBox="1"/>
          <p:nvPr/>
        </p:nvSpPr>
        <p:spPr>
          <a:xfrm>
            <a:off x="5117825" y="4304943"/>
            <a:ext cx="1726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Abrir um ticket de Requisição de Serviço no </a:t>
            </a:r>
            <a:r>
              <a:rPr lang="pt-BR" sz="1200" dirty="0" err="1"/>
              <a:t>Helpdesk</a:t>
            </a:r>
            <a:endParaRPr lang="pt-BR" sz="1200" dirty="0"/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D59A80F-E6E3-B83B-DE9A-6CC662C3791E}"/>
              </a:ext>
            </a:extLst>
          </p:cNvPr>
          <p:cNvCxnSpPr>
            <a:cxnSpLocks/>
          </p:cNvCxnSpPr>
          <p:nvPr/>
        </p:nvCxnSpPr>
        <p:spPr>
          <a:xfrm>
            <a:off x="5875142" y="3966659"/>
            <a:ext cx="0" cy="338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Solicitar Serviço – Detalhamento – Botões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DBBCE1E-F94D-D6F6-1CBC-14C5D6FFE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01" y="886400"/>
            <a:ext cx="8161644" cy="394410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5D53419-D9B5-9662-9373-AB85837B8F9C}"/>
              </a:ext>
            </a:extLst>
          </p:cNvPr>
          <p:cNvCxnSpPr>
            <a:cxnSpLocks/>
          </p:cNvCxnSpPr>
          <p:nvPr/>
        </p:nvCxnSpPr>
        <p:spPr>
          <a:xfrm>
            <a:off x="1811407" y="1181096"/>
            <a:ext cx="0" cy="61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D59A80F-E6E3-B83B-DE9A-6CC662C3791E}"/>
              </a:ext>
            </a:extLst>
          </p:cNvPr>
          <p:cNvCxnSpPr>
            <a:cxnSpLocks/>
          </p:cNvCxnSpPr>
          <p:nvPr/>
        </p:nvCxnSpPr>
        <p:spPr>
          <a:xfrm>
            <a:off x="5884643" y="1168041"/>
            <a:ext cx="0" cy="626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680AFC2-9B96-C427-712D-16CD5BD93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97" y="1891084"/>
            <a:ext cx="3076674" cy="28233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Imagem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C721BBB2-33DC-40FA-7C85-38C6D5AA3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309" y="1891084"/>
            <a:ext cx="3809998" cy="280147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6461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Meus Favoritos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7039" y="1366962"/>
            <a:ext cx="8262275" cy="30295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3243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Meus Chamados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2402" y="667150"/>
            <a:ext cx="8262275" cy="243564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08770C-637A-5D3E-5700-1CF2B1417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381" y="2261919"/>
            <a:ext cx="915514" cy="767852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700F7D7-A849-0598-F505-E0EC487F2FDF}"/>
              </a:ext>
            </a:extLst>
          </p:cNvPr>
          <p:cNvCxnSpPr>
            <a:cxnSpLocks/>
          </p:cNvCxnSpPr>
          <p:nvPr/>
        </p:nvCxnSpPr>
        <p:spPr>
          <a:xfrm>
            <a:off x="7910945" y="1884218"/>
            <a:ext cx="6928" cy="346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D3B65D0C-9A23-95F2-13AF-E258A5C1E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494" y="3451434"/>
            <a:ext cx="3040596" cy="1343432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3503284-19C0-814C-8C33-4FD1FF87D2F1}"/>
              </a:ext>
            </a:extLst>
          </p:cNvPr>
          <p:cNvCxnSpPr>
            <a:cxnSpLocks/>
          </p:cNvCxnSpPr>
          <p:nvPr/>
        </p:nvCxnSpPr>
        <p:spPr>
          <a:xfrm flipH="1">
            <a:off x="2533650" y="1551709"/>
            <a:ext cx="212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7B923EF-FAC6-4061-0FD7-C53269B305BA}"/>
              </a:ext>
            </a:extLst>
          </p:cNvPr>
          <p:cNvCxnSpPr>
            <a:cxnSpLocks/>
          </p:cNvCxnSpPr>
          <p:nvPr/>
        </p:nvCxnSpPr>
        <p:spPr>
          <a:xfrm>
            <a:off x="2743608" y="1551709"/>
            <a:ext cx="0" cy="1899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EEDFFBA-9F14-13B4-C2F1-3D950A504B8D}"/>
              </a:ext>
            </a:extLst>
          </p:cNvPr>
          <p:cNvCxnSpPr/>
          <p:nvPr/>
        </p:nvCxnSpPr>
        <p:spPr>
          <a:xfrm>
            <a:off x="8669219" y="1630356"/>
            <a:ext cx="0" cy="1801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00B641CC-BDEB-33E4-E102-C2DD82349FE9}"/>
              </a:ext>
            </a:extLst>
          </p:cNvPr>
          <p:cNvSpPr/>
          <p:nvPr/>
        </p:nvSpPr>
        <p:spPr>
          <a:xfrm>
            <a:off x="8677275" y="1471613"/>
            <a:ext cx="130360" cy="1587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19F09542-ECB7-A8B4-FF42-71631921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24" y="3484645"/>
            <a:ext cx="5247535" cy="1276353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B612196B-6381-6302-9C3D-E7445B73F04B}"/>
              </a:ext>
            </a:extLst>
          </p:cNvPr>
          <p:cNvCxnSpPr>
            <a:cxnSpLocks/>
          </p:cNvCxnSpPr>
          <p:nvPr/>
        </p:nvCxnSpPr>
        <p:spPr>
          <a:xfrm flipH="1">
            <a:off x="2533650" y="1804122"/>
            <a:ext cx="212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255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Área Administrativa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4217" y="820447"/>
            <a:ext cx="8227918" cy="41225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0565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Administração - Catálogos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4217" y="826875"/>
            <a:ext cx="8227918" cy="41096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0862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Administração - Categorias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4217" y="1075426"/>
            <a:ext cx="8227918" cy="361257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24259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Administração – Termos-Chave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7869" y="961126"/>
            <a:ext cx="5160213" cy="361257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9F6FDE3-0835-B1F9-E5F1-846AEC89C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877" y="2977724"/>
            <a:ext cx="2841698" cy="1595972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8AD1D27-5AB9-CDD2-830F-9CA88C4AE5AA}"/>
              </a:ext>
            </a:extLst>
          </p:cNvPr>
          <p:cNvCxnSpPr/>
          <p:nvPr/>
        </p:nvCxnSpPr>
        <p:spPr>
          <a:xfrm>
            <a:off x="4343400" y="4434840"/>
            <a:ext cx="1760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5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Administração – Cadastrar Serviço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7040" y="820447"/>
            <a:ext cx="8262272" cy="41225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5821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Apresentação</a:t>
            </a:r>
            <a:endParaRPr sz="2120" dirty="0">
              <a:solidFill>
                <a:srgbClr val="99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23400" y="11042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>
                <a:solidFill>
                  <a:srgbClr val="C00000"/>
                </a:solidFill>
              </a:rPr>
              <a:t>Paulo Célio Soares da Silva Júnior </a:t>
            </a:r>
            <a:r>
              <a:rPr lang="pt-BR" dirty="0"/>
              <a:t>– Secretário de Tecnologia da Informação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>
                <a:solidFill>
                  <a:srgbClr val="C00000"/>
                </a:solidFill>
              </a:rPr>
              <a:t>Rodrigo Cipriano de Assis </a:t>
            </a:r>
            <a:r>
              <a:rPr lang="pt-BR" dirty="0"/>
              <a:t>– Coordenador de Gestão de Sistemas e Dados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r>
              <a:rPr lang="pt-BR">
                <a:solidFill>
                  <a:srgbClr val="C00000"/>
                </a:solidFill>
              </a:rPr>
              <a:t>Camille Pimentel </a:t>
            </a:r>
            <a:r>
              <a:rPr lang="pt-BR" dirty="0">
                <a:solidFill>
                  <a:srgbClr val="C00000"/>
                </a:solidFill>
              </a:rPr>
              <a:t>Duarte </a:t>
            </a:r>
            <a:r>
              <a:rPr lang="pt-BR" dirty="0"/>
              <a:t>– Supervisora da Divisão de Suporte e Atendimento Tecnológico</a:t>
            </a:r>
            <a:endParaRPr lang="pt-BR" dirty="0">
              <a:solidFill>
                <a:srgbClr val="C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>
              <a:solidFill>
                <a:srgbClr val="C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>
                <a:solidFill>
                  <a:srgbClr val="C00000"/>
                </a:solidFill>
              </a:rPr>
              <a:t>Paulo Renato Alves de Melo Castro </a:t>
            </a:r>
            <a:r>
              <a:rPr lang="pt-BR" dirty="0"/>
              <a:t>– Supervisor Substituto da Divisão de Suporte e Atendimento Tecnológico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Administração – Cadastrar Serviço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7040" y="820447"/>
            <a:ext cx="8262272" cy="41225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0504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Administração – Cadastrar Serviço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7040" y="820447"/>
            <a:ext cx="8262272" cy="41225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28732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Administração – Cadastrar Serviço – Equipes </a:t>
            </a:r>
            <a:r>
              <a:rPr lang="pt-BR" sz="2120" dirty="0" err="1">
                <a:solidFill>
                  <a:srgbClr val="990000"/>
                </a:solidFill>
              </a:rPr>
              <a:t>Helpdesk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9937" y="820447"/>
            <a:ext cx="8236478" cy="41225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80893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Administração – Termos-Chave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1253" y="820447"/>
            <a:ext cx="8193846" cy="41225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11242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Administração – Mensagens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9937" y="826882"/>
            <a:ext cx="8236478" cy="410965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41638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Agradecimentos</a:t>
            </a:r>
            <a:endParaRPr sz="2120" dirty="0">
              <a:solidFill>
                <a:srgbClr val="990000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674975" y="1388800"/>
            <a:ext cx="61803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Obrigado pela atenção de todos os presentes.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pt-BR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A equipe da STI </a:t>
            </a:r>
            <a:r>
              <a:rPr lang="pt-BR">
                <a:solidFill>
                  <a:schemeClr val="lt1"/>
                </a:solidFill>
              </a:rPr>
              <a:t>está </a:t>
            </a:r>
            <a:r>
              <a:rPr lang="pt-BR" dirty="0">
                <a:solidFill>
                  <a:schemeClr val="lt1"/>
                </a:solidFill>
              </a:rPr>
              <a:t>à</a:t>
            </a:r>
            <a:r>
              <a:rPr lang="pt-BR">
                <a:solidFill>
                  <a:schemeClr val="lt1"/>
                </a:solidFill>
              </a:rPr>
              <a:t> </a:t>
            </a:r>
            <a:r>
              <a:rPr lang="pt-BR" dirty="0">
                <a:solidFill>
                  <a:schemeClr val="lt1"/>
                </a:solidFill>
              </a:rPr>
              <a:t>disposição para eventuais esclarecimentos.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00" dirty="0">
                <a:solidFill>
                  <a:srgbClr val="990000"/>
                </a:solidFill>
              </a:rPr>
              <a:t>Premissas</a:t>
            </a:r>
            <a:endParaRPr sz="2120" dirty="0">
              <a:solidFill>
                <a:srgbClr val="99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23400" y="11042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Servir como ponto único e central de informações relativas a sistemas e serviços ofertados, possibilitando uma busca fácil e eficiente por parte dos colaboradores do órgão;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Ser minimamente integrável ao Sistema de </a:t>
            </a:r>
            <a:r>
              <a:rPr lang="pt-BR" dirty="0" err="1"/>
              <a:t>Helpdesk</a:t>
            </a:r>
            <a:r>
              <a:rPr lang="pt-BR" dirty="0"/>
              <a:t> (GLPI), possibilitando futuramente sua substituição por outra solução;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pt-B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Expansão futura para serviços prestados para público externo ao órgão.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56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990000"/>
                </a:solidFill>
              </a:rPr>
              <a:t>Arquitetura</a:t>
            </a:r>
            <a:endParaRPr lang="pt-BR" dirty="0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28EA9999-0EAC-6DF4-2852-D81B182C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18" y="1002487"/>
            <a:ext cx="8461891" cy="37584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46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217300" y="47225"/>
            <a:ext cx="569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Portal – Serviços Disponíveis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32" y="807503"/>
            <a:ext cx="8305490" cy="41484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6462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Pesquisa por Catálogo ou Mais Acessados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7039" y="813992"/>
            <a:ext cx="8262275" cy="413544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8765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Lista de Serviços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1573" y="1066842"/>
            <a:ext cx="6753682" cy="338035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97675EB-EFDB-B8FF-6BDD-4FB21C312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984" y="1066842"/>
            <a:ext cx="1483440" cy="3380358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267A33D-3218-A7CA-39B9-D1C2F408DEAF}"/>
              </a:ext>
            </a:extLst>
          </p:cNvPr>
          <p:cNvCxnSpPr>
            <a:cxnSpLocks/>
          </p:cNvCxnSpPr>
          <p:nvPr/>
        </p:nvCxnSpPr>
        <p:spPr>
          <a:xfrm flipV="1">
            <a:off x="7315200" y="1399309"/>
            <a:ext cx="256309" cy="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8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Solicitar Serviço – Busca Textual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7039" y="1630309"/>
            <a:ext cx="8262275" cy="250280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EA912E8-CBDA-E311-E2B8-6D7D2F88B41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146473" y="1488076"/>
            <a:ext cx="0" cy="1525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83C6F0E-3E33-CFE3-0ABC-E0413052D583}"/>
              </a:ext>
            </a:extLst>
          </p:cNvPr>
          <p:cNvCxnSpPr>
            <a:cxnSpLocks/>
          </p:cNvCxnSpPr>
          <p:nvPr/>
        </p:nvCxnSpPr>
        <p:spPr>
          <a:xfrm flipH="1">
            <a:off x="7592291" y="1143000"/>
            <a:ext cx="5197" cy="1870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E80291-5947-C509-5DD4-DD41EFA5DF1F}"/>
              </a:ext>
            </a:extLst>
          </p:cNvPr>
          <p:cNvSpPr txBox="1"/>
          <p:nvPr/>
        </p:nvSpPr>
        <p:spPr>
          <a:xfrm>
            <a:off x="7713521" y="1211077"/>
            <a:ext cx="8659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Catálogo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E975F1-92C1-3601-922D-ECAA444B833E}"/>
              </a:ext>
            </a:extLst>
          </p:cNvPr>
          <p:cNvSpPr txBox="1"/>
          <p:nvPr/>
        </p:nvSpPr>
        <p:spPr>
          <a:xfrm>
            <a:off x="7048504" y="807185"/>
            <a:ext cx="109796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Público Alvo</a:t>
            </a:r>
          </a:p>
        </p:txBody>
      </p:sp>
    </p:spTree>
    <p:extLst>
      <p:ext uri="{BB962C8B-B14F-4D97-AF65-F5344CB8AC3E}">
        <p14:creationId xmlns:p14="http://schemas.microsoft.com/office/powerpoint/2010/main" val="404397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29753" y="47225"/>
            <a:ext cx="6179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dirty="0">
                <a:solidFill>
                  <a:srgbClr val="990000"/>
                </a:solidFill>
              </a:rPr>
              <a:t>Solicitar Serviço - Detalhamento</a:t>
            </a:r>
            <a:endParaRPr sz="2120" dirty="0">
              <a:solidFill>
                <a:srgbClr val="99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52E1E-A2C5-D5A7-181E-9E2E5CD8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7040" y="820447"/>
            <a:ext cx="8262273" cy="41225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743641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07F48BD8E3FD45ACB94ECFBD882535" ma:contentTypeVersion="20" ma:contentTypeDescription="Crie um novo documento." ma:contentTypeScope="" ma:versionID="799a7a83dd4b113a5343d6d34c657de4">
  <xsd:schema xmlns:xsd="http://www.w3.org/2001/XMLSchema" xmlns:xs="http://www.w3.org/2001/XMLSchema" xmlns:p="http://schemas.microsoft.com/office/2006/metadata/properties" xmlns:ns2="790d88ea-bf95-4d0a-a2f1-24865d218d41" xmlns:ns3="b11be8bd-9406-4cc1-a447-f4f6bd475926" targetNamespace="http://schemas.microsoft.com/office/2006/metadata/properties" ma:root="true" ma:fieldsID="0dcdb9bec1c656d295a6c5342b9ee4ca" ns2:_="" ns3:_="">
    <xsd:import namespace="790d88ea-bf95-4d0a-a2f1-24865d218d41"/>
    <xsd:import namespace="b11be8bd-9406-4cc1-a447-f4f6bd475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d88ea-bf95-4d0a-a2f1-24865d218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20ff8261-d968-4d0c-aa0f-bd47b821a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be8bd-9406-4cc1-a447-f4f6bd4759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ffcd37-9ad4-4486-8b71-77dda580004f}" ma:internalName="TaxCatchAll" ma:showField="CatchAllData" ma:web="b11be8bd-9406-4cc1-a447-f4f6bd475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90d88ea-bf95-4d0a-a2f1-24865d218d41" xsi:nil="true"/>
    <TaxCatchAll xmlns="b11be8bd-9406-4cc1-a447-f4f6bd475926" xsi:nil="true"/>
    <lcf76f155ced4ddcb4097134ff3c332f xmlns="790d88ea-bf95-4d0a-a2f1-24865d218d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525281-CEC6-45ED-8F70-A120FCC2BE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E2719-DF0D-44E4-BEDC-D0A062093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0d88ea-bf95-4d0a-a2f1-24865d218d41"/>
    <ds:schemaRef ds:uri="b11be8bd-9406-4cc1-a447-f4f6bd475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0CA513-AFAD-41C8-A52E-5244550ABBA3}">
  <ds:schemaRefs>
    <ds:schemaRef ds:uri="http://schemas.microsoft.com/office/2006/documentManagement/types"/>
    <ds:schemaRef ds:uri="http://purl.org/dc/dcmitype/"/>
    <ds:schemaRef ds:uri="790d88ea-bf95-4d0a-a2f1-24865d218d41"/>
    <ds:schemaRef ds:uri="http://schemas.openxmlformats.org/package/2006/metadata/core-properties"/>
    <ds:schemaRef ds:uri="b11be8bd-9406-4cc1-a447-f4f6bd475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267</Words>
  <Application>Microsoft Office PowerPoint</Application>
  <PresentationFormat>Apresentação na tela (16:9)</PresentationFormat>
  <Paragraphs>47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Arial</vt:lpstr>
      <vt:lpstr>Simple Light</vt:lpstr>
      <vt:lpstr>Sistema de Catálogo de Serviços</vt:lpstr>
      <vt:lpstr>Apresentação</vt:lpstr>
      <vt:lpstr>Premissas</vt:lpstr>
      <vt:lpstr>Arquitetura</vt:lpstr>
      <vt:lpstr>Portal – Serviços Disponíveis</vt:lpstr>
      <vt:lpstr>Pesquisa por Catálogo ou Mais Acessados</vt:lpstr>
      <vt:lpstr>Lista de Serviços</vt:lpstr>
      <vt:lpstr>Solicitar Serviço – Busca Textual</vt:lpstr>
      <vt:lpstr>Solicitar Serviço - Detalhamento</vt:lpstr>
      <vt:lpstr>Solicitar Serviço – Detalhamento – Ícones</vt:lpstr>
      <vt:lpstr>Solicitar Serviço – Detalhamento – Botões</vt:lpstr>
      <vt:lpstr>Solicitar Serviço – Detalhamento – Botões</vt:lpstr>
      <vt:lpstr>Meus Favoritos</vt:lpstr>
      <vt:lpstr>Meus Chamados</vt:lpstr>
      <vt:lpstr>Área Administrativa</vt:lpstr>
      <vt:lpstr>Administração - Catálogos</vt:lpstr>
      <vt:lpstr>Administração - Categorias</vt:lpstr>
      <vt:lpstr>Administração – Termos-Chave</vt:lpstr>
      <vt:lpstr>Administração – Cadastrar Serviço</vt:lpstr>
      <vt:lpstr>Administração – Cadastrar Serviço</vt:lpstr>
      <vt:lpstr>Administração – Cadastrar Serviço</vt:lpstr>
      <vt:lpstr>Administração – Cadastrar Serviço – Equipes Helpdesk</vt:lpstr>
      <vt:lpstr>Administração – Termos-Chave</vt:lpstr>
      <vt:lpstr>Administração – Mensagens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Catálogo de Serviços</dc:title>
  <dc:creator>Paulo Renato Alves de Melo Castro</dc:creator>
  <cp:lastModifiedBy>Paulo Renato Alves de Melo Castro</cp:lastModifiedBy>
  <cp:revision>51</cp:revision>
  <dcterms:modified xsi:type="dcterms:W3CDTF">2023-06-05T17:35:02Z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0x010100F007F48BD8E3FD45ACB94ECFBD882535</vt:lpwstr>
  </property>
</Properties>
</file>