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6" r:id="rId4"/>
    <p:sldId id="267" r:id="rId5"/>
    <p:sldId id="279" r:id="rId6"/>
    <p:sldId id="277" r:id="rId7"/>
    <p:sldId id="304" r:id="rId8"/>
    <p:sldId id="278" r:id="rId9"/>
    <p:sldId id="305" r:id="rId10"/>
    <p:sldId id="306" r:id="rId11"/>
    <p:sldId id="268" r:id="rId12"/>
    <p:sldId id="310" r:id="rId13"/>
    <p:sldId id="311" r:id="rId14"/>
    <p:sldId id="307" r:id="rId15"/>
    <p:sldId id="308" r:id="rId16"/>
    <p:sldId id="309" r:id="rId17"/>
    <p:sldId id="31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B53B90B-44CC-4EC0-A152-B3EAE86638E8}">
          <p14:sldIdLst>
            <p14:sldId id="256"/>
            <p14:sldId id="263"/>
            <p14:sldId id="276"/>
            <p14:sldId id="267"/>
            <p14:sldId id="279"/>
            <p14:sldId id="277"/>
            <p14:sldId id="304"/>
          </p14:sldIdLst>
        </p14:section>
        <p14:section name="Seção sem Título" id="{2F887FFE-1DA3-44B6-AE30-5652B49CDE58}">
          <p14:sldIdLst>
            <p14:sldId id="278"/>
            <p14:sldId id="305"/>
            <p14:sldId id="306"/>
            <p14:sldId id="268"/>
            <p14:sldId id="310"/>
            <p14:sldId id="311"/>
            <p14:sldId id="307"/>
            <p14:sldId id="308"/>
            <p14:sldId id="309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igep.mpac.mp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igep.mpac.mp.b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CD6D-57ED-4EC0-8C5F-52381E2A3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612741"/>
            <a:ext cx="9787836" cy="2721009"/>
          </a:xfrm>
        </p:spPr>
        <p:txBody>
          <a:bodyPr>
            <a:noAutofit/>
          </a:bodyPr>
          <a:lstStyle/>
          <a:p>
            <a:pPr algn="ctr"/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r>
              <a:rPr lang="pt-BR" sz="4800" b="1" dirty="0"/>
              <a:t>NÚCLEO DE APOIO TÉCNICO-NAT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393D93-557B-4D9D-B2F1-04A94C54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3799003"/>
            <a:ext cx="8637072" cy="1310326"/>
          </a:xfrm>
        </p:spPr>
        <p:txBody>
          <a:bodyPr>
            <a:noAutofit/>
          </a:bodyPr>
          <a:lstStyle/>
          <a:p>
            <a:r>
              <a:rPr lang="pt-BR" sz="2400" b="1" dirty="0"/>
              <a:t>Coordenadora-Geral:</a:t>
            </a:r>
            <a:r>
              <a:rPr lang="pt-BR" sz="2400" dirty="0"/>
              <a:t> Marcela Cristina Ozório</a:t>
            </a:r>
          </a:p>
          <a:p>
            <a:r>
              <a:rPr lang="pt-BR" sz="2400" b="1" dirty="0"/>
              <a:t>Coordenador-Adjunto:</a:t>
            </a:r>
            <a:r>
              <a:rPr lang="pt-BR" sz="2400" dirty="0"/>
              <a:t> Bernardo </a:t>
            </a:r>
            <a:r>
              <a:rPr lang="pt-BR" sz="2400" dirty="0" err="1"/>
              <a:t>Fiterman</a:t>
            </a:r>
            <a:r>
              <a:rPr lang="pt-BR" sz="2400" dirty="0"/>
              <a:t> Albano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1E6A0-9EA5-4AEF-87BA-A8E292F7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78" y="889154"/>
            <a:ext cx="2529197" cy="6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8384A-23A3-40F2-895E-F308DFCF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56115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SIGEP – SISTEMA DE GERENCIAMENTO ELETRÔNICO DE PEDIDOS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B8C042-8962-4E25-AED2-F4D286665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352550"/>
            <a:ext cx="9603275" cy="4772025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Por fim, ao concluir a análise, o técnico encerra a demanda e o pedido de apoio volta para a Coordenação Geral promover o encerramento. Entretanto, desde já, o promotor solicitante terá acesso, via download, aos relatórios e documentos juntados no pedido.</a:t>
            </a:r>
          </a:p>
          <a:p>
            <a:pPr algn="just"/>
            <a:r>
              <a:rPr lang="pt-BR" sz="2400" dirty="0"/>
              <a:t>O sistema conta com variáveis, a serem preenchidas pelo técnico que atendeu a demanda, que permitem contabilizar a produtividade do setor, quantos e quais sistemas foram usados para a análise, quantos relatórios foram emitidos, quantas visitas, vistorias, entrevistas foram realizadas, etc.</a:t>
            </a:r>
          </a:p>
        </p:txBody>
      </p:sp>
    </p:spTree>
    <p:extLst>
      <p:ext uri="{BB962C8B-B14F-4D97-AF65-F5344CB8AC3E}">
        <p14:creationId xmlns:p14="http://schemas.microsoft.com/office/powerpoint/2010/main" val="52714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3BAAE-2899-4E23-B4D9-B381E11A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8694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SIGEP – SISTEMA DE GERENCIAMENTO ELETRÔNICO DE PEDIDOS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912E19-BB27-4ABB-BEDE-E3195229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40265"/>
            <a:ext cx="9603275" cy="3826080"/>
          </a:xfrm>
        </p:spPr>
        <p:txBody>
          <a:bodyPr/>
          <a:lstStyle/>
          <a:p>
            <a:r>
              <a:rPr lang="pt-BR" sz="2400" dirty="0"/>
              <a:t>Pedidos de apoio por ano: </a:t>
            </a:r>
          </a:p>
          <a:p>
            <a:endParaRPr lang="pt-BR" sz="2400" dirty="0"/>
          </a:p>
          <a:p>
            <a:r>
              <a:rPr lang="pt-BR" sz="2400" dirty="0"/>
              <a:t>2019 – 3.560 </a:t>
            </a:r>
            <a:r>
              <a:rPr lang="pt-BR" sz="2400" dirty="0" err="1"/>
              <a:t>Pat´s</a:t>
            </a:r>
            <a:r>
              <a:rPr lang="pt-BR" sz="2400" dirty="0"/>
              <a:t> – geraram 3.684 demandas e 3.831 tarefas</a:t>
            </a:r>
          </a:p>
          <a:p>
            <a:r>
              <a:rPr lang="pt-BR" sz="2400" dirty="0"/>
              <a:t>2020 – 3.155 </a:t>
            </a:r>
            <a:r>
              <a:rPr lang="pt-BR" sz="2400" dirty="0" err="1"/>
              <a:t>Pat´s</a:t>
            </a:r>
            <a:r>
              <a:rPr lang="pt-BR" sz="2400" dirty="0"/>
              <a:t> – geraram 3.231 demandas e 3.452 tarefas</a:t>
            </a:r>
          </a:p>
          <a:p>
            <a:r>
              <a:rPr lang="pt-BR" sz="2400" dirty="0"/>
              <a:t>2021 – 3.972 </a:t>
            </a:r>
            <a:r>
              <a:rPr lang="pt-BR" sz="2400" dirty="0" err="1"/>
              <a:t>Pat´s</a:t>
            </a:r>
            <a:r>
              <a:rPr lang="pt-BR" sz="2400" dirty="0"/>
              <a:t> – geraram 4.027 demandas e 4.162 tarefas</a:t>
            </a:r>
          </a:p>
          <a:p>
            <a:r>
              <a:rPr lang="pt-BR" sz="2400" dirty="0"/>
              <a:t>2022 – 5194 </a:t>
            </a:r>
            <a:r>
              <a:rPr lang="pt-BR" sz="2400" dirty="0" err="1"/>
              <a:t>Pat´s</a:t>
            </a:r>
            <a:r>
              <a:rPr lang="pt-BR" sz="2400" dirty="0"/>
              <a:t> – geraram 5.338 demandas e 5.598 tarefas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86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AFC66-8FF3-4099-A8C8-15D71E25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43833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PAINEL GERENCIAL - SIGEP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35D47F-01A4-C79A-7518-6B756476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3D02AC-AA34-F5E4-3EA1-2F87EFA4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19" y="1620880"/>
            <a:ext cx="6951376" cy="439635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B6089E5-3318-B282-71E9-1CF30037427A}"/>
              </a:ext>
            </a:extLst>
          </p:cNvPr>
          <p:cNvSpPr/>
          <p:nvPr/>
        </p:nvSpPr>
        <p:spPr>
          <a:xfrm>
            <a:off x="9104243" y="1709530"/>
            <a:ext cx="303352" cy="15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77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4DBD1-7F56-4769-AA7B-0925C333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43833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CADASTRO DE PEDIDO DE APOIO TÉCNICO-PAT</a:t>
            </a:r>
          </a:p>
        </p:txBody>
      </p:sp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0E6E46A0-74FB-458E-89B8-CE66F7BCC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092" y="1614115"/>
            <a:ext cx="8679816" cy="40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4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9FE5E-FE42-4922-B455-D8CB4762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49447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ESTATÍSTICA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7913E78-E643-E8A0-4418-7CA7E23E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F0257E-4E56-DA7C-982C-C66195C80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15" y="1792744"/>
            <a:ext cx="9342783" cy="390760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306D873-D8B6-F4B8-8906-BE06B446C81A}"/>
              </a:ext>
            </a:extLst>
          </p:cNvPr>
          <p:cNvSpPr/>
          <p:nvPr/>
        </p:nvSpPr>
        <p:spPr>
          <a:xfrm>
            <a:off x="9851664" y="1937768"/>
            <a:ext cx="675861" cy="23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16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80A28-89B7-4BC1-AABC-09CC89D4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55166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ORGANIZAÇÃO ADMINISTRATIVA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3EB2B9A-E5DB-491E-BF0B-F57139342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299" y="1504989"/>
            <a:ext cx="9603245" cy="38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8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959D9-BA53-4863-9FBB-EAE140D0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55162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SIGEP – SISTEMA DE GERENCIAMENTO ELETRÔNICO DE PEDIDOS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2FF6A0-EBAC-4632-B415-87992D204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504952"/>
            <a:ext cx="9124950" cy="4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F6C937-7D78-4318-B9E6-8C90F636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190625"/>
            <a:ext cx="9603275" cy="4275720"/>
          </a:xfrm>
        </p:spPr>
        <p:txBody>
          <a:bodyPr/>
          <a:lstStyle/>
          <a:p>
            <a:r>
              <a:rPr lang="pt-BR" dirty="0"/>
              <a:t>Link de acesso</a:t>
            </a:r>
          </a:p>
          <a:p>
            <a:r>
              <a:rPr lang="pt-BR" dirty="0">
                <a:hlinkClick r:id="rId2"/>
              </a:rPr>
              <a:t>https://sigep.mpac.mp.br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OBRIGADO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941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13E97C-EE2A-4C31-B9D0-2EB1AB32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8" y="1036948"/>
            <a:ext cx="10416618" cy="5030477"/>
          </a:xfrm>
        </p:spPr>
        <p:txBody>
          <a:bodyPr>
            <a:noAutofit/>
          </a:bodyPr>
          <a:lstStyle/>
          <a:p>
            <a:pPr algn="just"/>
            <a:r>
              <a:rPr lang="pt-BR" sz="2200" dirty="0"/>
              <a:t>O Núcleo de Apoio Técnico (NAT) foi instituído no âmbito do Ministério Público do Estado do Acre por meio do Ato n.º 25, de 13 de setembro de 2012, da Procuradoria-Geral de Justiça, com o escopo de prestar apoio de inteligência e segurança institucional, técnico-científico e operacional, por meio de servidores habilitados em áreas de conhecimento específico, aos órgãos de execução e, em especial, ao Grupo de Atuação Especial no Combate ao Crime Organizado (GAECO). </a:t>
            </a:r>
          </a:p>
          <a:p>
            <a:pPr algn="just"/>
            <a:r>
              <a:rPr lang="pt-BR" sz="2200" dirty="0"/>
              <a:t>Além da função acima referida, o NAT também ficou responsável pelo gerenciamento e funcionamento do Sistema de Investigação de Movimentação Bancária (SIMBA) e do Laboratório de Tecnologia contra Lavagem de Dinheiro (LAB-LD). </a:t>
            </a:r>
          </a:p>
        </p:txBody>
      </p:sp>
    </p:spTree>
    <p:extLst>
      <p:ext uri="{BB962C8B-B14F-4D97-AF65-F5344CB8AC3E}">
        <p14:creationId xmlns:p14="http://schemas.microsoft.com/office/powerpoint/2010/main" val="230369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04CE2B-06AE-4EDB-8C41-0BD78A4D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036948"/>
            <a:ext cx="9603275" cy="4429397"/>
          </a:xfrm>
        </p:spPr>
        <p:txBody>
          <a:bodyPr/>
          <a:lstStyle/>
          <a:p>
            <a:pPr algn="just"/>
            <a:r>
              <a:rPr lang="pt-BR" sz="2400" dirty="0"/>
              <a:t>Posteriormente, o NAT foi regulado pela nova Lei Orgânica do Ministério Público do Estado do Acre (Lei Complementar n.º 291, de 29 de dezembro de 2014), e atualizado pelo Ato n. 005/2021, da Procuradoria-Geral de Justiça, sendo previsto como órgão administrativo auxiliar de apoio técnico especializado de membros e órgãos do Ministério Público, vinculado à Procuradoria Geral de Justiça.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63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34883-617F-48B3-A23F-E269A675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20952"/>
          </a:xfrm>
        </p:spPr>
        <p:txBody>
          <a:bodyPr/>
          <a:lstStyle/>
          <a:p>
            <a:pPr algn="ctr"/>
            <a:r>
              <a:rPr lang="pt-BR" b="1" dirty="0"/>
              <a:t>ORGANOGRAMA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09470F-2D6F-466E-A285-19BD780CE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9603275" cy="329457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15EE8E-F9E3-426E-A002-55699528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32" y="1461155"/>
            <a:ext cx="9162351" cy="4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58E13-E5EA-44BE-9D4C-3E8EFE5D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/>
              <a:t>SIGEP – Sistema de Gerenciamento Eletrônico de Pedidos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55AC5E8-3E83-4EA5-8A8F-277413AF8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606" y="1860952"/>
            <a:ext cx="9266549" cy="40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F8AE8-8EAE-4B12-8A71-0FD1C831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20131"/>
            <a:ext cx="9603275" cy="646719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SIGEP – SISTEMA DE GERENCIAMENTO ELETRÔNICO DE PEDIDOS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870442-A3C7-4F4E-89FA-C09E9B0B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66850"/>
            <a:ext cx="9603275" cy="4571019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Objetivo:</a:t>
            </a:r>
            <a:r>
              <a:rPr lang="pt-BR" sz="2400" dirty="0"/>
              <a:t> ser solução tecnológica (desenvolvida em PHP, com framework </a:t>
            </a:r>
            <a:r>
              <a:rPr lang="pt-BR" sz="2400" dirty="0" err="1"/>
              <a:t>Laravel</a:t>
            </a:r>
            <a:r>
              <a:rPr lang="pt-BR" sz="2400" dirty="0"/>
              <a:t>, banco de dados SQL) voltada a gestão do conhecimento, controle de pedidos e fluxos administrativos, propiciando aos membros e servidores do MPAC, de forma rápida e desburocratizada, o acompanhamento dos pedidos de apoio no NAT. </a:t>
            </a:r>
          </a:p>
          <a:p>
            <a:pPr algn="just"/>
            <a:r>
              <a:rPr lang="pt-BR" sz="2400" dirty="0"/>
              <a:t>Permite o controle das solicitações registradas e atendidas, tempo médio de resposta, volume de horas necessárias para o atendimento e melhor distribuição dos recursos humanos e materiais do núcleo.</a:t>
            </a:r>
          </a:p>
        </p:txBody>
      </p:sp>
    </p:spTree>
    <p:extLst>
      <p:ext uri="{BB962C8B-B14F-4D97-AF65-F5344CB8AC3E}">
        <p14:creationId xmlns:p14="http://schemas.microsoft.com/office/powerpoint/2010/main" val="8674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66F05AB-CEFA-4F2B-959F-C5BAA9E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49840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FLUXO SIGEP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9D5DCD7-4176-0CE6-B69E-9E66F06CE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514" y="953325"/>
            <a:ext cx="5282972" cy="6541945"/>
          </a:xfrm>
        </p:spPr>
      </p:pic>
    </p:spTree>
    <p:extLst>
      <p:ext uri="{BB962C8B-B14F-4D97-AF65-F5344CB8AC3E}">
        <p14:creationId xmlns:p14="http://schemas.microsoft.com/office/powerpoint/2010/main" val="403088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137E49-88E2-4A8F-8D68-33373811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32874"/>
            <a:ext cx="9603275" cy="4317477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C944D43-05ED-4366-B688-F0654632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3"/>
            <a:ext cx="9603275" cy="479551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700" b="1" dirty="0"/>
              <a:t>SIGEP – SISTEMA DE GERENCIAMENTO ELETRÔNICO DE PEDIDOS</a:t>
            </a:r>
            <a:br>
              <a:rPr lang="pt-BR" sz="2000" b="1" dirty="0"/>
            </a:br>
            <a:br>
              <a:rPr lang="pt-BR" sz="2000" b="1" dirty="0"/>
            </a:br>
            <a:endParaRPr lang="pt-BR" sz="27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D13877-0DF8-C38C-13CF-F3E26FD02CE5}"/>
              </a:ext>
            </a:extLst>
          </p:cNvPr>
          <p:cNvSpPr txBox="1"/>
          <p:nvPr/>
        </p:nvSpPr>
        <p:spPr>
          <a:xfrm>
            <a:off x="1130270" y="1504436"/>
            <a:ext cx="96032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O SIGEP fornece aos usuários um web site, </a:t>
            </a:r>
            <a:r>
              <a:rPr lang="pt-BR" sz="1800" dirty="0">
                <a:hlinkClick r:id="rId2"/>
              </a:rPr>
              <a:t>http://sigep.mpac.mp.br</a:t>
            </a:r>
            <a:r>
              <a:rPr lang="pt-BR" sz="1800" dirty="0"/>
              <a:t>, onde serão registrados os dados relativos a demanda que deve ser atendida. </a:t>
            </a:r>
            <a:br>
              <a:rPr lang="pt-BR" sz="1800" dirty="0"/>
            </a:br>
            <a:r>
              <a:rPr lang="pt-BR" sz="1800" dirty="0"/>
              <a:t>Ao cadastrar um novo pedido, o </a:t>
            </a:r>
            <a:r>
              <a:rPr lang="pt-BR" sz="1800" b="1" dirty="0"/>
              <a:t>solicitante irá informar</a:t>
            </a:r>
            <a:r>
              <a:rPr lang="pt-BR" sz="1800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</a:t>
            </a:r>
            <a:r>
              <a:rPr lang="pt-BR" sz="1800" dirty="0"/>
              <a:t>s números de controle do processo para o qual as informações serão usadas;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S</a:t>
            </a:r>
            <a:r>
              <a:rPr lang="pt-BR" sz="1800" dirty="0"/>
              <a:t>ua expectativa para reposta;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sz="1800" dirty="0"/>
              <a:t>oderá anexar quaisquer arquivos que sejam necessários para o entendimento ou a análise do técnico; 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fará uma breve descrição de qual análise deseja e para quais fins os dados serão usados (seleção de quesitos). </a:t>
            </a:r>
          </a:p>
          <a:p>
            <a:pPr algn="just"/>
            <a:r>
              <a:rPr lang="pt-BR" sz="1800" dirty="0"/>
              <a:t>O registro da demanda é automaticamente notificado por e-mail à coordenação do NAT, sendo que a equipe da coordenação analisa o PAT e identifica quais setores devem ser acionados para atender ao pedido e distribui entre estes as tarefas que cada qual deve realizar.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68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749D4-7E89-4F01-A8DC-B5A1FA0A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3"/>
            <a:ext cx="9603275" cy="489088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SIGEP – SISTEMA DE GERENCIAMENTO ELETRÔNICO DE PEDIDOS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22FAD3-34B3-41C7-96A6-6068710C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391654"/>
            <a:ext cx="9603275" cy="45130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A distribuição do pedido de apoio pode ser visualizada imediatamente pelo </a:t>
            </a:r>
            <a:r>
              <a:rPr lang="pt-BR" sz="2400" b="1" dirty="0"/>
              <a:t>solicitante</a:t>
            </a:r>
            <a:r>
              <a:rPr lang="pt-BR" sz="2400" dirty="0"/>
              <a:t> e ele poderá identificar o </a:t>
            </a:r>
            <a:r>
              <a:rPr lang="pt-BR" sz="2400" u="sng" dirty="0"/>
              <a:t>técnico responsável pela tarefa</a:t>
            </a:r>
            <a:r>
              <a:rPr lang="pt-BR" sz="2400" dirty="0"/>
              <a:t>, </a:t>
            </a:r>
            <a:r>
              <a:rPr lang="pt-BR" sz="2400" u="sng" dirty="0"/>
              <a:t>as ações que já foram realizadas</a:t>
            </a:r>
            <a:r>
              <a:rPr lang="pt-BR" sz="2400" dirty="0"/>
              <a:t> e os </a:t>
            </a:r>
            <a:r>
              <a:rPr lang="pt-BR" sz="2400" u="sng" dirty="0"/>
              <a:t>documentos anexados</a:t>
            </a:r>
            <a:r>
              <a:rPr lang="pt-BR" sz="2400" dirty="0"/>
              <a:t>. Neste processo, o solicitante poderá interagir com o técnico e anexar novos documentos que possam auxiliar nos trabalhos em desenvolvimento. </a:t>
            </a:r>
          </a:p>
          <a:p>
            <a:pPr marL="0" indent="0" algn="just">
              <a:buNone/>
            </a:pPr>
            <a:r>
              <a:rPr lang="pt-BR" sz="2400" dirty="0"/>
              <a:t>Paralelo a isso, a </a:t>
            </a:r>
            <a:r>
              <a:rPr lang="pt-BR" sz="2400" b="1" dirty="0"/>
              <a:t>coordenação</a:t>
            </a:r>
            <a:r>
              <a:rPr lang="pt-BR" sz="2400" dirty="0"/>
              <a:t> consegue acompanhar a </a:t>
            </a:r>
            <a:r>
              <a:rPr lang="pt-BR" sz="2400" u="sng" dirty="0"/>
              <a:t>distribuição das tarefas</a:t>
            </a:r>
            <a:r>
              <a:rPr lang="pt-BR" sz="2400" dirty="0"/>
              <a:t> entre os servidores dos setores do NAT e o </a:t>
            </a:r>
            <a:r>
              <a:rPr lang="pt-BR" sz="2400" u="sng" dirty="0"/>
              <a:t>tempo gasto</a:t>
            </a:r>
            <a:r>
              <a:rPr lang="pt-BR" sz="2400" dirty="0"/>
              <a:t> na realização de cada uma das atividades. </a:t>
            </a:r>
          </a:p>
        </p:txBody>
      </p:sp>
    </p:spTree>
    <p:extLst>
      <p:ext uri="{BB962C8B-B14F-4D97-AF65-F5344CB8AC3E}">
        <p14:creationId xmlns:p14="http://schemas.microsoft.com/office/powerpoint/2010/main" val="334241932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843</TotalTime>
  <Words>653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Galeria</vt:lpstr>
      <vt:lpstr>     NÚCLEO DE APOIO TÉCNICO-NAT</vt:lpstr>
      <vt:lpstr>Apresentação do PowerPoint</vt:lpstr>
      <vt:lpstr>Apresentação do PowerPoint</vt:lpstr>
      <vt:lpstr>ORGANOGRAMA</vt:lpstr>
      <vt:lpstr>SIGEP – Sistema de Gerenciamento Eletrônico de Pedidos</vt:lpstr>
      <vt:lpstr>SIGEP – SISTEMA DE GERENCIAMENTO ELETRÔNICO DE PEDIDOS</vt:lpstr>
      <vt:lpstr>FLUXO SIGEP</vt:lpstr>
      <vt:lpstr>SIGEP – SISTEMA DE GERENCIAMENTO ELETRÔNICO DE PEDIDOS  </vt:lpstr>
      <vt:lpstr>SIGEP – SISTEMA DE GERENCIAMENTO ELETRÔNICO DE PEDIDOS</vt:lpstr>
      <vt:lpstr>SIGEP – SISTEMA DE GERENCIAMENTO ELETRÔNICO DE PEDIDOS</vt:lpstr>
      <vt:lpstr>SIGEP – SISTEMA DE GERENCIAMENTO ELETRÔNICO DE PEDIDOS</vt:lpstr>
      <vt:lpstr>PAINEL GERENCIAL - SIGEP</vt:lpstr>
      <vt:lpstr>CADASTRO DE PEDIDO DE APOIO TÉCNICO-PAT</vt:lpstr>
      <vt:lpstr>ESTATÍSTICA</vt:lpstr>
      <vt:lpstr>ORGANIZAÇÃO ADMINISTRATIVA </vt:lpstr>
      <vt:lpstr>SIGEP – SISTEMA DE GERENCIAMENTO ELETRÔNICO DE PEDIDOS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NÚCLEO DE APOIO TÉCNICO-NAT</dc:title>
  <dc:creator>Marcela Cristina Ozório</dc:creator>
  <cp:lastModifiedBy>Marcela Cristina Ozório</cp:lastModifiedBy>
  <cp:revision>49</cp:revision>
  <dcterms:created xsi:type="dcterms:W3CDTF">2022-05-25T02:40:51Z</dcterms:created>
  <dcterms:modified xsi:type="dcterms:W3CDTF">2023-05-24T19:30:54Z</dcterms:modified>
</cp:coreProperties>
</file>