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1" r:id="rId3"/>
  </p:sldMasterIdLst>
  <p:sldIdLst>
    <p:sldId id="4117" r:id="rId4"/>
    <p:sldId id="4124" r:id="rId5"/>
    <p:sldId id="4123" r:id="rId6"/>
    <p:sldId id="4122" r:id="rId7"/>
    <p:sldId id="582" r:id="rId8"/>
    <p:sldId id="4121" r:id="rId9"/>
    <p:sldId id="583" r:id="rId10"/>
    <p:sldId id="4126" r:id="rId11"/>
    <p:sldId id="4127" r:id="rId12"/>
    <p:sldId id="4125" r:id="rId13"/>
    <p:sldId id="256" r:id="rId14"/>
    <p:sldId id="5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6B4E8-01C4-4067-9E02-4E4B3E79F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A4E6D4-A035-4611-BD12-B118E82C4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F8EE34-0369-4138-A513-07155D45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F0363A-6AA4-4A86-88E6-50E09126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E5211A-CCA2-48AE-BED4-E8A58D23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25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D7499-7D0A-4590-AC98-A98940A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FF16F4-8CB3-4236-9DF8-C06ACF424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6DC2E1-9777-4EF5-9B22-BD0DC3B8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D4EEE2-2406-4E80-82DE-EF98278B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D1C70-8472-425D-8288-15AFD192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59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676A69-26C5-4BA9-A5D2-413088F79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ABB354-C192-4D63-AE8D-C81E569AD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0D114-E4CB-4C95-B779-2B329F5B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AEDEA-0AD8-43D5-A09D-FD82E7F0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CC4C98-D013-45D0-A104-2D639A7F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17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7D41A-1B2D-4656-B0C9-C479121C5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B4B42-0BF7-441F-A8B3-DCEC06B9A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65C55A-E8EB-47BD-AA79-464B3A02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21DF-C4B0-4985-B415-7209C73D3B70}" type="datetime1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036754-DE9B-4331-8146-A97ED77E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95BE4-73E5-44CF-9BF3-A4E269AC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19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A853C-3510-4C75-8410-0432C270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0CA989-E4AA-415A-808B-D2FDC7226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52A2EB-927D-4731-8CD3-55316FE1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D181-5D0B-40E9-B0B4-03938AD50793}" type="datetime1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64EDD-A54C-40EB-BAE6-E59C3B24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B49402-4371-42F0-AC4F-98AA33CF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99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6B311-16BC-4AC8-946D-5D5006E0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EDB497-E9EA-4305-A417-17A668B0E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8D84F-6DDC-44F5-A1BF-4BF5A2A0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7F2E-19C2-490A-8226-E331BF477EAE}" type="datetime1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5D07D3-63DD-4E86-B263-EE745F0B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6C413-D607-4DA0-9D5C-EBE12558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70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44556-584D-47CB-9CB1-C321A5E8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13D87A-FEE2-43D2-8437-15401616C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762B31-BB0A-46E8-9F48-A45DB7BF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0689F5-3DD1-4EB3-A7DB-00A49411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FD4-9A8E-400D-B8CC-581A8C543114}" type="datetime1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9930F1-A1CC-4092-8749-47E47881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2BE98C-FFFB-47D4-9C42-75187849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29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9094E-0467-43F8-9006-1001861D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95EBE5-43F3-413C-BE7B-858F2556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34BC24-22B3-4F8A-9DC3-2A3C5E4A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ED96F1-FF5E-4299-89C8-CF3C6F683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80DE78-26C0-445B-8E89-F7A30FE33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F00454-7FCA-47AD-B433-98A36F88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A7C-496D-426A-B90B-117977F8A73C}" type="datetime1">
              <a:rPr lang="pt-BR" smtClean="0"/>
              <a:t>25/05/2023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9407E6-3B27-4A02-AB63-5AD06008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F71053-CE3C-4A32-9144-153851A4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16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BAE9-350C-4DEB-B4B2-DD345B33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2E191A-D28E-4027-AF33-36C2B49B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F51-BAAC-4939-871C-7F34961D642D}" type="datetime1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DD5DC5-5DE5-4182-851E-2CEACE19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385450-9A17-4037-95E9-5675BB14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21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2BA355-CE4C-4446-B10C-F329B5F2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9A56-BC07-49C9-8AAE-22DBF9ECF004}" type="datetime1">
              <a:rPr lang="pt-BR" smtClean="0"/>
              <a:t>25/05/2023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3A283C-6F77-4C9A-8A9C-78E43A53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74632D-E2EE-4346-B2BA-CAA03DB7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0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FCA8E-4694-44AE-A8C7-F48B5E0E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064577-1909-48D0-80D4-CC5B2CA7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009EE0-8771-446A-AC97-10674917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A6D05F-1A17-4600-BEB6-01FBF1D1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BC6F-45E1-4011-9DC5-3459698AC9E8}" type="datetime1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6B0FF1-DE3C-44D8-AA24-B0745C20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0FC77D-08CF-4656-93E7-2BFC399A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45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F55E-840D-47BE-91A2-A65808AB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1A3CBB-F8B1-4F9F-BE65-C4AEB91F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1EBB88-7D1B-455F-B4E1-76B862E1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E657A5-4B2A-4A40-BAE1-09CEA73D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96A3B4-A976-4F75-AE43-E121EC48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40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70784-CC49-489D-B8FD-7EE94F87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A70D0DB-F71F-4CB5-A56A-DFAD8E7E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0FE2E5-9257-401A-B05C-5CA54FED1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54A46E-346E-4519-902D-3A4B904F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B5D-DDCB-4E49-B616-BC92B770390B}" type="datetime1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CAD5DD-D51D-4AE8-996A-5CC0E5B2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9716CB-1724-4402-BE57-51FBA17D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73D1-9129-42BA-9C77-4A57D949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9A768-B5E3-45CD-9D1F-FD76B547A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EA744-ADCF-47E8-A823-D2E99F4F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FF8-9A69-4D0A-AFE4-5D8D88A42B8C}" type="datetime1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263BA8-7F02-4703-9D78-2555839D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583F7D-AACB-4EEE-B176-602EAD18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127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2EE08D-D89A-41F9-847C-8537FB572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9A9C0F-74C3-453E-9241-6DD86DA84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20CBF-4B71-4375-85E5-28ABE1C5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1A-A86A-4FB1-8E28-B94DD1AD5D5B}" type="datetime1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30812A-56C9-4A6C-B99B-5AD04408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35494E-AC9D-4BA6-8D45-151129A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34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69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022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373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425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254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54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2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1712A-4D3D-4D6D-9B28-123EAEF0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71C768-A865-4D82-8BFB-CDFB69158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F21B29-3890-4892-BBC6-7AFB93A3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80E84B-4BE3-4458-9060-62A55B0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D36CB8-1DC6-4C31-AC17-BFEBDEA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9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475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4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656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95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936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540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977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684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17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2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47485-516C-46AF-9150-D089EABB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383D5-B2FF-4364-BBB8-BBE349862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7850C2-1490-4EF1-85F4-1FBF2411E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5B1423-5578-4396-BA6A-E5BC20A6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17B59B-DD51-4225-AFE3-F3F33BAE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C6BC67-0FE2-4835-9DD7-F929E924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304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9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BA58E-5C3E-44AA-A791-0B08BE5C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11114D-D3A5-4FAE-85C4-B95899A1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246A5D-71E4-40C7-9478-A00512A9D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245DA9-CFA3-49F5-B69E-790ABEEB3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9D6F48-3F6E-471D-AF54-907B5EB44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23161D-11A5-4234-8D85-9B37E6C5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BFAB0C-4BE7-46BA-8C19-E621671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803CB0-B3F4-4F25-BAC2-C9F4E229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7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4409C-435E-4C7F-ACC6-B0311C71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A8A201-09FB-4071-A709-63819F2C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C67B25-5007-41D4-B66D-83259642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D7000D-B66D-4461-A2E0-E924B259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71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F9D3C5-CF37-4735-82EF-C2AB8A98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20F02D-DDAF-467F-8D80-6FB09007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2CFCF8-DD85-4B17-9988-ABBA3AC9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6DCFC-F6F9-429A-8450-249D71EF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C9589A-91BD-4B0C-858E-F712BDB9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3E8115-1F13-49D0-BA15-E0839385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CCCC81-2092-42BB-95B0-763E6D27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DE5DB6-DE4F-4362-8179-4E300164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C537B-F1EE-4035-8FC2-2481212C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9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2F95A-76A2-4671-BB93-C7F42C60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9B4722-4EFD-410A-9E06-46682CEAC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7CEE15-4372-4C94-A0E5-AABD1D1BA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BBED7E-285D-4751-938C-C9427327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88D7B1-3F62-4725-96DA-57C99AE5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C01E2E-C103-471E-B260-04206980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98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7B0BBB-107D-4B0B-8F62-D9935D42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074C78-BFF0-445A-8CBF-A0832435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5658B-1D9D-427A-BE85-4EE895C78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64A3-B799-48AA-8768-06A1C87583D2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33D9AB-942D-4B88-BC71-C34C0DAC8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D2DBEE-E0B4-4AC4-8EC8-5C788F66C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4C07-8450-40E6-8B73-8CB336B33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1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343BB1-A86C-42A0-BADC-E81DF0C4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97776-39F2-48F3-91D7-68144E6C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908CDC-0634-48D1-85E8-C1312760D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528B-1F2B-444D-8C3B-65EEB26C260D}" type="datetime1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B5960A-71F1-4FD6-A474-583C1818A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0E8E5D-2962-451B-8873-3A6EB4D7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BED2-B51E-4066-92E0-DD35808DB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0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354635-2F08-441D-90BC-0AED3A33A2AD}" type="datetimeFigureOut">
              <a:rPr lang="pt-BR" smtClean="0"/>
              <a:t>25/05/2023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070A-E367-4D02-9F82-DBDA55022D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959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ABF9D7-1E64-1E9B-EC8E-F6A544D92C55}"/>
              </a:ext>
            </a:extLst>
          </p:cNvPr>
          <p:cNvSpPr txBox="1"/>
          <p:nvPr/>
        </p:nvSpPr>
        <p:spPr>
          <a:xfrm>
            <a:off x="3347268" y="5907664"/>
            <a:ext cx="4905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Junho, 2023</a:t>
            </a:r>
            <a:endParaRPr lang="pt-BR" sz="2000" b="1" dirty="0"/>
          </a:p>
        </p:txBody>
      </p:sp>
      <p:pic>
        <p:nvPicPr>
          <p:cNvPr id="1026" name="Picture 2" descr="Capturar">
            <a:extLst>
              <a:ext uri="{FF2B5EF4-FFF2-40B4-BE49-F238E27FC236}">
                <a16:creationId xmlns:a16="http://schemas.microsoft.com/office/drawing/2014/main" id="{A9CEC823-7881-01D0-05B3-313A4712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28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B7F6C0-5B43-FB61-56FD-457E4C953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9" y="3110718"/>
            <a:ext cx="8260778" cy="16044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A1C1D4-5268-FCEE-2109-899DD6B0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16" y="3038078"/>
            <a:ext cx="2112804" cy="17497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9B305F-E0B7-D183-C159-FB8B45A42046}"/>
              </a:ext>
            </a:extLst>
          </p:cNvPr>
          <p:cNvSpPr txBox="1"/>
          <p:nvPr/>
        </p:nvSpPr>
        <p:spPr>
          <a:xfrm>
            <a:off x="4480743" y="504981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https://resolutividade.mpac.mp.br/</a:t>
            </a:r>
          </a:p>
        </p:txBody>
      </p:sp>
    </p:spTree>
    <p:extLst>
      <p:ext uri="{BB962C8B-B14F-4D97-AF65-F5344CB8AC3E}">
        <p14:creationId xmlns:p14="http://schemas.microsoft.com/office/powerpoint/2010/main" val="413639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7AE279-9D65-B49B-E880-ADB0BDC4B3A2}"/>
              </a:ext>
            </a:extLst>
          </p:cNvPr>
          <p:cNvSpPr txBox="1"/>
          <p:nvPr/>
        </p:nvSpPr>
        <p:spPr>
          <a:xfrm>
            <a:off x="905880" y="2314592"/>
            <a:ext cx="10380240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iniciativas inscritas passam pela análise do Comitê de Resolutividade, instituído pelo Ato Conjunto 07/2022 da PGJ e Corregedoria.</a:t>
            </a:r>
            <a:endParaRPr lang="pt-BR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C88D26-F676-4E67-0824-7A6B40139FE4}"/>
              </a:ext>
            </a:extLst>
          </p:cNvPr>
          <p:cNvSpPr txBox="1"/>
          <p:nvPr/>
        </p:nvSpPr>
        <p:spPr>
          <a:xfrm>
            <a:off x="1813352" y="491848"/>
            <a:ext cx="9037528" cy="6072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 algn="ctr">
              <a:lnSpc>
                <a:spcPct val="150000"/>
              </a:lnSpc>
              <a:spcAft>
                <a:spcPts val="800"/>
              </a:spcAft>
              <a:defRPr sz="25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COMO SÃO SELECIONADAS AS AÇÕES RESOLUTIVAS?</a:t>
            </a:r>
          </a:p>
        </p:txBody>
      </p:sp>
    </p:spTree>
    <p:extLst>
      <p:ext uri="{BB962C8B-B14F-4D97-AF65-F5344CB8AC3E}">
        <p14:creationId xmlns:p14="http://schemas.microsoft.com/office/powerpoint/2010/main" val="253763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>
            <a:extLst>
              <a:ext uri="{FF2B5EF4-FFF2-40B4-BE49-F238E27FC236}">
                <a16:creationId xmlns:a16="http://schemas.microsoft.com/office/drawing/2014/main" id="{A0956AEF-A23B-40F4-9C7B-4D28641B71B1}"/>
              </a:ext>
            </a:extLst>
          </p:cNvPr>
          <p:cNvGrpSpPr/>
          <p:nvPr/>
        </p:nvGrpSpPr>
        <p:grpSpPr>
          <a:xfrm>
            <a:off x="4503124" y="1892709"/>
            <a:ext cx="3650033" cy="1808037"/>
            <a:chOff x="503937" y="683243"/>
            <a:chExt cx="4483425" cy="1536300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E9B7DC0E-701D-4783-9CDA-2CAB6D57E995}"/>
                </a:ext>
              </a:extLst>
            </p:cNvPr>
            <p:cNvSpPr/>
            <p:nvPr/>
          </p:nvSpPr>
          <p:spPr>
            <a:xfrm>
              <a:off x="503937" y="683243"/>
              <a:ext cx="4483425" cy="1494411"/>
            </a:xfrm>
            <a:prstGeom prst="roundRect">
              <a:avLst>
                <a:gd name="adj" fmla="val 534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5B05309F-73E6-44CF-AB28-C6DEE2C28E7F}"/>
                </a:ext>
              </a:extLst>
            </p:cNvPr>
            <p:cNvGrpSpPr/>
            <p:nvPr/>
          </p:nvGrpSpPr>
          <p:grpSpPr>
            <a:xfrm>
              <a:off x="701156" y="830284"/>
              <a:ext cx="4088987" cy="1389259"/>
              <a:chOff x="761149" y="831544"/>
              <a:chExt cx="4088987" cy="1389259"/>
            </a:xfrm>
          </p:grpSpPr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6BE2B090-DE5E-4508-875A-6303AD3C6721}"/>
                  </a:ext>
                </a:extLst>
              </p:cNvPr>
              <p:cNvGrpSpPr/>
              <p:nvPr/>
            </p:nvGrpSpPr>
            <p:grpSpPr>
              <a:xfrm>
                <a:off x="761149" y="831544"/>
                <a:ext cx="648030" cy="648030"/>
                <a:chOff x="1884457" y="3951798"/>
                <a:chExt cx="1693627" cy="1693627"/>
              </a:xfrm>
            </p:grpSpPr>
            <p:sp>
              <p:nvSpPr>
                <p:cNvPr id="9" name="Elipse 8">
                  <a:extLst>
                    <a:ext uri="{FF2B5EF4-FFF2-40B4-BE49-F238E27FC236}">
                      <a16:creationId xmlns:a16="http://schemas.microsoft.com/office/drawing/2014/main" id="{D339BAAB-4882-4DED-9410-9DC92836BF76}"/>
                    </a:ext>
                  </a:extLst>
                </p:cNvPr>
                <p:cNvSpPr/>
                <p:nvPr/>
              </p:nvSpPr>
              <p:spPr>
                <a:xfrm>
                  <a:off x="1884457" y="3951798"/>
                  <a:ext cx="1693627" cy="16936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pic>
              <p:nvPicPr>
                <p:cNvPr id="8" name="Imagem 7">
                  <a:extLst>
                    <a:ext uri="{FF2B5EF4-FFF2-40B4-BE49-F238E27FC236}">
                      <a16:creationId xmlns:a16="http://schemas.microsoft.com/office/drawing/2014/main" id="{851382E0-CC6F-4352-A4D9-62C3DB16C9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5899" y="4468633"/>
                  <a:ext cx="1120633" cy="672380"/>
                </a:xfrm>
                <a:prstGeom prst="rect">
                  <a:avLst/>
                </a:prstGeom>
              </p:spPr>
            </p:pic>
          </p:grpSp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5F299D7E-58CB-4347-A425-5806A8BADA9A}"/>
                  </a:ext>
                </a:extLst>
              </p:cNvPr>
              <p:cNvGrpSpPr/>
              <p:nvPr/>
            </p:nvGrpSpPr>
            <p:grpSpPr>
              <a:xfrm>
                <a:off x="1487207" y="831544"/>
                <a:ext cx="3362929" cy="1389259"/>
                <a:chOff x="3074505" y="3304012"/>
                <a:chExt cx="3362929" cy="1389259"/>
              </a:xfrm>
            </p:grpSpPr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43C30274-C580-43CB-A329-4626FC8033B2}"/>
                    </a:ext>
                  </a:extLst>
                </p:cNvPr>
                <p:cNvSpPr txBox="1"/>
                <p:nvPr/>
              </p:nvSpPr>
              <p:spPr>
                <a:xfrm>
                  <a:off x="3074505" y="3304012"/>
                  <a:ext cx="13448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err="1"/>
                    <a:t>Tailwind</a:t>
                  </a:r>
                  <a:r>
                    <a:rPr lang="pt-BR" dirty="0"/>
                    <a:t> CSS</a:t>
                  </a:r>
                </a:p>
              </p:txBody>
            </p:sp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535E67DC-7FA3-4A14-8147-1198B27B23A8}"/>
                    </a:ext>
                  </a:extLst>
                </p:cNvPr>
                <p:cNvSpPr txBox="1"/>
                <p:nvPr/>
              </p:nvSpPr>
              <p:spPr>
                <a:xfrm>
                  <a:off x="3074505" y="3673344"/>
                  <a:ext cx="3362929" cy="1019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/>
                    <a:t>Com as classes utilitárias do </a:t>
                  </a:r>
                  <a:r>
                    <a:rPr lang="pt-BR" sz="1200" b="1" dirty="0" err="1"/>
                    <a:t>Tailwind</a:t>
                  </a:r>
                  <a:r>
                    <a:rPr lang="pt-BR" sz="1200" b="1" dirty="0"/>
                    <a:t>, você escreve CSS personalizado sem o CSS. Crie seus próprios designs personalizados com a facilidade do </a:t>
                  </a:r>
                  <a:r>
                    <a:rPr lang="pt-BR" sz="1200" b="1" dirty="0" err="1"/>
                    <a:t>Bootstrap</a:t>
                  </a:r>
                  <a:r>
                    <a:rPr lang="pt-BR" sz="1200" b="1" dirty="0"/>
                    <a:t> e a flexibilidade do CSS manuscrito.</a:t>
                  </a:r>
                </a:p>
              </p:txBody>
            </p:sp>
          </p:grpSp>
        </p:grp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146AED67-4102-47C7-85E9-A4E6D913395A}"/>
              </a:ext>
            </a:extLst>
          </p:cNvPr>
          <p:cNvGrpSpPr/>
          <p:nvPr/>
        </p:nvGrpSpPr>
        <p:grpSpPr>
          <a:xfrm>
            <a:off x="8299352" y="1911688"/>
            <a:ext cx="3625355" cy="1739760"/>
            <a:chOff x="6002977" y="777573"/>
            <a:chExt cx="4453113" cy="1494411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1A14EBE0-7C6D-4874-B05E-B8F58F5D96D6}"/>
                </a:ext>
              </a:extLst>
            </p:cNvPr>
            <p:cNvSpPr/>
            <p:nvPr/>
          </p:nvSpPr>
          <p:spPr>
            <a:xfrm>
              <a:off x="6002977" y="777573"/>
              <a:ext cx="4453113" cy="1494411"/>
            </a:xfrm>
            <a:prstGeom prst="roundRect">
              <a:avLst>
                <a:gd name="adj" fmla="val 534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F08AA537-4614-4664-9A3C-56B8734ADC40}"/>
                </a:ext>
              </a:extLst>
            </p:cNvPr>
            <p:cNvGrpSpPr/>
            <p:nvPr/>
          </p:nvGrpSpPr>
          <p:grpSpPr>
            <a:xfrm>
              <a:off x="6110131" y="878149"/>
              <a:ext cx="4345959" cy="1384995"/>
              <a:chOff x="6251802" y="1616374"/>
              <a:chExt cx="4345959" cy="1384995"/>
            </a:xfrm>
          </p:grpSpPr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D3DEAA51-7716-41EB-B20E-208DDD17C921}"/>
                  </a:ext>
                </a:extLst>
              </p:cNvPr>
              <p:cNvGrpSpPr/>
              <p:nvPr/>
            </p:nvGrpSpPr>
            <p:grpSpPr>
              <a:xfrm>
                <a:off x="6251802" y="1642103"/>
                <a:ext cx="648030" cy="648030"/>
                <a:chOff x="3686756" y="3884212"/>
                <a:chExt cx="1693627" cy="1693627"/>
              </a:xfrm>
            </p:grpSpPr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36A49230-8CC4-43CE-AE44-CCD4CEBA3EAB}"/>
                    </a:ext>
                  </a:extLst>
                </p:cNvPr>
                <p:cNvSpPr/>
                <p:nvPr/>
              </p:nvSpPr>
              <p:spPr>
                <a:xfrm>
                  <a:off x="3686756" y="3884212"/>
                  <a:ext cx="1693627" cy="16936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3" name="Imagem 12">
                  <a:extLst>
                    <a:ext uri="{FF2B5EF4-FFF2-40B4-BE49-F238E27FC236}">
                      <a16:creationId xmlns:a16="http://schemas.microsoft.com/office/drawing/2014/main" id="{62D67DB8-9B9F-46A5-9A71-4A332BDF38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2650" y="4477602"/>
                  <a:ext cx="1101837" cy="506845"/>
                </a:xfrm>
                <a:prstGeom prst="rect">
                  <a:avLst/>
                </a:prstGeom>
              </p:spPr>
            </p:pic>
          </p:grpSp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540D3E51-6C07-4A68-9636-F09F6C2807BC}"/>
                  </a:ext>
                </a:extLst>
              </p:cNvPr>
              <p:cNvGrpSpPr/>
              <p:nvPr/>
            </p:nvGrpSpPr>
            <p:grpSpPr>
              <a:xfrm>
                <a:off x="6981245" y="1616374"/>
                <a:ext cx="3616516" cy="1384995"/>
                <a:chOff x="6082748" y="1431709"/>
                <a:chExt cx="3616516" cy="1384995"/>
              </a:xfrm>
            </p:grpSpPr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7213B05A-449F-4C59-8763-317394988735}"/>
                    </a:ext>
                  </a:extLst>
                </p:cNvPr>
                <p:cNvSpPr txBox="1"/>
                <p:nvPr/>
              </p:nvSpPr>
              <p:spPr>
                <a:xfrm>
                  <a:off x="6082748" y="1431709"/>
                  <a:ext cx="9845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Alpine.js</a:t>
                  </a:r>
                </a:p>
              </p:txBody>
            </p:sp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28107FE7-EE09-4031-8453-731FEE3AAF44}"/>
                    </a:ext>
                  </a:extLst>
                </p:cNvPr>
                <p:cNvSpPr txBox="1"/>
                <p:nvPr/>
              </p:nvSpPr>
              <p:spPr>
                <a:xfrm>
                  <a:off x="6096000" y="1801041"/>
                  <a:ext cx="360326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/>
                    <a:t>Alpine.js é uma pequena estrutura </a:t>
                  </a:r>
                  <a:r>
                    <a:rPr lang="pt-BR" sz="1200" b="1" dirty="0" err="1"/>
                    <a:t>JavaScript</a:t>
                  </a:r>
                  <a:r>
                    <a:rPr lang="pt-BR" sz="1200" b="1" dirty="0"/>
                    <a:t> declarativa que permite criar componentes interativos simples na página. Perfeitamente emparelhado com </a:t>
                  </a:r>
                  <a:r>
                    <a:rPr lang="pt-BR" sz="1200" b="1" dirty="0" err="1"/>
                    <a:t>Livewire</a:t>
                  </a:r>
                  <a:r>
                    <a:rPr lang="pt-BR" sz="1200" b="1" dirty="0"/>
                    <a:t> e pelo mesmo criador.</a:t>
                  </a:r>
                </a:p>
              </p:txBody>
            </p:sp>
          </p:grpSp>
        </p:grp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4A6848DA-2206-4DA5-A099-55234354567D}"/>
              </a:ext>
            </a:extLst>
          </p:cNvPr>
          <p:cNvGrpSpPr/>
          <p:nvPr/>
        </p:nvGrpSpPr>
        <p:grpSpPr>
          <a:xfrm>
            <a:off x="4425400" y="4081003"/>
            <a:ext cx="3650034" cy="1401202"/>
            <a:chOff x="503936" y="2600219"/>
            <a:chExt cx="4483426" cy="1401202"/>
          </a:xfrm>
        </p:grpSpPr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9B09C8AF-F867-4424-9349-07D7D25BB572}"/>
                </a:ext>
              </a:extLst>
            </p:cNvPr>
            <p:cNvSpPr/>
            <p:nvPr/>
          </p:nvSpPr>
          <p:spPr>
            <a:xfrm>
              <a:off x="503936" y="2600219"/>
              <a:ext cx="4483426" cy="1391134"/>
            </a:xfrm>
            <a:prstGeom prst="roundRect">
              <a:avLst>
                <a:gd name="adj" fmla="val 534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DFE3A624-679D-4F2F-87D5-8E8F00C42A89}"/>
                </a:ext>
              </a:extLst>
            </p:cNvPr>
            <p:cNvGrpSpPr/>
            <p:nvPr/>
          </p:nvGrpSpPr>
          <p:grpSpPr>
            <a:xfrm>
              <a:off x="701156" y="2797236"/>
              <a:ext cx="4005505" cy="1204185"/>
              <a:chOff x="868837" y="4056180"/>
              <a:chExt cx="4005505" cy="1204185"/>
            </a:xfrm>
          </p:grpSpPr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EC8D89B1-42A2-4883-9CA1-2E935CFAAEAE}"/>
                  </a:ext>
                </a:extLst>
              </p:cNvPr>
              <p:cNvGrpSpPr/>
              <p:nvPr/>
            </p:nvGrpSpPr>
            <p:grpSpPr>
              <a:xfrm>
                <a:off x="868837" y="4056180"/>
                <a:ext cx="648030" cy="648030"/>
                <a:chOff x="6232498" y="3501473"/>
                <a:chExt cx="1693627" cy="1693627"/>
              </a:xfrm>
            </p:grpSpPr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0598FA21-91E5-444D-9F81-062B00A560B8}"/>
                    </a:ext>
                  </a:extLst>
                </p:cNvPr>
                <p:cNvSpPr/>
                <p:nvPr/>
              </p:nvSpPr>
              <p:spPr>
                <a:xfrm>
                  <a:off x="6232498" y="3501473"/>
                  <a:ext cx="1693627" cy="16936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id="{8C20CEB9-C44D-4539-8601-913808B55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6359" y="3934640"/>
                  <a:ext cx="849512" cy="87499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FDC0AB73-2B5D-4068-A7B9-BB9A05571B79}"/>
                  </a:ext>
                </a:extLst>
              </p:cNvPr>
              <p:cNvGrpSpPr/>
              <p:nvPr/>
            </p:nvGrpSpPr>
            <p:grpSpPr>
              <a:xfrm>
                <a:off x="1576174" y="4060036"/>
                <a:ext cx="3298168" cy="1200329"/>
                <a:chOff x="6208644" y="4324341"/>
                <a:chExt cx="3298168" cy="1200329"/>
              </a:xfrm>
            </p:grpSpPr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3A351545-3E0D-48CD-B117-1D0CD115A893}"/>
                    </a:ext>
                  </a:extLst>
                </p:cNvPr>
                <p:cNvSpPr txBox="1"/>
                <p:nvPr/>
              </p:nvSpPr>
              <p:spPr>
                <a:xfrm>
                  <a:off x="6208644" y="4324341"/>
                  <a:ext cx="8454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err="1"/>
                    <a:t>Laravel</a:t>
                  </a:r>
                  <a:endParaRPr lang="pt-BR" dirty="0"/>
                </a:p>
              </p:txBody>
            </p:sp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2C8DBAE6-072C-4AFF-8546-C9EDB16BFD1E}"/>
                    </a:ext>
                  </a:extLst>
                </p:cNvPr>
                <p:cNvSpPr txBox="1"/>
                <p:nvPr/>
              </p:nvSpPr>
              <p:spPr>
                <a:xfrm>
                  <a:off x="6208644" y="4693673"/>
                  <a:ext cx="329816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/>
                    <a:t>Robusto, maduro, poderoso e flexível, com uma comunidade incrível, o </a:t>
                  </a:r>
                  <a:r>
                    <a:rPr lang="pt-BR" sz="1200" b="1" dirty="0" err="1"/>
                    <a:t>Laravel</a:t>
                  </a:r>
                  <a:r>
                    <a:rPr lang="pt-BR" sz="1200" b="1" dirty="0"/>
                    <a:t> é um dos principais frameworks full-</a:t>
                  </a:r>
                  <a:r>
                    <a:rPr lang="pt-BR" sz="1200" b="1" dirty="0" err="1"/>
                    <a:t>stack</a:t>
                  </a:r>
                  <a:r>
                    <a:rPr lang="pt-BR" sz="1200" b="1" dirty="0"/>
                    <a:t> da web.</a:t>
                  </a:r>
                </a:p>
              </p:txBody>
            </p:sp>
          </p:grpSp>
        </p:grp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FAFE2C5-4D8F-448B-9F12-967A16E8243C}"/>
              </a:ext>
            </a:extLst>
          </p:cNvPr>
          <p:cNvGrpSpPr/>
          <p:nvPr/>
        </p:nvGrpSpPr>
        <p:grpSpPr>
          <a:xfrm>
            <a:off x="8384266" y="4038609"/>
            <a:ext cx="3650035" cy="1524007"/>
            <a:chOff x="6018880" y="2546985"/>
            <a:chExt cx="4483427" cy="1269641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A07DA428-8A85-4FA7-95A6-C98D5CBD86ED}"/>
                </a:ext>
              </a:extLst>
            </p:cNvPr>
            <p:cNvSpPr/>
            <p:nvPr/>
          </p:nvSpPr>
          <p:spPr>
            <a:xfrm>
              <a:off x="6018880" y="2546985"/>
              <a:ext cx="4483427" cy="1269641"/>
            </a:xfrm>
            <a:prstGeom prst="roundRect">
              <a:avLst>
                <a:gd name="adj" fmla="val 534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086DE80C-760E-4A42-A2DE-6920E19ACF29}"/>
                </a:ext>
              </a:extLst>
            </p:cNvPr>
            <p:cNvGrpSpPr/>
            <p:nvPr/>
          </p:nvGrpSpPr>
          <p:grpSpPr>
            <a:xfrm>
              <a:off x="6096000" y="2647561"/>
              <a:ext cx="4081670" cy="1075341"/>
              <a:chOff x="6748886" y="3920686"/>
              <a:chExt cx="4081670" cy="1075341"/>
            </a:xfrm>
          </p:grpSpPr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0BC2BE4B-4959-4B80-8C33-0CE525E6526C}"/>
                  </a:ext>
                </a:extLst>
              </p:cNvPr>
              <p:cNvGrpSpPr/>
              <p:nvPr/>
            </p:nvGrpSpPr>
            <p:grpSpPr>
              <a:xfrm>
                <a:off x="6748886" y="3920686"/>
                <a:ext cx="648031" cy="648031"/>
                <a:chOff x="6530327" y="3434213"/>
                <a:chExt cx="1693627" cy="1693627"/>
              </a:xfrm>
            </p:grpSpPr>
            <p:sp>
              <p:nvSpPr>
                <p:cNvPr id="15" name="Elipse 14">
                  <a:extLst>
                    <a:ext uri="{FF2B5EF4-FFF2-40B4-BE49-F238E27FC236}">
                      <a16:creationId xmlns:a16="http://schemas.microsoft.com/office/drawing/2014/main" id="{103CEC00-D046-4653-8EFC-641F19F8A878}"/>
                    </a:ext>
                  </a:extLst>
                </p:cNvPr>
                <p:cNvSpPr/>
                <p:nvPr/>
              </p:nvSpPr>
              <p:spPr>
                <a:xfrm>
                  <a:off x="6530327" y="3434213"/>
                  <a:ext cx="1693627" cy="16936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D6A2736A-BA06-49B2-BD7F-74ED391A7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0403" y="3825565"/>
                  <a:ext cx="803924" cy="916473"/>
                </a:xfrm>
                <a:prstGeom prst="rect">
                  <a:avLst/>
                </a:prstGeom>
              </p:spPr>
            </p:pic>
          </p:grp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F6524425-948B-403B-9E69-CFC7D4CB9997}"/>
                  </a:ext>
                </a:extLst>
              </p:cNvPr>
              <p:cNvGrpSpPr/>
              <p:nvPr/>
            </p:nvGrpSpPr>
            <p:grpSpPr>
              <a:xfrm>
                <a:off x="7460525" y="3920686"/>
                <a:ext cx="3370031" cy="1075341"/>
                <a:chOff x="6726804" y="2985512"/>
                <a:chExt cx="3370031" cy="1075341"/>
              </a:xfrm>
            </p:grpSpPr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0E92D199-E704-452A-B353-C8783134FDD2}"/>
                    </a:ext>
                  </a:extLst>
                </p:cNvPr>
                <p:cNvSpPr txBox="1"/>
                <p:nvPr/>
              </p:nvSpPr>
              <p:spPr>
                <a:xfrm>
                  <a:off x="6726804" y="2985512"/>
                  <a:ext cx="9621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err="1"/>
                    <a:t>Livewire</a:t>
                  </a:r>
                  <a:endParaRPr lang="pt-BR" dirty="0"/>
                </a:p>
              </p:txBody>
            </p:sp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36A1D6BF-43F6-4B70-8062-5D285F96FFD4}"/>
                    </a:ext>
                  </a:extLst>
                </p:cNvPr>
                <p:cNvSpPr txBox="1"/>
                <p:nvPr/>
              </p:nvSpPr>
              <p:spPr>
                <a:xfrm>
                  <a:off x="6726804" y="3354844"/>
                  <a:ext cx="3370031" cy="706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/>
                    <a:t>Componentes de visualização do </a:t>
                  </a:r>
                  <a:r>
                    <a:rPr lang="pt-BR" sz="1200" b="1" dirty="0" err="1"/>
                    <a:t>Laravel</a:t>
                  </a:r>
                  <a:r>
                    <a:rPr lang="pt-BR" sz="1200" b="1" dirty="0"/>
                    <a:t>, entregues perfeitamente aos seus usuários via </a:t>
                  </a:r>
                  <a:r>
                    <a:rPr lang="pt-BR" sz="1200" b="1" dirty="0" err="1"/>
                    <a:t>JavaScript</a:t>
                  </a:r>
                  <a:r>
                    <a:rPr lang="pt-BR" sz="1200" b="1" dirty="0"/>
                    <a:t> que você não precisa escrever.</a:t>
                  </a:r>
                </a:p>
              </p:txBody>
            </p:sp>
          </p:grpSp>
        </p:grp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47EA710-84AE-4260-B4B4-3EFFAB345646}"/>
              </a:ext>
            </a:extLst>
          </p:cNvPr>
          <p:cNvSpPr txBox="1"/>
          <p:nvPr/>
        </p:nvSpPr>
        <p:spPr>
          <a:xfrm>
            <a:off x="7429201" y="408480"/>
            <a:ext cx="3090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TALL </a:t>
            </a:r>
            <a:r>
              <a:rPr lang="pt-BR" sz="5400" dirty="0" err="1"/>
              <a:t>Stack</a:t>
            </a:r>
            <a:endParaRPr lang="pt-BR" sz="5400" dirty="0"/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B416F287-BA91-407A-B05B-3CDD9711BD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3" b="26231"/>
          <a:stretch/>
        </p:blipFill>
        <p:spPr>
          <a:xfrm>
            <a:off x="6328141" y="5902354"/>
            <a:ext cx="3173707" cy="8459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4944BB-AE16-31A1-9BA0-8BBF07A6E61F}"/>
              </a:ext>
            </a:extLst>
          </p:cNvPr>
          <p:cNvSpPr txBox="1"/>
          <p:nvPr/>
        </p:nvSpPr>
        <p:spPr>
          <a:xfrm>
            <a:off x="217698" y="1815819"/>
            <a:ext cx="3979178" cy="310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sistema foi construído utilizando-se de frameworks modernos e de métodos ágeis e a escolha dessas ferramentas possibilitou a rapidez na entrega do produto.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grupo de frameworks utilizados faz parte da chamada "TALL Stack" que consiste em: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EF16F0-D2C5-1D76-8BE5-2D5A7C9F6DB5}"/>
              </a:ext>
            </a:extLst>
          </p:cNvPr>
          <p:cNvSpPr txBox="1"/>
          <p:nvPr/>
        </p:nvSpPr>
        <p:spPr>
          <a:xfrm>
            <a:off x="841035" y="470871"/>
            <a:ext cx="5254965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 algn="ctr">
              <a:lnSpc>
                <a:spcPct val="150000"/>
              </a:lnSpc>
              <a:spcAft>
                <a:spcPts val="800"/>
              </a:spcAft>
              <a:defRPr sz="25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AGILIDADE E REPLICABILIDADE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00FBEF-F558-9672-D791-CC1561B3EE9D}"/>
              </a:ext>
            </a:extLst>
          </p:cNvPr>
          <p:cNvSpPr txBox="1"/>
          <p:nvPr/>
        </p:nvSpPr>
        <p:spPr>
          <a:xfrm>
            <a:off x="129514" y="5140350"/>
            <a:ext cx="4155546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facilitar a implantação do sistema em produção foi utilizado o Docker, ferramenta que auxilia no gerenciamento de aplicações em container.</a:t>
            </a:r>
          </a:p>
        </p:txBody>
      </p:sp>
    </p:spTree>
    <p:extLst>
      <p:ext uri="{BB962C8B-B14F-4D97-AF65-F5344CB8AC3E}">
        <p14:creationId xmlns:p14="http://schemas.microsoft.com/office/powerpoint/2010/main" val="140424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7">
            <a:extLst>
              <a:ext uri="{FF2B5EF4-FFF2-40B4-BE49-F238E27FC236}">
                <a16:creationId xmlns:a16="http://schemas.microsoft.com/office/drawing/2014/main" id="{3D1B5F27-BA9C-4EA8-8403-43E57362D9DB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6DE9AA-DEE4-C303-8B01-D2E20CE2A30A}"/>
              </a:ext>
            </a:extLst>
          </p:cNvPr>
          <p:cNvSpPr txBox="1"/>
          <p:nvPr/>
        </p:nvSpPr>
        <p:spPr>
          <a:xfrm>
            <a:off x="3170105" y="4000603"/>
            <a:ext cx="6149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Marcela Cristina Ozório</a:t>
            </a:r>
          </a:p>
          <a:p>
            <a:pPr algn="ctr"/>
            <a:r>
              <a:rPr lang="pt-BR" sz="2400" b="1" dirty="0"/>
              <a:t>Promotora de Justiça</a:t>
            </a:r>
          </a:p>
          <a:p>
            <a:pPr algn="ctr"/>
            <a:r>
              <a:rPr lang="pt-BR" sz="2400" b="1" dirty="0"/>
              <a:t>Coordenadora-Geral do NAT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mozorio@mpac.mp.br</a:t>
            </a:r>
          </a:p>
          <a:p>
            <a:pPr algn="ctr"/>
            <a:r>
              <a:rPr lang="pt-BR" sz="2400" b="1" dirty="0"/>
              <a:t>(68) 999694188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543440-361C-55DB-FE5C-BCCC144A0BF6}"/>
              </a:ext>
            </a:extLst>
          </p:cNvPr>
          <p:cNvSpPr txBox="1"/>
          <p:nvPr/>
        </p:nvSpPr>
        <p:spPr>
          <a:xfrm>
            <a:off x="2872765" y="5451467"/>
            <a:ext cx="6595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https://resolutividade.mpac.mp.br/</a:t>
            </a:r>
          </a:p>
        </p:txBody>
      </p:sp>
    </p:spTree>
    <p:extLst>
      <p:ext uri="{BB962C8B-B14F-4D97-AF65-F5344CB8AC3E}">
        <p14:creationId xmlns:p14="http://schemas.microsoft.com/office/powerpoint/2010/main" val="8026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ED8B26-CBEC-5BA5-CCEA-DD32A68FAF1F}"/>
              </a:ext>
            </a:extLst>
          </p:cNvPr>
          <p:cNvSpPr txBox="1"/>
          <p:nvPr/>
        </p:nvSpPr>
        <p:spPr>
          <a:xfrm>
            <a:off x="762000" y="1869196"/>
            <a:ext cx="10861964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VITRINE DE </a:t>
            </a:r>
            <a:r>
              <a:rPr lang="pt-BR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RESOLUTIVIDADE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uma ferramenta em espaço público e transparente hospedado no site do MPAC, para apresentar resultados efetivos, a partir da atuação ministerial.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7CA2C2-A6F7-8D96-6EF1-ACF8EB470B89}"/>
              </a:ext>
            </a:extLst>
          </p:cNvPr>
          <p:cNvSpPr txBox="1"/>
          <p:nvPr/>
        </p:nvSpPr>
        <p:spPr>
          <a:xfrm>
            <a:off x="2731626" y="668149"/>
            <a:ext cx="623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VITRINE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525922-9ACA-7DF6-D352-D9127CBF6D71}"/>
              </a:ext>
            </a:extLst>
          </p:cNvPr>
          <p:cNvSpPr txBox="1"/>
          <p:nvPr/>
        </p:nvSpPr>
        <p:spPr>
          <a:xfrm>
            <a:off x="2876648" y="3177135"/>
            <a:ext cx="6434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 Rounded MT Bold" panose="020F0704030504030204" pitchFamily="34" charset="0"/>
              </a:rPr>
              <a:t>O</a:t>
            </a:r>
            <a:r>
              <a:rPr lang="pt-BR" sz="2400" b="1" i="0" dirty="0">
                <a:effectLst/>
                <a:latin typeface="Arial Rounded MT Bold" panose="020F0704030504030204" pitchFamily="34" charset="0"/>
              </a:rPr>
              <a:t> que encanta aos olhos desperta-nos.....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F94817-D13B-DB07-7AB0-A48C9DEE495A}"/>
              </a:ext>
            </a:extLst>
          </p:cNvPr>
          <p:cNvSpPr txBox="1"/>
          <p:nvPr/>
        </p:nvSpPr>
        <p:spPr>
          <a:xfrm>
            <a:off x="5316432" y="5169533"/>
            <a:ext cx="26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Hoje na internet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08037A-1BB1-339B-0A0B-10903360790A}"/>
              </a:ext>
            </a:extLst>
          </p:cNvPr>
          <p:cNvSpPr txBox="1"/>
          <p:nvPr/>
        </p:nvSpPr>
        <p:spPr>
          <a:xfrm>
            <a:off x="7277968" y="5635004"/>
            <a:ext cx="338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Logo mais no </a:t>
            </a:r>
            <a:r>
              <a:rPr lang="pt-BR" sz="2400" b="1" dirty="0" err="1">
                <a:solidFill>
                  <a:srgbClr val="0070C0"/>
                </a:solidFill>
              </a:rPr>
              <a:t>metaverso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CFDB04-B695-DAE5-516E-DD1937931909}"/>
              </a:ext>
            </a:extLst>
          </p:cNvPr>
          <p:cNvSpPr txBox="1"/>
          <p:nvPr/>
        </p:nvSpPr>
        <p:spPr>
          <a:xfrm>
            <a:off x="1260573" y="3815947"/>
            <a:ext cx="405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Hoje para registro do que já fizemos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D37525-F20C-CC8E-71D4-4EEAC6FF722E}"/>
              </a:ext>
            </a:extLst>
          </p:cNvPr>
          <p:cNvSpPr txBox="1"/>
          <p:nvPr/>
        </p:nvSpPr>
        <p:spPr>
          <a:xfrm>
            <a:off x="3716805" y="4492740"/>
            <a:ext cx="457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Logo mais a partir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36696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22711A-4813-C247-E88C-0D4B6F4E7838}"/>
              </a:ext>
            </a:extLst>
          </p:cNvPr>
          <p:cNvSpPr txBox="1"/>
          <p:nvPr/>
        </p:nvSpPr>
        <p:spPr>
          <a:xfrm>
            <a:off x="2624572" y="351900"/>
            <a:ext cx="6239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 E DIRETRIZES DA RESOLUTIVIDADE</a:t>
            </a:r>
            <a:endParaRPr lang="pt-BR" sz="25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53C866-F366-F89B-756C-DCED03601C4D}"/>
              </a:ext>
            </a:extLst>
          </p:cNvPr>
          <p:cNvSpPr txBox="1"/>
          <p:nvPr/>
        </p:nvSpPr>
        <p:spPr>
          <a:xfrm>
            <a:off x="1011382" y="2204926"/>
            <a:ext cx="9753600" cy="34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pt-BR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Dentre outros, citamos principalmente: </a:t>
            </a:r>
            <a:r>
              <a:rPr lang="pt-BR" sz="3000" b="1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</a:t>
            </a:r>
            <a:r>
              <a:rPr lang="pt-BR" sz="3000" b="1" spc="65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b="1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t-BR" sz="3000" b="1" spc="-25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b="1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deficiências</a:t>
            </a:r>
            <a:r>
              <a:rPr lang="pt-BR" sz="3000" b="1" spc="15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b="1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sociais e das</a:t>
            </a:r>
            <a:r>
              <a:rPr lang="pt-BR" sz="3000" b="1" spc="-25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b="1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causas</a:t>
            </a:r>
            <a:r>
              <a:rPr lang="pt-BR" sz="3000" b="1" spc="25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b="1" spc="-10" dirty="0">
                <a:solidFill>
                  <a:srgbClr val="1D1D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locais, capacidade articulação e diálogo, autoridade ética, atuação preventiva, efetivação dos direitos.</a:t>
            </a:r>
            <a:endParaRPr lang="pt-BR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22A255-9D59-06F3-891E-ED52C9578156}"/>
              </a:ext>
            </a:extLst>
          </p:cNvPr>
          <p:cNvSpPr txBox="1"/>
          <p:nvPr/>
        </p:nvSpPr>
        <p:spPr>
          <a:xfrm>
            <a:off x="7069985" y="5604209"/>
            <a:ext cx="4905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Recomendação CNMP nº 54/2017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5232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891C17-B7EB-847A-F883-84A2D1325832}"/>
              </a:ext>
            </a:extLst>
          </p:cNvPr>
          <p:cNvSpPr txBox="1"/>
          <p:nvPr/>
        </p:nvSpPr>
        <p:spPr>
          <a:xfrm>
            <a:off x="643081" y="1778018"/>
            <a:ext cx="10905836" cy="4100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algn="just">
              <a:lnSpc>
                <a:spcPct val="150000"/>
              </a:lnSpc>
              <a:spcAft>
                <a:spcPts val="8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de contribuição decisiva para prevenir ou solucionar, de modo efetivo, o conflito, o problema ou a controvérsia envolvendo a concretização de direitos ou interesses para cuja defesa e proteção é legitimado o Ministério Público, bem como para prevenir, inibir ou reparar adequadamente a lesão ou ameaça a esses direitos ou interesse e </a:t>
            </a: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fetivar as sanções aplicadas judicialmente em face dos correspondentes ilícitos, assegurando-lhes a máxima efetividade possível por meio do uso regular dos instrumentos jurídicos que lhe são disponibilizados (Recomendação CNMP nº 54/2017).</a:t>
            </a:r>
            <a:endParaRPr lang="pt-BR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F86580-8223-038A-86AA-DC1A3642C6F5}"/>
              </a:ext>
            </a:extLst>
          </p:cNvPr>
          <p:cNvSpPr txBox="1"/>
          <p:nvPr/>
        </p:nvSpPr>
        <p:spPr>
          <a:xfrm>
            <a:off x="1878830" y="567345"/>
            <a:ext cx="7990417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5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AVALIAÇÃO DA RESOLUTIVIDADE</a:t>
            </a:r>
          </a:p>
        </p:txBody>
      </p:sp>
    </p:spTree>
    <p:extLst>
      <p:ext uri="{BB962C8B-B14F-4D97-AF65-F5344CB8AC3E}">
        <p14:creationId xmlns:p14="http://schemas.microsoft.com/office/powerpoint/2010/main" val="196598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ABE603-3C45-8CDA-11CA-8E8BBACFB49C}"/>
              </a:ext>
            </a:extLst>
          </p:cNvPr>
          <p:cNvSpPr txBox="1"/>
          <p:nvPr/>
        </p:nvSpPr>
        <p:spPr>
          <a:xfrm>
            <a:off x="1878830" y="567345"/>
            <a:ext cx="7990417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5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COMO ESTÁ ORGANIZADA A VITRINE?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A2F2C-2B9A-EC72-86B0-0C68020031F3}"/>
              </a:ext>
            </a:extLst>
          </p:cNvPr>
          <p:cNvSpPr txBox="1"/>
          <p:nvPr/>
        </p:nvSpPr>
        <p:spPr>
          <a:xfrm>
            <a:off x="16230" y="2806676"/>
            <a:ext cx="3673283" cy="253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5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As ações de Resolutividade são alinhadas pelos Programas Estratégicos do Planejamento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A1C8ECE8-81AD-CE5A-9626-13D34EC97A5A}"/>
              </a:ext>
            </a:extLst>
          </p:cNvPr>
          <p:cNvCxnSpPr/>
          <p:nvPr/>
        </p:nvCxnSpPr>
        <p:spPr>
          <a:xfrm flipV="1">
            <a:off x="3824285" y="3846353"/>
            <a:ext cx="1820411" cy="343949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0F8EADCA-7407-B4B0-A485-52F5C0519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08" y="1715423"/>
            <a:ext cx="3427133" cy="45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9B8AA57-FCBC-97EF-6A24-6B527808E30D}"/>
              </a:ext>
            </a:extLst>
          </p:cNvPr>
          <p:cNvSpPr/>
          <p:nvPr/>
        </p:nvSpPr>
        <p:spPr>
          <a:xfrm>
            <a:off x="1604728" y="3783001"/>
            <a:ext cx="2637796" cy="128875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147888" algn="l"/>
              </a:tabLst>
            </a:pPr>
            <a:r>
              <a:rPr lang="pt-BR" b="1" dirty="0">
                <a:solidFill>
                  <a:schemeClr val="bg1"/>
                </a:solidFill>
              </a:rPr>
              <a:t>Descrição do Conflito, problema ou controvérsia enfrentado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497B580-BBC9-555C-C541-192F069707D4}"/>
              </a:ext>
            </a:extLst>
          </p:cNvPr>
          <p:cNvSpPr/>
          <p:nvPr/>
        </p:nvSpPr>
        <p:spPr>
          <a:xfrm>
            <a:off x="4623311" y="3755291"/>
            <a:ext cx="2637796" cy="12887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Descrição da ação resolutiva desenvolvida pelo MPAC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FAEECE8-AAA7-601C-C048-3989CA02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49" y="2443887"/>
            <a:ext cx="2564992" cy="102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A87C7BB-0577-E05D-D554-F306E29699F6}"/>
              </a:ext>
            </a:extLst>
          </p:cNvPr>
          <p:cNvSpPr/>
          <p:nvPr/>
        </p:nvSpPr>
        <p:spPr>
          <a:xfrm>
            <a:off x="7641894" y="3732379"/>
            <a:ext cx="2637796" cy="12887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Descrição comprovada da solução, a partir da ação do MPAC.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B0FB499-15CC-49CF-B033-49173A81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0" y="2135184"/>
            <a:ext cx="2295194" cy="145362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40A4CF4-9A2C-885C-0671-35F25D11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2032000"/>
            <a:ext cx="1438557" cy="16723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D62EAE-361D-C4A6-B5E8-206FE774E2FC}"/>
              </a:ext>
            </a:extLst>
          </p:cNvPr>
          <p:cNvSpPr txBox="1"/>
          <p:nvPr/>
        </p:nvSpPr>
        <p:spPr>
          <a:xfrm>
            <a:off x="1047038" y="183670"/>
            <a:ext cx="9232652" cy="11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pt-BR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FORMULÁRIO DE FOMENTO À RESOLUTIVIDADE É MUITO SIMPLES.....</a:t>
            </a:r>
            <a:endParaRPr lang="pt-BR" sz="25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0B5F66-3ACD-652F-2518-5C3F310B1D13}"/>
              </a:ext>
            </a:extLst>
          </p:cNvPr>
          <p:cNvSpPr txBox="1"/>
          <p:nvPr/>
        </p:nvSpPr>
        <p:spPr>
          <a:xfrm>
            <a:off x="6303797" y="59531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https://resolutividade.mpac.mp.br/</a:t>
            </a:r>
          </a:p>
        </p:txBody>
      </p:sp>
    </p:spTree>
    <p:extLst>
      <p:ext uri="{BB962C8B-B14F-4D97-AF65-F5344CB8AC3E}">
        <p14:creationId xmlns:p14="http://schemas.microsoft.com/office/powerpoint/2010/main" val="364848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C2947F8-E443-ECFF-294F-5F1723DFE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4951A63-2C47-C621-BF06-EA5C3BBCAFD9}"/>
              </a:ext>
            </a:extLst>
          </p:cNvPr>
          <p:cNvSpPr/>
          <p:nvPr/>
        </p:nvSpPr>
        <p:spPr>
          <a:xfrm>
            <a:off x="6182686" y="755009"/>
            <a:ext cx="2105637" cy="3481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8471D807-347E-0142-40D1-F470A729487F}"/>
              </a:ext>
            </a:extLst>
          </p:cNvPr>
          <p:cNvSpPr/>
          <p:nvPr/>
        </p:nvSpPr>
        <p:spPr>
          <a:xfrm>
            <a:off x="8443518" y="0"/>
            <a:ext cx="2105637" cy="1031846"/>
          </a:xfrm>
          <a:prstGeom prst="cloudCallout">
            <a:avLst>
              <a:gd name="adj1" fmla="val -108083"/>
              <a:gd name="adj2" fmla="val 61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Exemplo de como fica no site...</a:t>
            </a:r>
          </a:p>
        </p:txBody>
      </p:sp>
    </p:spTree>
    <p:extLst>
      <p:ext uri="{BB962C8B-B14F-4D97-AF65-F5344CB8AC3E}">
        <p14:creationId xmlns:p14="http://schemas.microsoft.com/office/powerpoint/2010/main" val="126736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5748BC-515F-F76B-BA55-72EA1BF7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79ED4E9-5F3C-AE1E-DE6C-E55FE77F7127}"/>
              </a:ext>
            </a:extLst>
          </p:cNvPr>
          <p:cNvSpPr/>
          <p:nvPr/>
        </p:nvSpPr>
        <p:spPr>
          <a:xfrm>
            <a:off x="10704352" y="989901"/>
            <a:ext cx="1291905" cy="746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1A4298-BE59-AA5E-954B-839B261BC553}"/>
              </a:ext>
            </a:extLst>
          </p:cNvPr>
          <p:cNvSpPr txBox="1"/>
          <p:nvPr/>
        </p:nvSpPr>
        <p:spPr>
          <a:xfrm>
            <a:off x="6461943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https://resolutividade.mpac.mp.br/</a:t>
            </a:r>
          </a:p>
        </p:txBody>
      </p:sp>
    </p:spTree>
    <p:extLst>
      <p:ext uri="{BB962C8B-B14F-4D97-AF65-F5344CB8AC3E}">
        <p14:creationId xmlns:p14="http://schemas.microsoft.com/office/powerpoint/2010/main" val="14394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25DE10-CA37-00F9-942D-4F399056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1" y="1736521"/>
            <a:ext cx="7667313" cy="510725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BE7820E-5B43-2DD0-706F-4DB050007F44}"/>
              </a:ext>
            </a:extLst>
          </p:cNvPr>
          <p:cNvSpPr/>
          <p:nvPr/>
        </p:nvSpPr>
        <p:spPr>
          <a:xfrm>
            <a:off x="6096000" y="3303165"/>
            <a:ext cx="1291905" cy="746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7476DD9-6985-61BF-6012-EB9A8CB4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84" y="2588682"/>
            <a:ext cx="4139657" cy="2175586"/>
          </a:xfrm>
          <a:prstGeom prst="rect">
            <a:avLst/>
          </a:prstGeom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D71D6A24-9FB9-9693-8E6A-EC12C252ED92}"/>
              </a:ext>
            </a:extLst>
          </p:cNvPr>
          <p:cNvCxnSpPr>
            <a:cxnSpLocks/>
          </p:cNvCxnSpPr>
          <p:nvPr/>
        </p:nvCxnSpPr>
        <p:spPr>
          <a:xfrm flipV="1">
            <a:off x="7180976" y="2692866"/>
            <a:ext cx="2144786" cy="983609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7653F4-145E-1F9D-EC19-4B144D4783E3}"/>
              </a:ext>
            </a:extLst>
          </p:cNvPr>
          <p:cNvSpPr txBox="1"/>
          <p:nvPr/>
        </p:nvSpPr>
        <p:spPr>
          <a:xfrm>
            <a:off x="1998800" y="133000"/>
            <a:ext cx="7856012" cy="11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pt-BR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VITRINE É INTEGRADA AO BANCO NACIONAL DE PROJETOS DO CNMP</a:t>
            </a:r>
            <a:endParaRPr lang="pt-BR" sz="25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B9A098E-0ECA-6B79-DFE6-8570F7AD38D6}"/>
              </a:ext>
            </a:extLst>
          </p:cNvPr>
          <p:cNvSpPr txBox="1"/>
          <p:nvPr/>
        </p:nvSpPr>
        <p:spPr>
          <a:xfrm>
            <a:off x="8253369" y="6093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https://resolutividade.mpac.mp.br/</a:t>
            </a:r>
          </a:p>
        </p:txBody>
      </p:sp>
    </p:spTree>
    <p:extLst>
      <p:ext uri="{BB962C8B-B14F-4D97-AF65-F5344CB8AC3E}">
        <p14:creationId xmlns:p14="http://schemas.microsoft.com/office/powerpoint/2010/main" val="203473009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541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Rounded MT Bold</vt:lpstr>
      <vt:lpstr>Calibri</vt:lpstr>
      <vt:lpstr>Calibri Light</vt:lpstr>
      <vt:lpstr>Century Gothic</vt:lpstr>
      <vt:lpstr>Times New Roman</vt:lpstr>
      <vt:lpstr>Wingdings 3</vt:lpstr>
      <vt:lpstr>Tema do Office</vt:lpstr>
      <vt:lpstr>1_Tema do Office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Deniken Guimarães Lopes</dc:creator>
  <cp:lastModifiedBy>Marcela Cristina Ozório</cp:lastModifiedBy>
  <cp:revision>15</cp:revision>
  <cp:lastPrinted>2022-11-10T19:47:25Z</cp:lastPrinted>
  <dcterms:created xsi:type="dcterms:W3CDTF">2022-11-10T15:02:10Z</dcterms:created>
  <dcterms:modified xsi:type="dcterms:W3CDTF">2023-05-25T13:27:53Z</dcterms:modified>
</cp:coreProperties>
</file>