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8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media/image53.jpeg" ContentType="image/jpeg"/>
  <Override PartName="/ppt/media/image1.jpeg" ContentType="image/jpeg"/>
  <Override PartName="/ppt/media/image59.png" ContentType="image/png"/>
  <Override PartName="/ppt/media/image17.jpeg" ContentType="image/jpeg"/>
  <Override PartName="/ppt/media/image3.png" ContentType="image/png"/>
  <Override PartName="/ppt/media/image58.png" ContentType="image/png"/>
  <Override PartName="/ppt/media/image2.png" ContentType="image/png"/>
  <Override PartName="/ppt/media/image6.jpeg" ContentType="image/jpeg"/>
  <Override PartName="/ppt/media/image21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62.jpeg" ContentType="image/jpe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3.png" ContentType="image/png"/>
  <Override PartName="/ppt/media/image14.jpeg" ContentType="image/jpeg"/>
  <Override PartName="/ppt/media/image29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3.png" ContentType="image/png"/>
  <Override PartName="/ppt/media/image47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37.png" ContentType="image/png"/>
  <Override PartName="/ppt/media/image27.png" ContentType="image/png"/>
  <Override PartName="/ppt/media/image28.jpeg" ContentType="image/jpeg"/>
  <Override PartName="/ppt/media/image57.png" ContentType="image/png"/>
  <Override PartName="/ppt/media/image30.png" ContentType="image/png"/>
  <Override PartName="/ppt/media/image31.png" ContentType="image/png"/>
  <Override PartName="/ppt/media/image32.jpeg" ContentType="image/jpeg"/>
  <Override PartName="/ppt/media/image52.png" ContentType="image/png"/>
  <Override PartName="/ppt/media/image33.png" ContentType="image/png"/>
  <Override PartName="/ppt/media/image34.jpeg" ContentType="image/jpeg"/>
  <Override PartName="/ppt/media/image35.png" ContentType="image/pn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8.png" ContentType="image/png"/>
  <Override PartName="/ppt/media/image55.jpeg" ContentType="image/jpeg"/>
  <Override PartName="/ppt/media/image49.png" ContentType="image/png"/>
  <Override PartName="/ppt/media/image50.png" ContentType="image/png"/>
  <Override PartName="/ppt/media/image51.png" ContentType="image/png"/>
  <Override PartName="/ppt/media/image54.png" ContentType="image/png"/>
  <Override PartName="/ppt/media/image56.png" ContentType="image/png"/>
  <Override PartName="/ppt/media/image60.jpeg" ContentType="image/jpeg"/>
  <Override PartName="/ppt/media/image61.png" ContentType="image/png"/>
  <Override PartName="/ppt/media/image63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microsoft.com/office/2020/02/relationships/classificationlabels" Target="docMetadata/LabelInfo.xml"/><Relationship Id="rId5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notesMaster" Target="notesMasters/notesMaster1.xml"/><Relationship Id="rId15" Type="http://schemas.openxmlformats.org/officeDocument/2006/relationships/slide" Target="slides/slide1.xml"/><Relationship Id="rId16" Type="http://schemas.openxmlformats.org/officeDocument/2006/relationships/slide" Target="slides/slide2.xml"/><Relationship Id="rId17" Type="http://schemas.openxmlformats.org/officeDocument/2006/relationships/slide" Target="slides/slide3.xml"/><Relationship Id="rId18" Type="http://schemas.openxmlformats.org/officeDocument/2006/relationships/slide" Target="slides/slide4.xml"/><Relationship Id="rId19" Type="http://schemas.openxmlformats.org/officeDocument/2006/relationships/slide" Target="slides/slide5.xml"/><Relationship Id="rId20" Type="http://schemas.openxmlformats.org/officeDocument/2006/relationships/slide" Target="slides/slide6.xml"/><Relationship Id="rId21" Type="http://schemas.openxmlformats.org/officeDocument/2006/relationships/slide" Target="slides/slide7.xml"/><Relationship Id="rId22" Type="http://schemas.openxmlformats.org/officeDocument/2006/relationships/slide" Target="slides/slide8.xml"/><Relationship Id="rId23" Type="http://schemas.openxmlformats.org/officeDocument/2006/relationships/slide" Target="slides/slide9.xml"/><Relationship Id="rId24" Type="http://schemas.openxmlformats.org/officeDocument/2006/relationships/slide" Target="slides/slide10.xml"/><Relationship Id="rId25" Type="http://schemas.openxmlformats.org/officeDocument/2006/relationships/slide" Target="slides/slide11.xml"/><Relationship Id="rId26" Type="http://schemas.openxmlformats.org/officeDocument/2006/relationships/slide" Target="slides/slide12.xml"/><Relationship Id="rId27" Type="http://schemas.openxmlformats.org/officeDocument/2006/relationships/slide" Target="slides/slide13.xml"/><Relationship Id="rId28" Type="http://schemas.openxmlformats.org/officeDocument/2006/relationships/slide" Target="slides/slide14.xml"/><Relationship Id="rId29" Type="http://schemas.openxmlformats.org/officeDocument/2006/relationships/slide" Target="slides/slide15.xml"/><Relationship Id="rId30" Type="http://schemas.openxmlformats.org/officeDocument/2006/relationships/slide" Target="slides/slide16.xml"/><Relationship Id="rId31" Type="http://schemas.openxmlformats.org/officeDocument/2006/relationships/slide" Target="slides/slide17.xml"/><Relationship Id="rId32" Type="http://schemas.openxmlformats.org/officeDocument/2006/relationships/slide" Target="slides/slide18.xml"/><Relationship Id="rId33" Type="http://schemas.openxmlformats.org/officeDocument/2006/relationships/slide" Target="slides/slide19.xml"/><Relationship Id="rId34" Type="http://schemas.openxmlformats.org/officeDocument/2006/relationships/slide" Target="slides/slide20.xml"/><Relationship Id="rId35" Type="http://schemas.openxmlformats.org/officeDocument/2006/relationships/slide" Target="slides/slide21.xml"/><Relationship Id="rId36" Type="http://schemas.openxmlformats.org/officeDocument/2006/relationships/slide" Target="slides/slide22.xml"/><Relationship Id="rId37" Type="http://schemas.openxmlformats.org/officeDocument/2006/relationships/slide" Target="slides/slide23.xml"/><Relationship Id="rId38" Type="http://schemas.openxmlformats.org/officeDocument/2006/relationships/slide" Target="slides/slide24.xml"/><Relationship Id="rId39" Type="http://schemas.openxmlformats.org/officeDocument/2006/relationships/slide" Target="slides/slide25.xml"/><Relationship Id="rId40" Type="http://schemas.openxmlformats.org/officeDocument/2006/relationships/slide" Target="slides/slide26.xml"/><Relationship Id="rId41" Type="http://schemas.openxmlformats.org/officeDocument/2006/relationships/slide" Target="slides/slide27.xml"/><Relationship Id="rId42" Type="http://schemas.openxmlformats.org/officeDocument/2006/relationships/slide" Target="slides/slide2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mover o slide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2000" spc="-1" strike="noStrike">
                <a:latin typeface="Arial"/>
              </a:rPr>
              <a:t>Clique para editar o formato de notas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pt-BR" sz="1400" spc="-1" strike="noStrike">
                <a:latin typeface="Times New Roman"/>
              </a:rPr>
              <a:t>&lt;cabeçalho&gt;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pt-BR" sz="1400" spc="-1" strike="noStrike">
                <a:latin typeface="Times New Roman"/>
              </a:rPr>
              <a:t>&lt;data/hora&gt;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8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pt-BR" sz="1400" spc="-1" strike="noStrike">
                <a:latin typeface="Times New Roman"/>
              </a:rPr>
              <a:t>&lt;rodapé&gt;</a:t>
            </a:r>
            <a:endParaRPr b="0" lang="pt-BR" sz="1400" spc="-1" strike="noStrike">
              <a:latin typeface="Times New Roman"/>
            </a:endParaRPr>
          </a:p>
        </p:txBody>
      </p:sp>
      <p:sp>
        <p:nvSpPr>
          <p:cNvPr id="48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0CDDE102-B26C-4F57-BE80-74C4141E9A59}" type="slidenum">
              <a:rPr b="0" lang="pt-BR" sz="1400" spc="-1" strike="noStrike">
                <a:latin typeface="Times New Roman"/>
              </a:rPr>
              <a:t>&lt;número&gt;</a:t>
            </a:fld>
            <a:endParaRPr b="0" lang="pt-B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6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694" name="Espaço Reservado para o Número do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8E81952-1219-4058-AF45-6A08D4BC847B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21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41361D2-BCDE-4309-A24A-50665B5BC2A8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2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24" name="Espaço Reservado para Número de Slide 3_0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07B4DC3-8F4C-4282-B315-BC15E99DD870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27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8C46CC0-95BA-4A1F-A5B9-C064799039D1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30" name="Espaço Reservado para Número de Slide 3_1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ABB71DB-1EE2-474E-87DC-6BE887126BA1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697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94F8467-7363-43FF-8E9E-C7E0F4C3D5FC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33" name="Espaço Reservado para Número de Slide 3_11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01696BD-DF9A-4E70-AEC1-6082CC08C4F9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3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36" name="Espaço Reservado para Número de Slide 3_2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82DC5C0-0C8F-415F-AE08-8E50C22B965E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3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39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73BEC08-E9F1-41A1-A63A-B510156FB509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42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B000560-F796-4B43-9B96-4B9B767FA264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00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CD1D177-129F-4B7D-8D47-8FD69E172F8D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03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934ECB9-A902-48A0-BDA0-B0AF2C460EBD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06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67F2BA4-A045-4674-AA6B-63F7A0571917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09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8169633-F047-4DA4-AD5A-18A2AD010F20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1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12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DFC420D-8A58-4CED-ACD4-D1D1840E2411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15" name="Espaço Reservado para Número de Slid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4043595F-A814-491D-9D39-A251C496A55F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5320" cy="3085200"/>
          </a:xfrm>
          <a:prstGeom prst="rect">
            <a:avLst/>
          </a:prstGeom>
        </p:spPr>
      </p:sp>
      <p:sp>
        <p:nvSpPr>
          <p:cNvPr id="71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pt-BR" sz="2000" spc="-1" strike="noStrike">
              <a:latin typeface="Arial"/>
            </a:endParaRPr>
          </a:p>
        </p:txBody>
      </p:sp>
      <p:sp>
        <p:nvSpPr>
          <p:cNvPr id="718" name="Espaço Reservado para Número de Slide 3_4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574935DB-E1A5-4552-A535-592923A1786C}" type="slidenum">
              <a:rPr b="0" lang="pt-B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&lt;número&gt;</a:t>
            </a:fld>
            <a:endParaRPr b="0" lang="pt-BR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5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9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5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6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47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9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29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pt-BR" sz="4400" spc="-1" strike="noStrike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pt-B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Retângulo 6"/>
          <p:cNvSpPr/>
          <p:nvPr/>
        </p:nvSpPr>
        <p:spPr>
          <a:xfrm>
            <a:off x="0" y="0"/>
            <a:ext cx="9036000" cy="68565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onector Reto 14"/>
          <p:cNvSpPr/>
          <p:nvPr/>
        </p:nvSpPr>
        <p:spPr>
          <a:xfrm>
            <a:off x="739440" y="0"/>
            <a:ext cx="360" cy="6187680"/>
          </a:xfrm>
          <a:prstGeom prst="line">
            <a:avLst/>
          </a:prstGeom>
          <a:ln w="19050">
            <a:solidFill>
              <a:srgbClr val="f3ed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onector Reto 7"/>
          <p:cNvSpPr/>
          <p:nvPr/>
        </p:nvSpPr>
        <p:spPr>
          <a:xfrm>
            <a:off x="0" y="1510560"/>
            <a:ext cx="12191760" cy="36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1" name="Conector Reto 8"/>
          <p:cNvSpPr/>
          <p:nvPr/>
        </p:nvSpPr>
        <p:spPr>
          <a:xfrm>
            <a:off x="739440" y="0"/>
            <a:ext cx="360" cy="251460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Conector Reto 7"/>
          <p:cNvSpPr/>
          <p:nvPr/>
        </p:nvSpPr>
        <p:spPr>
          <a:xfrm>
            <a:off x="0" y="1689120"/>
            <a:ext cx="1606320" cy="36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Conector Reto 11"/>
          <p:cNvSpPr/>
          <p:nvPr/>
        </p:nvSpPr>
        <p:spPr>
          <a:xfrm>
            <a:off x="6834600" y="-3960"/>
            <a:ext cx="360" cy="215928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onector Reto 11"/>
          <p:cNvSpPr/>
          <p:nvPr/>
        </p:nvSpPr>
        <p:spPr>
          <a:xfrm>
            <a:off x="0" y="1689120"/>
            <a:ext cx="1606320" cy="36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" name="Conector Reto 12"/>
          <p:cNvSpPr/>
          <p:nvPr/>
        </p:nvSpPr>
        <p:spPr>
          <a:xfrm>
            <a:off x="740520" y="0"/>
            <a:ext cx="360" cy="275724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Conector Reto 13"/>
          <p:cNvSpPr/>
          <p:nvPr/>
        </p:nvSpPr>
        <p:spPr>
          <a:xfrm>
            <a:off x="8728920" y="2551320"/>
            <a:ext cx="3462840" cy="36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Retângulo 13"/>
          <p:cNvSpPr/>
          <p:nvPr/>
        </p:nvSpPr>
        <p:spPr>
          <a:xfrm>
            <a:off x="5397480" y="2009880"/>
            <a:ext cx="6793200" cy="2837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3ed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Retângulo 13"/>
          <p:cNvSpPr/>
          <p:nvPr/>
        </p:nvSpPr>
        <p:spPr>
          <a:xfrm>
            <a:off x="5397480" y="2009880"/>
            <a:ext cx="6793200" cy="28371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aixa de texto 6"/>
          <p:cNvSpPr/>
          <p:nvPr/>
        </p:nvSpPr>
        <p:spPr>
          <a:xfrm>
            <a:off x="5637240" y="2973960"/>
            <a:ext cx="912960" cy="36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0" name="Retângulo 8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pt-BR" sz="4400" spc="-1" strike="noStrike">
                <a:latin typeface="Arial"/>
              </a:rPr>
              <a:t>Clique para editar o formato do texto do título</a:t>
            </a:r>
            <a:endParaRPr b="0" lang="pt-BR" sz="4400" spc="-1" strike="noStrike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latin typeface="Arial"/>
              </a:rPr>
              <a:t>Clique para editar o formato do texto da estrutura de tópicos</a:t>
            </a:r>
            <a:endParaRPr b="0" lang="pt-B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latin typeface="Arial"/>
              </a:rPr>
              <a:t>2.º nível da estrutura de tópicos</a:t>
            </a:r>
            <a:endParaRPr b="0" lang="pt-B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latin typeface="Arial"/>
              </a:rPr>
              <a:t>3.º nível da estrutura de tópicos</a:t>
            </a:r>
            <a:endParaRPr b="0" lang="pt-B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latin typeface="Arial"/>
              </a:rPr>
              <a:t>4.º nível da estrutura de tópicos</a:t>
            </a:r>
            <a:endParaRPr b="0" lang="pt-B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5.º nível da estrutura de tópicos</a:t>
            </a:r>
            <a:endParaRPr b="0" lang="pt-B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6.º nível da estrutura de tópicos</a:t>
            </a:r>
            <a:endParaRPr b="0" lang="pt-B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latin typeface="Arial"/>
              </a:rPr>
              <a:t>7.º nível da estrutura de tópicos</a:t>
            </a:r>
            <a:endParaRPr b="0" lang="pt-B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hyperlink" Target="https://intranet.mpdft.mp.br/portal/arquivos/videos/DTI/app_mpdft.mp4" TargetMode="External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85.xml"/><Relationship Id="rId5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85.xml"/><Relationship Id="rId4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9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hyperlink" Target="https://intranet.mpdft.mp.br/inventario/" TargetMode="External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9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9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9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9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slideLayout" Target="../slideLayouts/slideLayout9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png"/><Relationship Id="rId3" Type="http://schemas.openxmlformats.org/officeDocument/2006/relationships/slideLayout" Target="../slideLayouts/slideLayout73.xml"/><Relationship Id="rId4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image" Target="../media/image50.png"/><Relationship Id="rId3" Type="http://schemas.openxmlformats.org/officeDocument/2006/relationships/slideLayout" Target="../slideLayouts/slideLayout9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Relationship Id="rId3" Type="http://schemas.openxmlformats.org/officeDocument/2006/relationships/slideLayout" Target="../slideLayouts/slideLayout9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image" Target="../media/image54.png"/><Relationship Id="rId3" Type="http://schemas.openxmlformats.org/officeDocument/2006/relationships/slideLayout" Target="../slideLayouts/slideLayout109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121.xml"/><Relationship Id="rId4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slideLayout" Target="../slideLayouts/slideLayout9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image" Target="../media/image61.png"/><Relationship Id="rId3" Type="http://schemas.openxmlformats.org/officeDocument/2006/relationships/slideLayout" Target="../slideLayouts/slideLayout12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133.xml"/><Relationship Id="rId4" Type="http://schemas.openxmlformats.org/officeDocument/2006/relationships/notesSlide" Target="../notesSlides/notesSlide28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49.xml"/><Relationship Id="rId5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61.xml"/><Relationship Id="rId4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slideLayout" Target="../slideLayouts/slideLayout73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Título 17"/>
          <p:cNvSpPr/>
          <p:nvPr/>
        </p:nvSpPr>
        <p:spPr>
          <a:xfrm>
            <a:off x="986400" y="4386960"/>
            <a:ext cx="7830360" cy="159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</a:pPr>
            <a:r>
              <a:rPr b="0" lang="pt-BR" sz="5000" spc="89" strike="noStrike">
                <a:solidFill>
                  <a:srgbClr val="f3edea"/>
                </a:solidFill>
                <a:latin typeface="Tisa Offc Serif Pro"/>
                <a:ea typeface="DejaVu Sans"/>
              </a:rPr>
              <a:t>Aplicativo </a:t>
            </a:r>
            <a:br/>
            <a:r>
              <a:rPr b="0" lang="pt-BR" sz="5000" spc="89" strike="noStrike">
                <a:solidFill>
                  <a:srgbClr val="f3edea"/>
                </a:solidFill>
                <a:latin typeface="Tisa Offc Serif Pro"/>
                <a:ea typeface="DejaVu Sans"/>
              </a:rPr>
              <a:t>Inventário MPDFT</a:t>
            </a:r>
            <a:endParaRPr b="0" lang="pt-BR" sz="5000" spc="-1" strike="noStrike">
              <a:latin typeface="Arial"/>
            </a:endParaRPr>
          </a:p>
        </p:txBody>
      </p:sp>
      <p:pic>
        <p:nvPicPr>
          <p:cNvPr id="487" name="Espaço Reservado para Imagem 73" descr="Uma imagem de três cadeiras contra a parede"/>
          <p:cNvPicPr/>
          <p:nvPr/>
        </p:nvPicPr>
        <p:blipFill>
          <a:blip r:embed="rId1"/>
          <a:stretch/>
        </p:blipFill>
        <p:spPr>
          <a:xfrm>
            <a:off x="2476440" y="622080"/>
            <a:ext cx="9714240" cy="3719520"/>
          </a:xfrm>
          <a:prstGeom prst="rect">
            <a:avLst/>
          </a:prstGeom>
          <a:ln w="0">
            <a:noFill/>
          </a:ln>
        </p:spPr>
      </p:pic>
      <p:sp>
        <p:nvSpPr>
          <p:cNvPr id="488" name="Espaço Reservado para Texto 25"/>
          <p:cNvSpPr/>
          <p:nvPr/>
        </p:nvSpPr>
        <p:spPr>
          <a:xfrm>
            <a:off x="986400" y="5850360"/>
            <a:ext cx="7830360" cy="94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0" lang="pt-BR" sz="2400" spc="89" strike="noStrike">
                <a:solidFill>
                  <a:srgbClr val="f3edea"/>
                </a:solidFill>
                <a:latin typeface="Univers Light"/>
                <a:ea typeface="DejaVu Sans"/>
              </a:rPr>
              <a:t>Uma receita simples de sucesso</a:t>
            </a:r>
            <a:endParaRPr b="0" lang="pt-BR" sz="2400" spc="-1" strike="noStrike">
              <a:latin typeface="Arial"/>
            </a:endParaRPr>
          </a:p>
          <a:p>
            <a:pPr algn="r">
              <a:lnSpc>
                <a:spcPct val="80000"/>
              </a:lnSpc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 algn="r">
              <a:lnSpc>
                <a:spcPct val="80000"/>
              </a:lnSpc>
              <a:tabLst>
                <a:tab algn="l" pos="0"/>
              </a:tabLst>
            </a:pPr>
            <a:r>
              <a:rPr b="0" lang="pt-BR" sz="1800" spc="89" strike="noStrike">
                <a:solidFill>
                  <a:srgbClr val="f3edea"/>
                </a:solidFill>
                <a:latin typeface="Univers Light"/>
                <a:ea typeface="DejaVu Sans"/>
              </a:rPr>
              <a:t>Roseane Falcão​​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489" name="Espaço Reservado para Texto 35"/>
          <p:cNvSpPr/>
          <p:nvPr/>
        </p:nvSpPr>
        <p:spPr>
          <a:xfrm>
            <a:off x="9299520" y="5791320"/>
            <a:ext cx="2457720" cy="68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0" lang="pt-BR" sz="1600" spc="89" strike="noStrike" cap="all">
                <a:solidFill>
                  <a:srgbClr val="58696b"/>
                </a:solidFill>
                <a:latin typeface="Univers Light"/>
                <a:ea typeface="DejaVu Sans"/>
              </a:rPr>
              <a:t>2023</a:t>
            </a:r>
            <a:endParaRPr b="0" lang="pt-BR" sz="1600" spc="-1" strike="noStrike">
              <a:latin typeface="Arial"/>
            </a:endParaRPr>
          </a:p>
        </p:txBody>
      </p:sp>
      <p:pic>
        <p:nvPicPr>
          <p:cNvPr id="490" name="Imagem 2" descr=""/>
          <p:cNvPicPr/>
          <p:nvPr/>
        </p:nvPicPr>
        <p:blipFill>
          <a:blip r:embed="rId2"/>
          <a:stretch/>
        </p:blipFill>
        <p:spPr>
          <a:xfrm>
            <a:off x="9448920" y="5031720"/>
            <a:ext cx="2741760" cy="1822680"/>
          </a:xfrm>
          <a:prstGeom prst="rect">
            <a:avLst/>
          </a:prstGeom>
          <a:ln w="0">
            <a:noFill/>
          </a:ln>
        </p:spPr>
      </p:pic>
      <p:pic>
        <p:nvPicPr>
          <p:cNvPr id="491" name="Imagem 3" descr=""/>
          <p:cNvPicPr/>
          <p:nvPr/>
        </p:nvPicPr>
        <p:blipFill>
          <a:blip r:embed="rId3"/>
          <a:stretch/>
        </p:blipFill>
        <p:spPr>
          <a:xfrm>
            <a:off x="9605880" y="6534000"/>
            <a:ext cx="998640" cy="322560"/>
          </a:xfrm>
          <a:prstGeom prst="rect">
            <a:avLst/>
          </a:prstGeom>
          <a:ln w="0">
            <a:noFill/>
          </a:ln>
        </p:spPr>
      </p:pic>
      <p:pic>
        <p:nvPicPr>
          <p:cNvPr id="492" name="Imagem 4" descr=""/>
          <p:cNvPicPr/>
          <p:nvPr/>
        </p:nvPicPr>
        <p:blipFill>
          <a:blip r:embed="rId4"/>
          <a:stretch/>
        </p:blipFill>
        <p:spPr>
          <a:xfrm>
            <a:off x="11206080" y="6481800"/>
            <a:ext cx="922320" cy="351000"/>
          </a:xfrm>
          <a:prstGeom prst="rect">
            <a:avLst/>
          </a:prstGeom>
          <a:ln w="0">
            <a:noFill/>
          </a:ln>
        </p:spPr>
      </p:pic>
      <p:pic>
        <p:nvPicPr>
          <p:cNvPr id="493" name="Imagem 6" descr="Uma imagem contendo Texto&#10;&#10;Descrição gerada automaticamente"/>
          <p:cNvPicPr/>
          <p:nvPr/>
        </p:nvPicPr>
        <p:blipFill>
          <a:blip r:embed="rId5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ectangle 12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1" name="Título 4"/>
          <p:cNvSpPr/>
          <p:nvPr/>
        </p:nvSpPr>
        <p:spPr>
          <a:xfrm>
            <a:off x="5297760" y="329040"/>
            <a:ext cx="6249600" cy="178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Funcionalidades</a:t>
            </a:r>
            <a:endParaRPr b="0" lang="pt-BR" sz="5400" spc="-1" strike="noStrike">
              <a:latin typeface="Arial"/>
            </a:endParaRPr>
          </a:p>
        </p:txBody>
      </p:sp>
      <p:sp>
        <p:nvSpPr>
          <p:cNvPr id="562" name="Picture 8"/>
          <p:cNvSpPr/>
          <p:nvPr/>
        </p:nvSpPr>
        <p:spPr>
          <a:xfrm>
            <a:off x="0" y="0"/>
            <a:ext cx="4655880" cy="6856560"/>
          </a:xfrm>
          <a:custGeom>
            <a:avLst/>
            <a:gdLst/>
            <a:ah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sketchy line"/>
          <p:cNvSpPr/>
          <p:nvPr/>
        </p:nvSpPr>
        <p:spPr>
          <a:xfrm>
            <a:off x="5297760" y="2374920"/>
            <a:ext cx="4242240" cy="16920"/>
          </a:xfrm>
          <a:custGeom>
            <a:avLst/>
            <a:gdLst/>
            <a:ahLst/>
            <a:rect l="l" t="t" r="r" b="b"/>
            <a:pathLst>
              <a:path w="4243589" h="18288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95b8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4" name="Retângulo 6"/>
          <p:cNvSpPr/>
          <p:nvPr/>
        </p:nvSpPr>
        <p:spPr>
          <a:xfrm>
            <a:off x="5295960" y="4524480"/>
            <a:ext cx="5570640" cy="1703520"/>
          </a:xfrm>
          <a:prstGeom prst="rect">
            <a:avLst/>
          </a:prstGeom>
          <a:solidFill>
            <a:srgbClr val="58696b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pt-BR" sz="1800" spc="-1" strike="noStrike">
                <a:solidFill>
                  <a:srgbClr val="ffffff"/>
                </a:solidFill>
                <a:latin typeface="Univers Light"/>
                <a:ea typeface="Univers Light"/>
              </a:rPr>
              <a:t>WEB : Comparação dos dados lidos com sistema de patrimônio (ASIWeb) de acordo com a norma vigente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565" name="Retângulo 9"/>
          <p:cNvSpPr/>
          <p:nvPr/>
        </p:nvSpPr>
        <p:spPr>
          <a:xfrm>
            <a:off x="5295960" y="2695680"/>
            <a:ext cx="5570640" cy="1703520"/>
          </a:xfrm>
          <a:prstGeom prst="rect">
            <a:avLst/>
          </a:prstGeom>
          <a:solidFill>
            <a:srgbClr val="58696b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pt-BR" sz="1800" spc="-1" strike="noStrike">
                <a:solidFill>
                  <a:srgbClr val="ffffff"/>
                </a:solidFill>
                <a:latin typeface="Univers Light"/>
                <a:ea typeface="Univers Light"/>
              </a:rPr>
              <a:t>APP : Leitura dos códigos dos patrimônios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566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sp>
        <p:nvSpPr>
          <p:cNvPr id="567" name="Espaço Reservado para Rodapé 3_1"/>
          <p:cNvSpPr/>
          <p:nvPr/>
        </p:nvSpPr>
        <p:spPr>
          <a:xfrm>
            <a:off x="4038840" y="635688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 </a:t>
            </a:r>
            <a:endParaRPr b="0" lang="pt-B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Rectangle 5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69" name="Imagem 7" descr=""/>
          <p:cNvPicPr/>
          <p:nvPr/>
        </p:nvPicPr>
        <p:blipFill>
          <a:blip r:embed="rId1"/>
          <a:srcRect l="3992" t="0" r="3992" b="0"/>
          <a:stretch/>
        </p:blipFill>
        <p:spPr>
          <a:xfrm>
            <a:off x="765000" y="1598760"/>
            <a:ext cx="3367440" cy="3659040"/>
          </a:xfrm>
          <a:prstGeom prst="rect">
            <a:avLst/>
          </a:prstGeom>
          <a:ln w="0">
            <a:noFill/>
          </a:ln>
        </p:spPr>
      </p:pic>
      <p:sp>
        <p:nvSpPr>
          <p:cNvPr id="570" name="Freeform: Shape 53"/>
          <p:cNvSpPr/>
          <p:nvPr/>
        </p:nvSpPr>
        <p:spPr>
          <a:xfrm>
            <a:off x="4644000" y="0"/>
            <a:ext cx="7560720" cy="6856560"/>
          </a:xfrm>
          <a:custGeom>
            <a:avLst/>
            <a:gdLst/>
            <a:ahLst/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1" name="Espaço Reservado para Texto 21"/>
          <p:cNvSpPr/>
          <p:nvPr/>
        </p:nvSpPr>
        <p:spPr>
          <a:xfrm>
            <a:off x="5619240" y="762480"/>
            <a:ext cx="4777560" cy="157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4000"/>
          </a:bodyPr>
          <a:p>
            <a:pPr>
              <a:lnSpc>
                <a:spcPct val="90000"/>
              </a:lnSpc>
            </a:pPr>
            <a:r>
              <a:rPr b="0" lang="en-US" sz="61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Demonstração APP</a:t>
            </a:r>
            <a:endParaRPr b="0" lang="pt-BR" sz="6100" spc="-1" strike="noStrike">
              <a:latin typeface="Arial"/>
            </a:endParaRPr>
          </a:p>
        </p:txBody>
      </p:sp>
      <p:sp>
        <p:nvSpPr>
          <p:cNvPr id="572" name="Espaço Reservado para Conteúdo 46"/>
          <p:cNvSpPr/>
          <p:nvPr/>
        </p:nvSpPr>
        <p:spPr>
          <a:xfrm>
            <a:off x="5467680" y="3478680"/>
            <a:ext cx="2811600" cy="54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spcAft>
                <a:spcPts val="1199"/>
              </a:spcAft>
              <a:tabLst>
                <a:tab algn="l" pos="0"/>
              </a:tabLst>
            </a:pPr>
            <a:r>
              <a:rPr b="0" lang="en-US" sz="2400" spc="89" strike="noStrike" u="sng">
                <a:solidFill>
                  <a:srgbClr val="0563c1"/>
                </a:solidFill>
                <a:uFillTx/>
                <a:latin typeface="Univers Light"/>
                <a:ea typeface="DejaVu Sans"/>
                <a:hlinkClick r:id="rId2"/>
              </a:rPr>
              <a:t>Aplicativo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573" name="sketch line"/>
          <p:cNvSpPr/>
          <p:nvPr/>
        </p:nvSpPr>
        <p:spPr>
          <a:xfrm>
            <a:off x="5677200" y="2322360"/>
            <a:ext cx="5302080" cy="16920"/>
          </a:xfrm>
          <a:custGeom>
            <a:avLst/>
            <a:gdLst/>
            <a:ahLst/>
            <a:rect l="l" t="t" r="r" b="b"/>
            <a:pathLst>
              <a:path w="5303520" h="18288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w="41275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Espaço Reservado para Rodapé 2"/>
          <p:cNvSpPr/>
          <p:nvPr/>
        </p:nvSpPr>
        <p:spPr>
          <a:xfrm>
            <a:off x="57178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ffffff"/>
                </a:solidFill>
                <a:latin typeface="Univers Light"/>
                <a:ea typeface="DejaVu Sans"/>
              </a:rPr>
              <a:t>APLICATIVO INVENTÁRIO - MPDFT 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75" name="Espaço Reservado para o Número do Slide 3"/>
          <p:cNvSpPr/>
          <p:nvPr/>
        </p:nvSpPr>
        <p:spPr>
          <a:xfrm>
            <a:off x="9832680" y="6356520"/>
            <a:ext cx="15195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8AE1333B-EAEA-491C-9A61-D0B0EC39A58A}" type="slidenum">
              <a:rPr b="0" lang="en-US" sz="1200" spc="140" strike="noStrike">
                <a:solidFill>
                  <a:srgbClr val="ffffff"/>
                </a:solidFill>
                <a:latin typeface="Univers Light"/>
                <a:ea typeface="DejaVu Sans"/>
              </a:rPr>
              <a:t>11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576" name="Imagem 6" descr="Uma imagem contendo Texto&#10;&#10;Descrição gerada automaticamente"/>
          <p:cNvPicPr/>
          <p:nvPr/>
        </p:nvPicPr>
        <p:blipFill>
          <a:blip r:embed="rId3"/>
          <a:stretch/>
        </p:blipFill>
        <p:spPr>
          <a:xfrm>
            <a:off x="66600" y="381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Rectangle 51_0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78" name="Imagem 7_0" descr=""/>
          <p:cNvPicPr/>
          <p:nvPr/>
        </p:nvPicPr>
        <p:blipFill>
          <a:blip r:embed="rId1"/>
          <a:srcRect l="3992" t="0" r="3992" b="0"/>
          <a:stretch/>
        </p:blipFill>
        <p:spPr>
          <a:xfrm>
            <a:off x="765000" y="1598760"/>
            <a:ext cx="3367440" cy="3659040"/>
          </a:xfrm>
          <a:prstGeom prst="rect">
            <a:avLst/>
          </a:prstGeom>
          <a:ln w="0">
            <a:noFill/>
          </a:ln>
        </p:spPr>
      </p:pic>
      <p:sp>
        <p:nvSpPr>
          <p:cNvPr id="579" name="Freeform: Shape 53_0"/>
          <p:cNvSpPr/>
          <p:nvPr/>
        </p:nvSpPr>
        <p:spPr>
          <a:xfrm>
            <a:off x="4644000" y="0"/>
            <a:ext cx="7560720" cy="6856560"/>
          </a:xfrm>
          <a:custGeom>
            <a:avLst/>
            <a:gdLst/>
            <a:ahLst/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Espaço Reservado para Rodapé 2_0"/>
          <p:cNvSpPr/>
          <p:nvPr/>
        </p:nvSpPr>
        <p:spPr>
          <a:xfrm>
            <a:off x="57178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ffffff"/>
                </a:solidFill>
                <a:latin typeface="Univers Light"/>
                <a:ea typeface="DejaVu Sans"/>
              </a:rPr>
              <a:t>APLICATIVO INVENTÁRIO - MPDFT 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81" name="Espaço Reservado para o Número do Slide 3_0"/>
          <p:cNvSpPr/>
          <p:nvPr/>
        </p:nvSpPr>
        <p:spPr>
          <a:xfrm>
            <a:off x="9832680" y="6356520"/>
            <a:ext cx="15195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CF70E344-6B26-4AE5-AB04-C0D6EC0E39E2}" type="slidenum">
              <a:rPr b="0" lang="en-US" sz="1200" spc="140" strike="noStrike">
                <a:solidFill>
                  <a:srgbClr val="ffffff"/>
                </a:solidFill>
                <a:latin typeface="Univers Light"/>
                <a:ea typeface="DejaVu Sans"/>
              </a:rPr>
              <a:t>12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582" name="Imagem 6_0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66600" y="381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Espaço Reservado para Rodapé 2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INVENTÁRIO - MPDFT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84" name="Espaço Reservado para Número de Slide 3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E9EFC0A5-D3C8-4476-8BC7-035AF5160130}" type="slidenum">
              <a:rPr b="0" lang="pt-BR" sz="900" spc="140" strike="noStrike">
                <a:solidFill>
                  <a:srgbClr val="767171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85" name="Imagem 14" descr="Diagrama&#10;&#10;Descrição gerada automaticamente"/>
          <p:cNvPicPr/>
          <p:nvPr/>
        </p:nvPicPr>
        <p:blipFill>
          <a:blip r:embed="rId1"/>
          <a:stretch/>
        </p:blipFill>
        <p:spPr>
          <a:xfrm>
            <a:off x="1404360" y="1242360"/>
            <a:ext cx="9417960" cy="4401000"/>
          </a:xfrm>
          <a:prstGeom prst="rect">
            <a:avLst/>
          </a:prstGeom>
          <a:ln w="0">
            <a:noFill/>
          </a:ln>
        </p:spPr>
      </p:pic>
      <p:sp>
        <p:nvSpPr>
          <p:cNvPr id="586" name="Título 12"/>
          <p:cNvSpPr/>
          <p:nvPr/>
        </p:nvSpPr>
        <p:spPr>
          <a:xfrm>
            <a:off x="1142280" y="562320"/>
            <a:ext cx="4078080" cy="12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25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Arquitetura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587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Rectangle 36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9" name="Imagem 11" descr="Homem sentado a mesa com computador&#10;&#10;Descrição gerada automaticamente"/>
          <p:cNvPicPr/>
          <p:nvPr/>
        </p:nvPicPr>
        <p:blipFill>
          <a:blip r:embed="rId1"/>
          <a:srcRect l="19379" t="0" r="19379" b="0"/>
          <a:stretch/>
        </p:blipFill>
        <p:spPr>
          <a:xfrm>
            <a:off x="765000" y="1598760"/>
            <a:ext cx="3367440" cy="3659040"/>
          </a:xfrm>
          <a:prstGeom prst="rect">
            <a:avLst/>
          </a:prstGeom>
          <a:ln w="0">
            <a:noFill/>
          </a:ln>
        </p:spPr>
      </p:pic>
      <p:sp>
        <p:nvSpPr>
          <p:cNvPr id="590" name="Freeform: Shape 38"/>
          <p:cNvSpPr/>
          <p:nvPr/>
        </p:nvSpPr>
        <p:spPr>
          <a:xfrm>
            <a:off x="4629960" y="0"/>
            <a:ext cx="7560720" cy="6856560"/>
          </a:xfrm>
          <a:custGeom>
            <a:avLst/>
            <a:gdLst/>
            <a:ahLst/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1" name="Espaço Reservado para Texto 30"/>
          <p:cNvSpPr/>
          <p:nvPr/>
        </p:nvSpPr>
        <p:spPr>
          <a:xfrm>
            <a:off x="5759280" y="457200"/>
            <a:ext cx="5335920" cy="18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Demonstração Web</a:t>
            </a:r>
            <a:endParaRPr b="0" lang="pt-BR" sz="5400" spc="-1" strike="noStrike">
              <a:latin typeface="Arial"/>
            </a:endParaRPr>
          </a:p>
        </p:txBody>
      </p:sp>
      <p:sp>
        <p:nvSpPr>
          <p:cNvPr id="592" name="sketch line"/>
          <p:cNvSpPr/>
          <p:nvPr/>
        </p:nvSpPr>
        <p:spPr>
          <a:xfrm>
            <a:off x="5759280" y="2560680"/>
            <a:ext cx="5027760" cy="16920"/>
          </a:xfrm>
          <a:custGeom>
            <a:avLst/>
            <a:gdLst/>
            <a:ahLst/>
            <a:rect l="l" t="t" r="r" b="b"/>
            <a:pathLst>
              <a:path w="5029200" h="18288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w="381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3" name="Espaço Reservado para Conteúdo 31"/>
          <p:cNvSpPr/>
          <p:nvPr/>
        </p:nvSpPr>
        <p:spPr>
          <a:xfrm>
            <a:off x="5759280" y="2797920"/>
            <a:ext cx="5459760" cy="3416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n-US" sz="2200" spc="89" strike="noStrike" u="sng">
                <a:solidFill>
                  <a:srgbClr val="0563c1"/>
                </a:solidFill>
                <a:uFillTx/>
                <a:latin typeface="Univers Light"/>
                <a:ea typeface="DejaVu Sans"/>
                <a:hlinkClick r:id="rId2"/>
              </a:rPr>
              <a:t>Sistema Web</a:t>
            </a: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200" spc="-1" strike="noStrike">
              <a:latin typeface="Arial"/>
            </a:endParaRPr>
          </a:p>
        </p:txBody>
      </p:sp>
      <p:sp>
        <p:nvSpPr>
          <p:cNvPr id="594" name="Espaço Reservado para Rodapé 3"/>
          <p:cNvSpPr/>
          <p:nvPr/>
        </p:nvSpPr>
        <p:spPr>
          <a:xfrm>
            <a:off x="591624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ffffff"/>
                </a:solidFill>
                <a:latin typeface="Univers Light"/>
                <a:ea typeface="DejaVu Sans"/>
              </a:rPr>
              <a:t>APLICATIVO 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595" name="Espaço Reservado para o Número do Slide 4"/>
          <p:cNvSpPr/>
          <p:nvPr/>
        </p:nvSpPr>
        <p:spPr>
          <a:xfrm>
            <a:off x="10058400" y="6356520"/>
            <a:ext cx="12938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E6B025CD-7CD9-4A58-BDF0-C8846B0A961A}" type="slidenum">
              <a:rPr b="0" lang="en-US" sz="1200" spc="140" strike="noStrike">
                <a:solidFill>
                  <a:srgbClr val="ffffff"/>
                </a:solidFill>
                <a:latin typeface="Univers Light"/>
                <a:ea typeface="DejaVu Sans"/>
              </a:rPr>
              <a:t>14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596" name="Imagem 6" descr="Uma imagem contendo Texto&#10;&#10;Descrição gerada automaticamente"/>
          <p:cNvPicPr/>
          <p:nvPr/>
        </p:nvPicPr>
        <p:blipFill>
          <a:blip r:embed="rId3"/>
          <a:stretch/>
        </p:blipFill>
        <p:spPr>
          <a:xfrm>
            <a:off x="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Rectangle 36_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98" name="Imagem 11_1" descr="Homem sentado a mesa com computador&#10;&#10;Descrição gerada automaticamente"/>
          <p:cNvPicPr/>
          <p:nvPr/>
        </p:nvPicPr>
        <p:blipFill>
          <a:blip r:embed="rId1"/>
          <a:srcRect l="19379" t="0" r="19379" b="0"/>
          <a:stretch/>
        </p:blipFill>
        <p:spPr>
          <a:xfrm>
            <a:off x="765000" y="1598760"/>
            <a:ext cx="3367440" cy="3659040"/>
          </a:xfrm>
          <a:prstGeom prst="rect">
            <a:avLst/>
          </a:prstGeom>
          <a:ln w="0">
            <a:noFill/>
          </a:ln>
        </p:spPr>
      </p:pic>
      <p:sp>
        <p:nvSpPr>
          <p:cNvPr id="599" name="Freeform: Shape 38_1"/>
          <p:cNvSpPr/>
          <p:nvPr/>
        </p:nvSpPr>
        <p:spPr>
          <a:xfrm>
            <a:off x="4629960" y="0"/>
            <a:ext cx="7560720" cy="6856560"/>
          </a:xfrm>
          <a:custGeom>
            <a:avLst/>
            <a:gdLst/>
            <a:ahLst/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0" name="Espaço Reservado para Texto 30_1"/>
          <p:cNvSpPr/>
          <p:nvPr/>
        </p:nvSpPr>
        <p:spPr>
          <a:xfrm>
            <a:off x="5759280" y="457200"/>
            <a:ext cx="5335920" cy="18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Demonstração Web</a:t>
            </a:r>
            <a:endParaRPr b="0" lang="pt-BR" sz="5400" spc="-1" strike="noStrike">
              <a:latin typeface="Arial"/>
            </a:endParaRPr>
          </a:p>
        </p:txBody>
      </p:sp>
      <p:sp>
        <p:nvSpPr>
          <p:cNvPr id="601" name="sketch line_1"/>
          <p:cNvSpPr/>
          <p:nvPr/>
        </p:nvSpPr>
        <p:spPr>
          <a:xfrm>
            <a:off x="5759280" y="2560680"/>
            <a:ext cx="5027760" cy="16920"/>
          </a:xfrm>
          <a:custGeom>
            <a:avLst/>
            <a:gdLst/>
            <a:ahLst/>
            <a:rect l="l" t="t" r="r" b="b"/>
            <a:pathLst>
              <a:path w="5029200" h="18288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w="381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2" name="Espaço Reservado para Rodapé 3_4"/>
          <p:cNvSpPr/>
          <p:nvPr/>
        </p:nvSpPr>
        <p:spPr>
          <a:xfrm>
            <a:off x="591624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ffffff"/>
                </a:solidFill>
                <a:latin typeface="Univers Light"/>
                <a:ea typeface="DejaVu Sans"/>
              </a:rPr>
              <a:t>APLICATIVO 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03" name="Espaço Reservado para o Número do Slide 4_1"/>
          <p:cNvSpPr/>
          <p:nvPr/>
        </p:nvSpPr>
        <p:spPr>
          <a:xfrm>
            <a:off x="10058400" y="6356520"/>
            <a:ext cx="12938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737EC2F0-2028-4A64-AC9F-E85ED283F095}" type="slidenum">
              <a:rPr b="0" lang="en-US" sz="1200" spc="140" strike="noStrike">
                <a:solidFill>
                  <a:srgbClr val="ffffff"/>
                </a:solidFill>
                <a:latin typeface="Univers Light"/>
                <a:ea typeface="DejaVu Sans"/>
              </a:rPr>
              <a:t>15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04" name="Imagem 6_12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0" y="9360"/>
            <a:ext cx="1065240" cy="474840"/>
          </a:xfrm>
          <a:prstGeom prst="rect">
            <a:avLst/>
          </a:prstGeom>
          <a:ln w="0">
            <a:noFill/>
          </a:ln>
        </p:spPr>
      </p:pic>
      <p:sp>
        <p:nvSpPr>
          <p:cNvPr id="605" name="Espaço Reservado para Texto 30_2"/>
          <p:cNvSpPr/>
          <p:nvPr/>
        </p:nvSpPr>
        <p:spPr>
          <a:xfrm>
            <a:off x="5759280" y="3265200"/>
            <a:ext cx="5335920" cy="14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Usuários Gerais</a:t>
            </a:r>
            <a:endParaRPr b="0" lang="pt-B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Rectangle 19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7" name="Espaço Reservado para Rodapé 2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08" name="Espaço Reservado para Número de Slide 3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6327F6D1-48F1-49E7-BA35-44D8E1127E85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16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09" name="Imagem 6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10" name="" descr=""/>
          <p:cNvPicPr/>
          <p:nvPr/>
        </p:nvPicPr>
        <p:blipFill>
          <a:blip r:embed="rId2"/>
          <a:stretch/>
        </p:blipFill>
        <p:spPr>
          <a:xfrm>
            <a:off x="29520" y="1618200"/>
            <a:ext cx="12191040" cy="3659760"/>
          </a:xfrm>
          <a:prstGeom prst="rect">
            <a:avLst/>
          </a:prstGeom>
          <a:ln w="0">
            <a:noFill/>
          </a:ln>
        </p:spPr>
      </p:pic>
      <p:sp>
        <p:nvSpPr>
          <p:cNvPr id="611" name=""/>
          <p:cNvSpPr/>
          <p:nvPr/>
        </p:nvSpPr>
        <p:spPr>
          <a:xfrm>
            <a:off x="4488120" y="712080"/>
            <a:ext cx="285516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Consulta de Material</a:t>
            </a:r>
            <a:endParaRPr b="0" lang="pt-B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Rectangle 19_2"/>
          <p:cNvSpPr/>
          <p:nvPr/>
        </p:nvSpPr>
        <p:spPr>
          <a:xfrm>
            <a:off x="-8280" y="2448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3" name="Espaço Reservado para Rodapé 2_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14" name="Espaço Reservado para Número de Slide 3_3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6E4E380-E340-4AF5-AD4F-0C1C64FD79DA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17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15" name="Imagem 6_3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16" name="" descr=""/>
          <p:cNvPicPr/>
          <p:nvPr/>
        </p:nvPicPr>
        <p:blipFill>
          <a:blip r:embed="rId2"/>
          <a:stretch/>
        </p:blipFill>
        <p:spPr>
          <a:xfrm>
            <a:off x="180000" y="1563120"/>
            <a:ext cx="11879280" cy="3769560"/>
          </a:xfrm>
          <a:prstGeom prst="rect">
            <a:avLst/>
          </a:prstGeom>
          <a:ln w="0">
            <a:noFill/>
          </a:ln>
        </p:spPr>
      </p:pic>
      <p:pic>
        <p:nvPicPr>
          <p:cNvPr id="617" name="" descr=""/>
          <p:cNvPicPr/>
          <p:nvPr/>
        </p:nvPicPr>
        <p:blipFill>
          <a:blip r:embed="rId3"/>
          <a:stretch/>
        </p:blipFill>
        <p:spPr>
          <a:xfrm>
            <a:off x="180000" y="1116000"/>
            <a:ext cx="11879280" cy="441360"/>
          </a:xfrm>
          <a:prstGeom prst="rect">
            <a:avLst/>
          </a:prstGeom>
          <a:ln w="0">
            <a:noFill/>
          </a:ln>
        </p:spPr>
      </p:pic>
      <p:sp>
        <p:nvSpPr>
          <p:cNvPr id="618" name=""/>
          <p:cNvSpPr/>
          <p:nvPr/>
        </p:nvSpPr>
        <p:spPr>
          <a:xfrm>
            <a:off x="4596480" y="496080"/>
            <a:ext cx="2854800" cy="42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Consulta de Material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19" name=""/>
          <p:cNvSpPr/>
          <p:nvPr/>
        </p:nvSpPr>
        <p:spPr>
          <a:xfrm>
            <a:off x="7308000" y="1558080"/>
            <a:ext cx="2159280" cy="421200"/>
          </a:xfrm>
          <a:custGeom>
            <a:avLst/>
            <a:gdLst/>
            <a:ahLst/>
            <a:rect l="l" t="t" r="r" b="b"/>
            <a:pathLst>
              <a:path w="6002" h="1174">
                <a:moveTo>
                  <a:pt x="195" y="0"/>
                </a:moveTo>
                <a:lnTo>
                  <a:pt x="196" y="0"/>
                </a:lnTo>
                <a:cubicBezTo>
                  <a:pt x="161" y="0"/>
                  <a:pt x="127" y="9"/>
                  <a:pt x="98" y="26"/>
                </a:cubicBezTo>
                <a:cubicBezTo>
                  <a:pt x="68" y="43"/>
                  <a:pt x="43" y="68"/>
                  <a:pt x="26" y="98"/>
                </a:cubicBezTo>
                <a:cubicBezTo>
                  <a:pt x="9" y="127"/>
                  <a:pt x="0" y="161"/>
                  <a:pt x="0" y="196"/>
                </a:cubicBezTo>
                <a:lnTo>
                  <a:pt x="0" y="977"/>
                </a:lnTo>
                <a:lnTo>
                  <a:pt x="0" y="978"/>
                </a:lnTo>
                <a:cubicBezTo>
                  <a:pt x="0" y="1012"/>
                  <a:pt x="9" y="1046"/>
                  <a:pt x="26" y="1075"/>
                </a:cubicBezTo>
                <a:cubicBezTo>
                  <a:pt x="43" y="1105"/>
                  <a:pt x="68" y="1130"/>
                  <a:pt x="98" y="1147"/>
                </a:cubicBezTo>
                <a:cubicBezTo>
                  <a:pt x="127" y="1164"/>
                  <a:pt x="161" y="1173"/>
                  <a:pt x="196" y="1173"/>
                </a:cubicBezTo>
                <a:lnTo>
                  <a:pt x="5805" y="1173"/>
                </a:lnTo>
                <a:lnTo>
                  <a:pt x="5806" y="1173"/>
                </a:lnTo>
                <a:cubicBezTo>
                  <a:pt x="5840" y="1173"/>
                  <a:pt x="5874" y="1164"/>
                  <a:pt x="5903" y="1147"/>
                </a:cubicBezTo>
                <a:cubicBezTo>
                  <a:pt x="5933" y="1130"/>
                  <a:pt x="5958" y="1105"/>
                  <a:pt x="5975" y="1075"/>
                </a:cubicBezTo>
                <a:cubicBezTo>
                  <a:pt x="5992" y="1046"/>
                  <a:pt x="6001" y="1012"/>
                  <a:pt x="6001" y="978"/>
                </a:cubicBezTo>
                <a:lnTo>
                  <a:pt x="6001" y="195"/>
                </a:lnTo>
                <a:lnTo>
                  <a:pt x="6001" y="196"/>
                </a:lnTo>
                <a:lnTo>
                  <a:pt x="6001" y="196"/>
                </a:lnTo>
                <a:cubicBezTo>
                  <a:pt x="6001" y="161"/>
                  <a:pt x="5992" y="127"/>
                  <a:pt x="5975" y="98"/>
                </a:cubicBezTo>
                <a:cubicBezTo>
                  <a:pt x="5958" y="68"/>
                  <a:pt x="5933" y="43"/>
                  <a:pt x="5903" y="26"/>
                </a:cubicBezTo>
                <a:cubicBezTo>
                  <a:pt x="5874" y="9"/>
                  <a:pt x="5840" y="0"/>
                  <a:pt x="5806" y="0"/>
                </a:cubicBezTo>
                <a:lnTo>
                  <a:pt x="19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Encontrado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20" name=""/>
          <p:cNvSpPr/>
          <p:nvPr/>
        </p:nvSpPr>
        <p:spPr>
          <a:xfrm>
            <a:off x="7299360" y="2628000"/>
            <a:ext cx="2959920" cy="431280"/>
          </a:xfrm>
          <a:custGeom>
            <a:avLst/>
            <a:gdLst/>
            <a:ahLst/>
            <a:rect l="l" t="t" r="r" b="b"/>
            <a:pathLst>
              <a:path w="8226" h="1202">
                <a:moveTo>
                  <a:pt x="200" y="0"/>
                </a:moveTo>
                <a:lnTo>
                  <a:pt x="200" y="0"/>
                </a:lnTo>
                <a:cubicBezTo>
                  <a:pt x="165" y="0"/>
                  <a:pt x="131" y="9"/>
                  <a:pt x="100" y="27"/>
                </a:cubicBezTo>
                <a:cubicBezTo>
                  <a:pt x="70" y="44"/>
                  <a:pt x="44" y="70"/>
                  <a:pt x="27" y="100"/>
                </a:cubicBezTo>
                <a:cubicBezTo>
                  <a:pt x="9" y="131"/>
                  <a:pt x="0" y="165"/>
                  <a:pt x="0" y="200"/>
                </a:cubicBezTo>
                <a:lnTo>
                  <a:pt x="0" y="1000"/>
                </a:lnTo>
                <a:lnTo>
                  <a:pt x="0" y="1001"/>
                </a:lnTo>
                <a:cubicBezTo>
                  <a:pt x="0" y="1036"/>
                  <a:pt x="9" y="1070"/>
                  <a:pt x="27" y="1101"/>
                </a:cubicBezTo>
                <a:cubicBezTo>
                  <a:pt x="44" y="1131"/>
                  <a:pt x="70" y="1157"/>
                  <a:pt x="100" y="1174"/>
                </a:cubicBezTo>
                <a:cubicBezTo>
                  <a:pt x="131" y="1192"/>
                  <a:pt x="165" y="1201"/>
                  <a:pt x="200" y="1201"/>
                </a:cubicBezTo>
                <a:lnTo>
                  <a:pt x="8024" y="1201"/>
                </a:lnTo>
                <a:lnTo>
                  <a:pt x="8025" y="1201"/>
                </a:lnTo>
                <a:cubicBezTo>
                  <a:pt x="8060" y="1201"/>
                  <a:pt x="8094" y="1192"/>
                  <a:pt x="8125" y="1174"/>
                </a:cubicBezTo>
                <a:cubicBezTo>
                  <a:pt x="8155" y="1157"/>
                  <a:pt x="8181" y="1131"/>
                  <a:pt x="8198" y="1101"/>
                </a:cubicBezTo>
                <a:cubicBezTo>
                  <a:pt x="8216" y="1070"/>
                  <a:pt x="8225" y="1036"/>
                  <a:pt x="8225" y="1001"/>
                </a:cubicBezTo>
                <a:lnTo>
                  <a:pt x="8225" y="200"/>
                </a:lnTo>
                <a:lnTo>
                  <a:pt x="8225" y="200"/>
                </a:lnTo>
                <a:lnTo>
                  <a:pt x="8225" y="200"/>
                </a:lnTo>
                <a:cubicBezTo>
                  <a:pt x="8225" y="165"/>
                  <a:pt x="8216" y="131"/>
                  <a:pt x="8198" y="100"/>
                </a:cubicBezTo>
                <a:cubicBezTo>
                  <a:pt x="8181" y="70"/>
                  <a:pt x="8155" y="44"/>
                  <a:pt x="8125" y="27"/>
                </a:cubicBezTo>
                <a:cubicBezTo>
                  <a:pt x="8094" y="9"/>
                  <a:pt x="8060" y="0"/>
                  <a:pt x="8025" y="0"/>
                </a:cubicBezTo>
                <a:lnTo>
                  <a:pt x="200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Encontrado com ressalvas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21" name=""/>
          <p:cNvSpPr/>
          <p:nvPr/>
        </p:nvSpPr>
        <p:spPr>
          <a:xfrm>
            <a:off x="7308000" y="4140000"/>
            <a:ext cx="2159280" cy="421200"/>
          </a:xfrm>
          <a:custGeom>
            <a:avLst/>
            <a:gdLst/>
            <a:ahLst/>
            <a:rect l="l" t="t" r="r" b="b"/>
            <a:pathLst>
              <a:path w="6002" h="1174">
                <a:moveTo>
                  <a:pt x="195" y="0"/>
                </a:moveTo>
                <a:lnTo>
                  <a:pt x="196" y="0"/>
                </a:lnTo>
                <a:cubicBezTo>
                  <a:pt x="161" y="0"/>
                  <a:pt x="127" y="9"/>
                  <a:pt x="98" y="26"/>
                </a:cubicBezTo>
                <a:cubicBezTo>
                  <a:pt x="68" y="43"/>
                  <a:pt x="43" y="68"/>
                  <a:pt x="26" y="98"/>
                </a:cubicBezTo>
                <a:cubicBezTo>
                  <a:pt x="9" y="127"/>
                  <a:pt x="0" y="161"/>
                  <a:pt x="0" y="196"/>
                </a:cubicBezTo>
                <a:lnTo>
                  <a:pt x="0" y="977"/>
                </a:lnTo>
                <a:lnTo>
                  <a:pt x="0" y="978"/>
                </a:lnTo>
                <a:cubicBezTo>
                  <a:pt x="0" y="1012"/>
                  <a:pt x="9" y="1046"/>
                  <a:pt x="26" y="1075"/>
                </a:cubicBezTo>
                <a:cubicBezTo>
                  <a:pt x="43" y="1105"/>
                  <a:pt x="68" y="1130"/>
                  <a:pt x="98" y="1147"/>
                </a:cubicBezTo>
                <a:cubicBezTo>
                  <a:pt x="127" y="1164"/>
                  <a:pt x="161" y="1173"/>
                  <a:pt x="196" y="1173"/>
                </a:cubicBezTo>
                <a:lnTo>
                  <a:pt x="5805" y="1173"/>
                </a:lnTo>
                <a:lnTo>
                  <a:pt x="5806" y="1173"/>
                </a:lnTo>
                <a:cubicBezTo>
                  <a:pt x="5840" y="1173"/>
                  <a:pt x="5874" y="1164"/>
                  <a:pt x="5903" y="1147"/>
                </a:cubicBezTo>
                <a:cubicBezTo>
                  <a:pt x="5933" y="1130"/>
                  <a:pt x="5958" y="1105"/>
                  <a:pt x="5975" y="1075"/>
                </a:cubicBezTo>
                <a:cubicBezTo>
                  <a:pt x="5992" y="1046"/>
                  <a:pt x="6001" y="1012"/>
                  <a:pt x="6001" y="978"/>
                </a:cubicBezTo>
                <a:lnTo>
                  <a:pt x="6001" y="195"/>
                </a:lnTo>
                <a:lnTo>
                  <a:pt x="6001" y="196"/>
                </a:lnTo>
                <a:lnTo>
                  <a:pt x="6001" y="196"/>
                </a:lnTo>
                <a:cubicBezTo>
                  <a:pt x="6001" y="161"/>
                  <a:pt x="5992" y="127"/>
                  <a:pt x="5975" y="98"/>
                </a:cubicBezTo>
                <a:cubicBezTo>
                  <a:pt x="5958" y="68"/>
                  <a:pt x="5933" y="43"/>
                  <a:pt x="5903" y="26"/>
                </a:cubicBezTo>
                <a:cubicBezTo>
                  <a:pt x="5874" y="9"/>
                  <a:pt x="5840" y="0"/>
                  <a:pt x="5806" y="0"/>
                </a:cubicBezTo>
                <a:lnTo>
                  <a:pt x="195" y="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Não encontrado</a:t>
            </a:r>
            <a:endParaRPr b="0" lang="pt-B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Rectangle 19_0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Mapa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23" name="Espaço Reservado para Rodapé 2_1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24" name="Espaço Reservado para Número de Slide 3_1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AA241180-381B-4AAF-A823-D3D5CC09BB1B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18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25" name="Imagem 6_1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26" name="" descr=""/>
          <p:cNvPicPr/>
          <p:nvPr/>
        </p:nvPicPr>
        <p:blipFill>
          <a:blip r:embed="rId2"/>
          <a:stretch/>
        </p:blipFill>
        <p:spPr>
          <a:xfrm>
            <a:off x="720000" y="1260000"/>
            <a:ext cx="10799280" cy="485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Rectangle 19_6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Ação – Histórico de Vistorias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28" name="Espaço Reservado para Rodapé 2_7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29" name="Espaço Reservado para Número de Slide 3_7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3FC93D81-E992-4424-AD8B-D5066754CA16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19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30" name="Imagem 6_7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31" name="" descr=""/>
          <p:cNvPicPr/>
          <p:nvPr/>
        </p:nvPicPr>
        <p:blipFill>
          <a:blip r:embed="rId2"/>
          <a:stretch/>
        </p:blipFill>
        <p:spPr>
          <a:xfrm>
            <a:off x="1080000" y="900000"/>
            <a:ext cx="10259280" cy="539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Espaço Reservado para Texto 15"/>
          <p:cNvSpPr/>
          <p:nvPr/>
        </p:nvSpPr>
        <p:spPr>
          <a:xfrm>
            <a:off x="1883160" y="1360440"/>
            <a:ext cx="2907720" cy="6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Desafio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495" name="Espaço Reservado para Conteúdo 16"/>
          <p:cNvSpPr/>
          <p:nvPr/>
        </p:nvSpPr>
        <p:spPr>
          <a:xfrm>
            <a:off x="5109840" y="1075680"/>
            <a:ext cx="5292000" cy="165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Realizar o Inventário Patrimonial anual de todo MPDFT </a:t>
            </a: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(</a:t>
            </a:r>
            <a:r>
              <a:rPr b="0" lang="pt-BR" sz="18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Lei nº 4.320/64)</a:t>
            </a: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Total de itens: 36.248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tabLst>
                <a:tab algn="l" pos="0"/>
              </a:tabLst>
            </a:pPr>
            <a:r>
              <a:rPr b="0" lang="pt-BR" sz="1400" spc="89" strike="noStrike">
                <a:solidFill>
                  <a:srgbClr val="000000"/>
                </a:solidFill>
                <a:latin typeface="Univers Light"/>
                <a:ea typeface="DejaVu Sans"/>
              </a:rPr>
              <a:t>​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496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</a:t>
            </a:r>
            <a:r>
              <a:rPr b="0" lang="pt-BR" sz="900" spc="140" strike="noStrike" cap="all">
                <a:solidFill>
                  <a:srgbClr val="2c3435"/>
                </a:solidFill>
                <a:latin typeface="Univers Light"/>
                <a:ea typeface="DejaVu Sans"/>
              </a:rPr>
              <a:t> 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497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19E57DA-40F6-4438-AAB4-B377359859DB}" type="slidenum">
              <a:rPr b="0" lang="pt-BR" sz="900" spc="140" strike="noStrike">
                <a:solidFill>
                  <a:srgbClr val="2c3435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sp>
        <p:nvSpPr>
          <p:cNvPr id="498" name="Retângulo 90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99" name="Imagem 10" descr=""/>
          <p:cNvPicPr/>
          <p:nvPr/>
        </p:nvPicPr>
        <p:blipFill>
          <a:blip r:embed="rId1"/>
          <a:srcRect l="0" t="20867" r="0" b="20867"/>
          <a:stretch/>
        </p:blipFill>
        <p:spPr>
          <a:xfrm>
            <a:off x="635040" y="2795760"/>
            <a:ext cx="10920600" cy="3416040"/>
          </a:xfrm>
          <a:prstGeom prst="rect">
            <a:avLst/>
          </a:prstGeom>
          <a:ln w="0">
            <a:noFill/>
          </a:ln>
        </p:spPr>
      </p:pic>
      <p:pic>
        <p:nvPicPr>
          <p:cNvPr id="500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Rectangle 19_8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Histórico de Mudanças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33" name="Espaço Reservado para Rodapé 2_9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34" name="Espaço Reservado para Número de Slide 3_9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7010538B-7F85-4558-8B43-78A11B806934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20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35" name="Imagem 6_9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36" name="" descr=""/>
          <p:cNvPicPr/>
          <p:nvPr/>
        </p:nvPicPr>
        <p:blipFill>
          <a:blip r:embed="rId2"/>
          <a:stretch/>
        </p:blipFill>
        <p:spPr>
          <a:xfrm>
            <a:off x="3240000" y="180000"/>
            <a:ext cx="7548120" cy="612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Rectangle 36_0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38" name="Imagem 11_0" descr="Homem sentado a mesa com computador&#10;&#10;Descrição gerada automaticamente"/>
          <p:cNvPicPr/>
          <p:nvPr/>
        </p:nvPicPr>
        <p:blipFill>
          <a:blip r:embed="rId1"/>
          <a:srcRect l="19379" t="0" r="19379" b="0"/>
          <a:stretch/>
        </p:blipFill>
        <p:spPr>
          <a:xfrm>
            <a:off x="765000" y="1598760"/>
            <a:ext cx="3367440" cy="3659040"/>
          </a:xfrm>
          <a:prstGeom prst="rect">
            <a:avLst/>
          </a:prstGeom>
          <a:ln w="0">
            <a:noFill/>
          </a:ln>
        </p:spPr>
      </p:pic>
      <p:sp>
        <p:nvSpPr>
          <p:cNvPr id="639" name="Freeform: Shape 38_0"/>
          <p:cNvSpPr/>
          <p:nvPr/>
        </p:nvSpPr>
        <p:spPr>
          <a:xfrm>
            <a:off x="4629960" y="0"/>
            <a:ext cx="7560720" cy="6856560"/>
          </a:xfrm>
          <a:custGeom>
            <a:avLst/>
            <a:gdLst/>
            <a:ahLst/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40" name="Espaço Reservado para Texto 30_0"/>
          <p:cNvSpPr/>
          <p:nvPr/>
        </p:nvSpPr>
        <p:spPr>
          <a:xfrm>
            <a:off x="5759280" y="457200"/>
            <a:ext cx="5335920" cy="183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Demonstração Web</a:t>
            </a:r>
            <a:endParaRPr b="0" lang="pt-BR" sz="5400" spc="-1" strike="noStrike">
              <a:latin typeface="Arial"/>
            </a:endParaRPr>
          </a:p>
        </p:txBody>
      </p:sp>
      <p:sp>
        <p:nvSpPr>
          <p:cNvPr id="641" name="sketch line_0"/>
          <p:cNvSpPr/>
          <p:nvPr/>
        </p:nvSpPr>
        <p:spPr>
          <a:xfrm>
            <a:off x="5759280" y="2560680"/>
            <a:ext cx="5027760" cy="16920"/>
          </a:xfrm>
          <a:custGeom>
            <a:avLst/>
            <a:gdLst/>
            <a:ahLst/>
            <a:rect l="l" t="t" r="r" b="b"/>
            <a:pathLst>
              <a:path w="5029200" h="18288">
                <a:moveTo>
                  <a:pt x="0" y="0"/>
                </a:moveTo>
                <a:cubicBezTo>
                  <a:pt x="142937" y="1696"/>
                  <a:pt x="371859" y="12840"/>
                  <a:pt x="528066" y="0"/>
                </a:cubicBezTo>
                <a:cubicBezTo>
                  <a:pt x="684273" y="-12840"/>
                  <a:pt x="928949" y="-5725"/>
                  <a:pt x="1207008" y="0"/>
                </a:cubicBezTo>
                <a:cubicBezTo>
                  <a:pt x="1485067" y="5725"/>
                  <a:pt x="1562886" y="-21331"/>
                  <a:pt x="1785366" y="0"/>
                </a:cubicBezTo>
                <a:cubicBezTo>
                  <a:pt x="2007846" y="21331"/>
                  <a:pt x="2056226" y="25221"/>
                  <a:pt x="2313432" y="0"/>
                </a:cubicBezTo>
                <a:cubicBezTo>
                  <a:pt x="2570638" y="-25221"/>
                  <a:pt x="2732455" y="16294"/>
                  <a:pt x="2992374" y="0"/>
                </a:cubicBezTo>
                <a:cubicBezTo>
                  <a:pt x="3252293" y="-16294"/>
                  <a:pt x="3319267" y="-29774"/>
                  <a:pt x="3621024" y="0"/>
                </a:cubicBezTo>
                <a:cubicBezTo>
                  <a:pt x="3922781" y="29774"/>
                  <a:pt x="3998107" y="-1004"/>
                  <a:pt x="4249674" y="0"/>
                </a:cubicBezTo>
                <a:cubicBezTo>
                  <a:pt x="4501241" y="1004"/>
                  <a:pt x="4792523" y="-4510"/>
                  <a:pt x="5029200" y="0"/>
                </a:cubicBezTo>
                <a:cubicBezTo>
                  <a:pt x="5029730" y="6954"/>
                  <a:pt x="5029934" y="12839"/>
                  <a:pt x="5029200" y="18288"/>
                </a:cubicBezTo>
                <a:cubicBezTo>
                  <a:pt x="4805432" y="23154"/>
                  <a:pt x="4715801" y="17034"/>
                  <a:pt x="4501134" y="18288"/>
                </a:cubicBezTo>
                <a:cubicBezTo>
                  <a:pt x="4286467" y="19542"/>
                  <a:pt x="4193719" y="41701"/>
                  <a:pt x="4023360" y="18288"/>
                </a:cubicBezTo>
                <a:cubicBezTo>
                  <a:pt x="3853001" y="-5125"/>
                  <a:pt x="3676466" y="16909"/>
                  <a:pt x="3344418" y="18288"/>
                </a:cubicBezTo>
                <a:cubicBezTo>
                  <a:pt x="3012370" y="19667"/>
                  <a:pt x="2945824" y="14410"/>
                  <a:pt x="2816352" y="18288"/>
                </a:cubicBezTo>
                <a:cubicBezTo>
                  <a:pt x="2686880" y="22166"/>
                  <a:pt x="2438351" y="13507"/>
                  <a:pt x="2137410" y="18288"/>
                </a:cubicBezTo>
                <a:cubicBezTo>
                  <a:pt x="1836469" y="23069"/>
                  <a:pt x="1581391" y="46111"/>
                  <a:pt x="1408176" y="18288"/>
                </a:cubicBezTo>
                <a:cubicBezTo>
                  <a:pt x="1234961" y="-9535"/>
                  <a:pt x="1040489" y="-7495"/>
                  <a:pt x="829818" y="18288"/>
                </a:cubicBezTo>
                <a:cubicBezTo>
                  <a:pt x="619147" y="44071"/>
                  <a:pt x="238626" y="3756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  <a:moveTo>
                  <a:pt x="0" y="0"/>
                </a:moveTo>
                <a:cubicBezTo>
                  <a:pt x="165412" y="-21137"/>
                  <a:pt x="322344" y="-21985"/>
                  <a:pt x="578358" y="0"/>
                </a:cubicBezTo>
                <a:cubicBezTo>
                  <a:pt x="834372" y="21985"/>
                  <a:pt x="907099" y="-19195"/>
                  <a:pt x="1056132" y="0"/>
                </a:cubicBezTo>
                <a:cubicBezTo>
                  <a:pt x="1205165" y="19195"/>
                  <a:pt x="1612834" y="-24928"/>
                  <a:pt x="1785366" y="0"/>
                </a:cubicBezTo>
                <a:cubicBezTo>
                  <a:pt x="1957898" y="24928"/>
                  <a:pt x="2149044" y="19108"/>
                  <a:pt x="2363724" y="0"/>
                </a:cubicBezTo>
                <a:cubicBezTo>
                  <a:pt x="2578404" y="-19108"/>
                  <a:pt x="2759981" y="-21788"/>
                  <a:pt x="2942082" y="0"/>
                </a:cubicBezTo>
                <a:cubicBezTo>
                  <a:pt x="3124183" y="21788"/>
                  <a:pt x="3482217" y="8836"/>
                  <a:pt x="3671316" y="0"/>
                </a:cubicBezTo>
                <a:cubicBezTo>
                  <a:pt x="3860415" y="-8836"/>
                  <a:pt x="4058665" y="-25048"/>
                  <a:pt x="4199382" y="0"/>
                </a:cubicBezTo>
                <a:cubicBezTo>
                  <a:pt x="4340099" y="25048"/>
                  <a:pt x="4735096" y="-22088"/>
                  <a:pt x="5029200" y="0"/>
                </a:cubicBezTo>
                <a:cubicBezTo>
                  <a:pt x="5028517" y="5414"/>
                  <a:pt x="5028480" y="12510"/>
                  <a:pt x="5029200" y="18288"/>
                </a:cubicBezTo>
                <a:cubicBezTo>
                  <a:pt x="4891577" y="31493"/>
                  <a:pt x="4684146" y="-2509"/>
                  <a:pt x="4501134" y="18288"/>
                </a:cubicBezTo>
                <a:cubicBezTo>
                  <a:pt x="4318122" y="39085"/>
                  <a:pt x="4030703" y="3672"/>
                  <a:pt x="3872484" y="18288"/>
                </a:cubicBezTo>
                <a:cubicBezTo>
                  <a:pt x="3714265" y="32905"/>
                  <a:pt x="3546134" y="7501"/>
                  <a:pt x="3294126" y="18288"/>
                </a:cubicBezTo>
                <a:cubicBezTo>
                  <a:pt x="3042118" y="29075"/>
                  <a:pt x="2912116" y="11153"/>
                  <a:pt x="2564892" y="18288"/>
                </a:cubicBezTo>
                <a:cubicBezTo>
                  <a:pt x="2217668" y="25423"/>
                  <a:pt x="2095118" y="11659"/>
                  <a:pt x="1835658" y="18288"/>
                </a:cubicBezTo>
                <a:cubicBezTo>
                  <a:pt x="1576198" y="24917"/>
                  <a:pt x="1500897" y="19889"/>
                  <a:pt x="1307592" y="18288"/>
                </a:cubicBezTo>
                <a:cubicBezTo>
                  <a:pt x="1114287" y="16687"/>
                  <a:pt x="961527" y="47453"/>
                  <a:pt x="678942" y="18288"/>
                </a:cubicBezTo>
                <a:cubicBezTo>
                  <a:pt x="396357" y="-10877"/>
                  <a:pt x="271066" y="23005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cap="rnd" w="38100">
            <a:solidFill>
              <a:srgbClr val="ffff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42" name="Espaço Reservado para Rodapé 3_3"/>
          <p:cNvSpPr/>
          <p:nvPr/>
        </p:nvSpPr>
        <p:spPr>
          <a:xfrm>
            <a:off x="591624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ffffff"/>
                </a:solidFill>
                <a:latin typeface="Univers Light"/>
                <a:ea typeface="DejaVu Sans"/>
              </a:rPr>
              <a:t>APLICATIVO 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43" name="Espaço Reservado para o Número do Slide 4_0"/>
          <p:cNvSpPr/>
          <p:nvPr/>
        </p:nvSpPr>
        <p:spPr>
          <a:xfrm>
            <a:off x="10058400" y="6356520"/>
            <a:ext cx="12938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B914AE11-FF8D-481C-91A8-78D64D892758}" type="slidenum">
              <a:rPr b="0" lang="en-US" sz="1200" spc="140" strike="noStrike">
                <a:solidFill>
                  <a:srgbClr val="ffffff"/>
                </a:solidFill>
                <a:latin typeface="Univers Light"/>
                <a:ea typeface="DejaVu Sans"/>
              </a:rPr>
              <a:t>21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44" name="Imagem 6_11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0" y="9360"/>
            <a:ext cx="1065240" cy="474840"/>
          </a:xfrm>
          <a:prstGeom prst="rect">
            <a:avLst/>
          </a:prstGeom>
          <a:ln w="0">
            <a:noFill/>
          </a:ln>
        </p:spPr>
      </p:pic>
      <p:sp>
        <p:nvSpPr>
          <p:cNvPr id="645" name="Espaço Reservado para Texto 30_3"/>
          <p:cNvSpPr/>
          <p:nvPr/>
        </p:nvSpPr>
        <p:spPr>
          <a:xfrm>
            <a:off x="5759280" y="3265200"/>
            <a:ext cx="5335920" cy="141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 fontScale="94000"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Usuários Gestores</a:t>
            </a:r>
            <a:endParaRPr b="0" lang="pt-BR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Rectangle 19_7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Relatório de Inventário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47" name="Espaço Reservado para Rodapé 2_8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48" name="Espaço Reservado para Número de Slide 3_8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B0265D87-1263-4F7D-B60D-C5980F63E421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22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49" name="Imagem 6_8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50" name="" descr=""/>
          <p:cNvPicPr/>
          <p:nvPr/>
        </p:nvPicPr>
        <p:blipFill>
          <a:blip r:embed="rId2"/>
          <a:stretch/>
        </p:blipFill>
        <p:spPr>
          <a:xfrm>
            <a:off x="3204000" y="360000"/>
            <a:ext cx="8027280" cy="5995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Rectangle 19_9"/>
          <p:cNvSpPr/>
          <p:nvPr/>
        </p:nvSpPr>
        <p:spPr>
          <a:xfrm>
            <a:off x="-12816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  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Resumo Geral de Inventário 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   </a:t>
            </a:r>
            <a:r>
              <a:rPr b="0" lang="pt-BR" sz="24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(acompanhamento)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652" name="Espaço Reservado para Rodapé 2_10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140" strike="noStrike" cap="all">
                <a:solidFill>
                  <a:srgbClr val="8b8b8b"/>
                </a:solidFill>
                <a:latin typeface="Univers Light"/>
                <a:ea typeface="DejaVu Sans"/>
              </a:rPr>
              <a:t>APLICATIVO INVENTÁRIO - MPDFT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53" name="Espaço Reservado para Número de Slide 3_10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034839CC-1341-41C1-AF32-BACC2CD141FB}" type="slidenum">
              <a:rPr b="0" lang="en-US" sz="1200" spc="140" strike="noStrike">
                <a:solidFill>
                  <a:srgbClr val="8b8b8b"/>
                </a:solidFill>
                <a:latin typeface="Univers Light"/>
                <a:ea typeface="DejaVu Sans"/>
              </a:rPr>
              <a:t>23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54" name="Imagem 6_10" descr="Uma imagem contendo Texto&#10;&#10;Descrição gerada automaticamente"/>
          <p:cNvPicPr/>
          <p:nvPr/>
        </p:nvPicPr>
        <p:blipFill>
          <a:blip r:embed="rId1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pic>
        <p:nvPicPr>
          <p:cNvPr id="655" name="" descr=""/>
          <p:cNvPicPr/>
          <p:nvPr/>
        </p:nvPicPr>
        <p:blipFill>
          <a:blip r:embed="rId2"/>
          <a:stretch/>
        </p:blipFill>
        <p:spPr>
          <a:xfrm>
            <a:off x="3998160" y="99720"/>
            <a:ext cx="6621120" cy="637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Espaço Reservado para Texto 17_0"/>
          <p:cNvSpPr/>
          <p:nvPr/>
        </p:nvSpPr>
        <p:spPr>
          <a:xfrm>
            <a:off x="1015920" y="2225520"/>
            <a:ext cx="460584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Melhorias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57" name="Espaço Reservado para Conteúdo 18_0"/>
          <p:cNvSpPr/>
          <p:nvPr/>
        </p:nvSpPr>
        <p:spPr>
          <a:xfrm>
            <a:off x="1017000" y="2799000"/>
            <a:ext cx="4604760" cy="321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Descentralização do levantamento do Inventário;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Acompanhamento online do inventário pela área de Gestão de Patrimônio;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Geração automática de relatórios de Inventário;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Tempo de Inventário de 34378 itens </a:t>
            </a:r>
            <a:r>
              <a:rPr b="0" lang="pt-BR" sz="1800" spc="89" strike="noStrike">
                <a:solidFill>
                  <a:srgbClr val="f10d0c"/>
                </a:solidFill>
                <a:latin typeface="Tisa Offc Serif Pro"/>
                <a:ea typeface="DejaVu Sans"/>
              </a:rPr>
              <a:t>passou de 90 dias(mínimo) para 7 dias</a:t>
            </a:r>
            <a:endParaRPr b="0" lang="pt-BR" sz="1800" spc="-1" strike="noStrike">
              <a:latin typeface="Arial"/>
            </a:endParaRPr>
          </a:p>
        </p:txBody>
      </p:sp>
      <p:sp>
        <p:nvSpPr>
          <p:cNvPr id="658" name="Espaço Reservado para o Número do Slide 4_2"/>
          <p:cNvSpPr/>
          <p:nvPr/>
        </p:nvSpPr>
        <p:spPr>
          <a:xfrm>
            <a:off x="10510200" y="6356520"/>
            <a:ext cx="842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9F4BAF05-C630-4BB8-B208-D8DBF30C7799}" type="slidenum">
              <a:rPr b="0" lang="pt-BR" sz="900" spc="140" strike="noStrike">
                <a:solidFill>
                  <a:srgbClr val="808080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659" name="Imagem 7_1" descr=""/>
          <p:cNvPicPr/>
          <p:nvPr/>
        </p:nvPicPr>
        <p:blipFill>
          <a:blip r:embed="rId1"/>
          <a:srcRect l="11369" t="0" r="11369" b="0"/>
          <a:stretch/>
        </p:blipFill>
        <p:spPr>
          <a:xfrm>
            <a:off x="5626440" y="1520640"/>
            <a:ext cx="5637240" cy="4997160"/>
          </a:xfrm>
          <a:prstGeom prst="rect">
            <a:avLst/>
          </a:prstGeom>
          <a:ln w="0">
            <a:noFill/>
          </a:ln>
        </p:spPr>
      </p:pic>
      <p:pic>
        <p:nvPicPr>
          <p:cNvPr id="660" name="Imagem 6_2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sp>
        <p:nvSpPr>
          <p:cNvPr id="661" name="Espaço Reservado para Rodapé 3_5"/>
          <p:cNvSpPr/>
          <p:nvPr/>
        </p:nvSpPr>
        <p:spPr>
          <a:xfrm>
            <a:off x="4038840" y="635688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 </a:t>
            </a:r>
            <a:endParaRPr b="0" lang="pt-B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Espaço Reservado para Texto 12"/>
          <p:cNvSpPr/>
          <p:nvPr/>
        </p:nvSpPr>
        <p:spPr>
          <a:xfrm>
            <a:off x="1737000" y="1352880"/>
            <a:ext cx="3701520" cy="6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Instituições interessadas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663" name="Espaço Reservado para Conteúdo 13"/>
          <p:cNvSpPr/>
          <p:nvPr/>
        </p:nvSpPr>
        <p:spPr>
          <a:xfrm>
            <a:off x="5546520" y="1158840"/>
            <a:ext cx="5577480" cy="15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Univers Light"/>
              </a:rPr>
              <a:t>Instituto do Meio Ambiente e dos Recursos Hídricos do Distrito Federal – Brasília Ambiental (Ibram/DF).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Univers Light"/>
              </a:rPr>
              <a:t>Secretaria de Educação do GDF;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Univers Light"/>
              </a:rPr>
              <a:t>Centro Integrado de Defesa Aérea e Controle de Tráfego Aéreo (Cindacta);</a:t>
            </a: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Univers Light"/>
              </a:rPr>
              <a:t> </a:t>
            </a:r>
            <a:endParaRPr b="0" lang="pt-BR" sz="1800" spc="-1" strike="noStrike">
              <a:latin typeface="Arial"/>
            </a:endParaRPr>
          </a:p>
        </p:txBody>
      </p:sp>
      <p:pic>
        <p:nvPicPr>
          <p:cNvPr id="664" name="Espaço Reservado para Imagem 100" descr="Um close de uma mesa com cadeira"/>
          <p:cNvPicPr/>
          <p:nvPr/>
        </p:nvPicPr>
        <p:blipFill>
          <a:blip r:embed="rId1"/>
          <a:stretch/>
        </p:blipFill>
        <p:spPr>
          <a:xfrm>
            <a:off x="0" y="3429000"/>
            <a:ext cx="12190680" cy="3464640"/>
          </a:xfrm>
          <a:prstGeom prst="rect">
            <a:avLst/>
          </a:prstGeom>
          <a:ln w="0">
            <a:noFill/>
          </a:ln>
        </p:spPr>
      </p:pic>
      <p:sp>
        <p:nvSpPr>
          <p:cNvPr id="665" name="Retângulo 65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6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2c3435"/>
                </a:solidFill>
                <a:latin typeface="Univers Light"/>
                <a:ea typeface="DejaVu Sans"/>
              </a:rPr>
              <a:t>APLICATIVO INVENTÁRIO - MPDFT 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667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CE161293-5A66-4FF2-BDC1-9CAFFB54C7CB}" type="slidenum">
              <a:rPr b="0" lang="pt-BR" sz="900" spc="140" strike="noStrike">
                <a:solidFill>
                  <a:srgbClr val="808080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668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Rectangle 21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0" name="Espaço Reservado para Texto 12"/>
          <p:cNvSpPr/>
          <p:nvPr/>
        </p:nvSpPr>
        <p:spPr>
          <a:xfrm>
            <a:off x="640080" y="304920"/>
            <a:ext cx="10907280" cy="144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ctr">
              <a:lnSpc>
                <a:spcPct val="90000"/>
              </a:lnSpc>
            </a:pPr>
            <a:r>
              <a:rPr b="0" lang="en-US" sz="51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Notícias - Instituições interessadas</a:t>
            </a:r>
            <a:endParaRPr b="0" lang="pt-BR" sz="5100" spc="-1" strike="noStrike">
              <a:latin typeface="Arial"/>
            </a:endParaRPr>
          </a:p>
        </p:txBody>
      </p:sp>
      <p:sp>
        <p:nvSpPr>
          <p:cNvPr id="671" name="sketch line"/>
          <p:cNvSpPr/>
          <p:nvPr/>
        </p:nvSpPr>
        <p:spPr>
          <a:xfrm>
            <a:off x="4449960" y="1850760"/>
            <a:ext cx="3290400" cy="16920"/>
          </a:xfrm>
          <a:custGeom>
            <a:avLst/>
            <a:gdLst/>
            <a:ahLst/>
            <a:rect l="l" t="t" r="r" b="b"/>
            <a:pathLst>
              <a:path w="3291840" h="18288">
                <a:moveTo>
                  <a:pt x="0" y="0"/>
                </a:moveTo>
                <a:cubicBezTo>
                  <a:pt x="173077" y="-20031"/>
                  <a:pt x="443104" y="6424"/>
                  <a:pt x="658368" y="0"/>
                </a:cubicBezTo>
                <a:cubicBezTo>
                  <a:pt x="873632" y="-6424"/>
                  <a:pt x="1034028" y="11764"/>
                  <a:pt x="1283818" y="0"/>
                </a:cubicBezTo>
                <a:cubicBezTo>
                  <a:pt x="1533608" y="-11764"/>
                  <a:pt x="1691227" y="-30112"/>
                  <a:pt x="1909267" y="0"/>
                </a:cubicBezTo>
                <a:cubicBezTo>
                  <a:pt x="2127307" y="30112"/>
                  <a:pt x="2272465" y="-18735"/>
                  <a:pt x="2633472" y="0"/>
                </a:cubicBezTo>
                <a:cubicBezTo>
                  <a:pt x="2994479" y="18735"/>
                  <a:pt x="3023324" y="-32030"/>
                  <a:pt x="3291840" y="0"/>
                </a:cubicBezTo>
                <a:cubicBezTo>
                  <a:pt x="3291406" y="7551"/>
                  <a:pt x="3291373" y="9822"/>
                  <a:pt x="3291840" y="18288"/>
                </a:cubicBezTo>
                <a:cubicBezTo>
                  <a:pt x="3048445" y="38989"/>
                  <a:pt x="2846548" y="-14400"/>
                  <a:pt x="2633472" y="18288"/>
                </a:cubicBezTo>
                <a:cubicBezTo>
                  <a:pt x="2420396" y="50976"/>
                  <a:pt x="2304099" y="6336"/>
                  <a:pt x="2073859" y="18288"/>
                </a:cubicBezTo>
                <a:cubicBezTo>
                  <a:pt x="1843619" y="30240"/>
                  <a:pt x="1706926" y="10778"/>
                  <a:pt x="1448410" y="18288"/>
                </a:cubicBezTo>
                <a:cubicBezTo>
                  <a:pt x="1189894" y="25798"/>
                  <a:pt x="1002278" y="8992"/>
                  <a:pt x="822960" y="18288"/>
                </a:cubicBezTo>
                <a:cubicBezTo>
                  <a:pt x="643642" y="27585"/>
                  <a:pt x="307039" y="38051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  <a:moveTo>
                  <a:pt x="0" y="0"/>
                </a:moveTo>
                <a:cubicBezTo>
                  <a:pt x="195850" y="28018"/>
                  <a:pt x="434891" y="17390"/>
                  <a:pt x="592531" y="0"/>
                </a:cubicBezTo>
                <a:cubicBezTo>
                  <a:pt x="750171" y="-17390"/>
                  <a:pt x="1018709" y="32200"/>
                  <a:pt x="1316736" y="0"/>
                </a:cubicBezTo>
                <a:cubicBezTo>
                  <a:pt x="1614763" y="-32200"/>
                  <a:pt x="1696480" y="-11367"/>
                  <a:pt x="1876349" y="0"/>
                </a:cubicBezTo>
                <a:cubicBezTo>
                  <a:pt x="2056218" y="11367"/>
                  <a:pt x="2193364" y="13433"/>
                  <a:pt x="2435962" y="0"/>
                </a:cubicBezTo>
                <a:cubicBezTo>
                  <a:pt x="2678560" y="-13433"/>
                  <a:pt x="3010901" y="-42367"/>
                  <a:pt x="3291840" y="0"/>
                </a:cubicBezTo>
                <a:cubicBezTo>
                  <a:pt x="3291758" y="4406"/>
                  <a:pt x="3291751" y="9982"/>
                  <a:pt x="3291840" y="18288"/>
                </a:cubicBezTo>
                <a:cubicBezTo>
                  <a:pt x="3108993" y="14228"/>
                  <a:pt x="2952658" y="46900"/>
                  <a:pt x="2666390" y="18288"/>
                </a:cubicBezTo>
                <a:cubicBezTo>
                  <a:pt x="2380122" y="-10324"/>
                  <a:pt x="2263855" y="41055"/>
                  <a:pt x="2040941" y="18288"/>
                </a:cubicBezTo>
                <a:cubicBezTo>
                  <a:pt x="1818027" y="-4479"/>
                  <a:pt x="1675097" y="6509"/>
                  <a:pt x="1415491" y="18288"/>
                </a:cubicBezTo>
                <a:cubicBezTo>
                  <a:pt x="1155885" y="30068"/>
                  <a:pt x="852976" y="36210"/>
                  <a:pt x="691286" y="18288"/>
                </a:cubicBezTo>
                <a:cubicBezTo>
                  <a:pt x="529596" y="366"/>
                  <a:pt x="187183" y="13912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1275">
            <a:solidFill>
              <a:srgbClr val="95b8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72" name="Imagem 14" descr=""/>
          <p:cNvPicPr/>
          <p:nvPr/>
        </p:nvPicPr>
        <p:blipFill>
          <a:blip r:embed="rId1"/>
          <a:srcRect l="0" t="0" r="5271" b="0"/>
          <a:stretch/>
        </p:blipFill>
        <p:spPr>
          <a:xfrm>
            <a:off x="0" y="2665080"/>
            <a:ext cx="6180480" cy="4191480"/>
          </a:xfrm>
          <a:prstGeom prst="rect">
            <a:avLst/>
          </a:prstGeom>
          <a:ln w="0">
            <a:noFill/>
          </a:ln>
        </p:spPr>
      </p:pic>
      <p:sp>
        <p:nvSpPr>
          <p:cNvPr id="673" name="Imagem 15"/>
          <p:cNvSpPr/>
          <p:nvPr/>
        </p:nvSpPr>
        <p:spPr>
          <a:xfrm>
            <a:off x="6095880" y="2654280"/>
            <a:ext cx="6094440" cy="4202280"/>
          </a:xfrm>
          <a:custGeom>
            <a:avLst/>
            <a:gdLst/>
            <a:ahLst/>
            <a:rect l="l" t="t" r="r" b="b"/>
            <a:pathLst>
              <a:path w="6006951" h="4203687">
                <a:moveTo>
                  <a:pt x="1041516" y="879"/>
                </a:moveTo>
                <a:cubicBezTo>
                  <a:pt x="1141687" y="5084"/>
                  <a:pt x="1240768" y="23261"/>
                  <a:pt x="1340635" y="31075"/>
                </a:cubicBezTo>
                <a:cubicBezTo>
                  <a:pt x="1435675" y="38571"/>
                  <a:pt x="1530714" y="49499"/>
                  <a:pt x="1626262" y="34506"/>
                </a:cubicBezTo>
                <a:cubicBezTo>
                  <a:pt x="1719980" y="21762"/>
                  <a:pt x="1814765" y="18776"/>
                  <a:pt x="1909093" y="25612"/>
                </a:cubicBezTo>
                <a:cubicBezTo>
                  <a:pt x="2013408" y="30821"/>
                  <a:pt x="2117468" y="48101"/>
                  <a:pt x="2222418" y="33616"/>
                </a:cubicBezTo>
                <a:cubicBezTo>
                  <a:pt x="2235644" y="32269"/>
                  <a:pt x="2248998" y="34010"/>
                  <a:pt x="2261425" y="38699"/>
                </a:cubicBezTo>
                <a:cubicBezTo>
                  <a:pt x="2302223" y="52255"/>
                  <a:pt x="2346173" y="53094"/>
                  <a:pt x="2387466" y="41113"/>
                </a:cubicBezTo>
                <a:cubicBezTo>
                  <a:pt x="2439687" y="27213"/>
                  <a:pt x="2494525" y="26297"/>
                  <a:pt x="2547178" y="38445"/>
                </a:cubicBezTo>
                <a:cubicBezTo>
                  <a:pt x="2625446" y="55470"/>
                  <a:pt x="2703968" y="72242"/>
                  <a:pt x="2785412" y="58266"/>
                </a:cubicBezTo>
                <a:cubicBezTo>
                  <a:pt x="2832805" y="50261"/>
                  <a:pt x="2876767" y="30821"/>
                  <a:pt x="2923524" y="21673"/>
                </a:cubicBezTo>
                <a:cubicBezTo>
                  <a:pt x="3058205" y="-4628"/>
                  <a:pt x="3194158" y="3249"/>
                  <a:pt x="3330110" y="12143"/>
                </a:cubicBezTo>
                <a:cubicBezTo>
                  <a:pt x="3462886" y="20910"/>
                  <a:pt x="3595026" y="38952"/>
                  <a:pt x="3728564" y="36284"/>
                </a:cubicBezTo>
                <a:cubicBezTo>
                  <a:pt x="3756999" y="36500"/>
                  <a:pt x="3785372" y="38876"/>
                  <a:pt x="3813438" y="43400"/>
                </a:cubicBezTo>
                <a:cubicBezTo>
                  <a:pt x="3917626" y="57122"/>
                  <a:pt x="4022322" y="70082"/>
                  <a:pt x="4125366" y="42383"/>
                </a:cubicBezTo>
                <a:cubicBezTo>
                  <a:pt x="4217750" y="17340"/>
                  <a:pt x="4314149" y="10695"/>
                  <a:pt x="4409087" y="22816"/>
                </a:cubicBezTo>
                <a:cubicBezTo>
                  <a:pt x="4534099" y="39194"/>
                  <a:pt x="4660458" y="42777"/>
                  <a:pt x="4786195" y="33489"/>
                </a:cubicBezTo>
                <a:cubicBezTo>
                  <a:pt x="4825659" y="29563"/>
                  <a:pt x="4865339" y="28153"/>
                  <a:pt x="4904994" y="29296"/>
                </a:cubicBezTo>
                <a:cubicBezTo>
                  <a:pt x="5194178" y="42510"/>
                  <a:pt x="5484252" y="25103"/>
                  <a:pt x="5772928" y="55851"/>
                </a:cubicBezTo>
                <a:cubicBezTo>
                  <a:pt x="5818560" y="61232"/>
                  <a:pt x="5864504" y="61626"/>
                  <a:pt x="5909961" y="57111"/>
                </a:cubicBezTo>
                <a:lnTo>
                  <a:pt x="6006951" y="36719"/>
                </a:lnTo>
                <a:lnTo>
                  <a:pt x="6006951" y="4203687"/>
                </a:lnTo>
                <a:lnTo>
                  <a:pt x="11720" y="4203687"/>
                </a:lnTo>
                <a:lnTo>
                  <a:pt x="11786" y="4203489"/>
                </a:lnTo>
                <a:cubicBezTo>
                  <a:pt x="27809" y="3962716"/>
                  <a:pt x="39197" y="3721434"/>
                  <a:pt x="15626" y="3481297"/>
                </a:cubicBezTo>
                <a:cubicBezTo>
                  <a:pt x="-847" y="3334800"/>
                  <a:pt x="-4304" y="3187234"/>
                  <a:pt x="5296" y="3040178"/>
                </a:cubicBezTo>
                <a:cubicBezTo>
                  <a:pt x="11786" y="2956021"/>
                  <a:pt x="18539" y="2871864"/>
                  <a:pt x="22776" y="2787582"/>
                </a:cubicBezTo>
                <a:cubicBezTo>
                  <a:pt x="28180" y="2667690"/>
                  <a:pt x="25173" y="2547584"/>
                  <a:pt x="13771" y="2428074"/>
                </a:cubicBezTo>
                <a:cubicBezTo>
                  <a:pt x="4237" y="2336939"/>
                  <a:pt x="3177" y="2245180"/>
                  <a:pt x="10593" y="2153867"/>
                </a:cubicBezTo>
                <a:cubicBezTo>
                  <a:pt x="25690" y="1998396"/>
                  <a:pt x="9931" y="1842923"/>
                  <a:pt x="5032" y="1687576"/>
                </a:cubicBezTo>
                <a:cubicBezTo>
                  <a:pt x="-3577" y="1401802"/>
                  <a:pt x="20393" y="1116155"/>
                  <a:pt x="9666" y="830380"/>
                </a:cubicBezTo>
                <a:cubicBezTo>
                  <a:pt x="3841" y="689018"/>
                  <a:pt x="16420" y="547783"/>
                  <a:pt x="9666" y="406421"/>
                </a:cubicBezTo>
                <a:cubicBezTo>
                  <a:pt x="4105" y="305866"/>
                  <a:pt x="397" y="205310"/>
                  <a:pt x="4105" y="104628"/>
                </a:cubicBezTo>
                <a:lnTo>
                  <a:pt x="8821" y="33297"/>
                </a:lnTo>
                <a:lnTo>
                  <a:pt x="35743" y="28771"/>
                </a:lnTo>
                <a:cubicBezTo>
                  <a:pt x="151314" y="14091"/>
                  <a:pt x="268377" y="13376"/>
                  <a:pt x="384397" y="26755"/>
                </a:cubicBezTo>
                <a:cubicBezTo>
                  <a:pt x="448561" y="35141"/>
                  <a:pt x="512980" y="47847"/>
                  <a:pt x="578287" y="35141"/>
                </a:cubicBezTo>
                <a:cubicBezTo>
                  <a:pt x="584437" y="34048"/>
                  <a:pt x="590625" y="36818"/>
                  <a:pt x="593916" y="42129"/>
                </a:cubicBezTo>
                <a:cubicBezTo>
                  <a:pt x="626188" y="81517"/>
                  <a:pt x="668117" y="80246"/>
                  <a:pt x="710936" y="67541"/>
                </a:cubicBezTo>
                <a:cubicBezTo>
                  <a:pt x="739041" y="58837"/>
                  <a:pt x="766587" y="48406"/>
                  <a:pt x="793396" y="36284"/>
                </a:cubicBezTo>
                <a:cubicBezTo>
                  <a:pt x="840332" y="16819"/>
                  <a:pt x="890189" y="5308"/>
                  <a:pt x="940911" y="2233"/>
                </a:cubicBezTo>
                <a:cubicBezTo>
                  <a:pt x="974613" y="-372"/>
                  <a:pt x="1008125" y="-522"/>
                  <a:pt x="1041516" y="879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74" name="Imagem 6" descr="Uma imagem contendo Texto&#10;&#10;Descrição gerada automaticamente"/>
          <p:cNvPicPr/>
          <p:nvPr/>
        </p:nvPicPr>
        <p:blipFill>
          <a:blip r:embed="rId3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Rectangle 19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76" name="Título 6"/>
          <p:cNvSpPr/>
          <p:nvPr/>
        </p:nvSpPr>
        <p:spPr>
          <a:xfrm>
            <a:off x="5297760" y="640080"/>
            <a:ext cx="6249600" cy="356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54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Receita de bolo</a:t>
            </a:r>
            <a:endParaRPr b="0" lang="pt-BR" sz="5400" spc="-1" strike="noStrike">
              <a:latin typeface="Arial"/>
            </a:endParaRPr>
          </a:p>
        </p:txBody>
      </p:sp>
      <p:sp>
        <p:nvSpPr>
          <p:cNvPr id="677" name="Espaço Reservado para Conteúdo 5"/>
          <p:cNvSpPr/>
          <p:nvPr/>
        </p:nvSpPr>
        <p:spPr>
          <a:xfrm>
            <a:off x="5297760" y="4608000"/>
            <a:ext cx="6249600" cy="10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en-US" sz="24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Trouxemos a receita … vamos conversar? </a:t>
            </a:r>
            <a:endParaRPr b="0" lang="pt-BR" sz="2400" spc="-1" strike="noStrike">
              <a:latin typeface="Arial"/>
            </a:endParaRPr>
          </a:p>
        </p:txBody>
      </p:sp>
      <p:pic>
        <p:nvPicPr>
          <p:cNvPr id="678" name="Imagem 8" descr="Prato com bolo e frutas&#10;&#10;Descrição gerada automaticamente"/>
          <p:cNvPicPr/>
          <p:nvPr/>
        </p:nvPicPr>
        <p:blipFill>
          <a:blip r:embed="rId1"/>
          <a:srcRect l="32710" t="0" r="29087" b="0"/>
          <a:stretch/>
        </p:blipFill>
        <p:spPr>
          <a:xfrm>
            <a:off x="0" y="0"/>
            <a:ext cx="4655880" cy="6856560"/>
          </a:xfrm>
          <a:prstGeom prst="rect">
            <a:avLst/>
          </a:prstGeom>
          <a:ln w="0">
            <a:noFill/>
          </a:ln>
        </p:spPr>
      </p:pic>
      <p:sp>
        <p:nvSpPr>
          <p:cNvPr id="679" name="sketchy line"/>
          <p:cNvSpPr/>
          <p:nvPr/>
        </p:nvSpPr>
        <p:spPr>
          <a:xfrm>
            <a:off x="5412960" y="4409280"/>
            <a:ext cx="4242240" cy="16920"/>
          </a:xfrm>
          <a:custGeom>
            <a:avLst/>
            <a:gdLst/>
            <a:ahLst/>
            <a:rect l="l" t="t" r="r" b="b"/>
            <a:pathLst>
              <a:path w="4243589" h="18288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cap="rnd" w="44450">
            <a:solidFill>
              <a:srgbClr val="95b8b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0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APLICATIVO INVENTÁRIO - MPDFT 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81" name="Espaço Reservado para Número de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7605AB55-D154-4EBF-9BBE-B172C1CECA20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27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82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Rectangle 89"/>
          <p:cNvSpPr/>
          <p:nvPr/>
        </p:nvSpPr>
        <p:spPr>
          <a:xfrm>
            <a:off x="0" y="0"/>
            <a:ext cx="1218744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4" name="Espaço Reservado para Imagem 84" descr="Duas pessoas de pé de frente para um grupo de pessoas sentadas"/>
          <p:cNvPicPr/>
          <p:nvPr/>
        </p:nvPicPr>
        <p:blipFill>
          <a:blip r:embed="rId1"/>
          <a:srcRect l="0" t="2175" r="0" b="34704"/>
          <a:stretch/>
        </p:blipFill>
        <p:spPr>
          <a:xfrm>
            <a:off x="0" y="0"/>
            <a:ext cx="9668160" cy="6856560"/>
          </a:xfrm>
          <a:prstGeom prst="rect">
            <a:avLst/>
          </a:prstGeom>
          <a:ln w="0">
            <a:noFill/>
          </a:ln>
        </p:spPr>
      </p:pic>
      <p:sp>
        <p:nvSpPr>
          <p:cNvPr id="685" name="Rectangle 91"/>
          <p:cNvSpPr/>
          <p:nvPr/>
        </p:nvSpPr>
        <p:spPr>
          <a:xfrm flipH="1">
            <a:off x="6698520" y="0"/>
            <a:ext cx="5999400" cy="685656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86" name="Espaço Reservado para Texto 11"/>
          <p:cNvSpPr/>
          <p:nvPr/>
        </p:nvSpPr>
        <p:spPr>
          <a:xfrm>
            <a:off x="7343640" y="2802240"/>
            <a:ext cx="3820680" cy="189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0" lang="en-US" sz="40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Obrigada !</a:t>
            </a:r>
            <a:endParaRPr b="0" lang="pt-BR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pt-BR" sz="4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en-US" sz="40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Contato</a:t>
            </a:r>
            <a:endParaRPr b="0" lang="pt-BR" sz="4000" spc="-1" strike="noStrike">
              <a:latin typeface="Arial"/>
            </a:endParaRPr>
          </a:p>
        </p:txBody>
      </p:sp>
      <p:sp>
        <p:nvSpPr>
          <p:cNvPr id="687" name="Espaço Reservado para Conteúdo 12"/>
          <p:cNvSpPr/>
          <p:nvPr/>
        </p:nvSpPr>
        <p:spPr>
          <a:xfrm>
            <a:off x="7371360" y="4630680"/>
            <a:ext cx="3980880" cy="140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n-US" sz="20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Roseane Falcão</a:t>
            </a:r>
            <a:endParaRPr b="0" lang="pt-BR" sz="20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n-US" sz="20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roseane.falcao@mpdft.mp.br</a:t>
            </a:r>
            <a:endParaRPr b="0" lang="pt-BR" sz="2000" spc="-1" strike="noStrike">
              <a:latin typeface="Arial"/>
            </a:endParaRPr>
          </a:p>
        </p:txBody>
      </p:sp>
      <p:sp>
        <p:nvSpPr>
          <p:cNvPr id="688" name="Espaço Reservado para Data 2"/>
          <p:cNvSpPr/>
          <p:nvPr/>
        </p:nvSpPr>
        <p:spPr>
          <a:xfrm>
            <a:off x="8380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spcAft>
                <a:spcPts val="601"/>
              </a:spcAft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05/08/20XX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89" name="Espaço Reservado para Rodapé 3"/>
          <p:cNvSpPr/>
          <p:nvPr/>
        </p:nvSpPr>
        <p:spPr>
          <a:xfrm>
            <a:off x="3102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en-US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APLICATIVO INVENTÁRIO - MPDFT </a:t>
            </a:r>
            <a:endParaRPr b="0" lang="pt-BR" sz="1200" spc="-1" strike="noStrike">
              <a:latin typeface="Arial"/>
            </a:endParaRPr>
          </a:p>
        </p:txBody>
      </p:sp>
      <p:sp>
        <p:nvSpPr>
          <p:cNvPr id="690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CD906FF0-D065-4B50-ADFD-8AAD9D7BC95A}" type="slidenum">
              <a:rPr b="0" lang="en-US" sz="1200" spc="-1" strike="noStrike">
                <a:solidFill>
                  <a:srgbClr val="8b8b8b"/>
                </a:solidFill>
                <a:latin typeface="Calibri"/>
                <a:ea typeface="DejaVu Sans"/>
              </a:rPr>
              <a:t>28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691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tângulo 12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2" name="Conector Reto 21"/>
          <p:cNvSpPr/>
          <p:nvPr/>
        </p:nvSpPr>
        <p:spPr>
          <a:xfrm>
            <a:off x="1389240" y="0"/>
            <a:ext cx="360" cy="171324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3" name="Espaço Reservado para Texto 18"/>
          <p:cNvSpPr/>
          <p:nvPr/>
        </p:nvSpPr>
        <p:spPr>
          <a:xfrm>
            <a:off x="1675080" y="957960"/>
            <a:ext cx="536112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t-BR" sz="26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Fases do desafio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504" name="Espaço Reservado para Conteúdo 27"/>
          <p:cNvSpPr/>
          <p:nvPr/>
        </p:nvSpPr>
        <p:spPr>
          <a:xfrm>
            <a:off x="1389240" y="1756080"/>
            <a:ext cx="5270040" cy="24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Criação de Comissão de Inventário;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Comissão realiza o inventário de bens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Comissão analisa inventário e resolve pendências locais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Área de patrimônio recebe relatório da comissão e consolida informações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Área de patrimônio faz ajustes necessários (Termos de Responsabilidade)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Área de patrimônio elabora e encaminha relatório final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505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 DE INVENTÁRIO - MPDFT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06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6D2404F0-987D-4369-80B6-717D28B360FC}" type="slidenum">
              <a:rPr b="0" lang="pt-BR" sz="900" spc="140" strike="noStrike">
                <a:solidFill>
                  <a:srgbClr val="767171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07" name="Imagem 8" descr=""/>
          <p:cNvPicPr/>
          <p:nvPr/>
        </p:nvPicPr>
        <p:blipFill>
          <a:blip r:embed="rId1"/>
          <a:srcRect l="0" t="10171" r="0" b="10171"/>
          <a:stretch/>
        </p:blipFill>
        <p:spPr>
          <a:xfrm>
            <a:off x="7036920" y="1180440"/>
            <a:ext cx="3964680" cy="2958840"/>
          </a:xfrm>
          <a:prstGeom prst="rect">
            <a:avLst/>
          </a:prstGeom>
          <a:ln w="0">
            <a:noFill/>
          </a:ln>
        </p:spPr>
      </p:pic>
      <p:pic>
        <p:nvPicPr>
          <p:cNvPr id="508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Retângulo 12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0" name="Conector Reto 21"/>
          <p:cNvSpPr/>
          <p:nvPr/>
        </p:nvSpPr>
        <p:spPr>
          <a:xfrm>
            <a:off x="1389240" y="0"/>
            <a:ext cx="360" cy="171324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1" name="Espaço Reservado para Texto 18"/>
          <p:cNvSpPr/>
          <p:nvPr/>
        </p:nvSpPr>
        <p:spPr>
          <a:xfrm>
            <a:off x="1675080" y="957960"/>
            <a:ext cx="5361120" cy="84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Como era o Inventário Patrimonial antes da solução ?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512" name="Espaço Reservado para Conteúdo 27"/>
          <p:cNvSpPr/>
          <p:nvPr/>
        </p:nvSpPr>
        <p:spPr>
          <a:xfrm>
            <a:off x="1570320" y="2183400"/>
            <a:ext cx="3822120" cy="24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Comissão por unidade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Lista de Patrimônios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Poucos responsáveis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f10d0c"/>
                </a:solidFill>
                <a:latin typeface="Tisa Offc Serif Pro"/>
                <a:ea typeface="DejaVu Sans"/>
              </a:rPr>
              <a:t>Coleta centralizada de inventário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f10d0c"/>
                </a:solidFill>
                <a:latin typeface="Tisa Offc Serif Pro"/>
                <a:ea typeface="DejaVu Sans"/>
              </a:rPr>
              <a:t>Duração: mínima de 90 dias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ff0000"/>
                </a:solidFill>
                <a:latin typeface="Tisa Offc Serif Pro"/>
                <a:ea typeface="DejaVu Sans"/>
              </a:rPr>
              <a:t>Lista grande de bens não localizados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513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 DE INVENTÁRIO - MPDFT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14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77F967DA-7203-4ADB-A02B-CA55F1796222}" type="slidenum">
              <a:rPr b="0" lang="pt-BR" sz="900" spc="140" strike="noStrike">
                <a:solidFill>
                  <a:srgbClr val="767171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15" name="Imagem 8" descr=""/>
          <p:cNvPicPr/>
          <p:nvPr/>
        </p:nvPicPr>
        <p:blipFill>
          <a:blip r:embed="rId1"/>
          <a:srcRect l="0" t="10171" r="0" b="10171"/>
          <a:stretch/>
        </p:blipFill>
        <p:spPr>
          <a:xfrm>
            <a:off x="6120000" y="1748520"/>
            <a:ext cx="5044680" cy="3730320"/>
          </a:xfrm>
          <a:prstGeom prst="rect">
            <a:avLst/>
          </a:prstGeom>
          <a:ln w="0">
            <a:noFill/>
          </a:ln>
        </p:spPr>
      </p:pic>
      <p:pic>
        <p:nvPicPr>
          <p:cNvPr id="516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Espaço Reservado para Texto 28"/>
          <p:cNvSpPr/>
          <p:nvPr/>
        </p:nvSpPr>
        <p:spPr>
          <a:xfrm rot="16200000">
            <a:off x="-1145520" y="4526280"/>
            <a:ext cx="3791520" cy="46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90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Histórico da solução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518" name="Espaço Reservado para Texto 26"/>
          <p:cNvSpPr/>
          <p:nvPr/>
        </p:nvSpPr>
        <p:spPr>
          <a:xfrm>
            <a:off x="6301800" y="2387520"/>
            <a:ext cx="2413800" cy="32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80000"/>
              </a:lnSpc>
              <a:tabLst>
                <a:tab algn="l" pos="0"/>
              </a:tabLst>
            </a:pPr>
            <a:r>
              <a:rPr b="1" lang="pt-BR" sz="16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Como tudo começou</a:t>
            </a:r>
            <a:endParaRPr b="0" lang="pt-BR" sz="1600" spc="-1" strike="noStrike">
              <a:latin typeface="Arial"/>
            </a:endParaRPr>
          </a:p>
        </p:txBody>
      </p:sp>
      <p:sp>
        <p:nvSpPr>
          <p:cNvPr id="519" name="Espaço Reservado para Conteúdo 35"/>
          <p:cNvSpPr/>
          <p:nvPr/>
        </p:nvSpPr>
        <p:spPr>
          <a:xfrm>
            <a:off x="6435720" y="2773800"/>
            <a:ext cx="5598360" cy="269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  <a:spcAft>
                <a:spcPts val="1001"/>
              </a:spcAft>
              <a:tabLst>
                <a:tab algn="l" pos="0"/>
              </a:tabLst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Inventário da SUITI/STI  (Subsecretaria de Infraestrutura de TI)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Chefe da Infraestrutura – </a:t>
            </a: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162</a:t>
            </a: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 itens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Chefe da Rede – </a:t>
            </a: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174</a:t>
            </a: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 itens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Chefe da Subsecretaria – </a:t>
            </a:r>
            <a:r>
              <a:rPr b="1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32</a:t>
            </a: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 itens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50000"/>
              </a:lnSpc>
              <a:spcAft>
                <a:spcPts val="1001"/>
              </a:spcAft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Total = </a:t>
            </a:r>
            <a:r>
              <a:rPr b="1" lang="pt-BR" sz="1800" spc="89" strike="noStrike">
                <a:solidFill>
                  <a:srgbClr val="f10d0c"/>
                </a:solidFill>
                <a:latin typeface="Tisa Offc Serif Pro"/>
                <a:ea typeface="DejaVu Sans"/>
              </a:rPr>
              <a:t>368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1001"/>
              </a:spcAft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1001"/>
              </a:spcAft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520" name="Espaço Reservado para Data 2"/>
          <p:cNvSpPr/>
          <p:nvPr/>
        </p:nvSpPr>
        <p:spPr>
          <a:xfrm>
            <a:off x="157176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e6d9d4"/>
                </a:solidFill>
                <a:latin typeface="Univers Light"/>
                <a:ea typeface="DejaVu Sans"/>
              </a:rPr>
              <a:t>05/08/20XX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21" name="Espaço Reservado para Rodapé 3"/>
          <p:cNvSpPr/>
          <p:nvPr/>
        </p:nvSpPr>
        <p:spPr>
          <a:xfrm>
            <a:off x="6519240" y="6356520"/>
            <a:ext cx="31514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22" name="Espaço Reservado para o Número do Slide 4"/>
          <p:cNvSpPr/>
          <p:nvPr/>
        </p:nvSpPr>
        <p:spPr>
          <a:xfrm>
            <a:off x="10510200" y="6356520"/>
            <a:ext cx="84204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4B5F1316-FD41-48FF-BCC0-5CE04618BB33}" type="slidenum">
              <a:rPr b="0" lang="pt-BR" sz="900" spc="140" strike="noStrike">
                <a:solidFill>
                  <a:srgbClr val="4e1f15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23" name="Imagem 7" descr=""/>
          <p:cNvPicPr/>
          <p:nvPr/>
        </p:nvPicPr>
        <p:blipFill>
          <a:blip r:embed="rId1"/>
          <a:srcRect l="24652" t="0" r="24652" b="0"/>
          <a:stretch/>
        </p:blipFill>
        <p:spPr>
          <a:xfrm>
            <a:off x="1482840" y="0"/>
            <a:ext cx="4633920" cy="6856560"/>
          </a:xfrm>
          <a:prstGeom prst="rect">
            <a:avLst/>
          </a:prstGeom>
          <a:ln w="0">
            <a:noFill/>
          </a:ln>
        </p:spPr>
      </p:pic>
      <p:pic>
        <p:nvPicPr>
          <p:cNvPr id="524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Espaço Reservado para Imagem 52" descr="Uma pessoa com a mão no rosto"/>
          <p:cNvPicPr/>
          <p:nvPr/>
        </p:nvPicPr>
        <p:blipFill>
          <a:blip r:embed="rId1"/>
          <a:stretch/>
        </p:blipFill>
        <p:spPr>
          <a:xfrm>
            <a:off x="0" y="0"/>
            <a:ext cx="12190680" cy="6856560"/>
          </a:xfrm>
          <a:prstGeom prst="rect">
            <a:avLst/>
          </a:prstGeom>
          <a:ln w="0">
            <a:noFill/>
          </a:ln>
        </p:spPr>
      </p:pic>
      <p:sp>
        <p:nvSpPr>
          <p:cNvPr id="526" name="Retângulo 44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7" name="Forma livre: Forma 12"/>
          <p:cNvSpPr/>
          <p:nvPr/>
        </p:nvSpPr>
        <p:spPr>
          <a:xfrm>
            <a:off x="829080" y="32760"/>
            <a:ext cx="7460640" cy="6823800"/>
          </a:xfrm>
          <a:custGeom>
            <a:avLst/>
            <a:gdLst/>
            <a:ahLst/>
            <a:rect l="l" t="t" r="r" b="b"/>
            <a:pathLst>
              <a:path w="7461956" h="6897511">
                <a:moveTo>
                  <a:pt x="2144889" y="0"/>
                </a:moveTo>
                <a:lnTo>
                  <a:pt x="2190045" y="609600"/>
                </a:lnTo>
                <a:lnTo>
                  <a:pt x="2144889" y="654756"/>
                </a:lnTo>
                <a:lnTo>
                  <a:pt x="2088445" y="722489"/>
                </a:lnTo>
                <a:lnTo>
                  <a:pt x="45156" y="722489"/>
                </a:lnTo>
                <a:lnTo>
                  <a:pt x="45156" y="6073422"/>
                </a:lnTo>
                <a:lnTo>
                  <a:pt x="0" y="6220178"/>
                </a:lnTo>
                <a:lnTo>
                  <a:pt x="56445" y="6310489"/>
                </a:lnTo>
                <a:lnTo>
                  <a:pt x="22578" y="6897511"/>
                </a:lnTo>
                <a:lnTo>
                  <a:pt x="7439378" y="6897511"/>
                </a:lnTo>
                <a:lnTo>
                  <a:pt x="7461956" y="6445956"/>
                </a:lnTo>
                <a:lnTo>
                  <a:pt x="7461956" y="6276622"/>
                </a:lnTo>
                <a:lnTo>
                  <a:pt x="7394222" y="6005689"/>
                </a:lnTo>
                <a:lnTo>
                  <a:pt x="7394222" y="745067"/>
                </a:lnTo>
                <a:lnTo>
                  <a:pt x="4346222" y="745067"/>
                </a:lnTo>
                <a:lnTo>
                  <a:pt x="4267200" y="654756"/>
                </a:lnTo>
                <a:lnTo>
                  <a:pt x="4131733" y="496711"/>
                </a:lnTo>
                <a:lnTo>
                  <a:pt x="4131733" y="33867"/>
                </a:lnTo>
                <a:lnTo>
                  <a:pt x="2144889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8" name="Conector Reto 46"/>
          <p:cNvSpPr/>
          <p:nvPr/>
        </p:nvSpPr>
        <p:spPr>
          <a:xfrm>
            <a:off x="6975000" y="0"/>
            <a:ext cx="360" cy="299088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9" name="Espaço Reservado para Texto 8"/>
          <p:cNvSpPr/>
          <p:nvPr/>
        </p:nvSpPr>
        <p:spPr>
          <a:xfrm>
            <a:off x="7200000" y="2370960"/>
            <a:ext cx="4071240" cy="99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25000"/>
              </a:lnSpc>
            </a:pPr>
            <a:r>
              <a:rPr b="0" lang="pt-BR" sz="36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Momento Eureka</a:t>
            </a:r>
            <a:endParaRPr b="0" lang="pt-BR" sz="3600" spc="-1" strike="noStrike">
              <a:latin typeface="Arial"/>
            </a:endParaRPr>
          </a:p>
        </p:txBody>
      </p:sp>
      <p:sp>
        <p:nvSpPr>
          <p:cNvPr id="530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 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31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101CA4C8-CDD1-422E-BF90-6BB3855C2D46}" type="slidenum">
              <a:rPr b="0" lang="pt-BR" sz="900" spc="140" strike="noStrike">
                <a:solidFill>
                  <a:srgbClr val="767171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32" name="Imagem 6" descr="Uma imagem contendo Texto&#10;&#10;Descrição gerada automaticamente"/>
          <p:cNvPicPr/>
          <p:nvPr/>
        </p:nvPicPr>
        <p:blipFill>
          <a:blip r:embed="rId3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Conector Reto 108"/>
          <p:cNvSpPr/>
          <p:nvPr/>
        </p:nvSpPr>
        <p:spPr>
          <a:xfrm>
            <a:off x="0" y="755280"/>
            <a:ext cx="12191760" cy="36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4" name="Conector Reto 20"/>
          <p:cNvSpPr/>
          <p:nvPr/>
        </p:nvSpPr>
        <p:spPr>
          <a:xfrm>
            <a:off x="737280" y="0"/>
            <a:ext cx="360" cy="250920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5" name="Espaço Reservado para Texto 8"/>
          <p:cNvSpPr/>
          <p:nvPr/>
        </p:nvSpPr>
        <p:spPr>
          <a:xfrm>
            <a:off x="1008720" y="1516680"/>
            <a:ext cx="3978720" cy="126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25000"/>
              </a:lnSpc>
            </a:pPr>
            <a:r>
              <a:rPr b="0" lang="pt-BR" sz="24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Embrião : SUITI Encontra</a:t>
            </a:r>
            <a:endParaRPr b="0" lang="pt-BR" sz="2400" spc="-1" strike="noStrike">
              <a:latin typeface="Arial"/>
            </a:endParaRPr>
          </a:p>
        </p:txBody>
      </p:sp>
      <p:sp>
        <p:nvSpPr>
          <p:cNvPr id="536" name="Espaço Reservado para Conteúdo 16"/>
          <p:cNvSpPr/>
          <p:nvPr/>
        </p:nvSpPr>
        <p:spPr>
          <a:xfrm>
            <a:off x="1008720" y="2921760"/>
            <a:ext cx="4113360" cy="153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50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pt-BR" sz="18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Sistema que fazia a leitura pelo celular e enviava para um banco de dados e comparava com dados cadastrados no sistema de patrimônio (ASIWeb).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50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pt-BR" sz="1400" spc="89" strike="noStrike">
                <a:solidFill>
                  <a:srgbClr val="58696b"/>
                </a:solidFill>
                <a:latin typeface="Univers Light"/>
                <a:ea typeface="DejaVu Sans"/>
              </a:rPr>
              <a:t>​</a:t>
            </a:r>
            <a:endParaRPr b="0" lang="pt-BR" sz="1400" spc="-1" strike="noStrike">
              <a:latin typeface="Arial"/>
            </a:endParaRPr>
          </a:p>
        </p:txBody>
      </p:sp>
      <p:sp>
        <p:nvSpPr>
          <p:cNvPr id="537" name="Espaço Reservado para o Número do Slide 4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39BE5979-713A-40B6-999C-9C4C0F8BB192}" type="slidenum">
              <a:rPr b="0" lang="pt-BR" sz="900" spc="140" strike="noStrike">
                <a:solidFill>
                  <a:srgbClr val="767171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38" name="Imagem 6" descr="Pessoa posando para foto em frente a computador&#10;&#10;Descrição gerada automaticamente"/>
          <p:cNvPicPr/>
          <p:nvPr/>
        </p:nvPicPr>
        <p:blipFill>
          <a:blip r:embed="rId1"/>
          <a:srcRect l="14444" t="0" r="14444" b="0"/>
          <a:stretch/>
        </p:blipFill>
        <p:spPr>
          <a:xfrm>
            <a:off x="5265720" y="1064880"/>
            <a:ext cx="6866280" cy="4990680"/>
          </a:xfrm>
          <a:prstGeom prst="rect">
            <a:avLst/>
          </a:prstGeom>
          <a:ln w="0">
            <a:noFill/>
          </a:ln>
        </p:spPr>
      </p:pic>
      <p:pic>
        <p:nvPicPr>
          <p:cNvPr id="539" name="Imagem 6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  <p:sp>
        <p:nvSpPr>
          <p:cNvPr id="540" name="Espaço Reservado para Rodapé 3_0"/>
          <p:cNvSpPr/>
          <p:nvPr/>
        </p:nvSpPr>
        <p:spPr>
          <a:xfrm>
            <a:off x="4038840" y="635688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 </a:t>
            </a:r>
            <a:endParaRPr b="0" lang="pt-BR" sz="9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Rectangle 9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42" name="Espaço Reservado para Imagem 86" descr="Uma pessoa de uma pessoa se dessegurando"/>
          <p:cNvPicPr/>
          <p:nvPr/>
        </p:nvPicPr>
        <p:blipFill>
          <a:blip r:embed="rId1"/>
          <a:srcRect l="0" t="25696" r="9088" b="8142"/>
          <a:stretch/>
        </p:blipFill>
        <p:spPr>
          <a:xfrm>
            <a:off x="3522600" y="0"/>
            <a:ext cx="8668080" cy="6856560"/>
          </a:xfrm>
          <a:prstGeom prst="rect">
            <a:avLst/>
          </a:prstGeom>
          <a:ln w="0">
            <a:noFill/>
          </a:ln>
        </p:spPr>
      </p:pic>
      <p:sp>
        <p:nvSpPr>
          <p:cNvPr id="543" name="Rectangle 93"/>
          <p:cNvSpPr/>
          <p:nvPr/>
        </p:nvSpPr>
        <p:spPr>
          <a:xfrm>
            <a:off x="0" y="0"/>
            <a:ext cx="9755280" cy="6856560"/>
          </a:xfrm>
          <a:prstGeom prst="rect">
            <a:avLst/>
          </a:prstGeom>
          <a:gradFill rotWithShape="0">
            <a:gsLst>
              <a:gs pos="42000">
                <a:srgbClr val="000000"/>
              </a:gs>
              <a:gs pos="100000">
                <a:srgbClr val="000000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4" name="Espaço Reservado para Texto 30"/>
          <p:cNvSpPr/>
          <p:nvPr/>
        </p:nvSpPr>
        <p:spPr>
          <a:xfrm>
            <a:off x="371160" y="838800"/>
            <a:ext cx="6386040" cy="144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ct val="90000"/>
              </a:lnSpc>
            </a:pPr>
            <a:r>
              <a:rPr b="0" lang="en-US" sz="32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Aplicativo Inventário do MPDFT</a:t>
            </a:r>
            <a:endParaRPr b="0" lang="pt-BR" sz="3200" spc="-1" strike="noStrike">
              <a:latin typeface="Arial"/>
            </a:endParaRPr>
          </a:p>
        </p:txBody>
      </p:sp>
      <p:sp>
        <p:nvSpPr>
          <p:cNvPr id="545" name="Rectangle 95"/>
          <p:cNvSpPr/>
          <p:nvPr/>
        </p:nvSpPr>
        <p:spPr>
          <a:xfrm rot="5400000">
            <a:off x="663840" y="605520"/>
            <a:ext cx="71640" cy="54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6" name="Rectangle 97"/>
          <p:cNvSpPr/>
          <p:nvPr/>
        </p:nvSpPr>
        <p:spPr>
          <a:xfrm>
            <a:off x="428400" y="2443320"/>
            <a:ext cx="3299400" cy="16920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47" name="Espaço Reservado para Conteúdo 31"/>
          <p:cNvSpPr/>
          <p:nvPr/>
        </p:nvSpPr>
        <p:spPr>
          <a:xfrm>
            <a:off x="371160" y="2718000"/>
            <a:ext cx="6638040" cy="176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9000"/>
          </a:bodyPr>
          <a:p>
            <a:pPr marL="216000" indent="-227160">
              <a:lnSpc>
                <a:spcPct val="90000"/>
              </a:lnSpc>
              <a:spcAft>
                <a:spcPts val="1199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Solução adaptada à norma vigente</a:t>
            </a:r>
            <a:endParaRPr b="0" lang="pt-BR" sz="2400" spc="-1" strike="noStrike">
              <a:latin typeface="Arial"/>
            </a:endParaRPr>
          </a:p>
          <a:p>
            <a:pPr marL="216000" indent="-227160">
              <a:lnSpc>
                <a:spcPct val="90000"/>
              </a:lnSpc>
              <a:spcAft>
                <a:spcPts val="1199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Descentralização da localização dos itens;</a:t>
            </a:r>
            <a:endParaRPr b="0" lang="pt-BR" sz="2400" spc="-1" strike="noStrike">
              <a:latin typeface="Arial"/>
            </a:endParaRPr>
          </a:p>
          <a:p>
            <a:pPr marL="216000" indent="-227160">
              <a:lnSpc>
                <a:spcPct val="90000"/>
              </a:lnSpc>
              <a:spcAft>
                <a:spcPts val="1199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Melhoria na conferência para membros das Comissões;</a:t>
            </a:r>
            <a:endParaRPr b="0" lang="pt-BR" sz="2400" spc="-1" strike="noStrike">
              <a:latin typeface="Arial"/>
            </a:endParaRPr>
          </a:p>
          <a:p>
            <a:pPr marL="216000" indent="-227160">
              <a:lnSpc>
                <a:spcPct val="90000"/>
              </a:lnSpc>
              <a:spcAft>
                <a:spcPts val="1199"/>
              </a:spcAft>
              <a:buClr>
                <a:srgbClr val="ffffff"/>
              </a:buClr>
              <a:buFont typeface="Arial"/>
              <a:buChar char="•"/>
            </a:pPr>
            <a:r>
              <a:rPr b="0" lang="en-US" sz="2400" spc="89" strike="noStrike">
                <a:solidFill>
                  <a:srgbClr val="ffffff"/>
                </a:solidFill>
                <a:latin typeface="Tisa Offc Serif Pro"/>
                <a:ea typeface="DejaVu Sans"/>
              </a:rPr>
              <a:t>Gestão centralizada de inventário;</a:t>
            </a:r>
            <a:endParaRPr b="0" lang="pt-BR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  <a:p>
            <a:pPr>
              <a:lnSpc>
                <a:spcPct val="9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2400" spc="-1" strike="noStrike">
              <a:latin typeface="Arial"/>
            </a:endParaRPr>
          </a:p>
        </p:txBody>
      </p:sp>
      <p:sp>
        <p:nvSpPr>
          <p:cNvPr id="548" name="Espaço Reservado para Rodapé 3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b="0" lang="pt-BR" sz="900" spc="-1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 DE INVENTÁRIO - MPDFT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49" name="Espaço Reservado para o Número do Slide 4"/>
          <p:cNvSpPr/>
          <p:nvPr/>
        </p:nvSpPr>
        <p:spPr>
          <a:xfrm>
            <a:off x="907776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D9D6E817-EF89-4557-91CB-C0F80C51A617}" type="slidenum">
              <a:rPr b="0" lang="en-US" sz="1200" spc="-1" strike="noStrike">
                <a:solidFill>
                  <a:srgbClr val="ffffff"/>
                </a:solidFill>
                <a:latin typeface="Calibri"/>
                <a:ea typeface="DejaVu Sans"/>
              </a:rPr>
              <a:t>8</a:t>
            </a:fld>
            <a:endParaRPr b="0" lang="pt-BR" sz="1200" spc="-1" strike="noStrike">
              <a:latin typeface="Arial"/>
            </a:endParaRPr>
          </a:p>
        </p:txBody>
      </p:sp>
      <p:pic>
        <p:nvPicPr>
          <p:cNvPr id="550" name="Imagem 5" descr="Ícone&#10;&#10;Descrição gerada automaticamente"/>
          <p:cNvPicPr/>
          <p:nvPr/>
        </p:nvPicPr>
        <p:blipFill>
          <a:blip r:embed="rId2"/>
          <a:stretch/>
        </p:blipFill>
        <p:spPr>
          <a:xfrm>
            <a:off x="6872040" y="1366920"/>
            <a:ext cx="874800" cy="827280"/>
          </a:xfrm>
          <a:prstGeom prst="rect">
            <a:avLst/>
          </a:prstGeom>
          <a:ln w="0">
            <a:noFill/>
          </a:ln>
        </p:spPr>
      </p:pic>
      <p:pic>
        <p:nvPicPr>
          <p:cNvPr id="551" name="Imagem 6" descr="Uma imagem contendo Texto&#10;&#10;Descrição gerada automaticamente"/>
          <p:cNvPicPr/>
          <p:nvPr/>
        </p:nvPicPr>
        <p:blipFill>
          <a:blip r:embed="rId3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Retângulo 12_0"/>
          <p:cNvSpPr/>
          <p:nvPr/>
        </p:nvSpPr>
        <p:spPr>
          <a:xfrm>
            <a:off x="638280" y="631800"/>
            <a:ext cx="10914120" cy="5586840"/>
          </a:xfrm>
          <a:prstGeom prst="rect">
            <a:avLst/>
          </a:prstGeom>
          <a:noFill/>
          <a:ln w="19050">
            <a:solidFill>
              <a:srgbClr val="5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3" name="Conector Reto 21_0"/>
          <p:cNvSpPr/>
          <p:nvPr/>
        </p:nvSpPr>
        <p:spPr>
          <a:xfrm>
            <a:off x="1389240" y="0"/>
            <a:ext cx="360" cy="1713240"/>
          </a:xfrm>
          <a:prstGeom prst="line">
            <a:avLst/>
          </a:prstGeom>
          <a:ln w="19050">
            <a:solidFill>
              <a:srgbClr val="5869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4" name="Espaço Reservado para Texto 18_0"/>
          <p:cNvSpPr/>
          <p:nvPr/>
        </p:nvSpPr>
        <p:spPr>
          <a:xfrm>
            <a:off x="1675080" y="957960"/>
            <a:ext cx="536112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pt-BR" sz="2600" spc="89" strike="noStrike">
                <a:solidFill>
                  <a:srgbClr val="58696b"/>
                </a:solidFill>
                <a:latin typeface="Tisa Offc Serif Pro"/>
                <a:ea typeface="DejaVu Sans"/>
              </a:rPr>
              <a:t>Quais fases a solução apoia?</a:t>
            </a:r>
            <a:endParaRPr b="0" lang="pt-BR" sz="2600" spc="-1" strike="noStrike">
              <a:latin typeface="Arial"/>
            </a:endParaRPr>
          </a:p>
        </p:txBody>
      </p:sp>
      <p:sp>
        <p:nvSpPr>
          <p:cNvPr id="555" name="Espaço Reservado para Conteúdo 27_0"/>
          <p:cNvSpPr/>
          <p:nvPr/>
        </p:nvSpPr>
        <p:spPr>
          <a:xfrm>
            <a:off x="1389240" y="1756080"/>
            <a:ext cx="5270040" cy="248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000000"/>
                </a:solidFill>
                <a:latin typeface="Tisa Offc Serif Pro"/>
                <a:ea typeface="DejaVu Sans"/>
              </a:rPr>
              <a:t>Criação de Comissão de Inventário;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ff0000"/>
                </a:solidFill>
                <a:latin typeface="Tisa Offc Serif Pro"/>
                <a:ea typeface="DejaVu Sans"/>
              </a:rPr>
              <a:t>Comissão realiza o inventário de bens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89" strike="noStrike">
                <a:solidFill>
                  <a:srgbClr val="f10d0c"/>
                </a:solidFill>
                <a:latin typeface="Tisa Offc Serif Pro"/>
                <a:ea typeface="DejaVu Sans"/>
              </a:rPr>
              <a:t>Comissão analisa inventário e resolve pendências locais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f10d0c"/>
                </a:solidFill>
                <a:latin typeface="Tisa Offc Serif Pro"/>
                <a:ea typeface="DejaVu Sans"/>
              </a:rPr>
              <a:t>Área de patrimônio recebe relatório da comissão e consolida informações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Área de patrimônio faz ajustes necessários (Termos de Responsabilidade)</a:t>
            </a:r>
            <a:endParaRPr b="0" lang="pt-BR" sz="1800" spc="-1" strike="noStrike">
              <a:latin typeface="Arial"/>
            </a:endParaRPr>
          </a:p>
          <a:p>
            <a:pPr marL="285840" indent="-284400">
              <a:lnSpc>
                <a:spcPct val="100000"/>
              </a:lnSpc>
              <a:spcAft>
                <a:spcPts val="1199"/>
              </a:spcAft>
              <a:buClr>
                <a:srgbClr val="000000"/>
              </a:buClr>
              <a:buFont typeface="Arial"/>
              <a:buChar char="•"/>
            </a:pPr>
            <a:r>
              <a:rPr b="0" lang="pt-BR" sz="1800" spc="-1" strike="noStrike">
                <a:solidFill>
                  <a:srgbClr val="000000"/>
                </a:solidFill>
                <a:latin typeface="Tisa Offc Serif Pro"/>
                <a:ea typeface="DejaVu Sans"/>
              </a:rPr>
              <a:t>Área de patrimônio elabora e encaminha relatório final</a:t>
            </a: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</a:pPr>
            <a:endParaRPr b="0" lang="pt-BR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endParaRPr b="0" lang="pt-BR" sz="1800" spc="-1" strike="noStrike">
              <a:latin typeface="Arial"/>
            </a:endParaRPr>
          </a:p>
        </p:txBody>
      </p:sp>
      <p:sp>
        <p:nvSpPr>
          <p:cNvPr id="556" name="Espaço Reservado para Rodapé 3_2"/>
          <p:cNvSpPr/>
          <p:nvPr/>
        </p:nvSpPr>
        <p:spPr>
          <a:xfrm>
            <a:off x="4038480" y="6356520"/>
            <a:ext cx="41133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pt-BR" sz="900" spc="140" strike="noStrike" cap="all">
                <a:solidFill>
                  <a:srgbClr val="767171"/>
                </a:solidFill>
                <a:latin typeface="Univers Light"/>
                <a:ea typeface="DejaVu Sans"/>
              </a:rPr>
              <a:t>ApLICATIVO DE INVENTÁRIO - MPDFT</a:t>
            </a:r>
            <a:endParaRPr b="0" lang="pt-BR" sz="900" spc="-1" strike="noStrike">
              <a:latin typeface="Arial"/>
            </a:endParaRPr>
          </a:p>
        </p:txBody>
      </p:sp>
      <p:sp>
        <p:nvSpPr>
          <p:cNvPr id="557" name="Espaço Reservado para o Número do Slide 4_3"/>
          <p:cNvSpPr/>
          <p:nvPr/>
        </p:nvSpPr>
        <p:spPr>
          <a:xfrm>
            <a:off x="8610480" y="6356520"/>
            <a:ext cx="2741760" cy="36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</a:pPr>
            <a:fld id="{ADF5A3D6-C381-4B9A-8131-C434C3B3BCD2}" type="slidenum">
              <a:rPr b="0" lang="pt-BR" sz="900" spc="140" strike="noStrike">
                <a:solidFill>
                  <a:srgbClr val="767171"/>
                </a:solidFill>
                <a:latin typeface="Univers Light"/>
                <a:ea typeface="DejaVu Sans"/>
              </a:rPr>
              <a:t>&lt;número&gt;</a:t>
            </a:fld>
            <a:endParaRPr b="0" lang="pt-BR" sz="900" spc="-1" strike="noStrike">
              <a:latin typeface="Arial"/>
            </a:endParaRPr>
          </a:p>
        </p:txBody>
      </p:sp>
      <p:pic>
        <p:nvPicPr>
          <p:cNvPr id="558" name="Imagem 8_0" descr=""/>
          <p:cNvPicPr/>
          <p:nvPr/>
        </p:nvPicPr>
        <p:blipFill>
          <a:blip r:embed="rId1"/>
          <a:srcRect l="0" t="10171" r="0" b="10171"/>
          <a:stretch/>
        </p:blipFill>
        <p:spPr>
          <a:xfrm>
            <a:off x="7036920" y="1180440"/>
            <a:ext cx="3964680" cy="2958840"/>
          </a:xfrm>
          <a:prstGeom prst="rect">
            <a:avLst/>
          </a:prstGeom>
          <a:ln w="0">
            <a:noFill/>
          </a:ln>
        </p:spPr>
      </p:pic>
      <p:pic>
        <p:nvPicPr>
          <p:cNvPr id="559" name="Imagem 6_4" descr="Uma imagem contendo Texto&#10;&#10;Descrição gerada automaticamente"/>
          <p:cNvPicPr/>
          <p:nvPr/>
        </p:nvPicPr>
        <p:blipFill>
          <a:blip r:embed="rId2"/>
          <a:stretch/>
        </p:blipFill>
        <p:spPr>
          <a:xfrm>
            <a:off x="11125080" y="9360"/>
            <a:ext cx="1065240" cy="47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TM78544816</Template>
  <TotalTime>2115</TotalTime>
  <Application>LibreOffice/7.1.6.2$Windows_X86_64 LibreOffice_project/0e133318fcee89abacd6a7d077e292f1145735c3</Application>
  <AppVersion>15.0000</AppVersion>
  <Words>499</Words>
  <Paragraphs>151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2023-05-15T19:31:20Z</dcterms:created>
  <dc:creator/>
  <dc:description/>
  <dc:language>pt-BR</dc:language>
  <cp:lastModifiedBy/>
  <dcterms:modified xsi:type="dcterms:W3CDTF">2023-05-29T13:34:39Z</dcterms:modified>
  <cp:revision>637</cp:revision>
  <dc:subject/>
  <dc:title>Apresentação de conferência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0x0101000C9E0BE1167DCB4583AB40EEFAE7222D</vt:lpwstr>
  </property>
  <property fmtid="{D5CDD505-2E9C-101B-9397-08002B2CF9AE}" pid="3" name="MediaServiceImageTags">
    <vt:lpwstr/>
  </property>
  <property fmtid="{D5CDD505-2E9C-101B-9397-08002B2CF9AE}" pid="4" name="Notes">
    <vt:i4>14</vt:i4>
  </property>
  <property fmtid="{D5CDD505-2E9C-101B-9397-08002B2CF9AE}" pid="5" name="PresentationFormat">
    <vt:lpwstr>Widescreen</vt:lpwstr>
  </property>
  <property fmtid="{D5CDD505-2E9C-101B-9397-08002B2CF9AE}" pid="6" name="Slides">
    <vt:i4>19</vt:i4>
  </property>
</Properties>
</file>