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iX3jc4wXioKRCrONuWo8GvwP4v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5728722" y="1316279"/>
            <a:ext cx="5596856" cy="1727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pt-BR" sz="5100" b="1"/>
              <a:t>Dimensionamento da Força de Trabalho</a:t>
            </a:r>
            <a:endParaRPr sz="5100" b="1"/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5728722" y="3324298"/>
            <a:ext cx="5267597" cy="174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Usando a Ciência de Dados em prol da eficiência na alocação de Recursos Humanos do MPMT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 flipH="1">
            <a:off x="712599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 extrusionOk="0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8" name="Google Shape;88;p1"/>
          <p:cNvCxnSpPr/>
          <p:nvPr/>
        </p:nvCxnSpPr>
        <p:spPr>
          <a:xfrm>
            <a:off x="763649" y="1273766"/>
            <a:ext cx="0" cy="1597708"/>
          </a:xfrm>
          <a:prstGeom prst="straightConnector1">
            <a:avLst/>
          </a:prstGeom>
          <a:noFill/>
          <a:ln w="127000" cap="rnd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89" name="Google Shape;89;p1"/>
          <p:cNvSpPr/>
          <p:nvPr/>
        </p:nvSpPr>
        <p:spPr>
          <a:xfrm rot="-5400000">
            <a:off x="1631431" y="1382395"/>
            <a:ext cx="2387600" cy="23876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flipH="1">
            <a:off x="3231329" y="0"/>
            <a:ext cx="2315251" cy="1550992"/>
          </a:xfrm>
          <a:custGeom>
            <a:avLst/>
            <a:gdLst/>
            <a:ahLst/>
            <a:cxnLst/>
            <a:rect l="l" t="t" r="r" b="b"/>
            <a:pathLst>
              <a:path w="2315251" h="1550992" extrusionOk="0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flipH="1">
            <a:off x="4320126" y="2345836"/>
            <a:ext cx="812427" cy="812427"/>
          </a:xfrm>
          <a:prstGeom prst="ellipse">
            <a:avLst/>
          </a:prstGeom>
          <a:noFill/>
          <a:ln w="1270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 flipH="1">
            <a:off x="0" y="4112081"/>
            <a:ext cx="1186451" cy="1771650"/>
          </a:xfrm>
          <a:custGeom>
            <a:avLst/>
            <a:gdLst/>
            <a:ahLst/>
            <a:cxnLst/>
            <a:rect l="l" t="t" r="r" b="b"/>
            <a:pathLst>
              <a:path w="1186451" h="1771650" extrusionOk="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flipH="1">
            <a:off x="2903228" y="4962670"/>
            <a:ext cx="2643352" cy="1895331"/>
          </a:xfrm>
          <a:custGeom>
            <a:avLst/>
            <a:gdLst/>
            <a:ahLst/>
            <a:cxnLst/>
            <a:rect l="l" t="t" r="r" b="b"/>
            <a:pathLst>
              <a:path w="2643352" h="1895331" extrusionOk="0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727948" flipH="1">
            <a:off x="2309492" y="4145122"/>
            <a:ext cx="4083433" cy="4083433"/>
          </a:xfrm>
          <a:prstGeom prst="arc">
            <a:avLst>
              <a:gd name="adj1" fmla="val 16200000"/>
              <a:gd name="adj2" fmla="val 0"/>
            </a:avLst>
          </a:prstGeom>
          <a:noFill/>
          <a:ln w="127000" cap="rnd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" descr="Uma imagem contendo placar, placa, desenho, pare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16240" y="5451604"/>
            <a:ext cx="3667760" cy="1075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558209" y="260019"/>
            <a:ext cx="11167447" cy="593301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DEDEDE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C5C2C2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pt-BR" sz="4800" b="1"/>
              <a:t>As Dores </a:t>
            </a:r>
            <a:endParaRPr sz="4800" b="1"/>
          </a:p>
        </p:txBody>
      </p:sp>
      <p:sp>
        <p:nvSpPr>
          <p:cNvPr id="103" name="Google Shape;103;p2"/>
          <p:cNvSpPr/>
          <p:nvPr/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4" name="Google Shape;104;p2"/>
          <p:cNvGrpSpPr/>
          <p:nvPr/>
        </p:nvGrpSpPr>
        <p:grpSpPr>
          <a:xfrm>
            <a:off x="5060563" y="508309"/>
            <a:ext cx="5715705" cy="5436308"/>
            <a:chOff x="553708" y="2120"/>
            <a:chExt cx="5715705" cy="5436308"/>
          </a:xfrm>
        </p:grpSpPr>
        <p:sp>
          <p:nvSpPr>
            <p:cNvPr id="105" name="Google Shape;105;p2"/>
            <p:cNvSpPr/>
            <p:nvPr/>
          </p:nvSpPr>
          <p:spPr>
            <a:xfrm>
              <a:off x="561153" y="2120"/>
              <a:ext cx="2718219" cy="1630931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 txBox="1"/>
            <p:nvPr/>
          </p:nvSpPr>
          <p:spPr>
            <a:xfrm>
              <a:off x="561153" y="2120"/>
              <a:ext cx="2718219" cy="16309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pt-BR" sz="22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Membros constantemente solicitando servidores para assessoria</a:t>
              </a:r>
              <a:endParaRPr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3551194" y="2120"/>
              <a:ext cx="2718219" cy="1630931"/>
            </a:xfrm>
            <a:prstGeom prst="rect">
              <a:avLst/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 txBox="1"/>
            <p:nvPr/>
          </p:nvSpPr>
          <p:spPr>
            <a:xfrm>
              <a:off x="3551194" y="2120"/>
              <a:ext cx="2718219" cy="16309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pt-BR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Área Meio inserida em um novo modelo administrativo</a:t>
              </a:r>
              <a:endParaRPr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561153" y="1904874"/>
              <a:ext cx="2718219" cy="1630931"/>
            </a:xfrm>
            <a:prstGeom prst="rect">
              <a:avLst/>
            </a:prstGeom>
            <a:solidFill>
              <a:schemeClr val="accent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 txBox="1"/>
            <p:nvPr/>
          </p:nvSpPr>
          <p:spPr>
            <a:xfrm>
              <a:off x="561153" y="1904874"/>
              <a:ext cx="2718219" cy="16309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pt-BR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Novos paradigmas na Admistração Pública (teletrabalho)</a:t>
              </a:r>
              <a:endParaRPr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3551194" y="1904874"/>
              <a:ext cx="2718219" cy="1630931"/>
            </a:xfrm>
            <a:prstGeom prst="rect">
              <a:avLst/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 txBox="1"/>
            <p:nvPr/>
          </p:nvSpPr>
          <p:spPr>
            <a:xfrm>
              <a:off x="3551194" y="1904874"/>
              <a:ext cx="2718219" cy="16309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pt-BR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Tecnologia automatizando rotinas</a:t>
              </a:r>
              <a:endParaRPr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608369" y="3791246"/>
              <a:ext cx="2718219" cy="1630931"/>
            </a:xfrm>
            <a:prstGeom prst="rect">
              <a:avLst/>
            </a:prstGeom>
            <a:solidFill>
              <a:schemeClr val="accent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 txBox="1"/>
            <p:nvPr/>
          </p:nvSpPr>
          <p:spPr>
            <a:xfrm>
              <a:off x="553708" y="3807628"/>
              <a:ext cx="2725663" cy="16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83800" rIns="8380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pt-BR" sz="22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Virtualização de Protocolos Judiciais e </a:t>
              </a:r>
              <a:r>
                <a:rPr lang="pt-BR" sz="22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Extrajudicias</a:t>
              </a:r>
              <a:endParaRPr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15" name="Google Shape;115;p2" descr="Uma imagem contendo placar, placa, desenho, pare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8800" y="5156964"/>
            <a:ext cx="2743200" cy="811272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"/>
          <p:cNvSpPr txBox="1"/>
          <p:nvPr/>
        </p:nvSpPr>
        <p:spPr>
          <a:xfrm>
            <a:off x="8057968" y="4297304"/>
            <a:ext cx="2718300" cy="163093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83800" tIns="83800" rIns="83800" bIns="838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2200"/>
            </a:pPr>
            <a:r>
              <a:rPr lang="pt-BR" sz="2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Criação de novas Promotorias sem critérios Técnicos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-1" y="0"/>
            <a:ext cx="4818889" cy="6858000"/>
          </a:xfrm>
          <a:custGeom>
            <a:avLst/>
            <a:gdLst/>
            <a:ahLst/>
            <a:cxnLst/>
            <a:rect l="l" t="t" r="r" b="b"/>
            <a:pathLst>
              <a:path w="4818889" h="6858000" extrusionOk="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rgbClr val="EFEFE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38100" algn="l" rotWithShape="0">
              <a:srgbClr val="D8D8D8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1" y="0"/>
            <a:ext cx="4811477" cy="6858000"/>
          </a:xfrm>
          <a:custGeom>
            <a:avLst/>
            <a:gdLst/>
            <a:ahLst/>
            <a:cxnLst/>
            <a:rect l="l" t="t" r="r" b="b"/>
            <a:pathLst>
              <a:path w="4811477" h="6858000" extrusionOk="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pt-BR" sz="6000" b="1"/>
              <a:t>Desafio</a:t>
            </a:r>
            <a:endParaRPr sz="6000" b="1"/>
          </a:p>
        </p:txBody>
      </p:sp>
      <p:sp>
        <p:nvSpPr>
          <p:cNvPr id="125" name="Google Shape;125;p3"/>
          <p:cNvSpPr/>
          <p:nvPr/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6" name="Google Shape;126;p3"/>
          <p:cNvGrpSpPr/>
          <p:nvPr/>
        </p:nvGrpSpPr>
        <p:grpSpPr>
          <a:xfrm>
            <a:off x="7340071" y="679348"/>
            <a:ext cx="2291120" cy="5508447"/>
            <a:chOff x="2036551" y="2692"/>
            <a:chExt cx="2291120" cy="5508447"/>
          </a:xfrm>
        </p:grpSpPr>
        <p:sp>
          <p:nvSpPr>
            <p:cNvPr id="127" name="Google Shape;127;p3"/>
            <p:cNvSpPr/>
            <p:nvPr/>
          </p:nvSpPr>
          <p:spPr>
            <a:xfrm>
              <a:off x="2036551" y="2692"/>
              <a:ext cx="2291120" cy="177691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 txBox="1"/>
            <p:nvPr/>
          </p:nvSpPr>
          <p:spPr>
            <a:xfrm>
              <a:off x="2123293" y="89434"/>
              <a:ext cx="2117636" cy="1603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pt-BR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Como dimensionar a força de trabalho necessária para um setor e/ou Comarca do MP?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2036551" y="1868456"/>
              <a:ext cx="2291120" cy="1776918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 txBox="1"/>
            <p:nvPr/>
          </p:nvSpPr>
          <p:spPr>
            <a:xfrm>
              <a:off x="2123293" y="1955198"/>
              <a:ext cx="2117636" cy="1603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pt-BR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Como otimizar a força de trabalho existente no Ministério Público?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2036551" y="3734221"/>
              <a:ext cx="2291120" cy="1776918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 txBox="1"/>
            <p:nvPr/>
          </p:nvSpPr>
          <p:spPr>
            <a:xfrm>
              <a:off x="2123293" y="3820963"/>
              <a:ext cx="2117636" cy="1603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pt-BR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Precisamos de mais pessoas ou apenas realocar recursos humanos?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33" name="Google Shape;133;p3" descr="Uma imagem contendo placar, placa, desenho, pare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776724"/>
            <a:ext cx="2743200" cy="811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4"/>
          <p:cNvSpPr>
            <a:spLocks noGrp="1"/>
          </p:cNvSpPr>
          <p:nvPr>
            <p:ph type="title"/>
          </p:nvPr>
        </p:nvSpPr>
        <p:spPr>
          <a:xfrm>
            <a:off x="630936" y="502920"/>
            <a:ext cx="4040744" cy="146304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pt-BR" sz="2400" b="1">
                <a:latin typeface="Calibri"/>
                <a:ea typeface="Calibri"/>
                <a:cs typeface="Calibri"/>
                <a:sym typeface="Calibri"/>
              </a:rPr>
              <a:t>Neste cenário nasce o Projeto de Dimensionamento da Força de Trabalho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4"/>
          <p:cNvSpPr/>
          <p:nvPr/>
        </p:nvSpPr>
        <p:spPr>
          <a:xfrm rot="5400000">
            <a:off x="3566159" y="1225296"/>
            <a:ext cx="1554480" cy="18288"/>
          </a:xfrm>
          <a:custGeom>
            <a:avLst/>
            <a:gdLst/>
            <a:ahLst/>
            <a:cxnLst/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4" descr="Diagrama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2492" y="2078678"/>
            <a:ext cx="10024233" cy="3556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4" descr="Uma imagem contendo placar, placa, desenho, pare&#10;&#10;Descrição gerada automa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5833168"/>
            <a:ext cx="2743200" cy="811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5"/>
          <p:cNvSpPr/>
          <p:nvPr/>
        </p:nvSpPr>
        <p:spPr>
          <a:xfrm>
            <a:off x="-1" y="0"/>
            <a:ext cx="4818889" cy="6858000"/>
          </a:xfrm>
          <a:custGeom>
            <a:avLst/>
            <a:gdLst/>
            <a:ahLst/>
            <a:cxnLst/>
            <a:rect l="l" t="t" r="r" b="b"/>
            <a:pathLst>
              <a:path w="4818889" h="6858000" extrusionOk="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rgbClr val="EFEFE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38100" algn="l" rotWithShape="0">
              <a:srgbClr val="D8D8D8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5"/>
          <p:cNvSpPr/>
          <p:nvPr/>
        </p:nvSpPr>
        <p:spPr>
          <a:xfrm>
            <a:off x="1" y="0"/>
            <a:ext cx="4811477" cy="6858000"/>
          </a:xfrm>
          <a:custGeom>
            <a:avLst/>
            <a:gdLst/>
            <a:ahLst/>
            <a:cxnLst/>
            <a:rect l="l" t="t" r="r" b="b"/>
            <a:pathLst>
              <a:path w="4811477" h="6858000" extrusionOk="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5"/>
          <p:cNvSpPr txBox="1"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BR" sz="4000" b="1"/>
              <a:t>Metodologia criada pelo próprio MPMT</a:t>
            </a:r>
            <a:endParaRPr sz="4000" b="1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sz="4000"/>
          </a:p>
        </p:txBody>
      </p:sp>
      <p:sp>
        <p:nvSpPr>
          <p:cNvPr id="151" name="Google Shape;151;p5"/>
          <p:cNvSpPr/>
          <p:nvPr/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2" name="Google Shape;152;p5"/>
          <p:cNvGrpSpPr/>
          <p:nvPr/>
        </p:nvGrpSpPr>
        <p:grpSpPr>
          <a:xfrm>
            <a:off x="5303520" y="676656"/>
            <a:ext cx="6364223" cy="5513831"/>
            <a:chOff x="0" y="0"/>
            <a:chExt cx="6364223" cy="5513831"/>
          </a:xfrm>
        </p:grpSpPr>
        <p:sp>
          <p:nvSpPr>
            <p:cNvPr id="153" name="Google Shape;153;p5"/>
            <p:cNvSpPr/>
            <p:nvPr/>
          </p:nvSpPr>
          <p:spPr>
            <a:xfrm>
              <a:off x="0" y="0"/>
              <a:ext cx="4900452" cy="992489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5"/>
            <p:cNvSpPr txBox="1"/>
            <p:nvPr/>
          </p:nvSpPr>
          <p:spPr>
            <a:xfrm>
              <a:off x="29069" y="29069"/>
              <a:ext cx="3713357" cy="934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pt-BR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Clusterização de Comarcas</a:t>
              </a:r>
              <a:endParaRPr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365942" y="1130335"/>
              <a:ext cx="4900452" cy="992489"/>
            </a:xfrm>
            <a:prstGeom prst="roundRect">
              <a:avLst>
                <a:gd name="adj" fmla="val 10000"/>
              </a:avLst>
            </a:prstGeom>
            <a:solidFill>
              <a:srgbClr val="D7785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5"/>
            <p:cNvSpPr txBox="1"/>
            <p:nvPr/>
          </p:nvSpPr>
          <p:spPr>
            <a:xfrm>
              <a:off x="395011" y="1159404"/>
              <a:ext cx="3831253" cy="934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pt-BR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Cálculo da Produtividade Média de cada Cluster</a:t>
              </a:r>
              <a:endParaRPr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731885" y="2260671"/>
              <a:ext cx="4900452" cy="992489"/>
            </a:xfrm>
            <a:prstGeom prst="roundRect">
              <a:avLst>
                <a:gd name="adj" fmla="val 10000"/>
              </a:avLst>
            </a:prstGeom>
            <a:solidFill>
              <a:srgbClr val="C47F6E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 txBox="1"/>
            <p:nvPr/>
          </p:nvSpPr>
          <p:spPr>
            <a:xfrm>
              <a:off x="760954" y="2289740"/>
              <a:ext cx="3831253" cy="934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pt-BR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Benchmark dos Setores Administrativos com outros MPs</a:t>
              </a:r>
              <a:endParaRPr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1097828" y="3391006"/>
              <a:ext cx="4900452" cy="992489"/>
            </a:xfrm>
            <a:prstGeom prst="roundRect">
              <a:avLst>
                <a:gd name="adj" fmla="val 10000"/>
              </a:avLst>
            </a:prstGeom>
            <a:solidFill>
              <a:srgbClr val="B38E8A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5"/>
            <p:cNvSpPr txBox="1"/>
            <p:nvPr/>
          </p:nvSpPr>
          <p:spPr>
            <a:xfrm>
              <a:off x="1126897" y="3420075"/>
              <a:ext cx="3831253" cy="934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pt-BR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Comparação do quadro atual usando cálculo produzido pela metodologia</a:t>
              </a:r>
              <a:endParaRPr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1463771" y="4521342"/>
              <a:ext cx="4900452" cy="992489"/>
            </a:xfrm>
            <a:prstGeom prst="roundRect">
              <a:avLst>
                <a:gd name="adj" fmla="val 10000"/>
              </a:avLst>
            </a:prstGeom>
            <a:solidFill>
              <a:srgbClr val="A4A4A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 txBox="1"/>
            <p:nvPr/>
          </p:nvSpPr>
          <p:spPr>
            <a:xfrm>
              <a:off x="1492840" y="4550411"/>
              <a:ext cx="3831253" cy="934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pt-BR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Criação dos Faróis de Alocação de Recursos Humanos</a:t>
              </a:r>
              <a:endParaRPr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4255334" y="725068"/>
              <a:ext cx="645118" cy="645118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7D5CB">
                <a:alpha val="89803"/>
              </a:srgbClr>
            </a:solidFill>
            <a:ln w="12700" cap="flat" cmpd="sng">
              <a:solidFill>
                <a:srgbClr val="F7D5CB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5"/>
            <p:cNvSpPr txBox="1"/>
            <p:nvPr/>
          </p:nvSpPr>
          <p:spPr>
            <a:xfrm>
              <a:off x="4400486" y="725068"/>
              <a:ext cx="354814" cy="48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825" tIns="36825" rIns="36825" bIns="368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endParaRPr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4621277" y="1855404"/>
              <a:ext cx="645118" cy="645118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EFD6D1">
                <a:alpha val="89803"/>
              </a:srgbClr>
            </a:solidFill>
            <a:ln w="12700" cap="flat" cmpd="sng">
              <a:solidFill>
                <a:srgbClr val="EFD6D1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 txBox="1"/>
            <p:nvPr/>
          </p:nvSpPr>
          <p:spPr>
            <a:xfrm>
              <a:off x="4766429" y="1855404"/>
              <a:ext cx="354814" cy="48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825" tIns="36825" rIns="36825" bIns="368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endParaRPr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4987219" y="2969198"/>
              <a:ext cx="645118" cy="645118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E8D9D7">
                <a:alpha val="89803"/>
              </a:srgbClr>
            </a:solidFill>
            <a:ln w="12700" cap="flat" cmpd="sng">
              <a:solidFill>
                <a:srgbClr val="E8D9D7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 txBox="1"/>
            <p:nvPr/>
          </p:nvSpPr>
          <p:spPr>
            <a:xfrm>
              <a:off x="5132371" y="2969198"/>
              <a:ext cx="354814" cy="48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825" tIns="36825" rIns="36825" bIns="368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endParaRPr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5353162" y="4110561"/>
              <a:ext cx="645118" cy="645118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DFDFDF">
                <a:alpha val="89803"/>
              </a:srgbClr>
            </a:solidFill>
            <a:ln w="12700" cap="flat" cmpd="sng">
              <a:solidFill>
                <a:srgbClr val="DFDFDF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5"/>
            <p:cNvSpPr txBox="1"/>
            <p:nvPr/>
          </p:nvSpPr>
          <p:spPr>
            <a:xfrm>
              <a:off x="5498314" y="4110561"/>
              <a:ext cx="354814" cy="48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825" tIns="36825" rIns="36825" bIns="368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endParaRPr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71" name="Google Shape;171;p5" descr="Uma imagem contendo placar, placa, desenho, pare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786884"/>
            <a:ext cx="2743200" cy="811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6"/>
          <p:cNvSpPr/>
          <p:nvPr/>
        </p:nvSpPr>
        <p:spPr>
          <a:xfrm>
            <a:off x="-1" y="0"/>
            <a:ext cx="4818889" cy="6858000"/>
          </a:xfrm>
          <a:custGeom>
            <a:avLst/>
            <a:gdLst/>
            <a:ahLst/>
            <a:cxnLst/>
            <a:rect l="l" t="t" r="r" b="b"/>
            <a:pathLst>
              <a:path w="4818889" h="6858000" extrusionOk="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rgbClr val="EFEFE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38100" algn="l" rotWithShape="0">
              <a:srgbClr val="D8D8D8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6"/>
          <p:cNvSpPr/>
          <p:nvPr/>
        </p:nvSpPr>
        <p:spPr>
          <a:xfrm>
            <a:off x="1" y="0"/>
            <a:ext cx="4811477" cy="6858000"/>
          </a:xfrm>
          <a:custGeom>
            <a:avLst/>
            <a:gdLst/>
            <a:ahLst/>
            <a:cxnLst/>
            <a:rect l="l" t="t" r="r" b="b"/>
            <a:pathLst>
              <a:path w="4811477" h="6858000" extrusionOk="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6"/>
          <p:cNvSpPr txBox="1"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BR" sz="4000" b="1"/>
              <a:t>Como a tecnologia ajudou em tudo isso?</a:t>
            </a:r>
            <a:endParaRPr sz="4000" b="1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sz="4000"/>
          </a:p>
        </p:txBody>
      </p:sp>
      <p:sp>
        <p:nvSpPr>
          <p:cNvPr id="180" name="Google Shape;180;p6"/>
          <p:cNvSpPr/>
          <p:nvPr/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1" name="Google Shape;181;p6"/>
          <p:cNvGrpSpPr/>
          <p:nvPr/>
        </p:nvGrpSpPr>
        <p:grpSpPr>
          <a:xfrm>
            <a:off x="5303520" y="677127"/>
            <a:ext cx="6364224" cy="5512889"/>
            <a:chOff x="0" y="471"/>
            <a:chExt cx="6364224" cy="5512889"/>
          </a:xfrm>
        </p:grpSpPr>
        <p:sp>
          <p:nvSpPr>
            <p:cNvPr id="182" name="Google Shape;182;p6"/>
            <p:cNvSpPr/>
            <p:nvPr/>
          </p:nvSpPr>
          <p:spPr>
            <a:xfrm>
              <a:off x="0" y="471"/>
              <a:ext cx="6364224" cy="648575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6"/>
            <p:cNvSpPr/>
            <p:nvPr/>
          </p:nvSpPr>
          <p:spPr>
            <a:xfrm>
              <a:off x="196194" y="146400"/>
              <a:ext cx="356716" cy="356716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6"/>
            <p:cNvSpPr/>
            <p:nvPr/>
          </p:nvSpPr>
          <p:spPr>
            <a:xfrm>
              <a:off x="749104" y="471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6"/>
            <p:cNvSpPr txBox="1"/>
            <p:nvPr/>
          </p:nvSpPr>
          <p:spPr>
            <a:xfrm>
              <a:off x="749104" y="471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625" tIns="68625" rIns="68625" bIns="686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pt-BR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Atuação do Escritório de Dados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6"/>
            <p:cNvSpPr/>
            <p:nvPr/>
          </p:nvSpPr>
          <p:spPr>
            <a:xfrm>
              <a:off x="0" y="811190"/>
              <a:ext cx="6364224" cy="64857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6"/>
            <p:cNvSpPr/>
            <p:nvPr/>
          </p:nvSpPr>
          <p:spPr>
            <a:xfrm>
              <a:off x="196194" y="957119"/>
              <a:ext cx="356716" cy="356716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6"/>
            <p:cNvSpPr/>
            <p:nvPr/>
          </p:nvSpPr>
          <p:spPr>
            <a:xfrm>
              <a:off x="749104" y="811190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6"/>
            <p:cNvSpPr txBox="1"/>
            <p:nvPr/>
          </p:nvSpPr>
          <p:spPr>
            <a:xfrm>
              <a:off x="749104" y="811190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625" tIns="68625" rIns="68625" bIns="686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pt-BR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Pesquisas de indicadores sociais em Dados Abertos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6"/>
            <p:cNvSpPr/>
            <p:nvPr/>
          </p:nvSpPr>
          <p:spPr>
            <a:xfrm>
              <a:off x="0" y="1621909"/>
              <a:ext cx="6364224" cy="648575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6"/>
            <p:cNvSpPr/>
            <p:nvPr/>
          </p:nvSpPr>
          <p:spPr>
            <a:xfrm>
              <a:off x="196194" y="1767838"/>
              <a:ext cx="356716" cy="356716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6"/>
            <p:cNvSpPr/>
            <p:nvPr/>
          </p:nvSpPr>
          <p:spPr>
            <a:xfrm>
              <a:off x="749104" y="1621909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6"/>
            <p:cNvSpPr txBox="1"/>
            <p:nvPr/>
          </p:nvSpPr>
          <p:spPr>
            <a:xfrm>
              <a:off x="749104" y="1621909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625" tIns="68625" rIns="68625" bIns="686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pt-BR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Extração de Produtividade do SIMP, GEDOC e várias outras ferramentas que registrassem produtividade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6"/>
            <p:cNvSpPr/>
            <p:nvPr/>
          </p:nvSpPr>
          <p:spPr>
            <a:xfrm>
              <a:off x="0" y="2432628"/>
              <a:ext cx="6364224" cy="648575"/>
            </a:xfrm>
            <a:prstGeom prst="roundRect">
              <a:avLst>
                <a:gd name="adj" fmla="val 10000"/>
              </a:avLst>
            </a:prstGeom>
            <a:solidFill>
              <a:srgbClr val="599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6"/>
            <p:cNvSpPr/>
            <p:nvPr/>
          </p:nvSpPr>
          <p:spPr>
            <a:xfrm>
              <a:off x="196194" y="2578557"/>
              <a:ext cx="356716" cy="356716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6"/>
            <p:cNvSpPr/>
            <p:nvPr/>
          </p:nvSpPr>
          <p:spPr>
            <a:xfrm>
              <a:off x="749104" y="2432628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6"/>
            <p:cNvSpPr txBox="1"/>
            <p:nvPr/>
          </p:nvSpPr>
          <p:spPr>
            <a:xfrm>
              <a:off x="749104" y="2432628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625" tIns="68625" rIns="68625" bIns="686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pt-BR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Criação de BIs e Analitycs em cada etapa do projeto para estímulo de insights do Grupo de Trabalho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6"/>
            <p:cNvSpPr/>
            <p:nvPr/>
          </p:nvSpPr>
          <p:spPr>
            <a:xfrm>
              <a:off x="0" y="3243347"/>
              <a:ext cx="6364224" cy="648575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6"/>
            <p:cNvSpPr/>
            <p:nvPr/>
          </p:nvSpPr>
          <p:spPr>
            <a:xfrm>
              <a:off x="196194" y="3389276"/>
              <a:ext cx="356716" cy="356716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6"/>
            <p:cNvSpPr/>
            <p:nvPr/>
          </p:nvSpPr>
          <p:spPr>
            <a:xfrm>
              <a:off x="749104" y="3243347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6"/>
            <p:cNvSpPr txBox="1"/>
            <p:nvPr/>
          </p:nvSpPr>
          <p:spPr>
            <a:xfrm>
              <a:off x="749104" y="3243347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625" tIns="68625" rIns="68625" bIns="686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pt-BR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Dashboard com a consolidação e publicidade dos resultados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6"/>
            <p:cNvSpPr/>
            <p:nvPr/>
          </p:nvSpPr>
          <p:spPr>
            <a:xfrm>
              <a:off x="0" y="4054066"/>
              <a:ext cx="6364224" cy="648575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6"/>
            <p:cNvSpPr/>
            <p:nvPr/>
          </p:nvSpPr>
          <p:spPr>
            <a:xfrm>
              <a:off x="196194" y="4199995"/>
              <a:ext cx="356716" cy="356716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6"/>
            <p:cNvSpPr/>
            <p:nvPr/>
          </p:nvSpPr>
          <p:spPr>
            <a:xfrm>
              <a:off x="749104" y="4054066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6"/>
            <p:cNvSpPr txBox="1"/>
            <p:nvPr/>
          </p:nvSpPr>
          <p:spPr>
            <a:xfrm>
              <a:off x="749104" y="4054066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625" tIns="68625" rIns="68625" bIns="686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pt-BR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Criação de rotinas para atualização automática ao longo do tempo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6"/>
            <p:cNvSpPr/>
            <p:nvPr/>
          </p:nvSpPr>
          <p:spPr>
            <a:xfrm>
              <a:off x="0" y="4864785"/>
              <a:ext cx="6364224" cy="64857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6"/>
            <p:cNvSpPr/>
            <p:nvPr/>
          </p:nvSpPr>
          <p:spPr>
            <a:xfrm>
              <a:off x="196194" y="5010715"/>
              <a:ext cx="356716" cy="356716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6"/>
            <p:cNvSpPr/>
            <p:nvPr/>
          </p:nvSpPr>
          <p:spPr>
            <a:xfrm>
              <a:off x="749104" y="4864785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6"/>
            <p:cNvSpPr txBox="1"/>
            <p:nvPr/>
          </p:nvSpPr>
          <p:spPr>
            <a:xfrm>
              <a:off x="749104" y="4864785"/>
              <a:ext cx="5615119" cy="648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625" tIns="68625" rIns="68625" bIns="686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pt-BR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Uso de estatística aplicada para projeções futuras (próximos anos)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10" name="Google Shape;210;p6" descr="Uma imagem contendo placar, placa, desenho, pare&#10;&#10;Descrição gerada automaticamente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5776724"/>
            <a:ext cx="2743200" cy="811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7"/>
          <p:cNvSpPr txBox="1"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pt-BR" sz="4800" b="1">
                <a:latin typeface="Calibri"/>
                <a:ea typeface="Calibri"/>
                <a:cs typeface="Calibri"/>
                <a:sym typeface="Calibri"/>
              </a:rPr>
              <a:t>Resultado</a:t>
            </a: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7"/>
          <p:cNvSpPr/>
          <p:nvPr/>
        </p:nvSpPr>
        <p:spPr>
          <a:xfrm rot="5400000">
            <a:off x="3566159" y="1225296"/>
            <a:ext cx="1554480" cy="18288"/>
          </a:xfrm>
          <a:custGeom>
            <a:avLst/>
            <a:gdLst/>
            <a:ahLst/>
            <a:cxnLst/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7"/>
          <p:cNvSpPr txBox="1">
            <a:spLocks noGrp="1"/>
          </p:cNvSpPr>
          <p:nvPr>
            <p:ph type="body" idx="1"/>
          </p:nvPr>
        </p:nvSpPr>
        <p:spPr>
          <a:xfrm>
            <a:off x="4654295" y="502920"/>
            <a:ext cx="6894576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219" name="Google Shape;219;p7" descr="Tabela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3970" y="2717656"/>
            <a:ext cx="10152187" cy="3959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7" descr="Uma imagem contendo placar, placa, desenho, pare&#10;&#10;Descrição gerada automa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08720" y="503684"/>
            <a:ext cx="2743200" cy="811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8"/>
          <p:cNvSpPr txBox="1"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pt-BR" sz="4800" b="1">
                <a:latin typeface="Calibri"/>
                <a:ea typeface="Calibri"/>
                <a:cs typeface="Calibri"/>
                <a:sym typeface="Calibri"/>
              </a:rPr>
              <a:t>Resultado</a:t>
            </a:r>
            <a:endParaRPr sz="4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8"/>
          <p:cNvSpPr/>
          <p:nvPr/>
        </p:nvSpPr>
        <p:spPr>
          <a:xfrm rot="5400000">
            <a:off x="3566159" y="1225296"/>
            <a:ext cx="1554480" cy="18288"/>
          </a:xfrm>
          <a:custGeom>
            <a:avLst/>
            <a:gdLst/>
            <a:ahLst/>
            <a:cxnLst/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8"/>
          <p:cNvSpPr txBox="1">
            <a:spLocks noGrp="1"/>
          </p:cNvSpPr>
          <p:nvPr>
            <p:ph type="body" idx="1"/>
          </p:nvPr>
        </p:nvSpPr>
        <p:spPr>
          <a:xfrm>
            <a:off x="4654295" y="502920"/>
            <a:ext cx="6894576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229" name="Google Shape;229;p8" descr="Uma imagem contendo Gráfic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85" y="2290936"/>
            <a:ext cx="9960637" cy="3959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8" descr="Uma imagem contendo placar, placa, desenho, pare&#10;&#10;Descrição gerada automa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08720" y="503684"/>
            <a:ext cx="2743200" cy="811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9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9"/>
          <p:cNvSpPr txBox="1">
            <a:spLocks noGrp="1"/>
          </p:cNvSpPr>
          <p:nvPr>
            <p:ph type="title"/>
          </p:nvPr>
        </p:nvSpPr>
        <p:spPr>
          <a:xfrm>
            <a:off x="660212" y="719220"/>
            <a:ext cx="555848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/>
              <a:t>Obrigado!</a:t>
            </a:r>
            <a:endParaRPr b="1"/>
          </a:p>
        </p:txBody>
      </p:sp>
      <p:sp>
        <p:nvSpPr>
          <p:cNvPr id="237" name="Google Shape;237;p9"/>
          <p:cNvSpPr/>
          <p:nvPr/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 extrusionOk="0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9"/>
          <p:cNvSpPr/>
          <p:nvPr/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9"/>
          <p:cNvSpPr/>
          <p:nvPr/>
        </p:nvSpPr>
        <p:spPr>
          <a:xfrm rot="-5400000">
            <a:off x="8912417" y="1218531"/>
            <a:ext cx="2387600" cy="23876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9"/>
          <p:cNvSpPr/>
          <p:nvPr/>
        </p:nvSpPr>
        <p:spPr>
          <a:xfrm>
            <a:off x="6821310" y="0"/>
            <a:ext cx="2315251" cy="1550992"/>
          </a:xfrm>
          <a:custGeom>
            <a:avLst/>
            <a:gdLst/>
            <a:ahLst/>
            <a:cxnLst/>
            <a:rect l="l" t="t" r="r" b="b"/>
            <a:pathLst>
              <a:path w="2315251" h="1550992" extrusionOk="0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1" name="Google Shape;241;p9"/>
          <p:cNvCxnSpPr/>
          <p:nvPr/>
        </p:nvCxnSpPr>
        <p:spPr>
          <a:xfrm>
            <a:off x="11724638" y="1331572"/>
            <a:ext cx="0" cy="1597708"/>
          </a:xfrm>
          <a:prstGeom prst="straightConnector1">
            <a:avLst/>
          </a:prstGeom>
          <a:noFill/>
          <a:ln w="127000" cap="rnd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242" name="Google Shape;242;p9"/>
          <p:cNvSpPr/>
          <p:nvPr/>
        </p:nvSpPr>
        <p:spPr>
          <a:xfrm>
            <a:off x="11005550" y="4112081"/>
            <a:ext cx="1186451" cy="1771650"/>
          </a:xfrm>
          <a:custGeom>
            <a:avLst/>
            <a:gdLst/>
            <a:ahLst/>
            <a:cxnLst/>
            <a:rect l="l" t="t" r="r" b="b"/>
            <a:pathLst>
              <a:path w="1186451" h="1771650" extrusionOk="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9"/>
          <p:cNvSpPr/>
          <p:nvPr/>
        </p:nvSpPr>
        <p:spPr>
          <a:xfrm rot="-607105">
            <a:off x="6086940" y="4145122"/>
            <a:ext cx="4083433" cy="4083433"/>
          </a:xfrm>
          <a:prstGeom prst="arc">
            <a:avLst>
              <a:gd name="adj1" fmla="val 16200000"/>
              <a:gd name="adj2" fmla="val 0"/>
            </a:avLst>
          </a:prstGeom>
          <a:noFill/>
          <a:ln w="127000" cap="rnd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9"/>
          <p:cNvSpPr/>
          <p:nvPr/>
        </p:nvSpPr>
        <p:spPr>
          <a:xfrm>
            <a:off x="6821310" y="4962670"/>
            <a:ext cx="2643352" cy="1895331"/>
          </a:xfrm>
          <a:custGeom>
            <a:avLst/>
            <a:gdLst/>
            <a:ahLst/>
            <a:cxnLst/>
            <a:rect l="l" t="t" r="r" b="b"/>
            <a:pathLst>
              <a:path w="2643352" h="1895331" extrusionOk="0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5" name="Google Shape;245;p9" descr="Uma imagem contendo placar, placa, desenho, pare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7840" y="4963924"/>
            <a:ext cx="4267200" cy="1258312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9"/>
          <p:cNvSpPr txBox="1"/>
          <p:nvPr/>
        </p:nvSpPr>
        <p:spPr>
          <a:xfrm>
            <a:off x="660212" y="2040020"/>
            <a:ext cx="555848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t-BR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Dra. Claire Vogel Dutra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Subprocuradora-Geral de Justiça Administrativa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Presidente CETI</a:t>
            </a:r>
            <a:endParaRPr/>
          </a:p>
        </p:txBody>
      </p:sp>
      <p:sp>
        <p:nvSpPr>
          <p:cNvPr id="247" name="Google Shape;247;p9"/>
          <p:cNvSpPr txBox="1"/>
          <p:nvPr/>
        </p:nvSpPr>
        <p:spPr>
          <a:xfrm>
            <a:off x="660212" y="3360819"/>
            <a:ext cx="555848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pt-BR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Fernando Vasconcelos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Chefe Departamento de Tecnologia da Informação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Widescreen</PresentationFormat>
  <Paragraphs>36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Dimensionamento da Força de Trabalho</vt:lpstr>
      <vt:lpstr>As Dores </vt:lpstr>
      <vt:lpstr>Desafio</vt:lpstr>
      <vt:lpstr>Neste cenário nasce o Projeto de Dimensionamento da Força de Trabalho </vt:lpstr>
      <vt:lpstr>Metodologia criada pelo próprio MPMT </vt:lpstr>
      <vt:lpstr>Como a tecnologia ajudou em tudo isso? </vt:lpstr>
      <vt:lpstr>Resultado</vt:lpstr>
      <vt:lpstr>Resultado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Dimensionamento da Força de Trabalho</dc:title>
  <cp:lastModifiedBy>Fernando Augusto Oliveira Vasconcelos</cp:lastModifiedBy>
  <cp:revision>2</cp:revision>
  <dcterms:created xsi:type="dcterms:W3CDTF">2023-05-26T14:05:21Z</dcterms:created>
  <dcterms:modified xsi:type="dcterms:W3CDTF">2023-05-29T21:33:58Z</dcterms:modified>
</cp:coreProperties>
</file>