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Nourd Bold" panose="020B0604020202020204" charset="0"/>
      <p:regular r:id="rId21"/>
    </p:embeddedFont>
    <p:embeddedFont>
      <p:font typeface="Nourd Bold Bold" panose="020B0604020202020204" charset="0"/>
      <p:regular r:id="rId22"/>
    </p:embeddedFont>
    <p:embeddedFont>
      <p:font typeface="Nourd Light" panose="020B0604020202020204" charset="0"/>
      <p:regular r:id="rId23"/>
    </p:embeddedFont>
    <p:embeddedFont>
      <p:font typeface="Nourd Light Bold" panose="020B0604020202020204" charset="0"/>
      <p:regular r:id="rId24"/>
    </p:embeddedFont>
    <p:embeddedFont>
      <p:font typeface="Open Sans" panose="020B0606030504020204" pitchFamily="34" charset="0"/>
      <p:regular r:id="rId25"/>
    </p:embeddedFont>
    <p:embeddedFont>
      <p:font typeface="Open Sans Bold" panose="020B0806030504020204" charset="0"/>
      <p:regular r:id="rId26"/>
    </p:embeddedFont>
    <p:embeddedFont>
      <p:font typeface="Open Sans Extra Bold" panose="020B0604020202020204" charset="0"/>
      <p:regular r:id="rId27"/>
    </p:embeddedFont>
    <p:embeddedFont>
      <p:font typeface="Open Sans Light" panose="020B0306030504020204" pitchFamily="3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29.05.2023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Minutos</a:t>
            </a:r>
            <a:r>
              <a:rPr lang="en-US" dirty="0"/>
              <a:t> </a:t>
            </a:r>
            <a:r>
              <a:rPr lang="en-US" dirty="0" err="1"/>
              <a:t>preciosos</a:t>
            </a:r>
            <a:r>
              <a:rPr lang="en-US" dirty="0"/>
              <a:t> </a:t>
            </a:r>
            <a:r>
              <a:rPr lang="en-US" dirty="0" err="1"/>
              <a:t>perdidos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espera</a:t>
            </a:r>
            <a:r>
              <a:rPr lang="en-US" dirty="0"/>
              <a:t> </a:t>
            </a:r>
            <a:r>
              <a:rPr lang="en-US" dirty="0" err="1"/>
              <a:t>telefônica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Central de </a:t>
            </a:r>
            <a:r>
              <a:rPr lang="en-US" dirty="0" err="1"/>
              <a:t>Serviços</a:t>
            </a:r>
            <a:r>
              <a:rPr lang="en-US" dirty="0"/>
              <a:t> e a </a:t>
            </a:r>
            <a:r>
              <a:rPr lang="en-US" dirty="0" err="1"/>
              <a:t>falta</a:t>
            </a:r>
            <a:r>
              <a:rPr lang="en-US" dirty="0"/>
              <a:t> de </a:t>
            </a:r>
            <a:r>
              <a:rPr lang="en-US" dirty="0" err="1"/>
              <a:t>autonomia</a:t>
            </a:r>
            <a:r>
              <a:rPr lang="en-US" dirty="0"/>
              <a:t> para </a:t>
            </a:r>
            <a:r>
              <a:rPr lang="en-US" dirty="0" err="1"/>
              <a:t>administrar</a:t>
            </a:r>
            <a:r>
              <a:rPr lang="en-US" dirty="0"/>
              <a:t> as ferramentas </a:t>
            </a:r>
            <a:r>
              <a:rPr lang="en-US" dirty="0" err="1"/>
              <a:t>tecnológicas</a:t>
            </a:r>
            <a:r>
              <a:rPr lang="en-US" dirty="0"/>
              <a:t> do </a:t>
            </a:r>
            <a:r>
              <a:rPr lang="en-US" dirty="0" err="1"/>
              <a:t>dia</a:t>
            </a:r>
            <a:r>
              <a:rPr lang="en-US" dirty="0"/>
              <a:t> a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foram</a:t>
            </a:r>
            <a:r>
              <a:rPr lang="en-US" dirty="0"/>
              <a:t> </a:t>
            </a:r>
            <a:r>
              <a:rPr lang="en-US" dirty="0" err="1"/>
              <a:t>alguns</a:t>
            </a:r>
            <a:r>
              <a:rPr lang="en-US" dirty="0"/>
              <a:t> dos </a:t>
            </a:r>
            <a:r>
              <a:rPr lang="en-US" dirty="0" err="1"/>
              <a:t>motivos</a:t>
            </a:r>
            <a:r>
              <a:rPr lang="en-US" dirty="0"/>
              <a:t> que </a:t>
            </a:r>
            <a:r>
              <a:rPr lang="en-US" dirty="0" err="1"/>
              <a:t>levaram</a:t>
            </a:r>
            <a:r>
              <a:rPr lang="en-US" dirty="0"/>
              <a:t> o MPMT a </a:t>
            </a:r>
            <a:r>
              <a:rPr lang="en-US" dirty="0" err="1"/>
              <a:t>busca</a:t>
            </a:r>
            <a:r>
              <a:rPr lang="en-US" dirty="0"/>
              <a:t> de </a:t>
            </a:r>
            <a:r>
              <a:rPr lang="en-US" dirty="0" err="1"/>
              <a:t>processos</a:t>
            </a:r>
            <a:r>
              <a:rPr lang="en-US" dirty="0"/>
              <a:t> e </a:t>
            </a:r>
            <a:r>
              <a:rPr lang="en-US" dirty="0" err="1"/>
              <a:t>tecnologias</a:t>
            </a:r>
            <a:r>
              <a:rPr lang="en-US" dirty="0"/>
              <a:t> que </a:t>
            </a:r>
            <a:r>
              <a:rPr lang="en-US" dirty="0" err="1"/>
              <a:t>melhorassem</a:t>
            </a:r>
            <a:r>
              <a:rPr lang="en-US" dirty="0"/>
              <a:t> o </a:t>
            </a:r>
            <a:r>
              <a:rPr lang="en-US" dirty="0" err="1"/>
              <a:t>cotidiano</a:t>
            </a:r>
            <a:r>
              <a:rPr lang="en-US" dirty="0"/>
              <a:t> de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membros</a:t>
            </a:r>
            <a:r>
              <a:rPr lang="en-US" dirty="0"/>
              <a:t> e </a:t>
            </a:r>
            <a:r>
              <a:rPr lang="en-US" dirty="0" err="1"/>
              <a:t>servidores</a:t>
            </a:r>
            <a:r>
              <a:rPr lang="en-US" dirty="0"/>
              <a:t> da </a:t>
            </a:r>
            <a:r>
              <a:rPr lang="en-US" dirty="0" err="1"/>
              <a:t>instituição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Integrando diversas outras ferramentas contidas em nosso parque tecnológico o usuário passa a ter permissão na instalação de softwares homologados e desbloqueio de senhas, por exemplo. Além disso, ao abrir um novo chamado uma base de conhecimento intuitiva é disponibilizada para que incidentes corriqueiros possam ser solucionados pelo próprio demandante.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1.jpe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1.gif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pn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2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085216" y="1028700"/>
            <a:ext cx="7191416" cy="843343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320973" y="3744065"/>
            <a:ext cx="11938327" cy="3680916"/>
            <a:chOff x="0" y="0"/>
            <a:chExt cx="15917769" cy="4907887"/>
          </a:xfrm>
        </p:grpSpPr>
        <p:sp>
          <p:nvSpPr>
            <p:cNvPr id="4" name="TextBox 4"/>
            <p:cNvSpPr txBox="1"/>
            <p:nvPr/>
          </p:nvSpPr>
          <p:spPr>
            <a:xfrm>
              <a:off x="0" y="4176552"/>
              <a:ext cx="15917769" cy="7313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06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15917769" cy="3811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282"/>
                </a:lnSpc>
              </a:pPr>
              <a:r>
                <a:rPr lang="en-US" sz="9401">
                  <a:solidFill>
                    <a:srgbClr val="FFFFFF"/>
                  </a:solidFill>
                  <a:latin typeface="Nourd Bold Bold"/>
                </a:rPr>
                <a:t>PORTAL DE AUTO-ATENDIMENTO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920546" y="8462503"/>
            <a:ext cx="4906520" cy="795797"/>
            <a:chOff x="0" y="0"/>
            <a:chExt cx="6542026" cy="1061062"/>
          </a:xfrm>
        </p:grpSpPr>
        <p:sp>
          <p:nvSpPr>
            <p:cNvPr id="7" name="TextBox 7"/>
            <p:cNvSpPr txBox="1"/>
            <p:nvPr/>
          </p:nvSpPr>
          <p:spPr>
            <a:xfrm>
              <a:off x="0" y="-28575"/>
              <a:ext cx="6542026" cy="487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50"/>
                </a:lnSpc>
                <a:spcBef>
                  <a:spcPct val="0"/>
                </a:spcBef>
              </a:pPr>
              <a:r>
                <a:rPr lang="en-US" sz="2269">
                  <a:solidFill>
                    <a:srgbClr val="DBD7D8"/>
                  </a:solidFill>
                  <a:latin typeface="Nourd Bold"/>
                </a:rPr>
                <a:t>Apresentado por: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73112"/>
              <a:ext cx="6542026" cy="487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50"/>
                </a:lnSpc>
                <a:spcBef>
                  <a:spcPct val="0"/>
                </a:spcBef>
              </a:pPr>
              <a:r>
                <a:rPr lang="en-US" sz="2269">
                  <a:solidFill>
                    <a:srgbClr val="DBD7D8"/>
                  </a:solidFill>
                  <a:latin typeface="Nourd Light"/>
                </a:rPr>
                <a:t>Fernando Vasconcelos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1871" y="507396"/>
            <a:ext cx="7405689" cy="1252796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5639182" y="8462503"/>
            <a:ext cx="4906520" cy="795797"/>
            <a:chOff x="0" y="0"/>
            <a:chExt cx="6542026" cy="106106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6542026" cy="487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50"/>
                </a:lnSpc>
                <a:spcBef>
                  <a:spcPct val="0"/>
                </a:spcBef>
              </a:pPr>
              <a:r>
                <a:rPr lang="en-US" sz="2269">
                  <a:solidFill>
                    <a:srgbClr val="DBD7D8"/>
                  </a:solidFill>
                  <a:latin typeface="Nourd Bold"/>
                </a:rPr>
                <a:t>Data: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573112"/>
              <a:ext cx="6542026" cy="487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50"/>
                </a:lnSpc>
                <a:spcBef>
                  <a:spcPct val="0"/>
                </a:spcBef>
              </a:pPr>
              <a:r>
                <a:rPr lang="en-US" sz="2269">
                  <a:solidFill>
                    <a:srgbClr val="DBD7D8"/>
                  </a:solidFill>
                  <a:latin typeface="Nourd Light"/>
                </a:rPr>
                <a:t>01/06/2023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3994" r="2089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953224" y="4421949"/>
            <a:ext cx="4614384" cy="1027202"/>
            <a:chOff x="0" y="0"/>
            <a:chExt cx="6152512" cy="1369603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0" y="0"/>
              <a:ext cx="6152512" cy="1369603"/>
              <a:chOff x="0" y="0"/>
              <a:chExt cx="7937500" cy="176695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38100" y="0"/>
                <a:ext cx="4013200" cy="1765300"/>
              </a:xfrm>
              <a:custGeom>
                <a:avLst/>
                <a:gdLst/>
                <a:ahLst/>
                <a:cxnLst/>
                <a:rect l="l" t="t" r="r" b="b"/>
                <a:pathLst>
                  <a:path w="4013200" h="1765300">
                    <a:moveTo>
                      <a:pt x="38100" y="685800"/>
                    </a:moveTo>
                    <a:cubicBezTo>
                      <a:pt x="0" y="317500"/>
                      <a:pt x="279400" y="0"/>
                      <a:pt x="647700" y="0"/>
                    </a:cubicBezTo>
                    <a:lnTo>
                      <a:pt x="698500" y="0"/>
                    </a:lnTo>
                    <a:cubicBezTo>
                      <a:pt x="1066800" y="0"/>
                      <a:pt x="1346200" y="317500"/>
                      <a:pt x="1295400" y="685800"/>
                    </a:cubicBezTo>
                    <a:cubicBezTo>
                      <a:pt x="1282700" y="774700"/>
                      <a:pt x="1257300" y="876300"/>
                      <a:pt x="1206500" y="952500"/>
                    </a:cubicBezTo>
                    <a:lnTo>
                      <a:pt x="1092200" y="1155700"/>
                    </a:lnTo>
                    <a:cubicBezTo>
                      <a:pt x="1066800" y="1193800"/>
                      <a:pt x="1028700" y="1219200"/>
                      <a:pt x="990600" y="1219200"/>
                    </a:cubicBezTo>
                    <a:lnTo>
                      <a:pt x="355600" y="1219200"/>
                    </a:lnTo>
                    <a:cubicBezTo>
                      <a:pt x="304800" y="1219200"/>
                      <a:pt x="266700" y="1193800"/>
                      <a:pt x="254000" y="1155700"/>
                    </a:cubicBezTo>
                    <a:lnTo>
                      <a:pt x="139700" y="952500"/>
                    </a:lnTo>
                    <a:cubicBezTo>
                      <a:pt x="88900" y="876300"/>
                      <a:pt x="50800" y="774700"/>
                      <a:pt x="38100" y="685800"/>
                    </a:cubicBezTo>
                    <a:lnTo>
                      <a:pt x="38100" y="685800"/>
                    </a:lnTo>
                    <a:moveTo>
                      <a:pt x="711200" y="330200"/>
                    </a:moveTo>
                    <a:cubicBezTo>
                      <a:pt x="711200" y="330200"/>
                      <a:pt x="698500" y="330200"/>
                      <a:pt x="698500" y="330200"/>
                    </a:cubicBezTo>
                    <a:cubicBezTo>
                      <a:pt x="685800" y="330200"/>
                      <a:pt x="685800" y="342900"/>
                      <a:pt x="673100" y="342900"/>
                    </a:cubicBezTo>
                    <a:lnTo>
                      <a:pt x="584200" y="508000"/>
                    </a:lnTo>
                    <a:cubicBezTo>
                      <a:pt x="571500" y="533400"/>
                      <a:pt x="571500" y="571500"/>
                      <a:pt x="584200" y="596900"/>
                    </a:cubicBezTo>
                    <a:cubicBezTo>
                      <a:pt x="596900" y="622300"/>
                      <a:pt x="622300" y="635000"/>
                      <a:pt x="660400" y="635000"/>
                    </a:cubicBezTo>
                    <a:lnTo>
                      <a:pt x="685800" y="635000"/>
                    </a:lnTo>
                    <a:cubicBezTo>
                      <a:pt x="698500" y="635000"/>
                      <a:pt x="711200" y="635000"/>
                      <a:pt x="711200" y="647700"/>
                    </a:cubicBezTo>
                    <a:cubicBezTo>
                      <a:pt x="723900" y="660400"/>
                      <a:pt x="723900" y="673100"/>
                      <a:pt x="711200" y="673100"/>
                    </a:cubicBezTo>
                    <a:lnTo>
                      <a:pt x="596900" y="901700"/>
                    </a:lnTo>
                    <a:cubicBezTo>
                      <a:pt x="584200" y="914400"/>
                      <a:pt x="596900" y="927100"/>
                      <a:pt x="609600" y="939800"/>
                    </a:cubicBezTo>
                    <a:cubicBezTo>
                      <a:pt x="622300" y="939800"/>
                      <a:pt x="635000" y="939800"/>
                      <a:pt x="647700" y="927100"/>
                    </a:cubicBezTo>
                    <a:lnTo>
                      <a:pt x="762000" y="698500"/>
                    </a:lnTo>
                    <a:cubicBezTo>
                      <a:pt x="774700" y="673100"/>
                      <a:pt x="774700" y="647700"/>
                      <a:pt x="762000" y="622300"/>
                    </a:cubicBezTo>
                    <a:cubicBezTo>
                      <a:pt x="749300" y="596900"/>
                      <a:pt x="723900" y="584200"/>
                      <a:pt x="685800" y="584200"/>
                    </a:cubicBezTo>
                    <a:lnTo>
                      <a:pt x="660400" y="584200"/>
                    </a:lnTo>
                    <a:cubicBezTo>
                      <a:pt x="647700" y="584200"/>
                      <a:pt x="635000" y="571500"/>
                      <a:pt x="635000" y="571500"/>
                    </a:cubicBezTo>
                    <a:cubicBezTo>
                      <a:pt x="622300" y="558800"/>
                      <a:pt x="622300" y="546100"/>
                      <a:pt x="635000" y="533400"/>
                    </a:cubicBezTo>
                    <a:lnTo>
                      <a:pt x="723900" y="368300"/>
                    </a:lnTo>
                    <a:cubicBezTo>
                      <a:pt x="723900" y="368300"/>
                      <a:pt x="723900" y="355600"/>
                      <a:pt x="723900" y="355600"/>
                    </a:cubicBezTo>
                    <a:cubicBezTo>
                      <a:pt x="723900" y="342900"/>
                      <a:pt x="723900" y="342900"/>
                      <a:pt x="711200" y="330200"/>
                    </a:cubicBezTo>
                    <a:moveTo>
                      <a:pt x="342900" y="1320800"/>
                    </a:moveTo>
                    <a:cubicBezTo>
                      <a:pt x="342900" y="1295400"/>
                      <a:pt x="368300" y="1270000"/>
                      <a:pt x="393700" y="1270000"/>
                    </a:cubicBezTo>
                    <a:lnTo>
                      <a:pt x="952500" y="1270000"/>
                    </a:lnTo>
                    <a:cubicBezTo>
                      <a:pt x="977900" y="1270000"/>
                      <a:pt x="1003300" y="1295400"/>
                      <a:pt x="1003300" y="1320800"/>
                    </a:cubicBezTo>
                    <a:cubicBezTo>
                      <a:pt x="1003300" y="1358900"/>
                      <a:pt x="977900" y="1384300"/>
                      <a:pt x="952500" y="1384300"/>
                    </a:cubicBezTo>
                    <a:lnTo>
                      <a:pt x="393700" y="1384300"/>
                    </a:lnTo>
                    <a:cubicBezTo>
                      <a:pt x="368300" y="1384300"/>
                      <a:pt x="342900" y="1358900"/>
                      <a:pt x="342900" y="1320800"/>
                    </a:cubicBezTo>
                    <a:moveTo>
                      <a:pt x="457200" y="1435100"/>
                    </a:moveTo>
                    <a:cubicBezTo>
                      <a:pt x="419100" y="1435100"/>
                      <a:pt x="393700" y="1460500"/>
                      <a:pt x="393700" y="1485900"/>
                    </a:cubicBezTo>
                    <a:cubicBezTo>
                      <a:pt x="393700" y="1524000"/>
                      <a:pt x="419100" y="1549400"/>
                      <a:pt x="457200" y="1549400"/>
                    </a:cubicBezTo>
                    <a:lnTo>
                      <a:pt x="889000" y="1549400"/>
                    </a:lnTo>
                    <a:cubicBezTo>
                      <a:pt x="927100" y="1549400"/>
                      <a:pt x="952500" y="1524000"/>
                      <a:pt x="952500" y="1485900"/>
                    </a:cubicBezTo>
                    <a:cubicBezTo>
                      <a:pt x="952500" y="1460500"/>
                      <a:pt x="927100" y="1435100"/>
                      <a:pt x="889000" y="1435100"/>
                    </a:cubicBezTo>
                    <a:lnTo>
                      <a:pt x="457200" y="1435100"/>
                    </a:lnTo>
                    <a:moveTo>
                      <a:pt x="457200" y="1600200"/>
                    </a:moveTo>
                    <a:cubicBezTo>
                      <a:pt x="457200" y="1600200"/>
                      <a:pt x="457200" y="1600200"/>
                      <a:pt x="457200" y="1600200"/>
                    </a:cubicBezTo>
                    <a:cubicBezTo>
                      <a:pt x="457200" y="1600200"/>
                      <a:pt x="457200" y="1600200"/>
                      <a:pt x="457200" y="1600200"/>
                    </a:cubicBezTo>
                    <a:lnTo>
                      <a:pt x="457200" y="1612900"/>
                    </a:lnTo>
                    <a:cubicBezTo>
                      <a:pt x="482600" y="1701800"/>
                      <a:pt x="571500" y="1765300"/>
                      <a:pt x="673100" y="1765300"/>
                    </a:cubicBezTo>
                    <a:cubicBezTo>
                      <a:pt x="774700" y="1765300"/>
                      <a:pt x="863600" y="1701800"/>
                      <a:pt x="889000" y="1612900"/>
                    </a:cubicBezTo>
                    <a:lnTo>
                      <a:pt x="889000" y="1600200"/>
                    </a:lnTo>
                    <a:cubicBezTo>
                      <a:pt x="889000" y="1600200"/>
                      <a:pt x="889000" y="1600200"/>
                      <a:pt x="889000" y="1600200"/>
                    </a:cubicBezTo>
                    <a:cubicBezTo>
                      <a:pt x="889000" y="1600200"/>
                      <a:pt x="889000" y="1600200"/>
                      <a:pt x="889000" y="1600200"/>
                    </a:cubicBezTo>
                    <a:lnTo>
                      <a:pt x="457200" y="1600200"/>
                    </a:lnTo>
                    <a:lnTo>
                      <a:pt x="457200" y="1600200"/>
                    </a:lnTo>
                    <a:moveTo>
                      <a:pt x="1371600" y="685800"/>
                    </a:moveTo>
                    <a:cubicBezTo>
                      <a:pt x="1333500" y="317500"/>
                      <a:pt x="1612900" y="0"/>
                      <a:pt x="1981200" y="0"/>
                    </a:cubicBezTo>
                    <a:lnTo>
                      <a:pt x="2032000" y="0"/>
                    </a:lnTo>
                    <a:cubicBezTo>
                      <a:pt x="2400300" y="0"/>
                      <a:pt x="2679700" y="317500"/>
                      <a:pt x="2628900" y="685800"/>
                    </a:cubicBezTo>
                    <a:cubicBezTo>
                      <a:pt x="2616200" y="774700"/>
                      <a:pt x="2590800" y="876300"/>
                      <a:pt x="2540000" y="952500"/>
                    </a:cubicBezTo>
                    <a:lnTo>
                      <a:pt x="2425700" y="1155700"/>
                    </a:lnTo>
                    <a:cubicBezTo>
                      <a:pt x="2400300" y="1193800"/>
                      <a:pt x="2362200" y="1219200"/>
                      <a:pt x="2324100" y="1219200"/>
                    </a:cubicBezTo>
                    <a:lnTo>
                      <a:pt x="1689100" y="1219200"/>
                    </a:lnTo>
                    <a:cubicBezTo>
                      <a:pt x="1638300" y="1219200"/>
                      <a:pt x="1600200" y="1193800"/>
                      <a:pt x="1587500" y="1155700"/>
                    </a:cubicBezTo>
                    <a:lnTo>
                      <a:pt x="1473200" y="952500"/>
                    </a:lnTo>
                    <a:cubicBezTo>
                      <a:pt x="1422400" y="876300"/>
                      <a:pt x="1384300" y="774700"/>
                      <a:pt x="1371600" y="685800"/>
                    </a:cubicBezTo>
                    <a:moveTo>
                      <a:pt x="2044700" y="330200"/>
                    </a:moveTo>
                    <a:cubicBezTo>
                      <a:pt x="2044700" y="330200"/>
                      <a:pt x="2032000" y="330200"/>
                      <a:pt x="2032000" y="330200"/>
                    </a:cubicBezTo>
                    <a:cubicBezTo>
                      <a:pt x="2019300" y="330200"/>
                      <a:pt x="2019300" y="342900"/>
                      <a:pt x="2006600" y="342900"/>
                    </a:cubicBezTo>
                    <a:lnTo>
                      <a:pt x="1917700" y="508000"/>
                    </a:lnTo>
                    <a:cubicBezTo>
                      <a:pt x="1905000" y="533400"/>
                      <a:pt x="1905000" y="571500"/>
                      <a:pt x="1917700" y="596900"/>
                    </a:cubicBezTo>
                    <a:cubicBezTo>
                      <a:pt x="1930400" y="622300"/>
                      <a:pt x="1955800" y="635000"/>
                      <a:pt x="1993900" y="635000"/>
                    </a:cubicBezTo>
                    <a:lnTo>
                      <a:pt x="2019300" y="635000"/>
                    </a:lnTo>
                    <a:cubicBezTo>
                      <a:pt x="2032000" y="635000"/>
                      <a:pt x="2044700" y="635000"/>
                      <a:pt x="2044700" y="647700"/>
                    </a:cubicBezTo>
                    <a:cubicBezTo>
                      <a:pt x="2057400" y="660400"/>
                      <a:pt x="2057400" y="673100"/>
                      <a:pt x="2044700" y="673100"/>
                    </a:cubicBezTo>
                    <a:lnTo>
                      <a:pt x="1930400" y="901700"/>
                    </a:lnTo>
                    <a:cubicBezTo>
                      <a:pt x="1917700" y="914400"/>
                      <a:pt x="1930400" y="927100"/>
                      <a:pt x="1943100" y="939800"/>
                    </a:cubicBezTo>
                    <a:cubicBezTo>
                      <a:pt x="1955800" y="939800"/>
                      <a:pt x="1968500" y="939800"/>
                      <a:pt x="1981200" y="927100"/>
                    </a:cubicBezTo>
                    <a:lnTo>
                      <a:pt x="2095500" y="698500"/>
                    </a:lnTo>
                    <a:cubicBezTo>
                      <a:pt x="2108200" y="673100"/>
                      <a:pt x="2108200" y="647700"/>
                      <a:pt x="2095500" y="622300"/>
                    </a:cubicBezTo>
                    <a:cubicBezTo>
                      <a:pt x="2082800" y="596900"/>
                      <a:pt x="2057400" y="584200"/>
                      <a:pt x="2019300" y="584200"/>
                    </a:cubicBezTo>
                    <a:lnTo>
                      <a:pt x="1993900" y="584200"/>
                    </a:lnTo>
                    <a:cubicBezTo>
                      <a:pt x="1981200" y="584200"/>
                      <a:pt x="1968500" y="571500"/>
                      <a:pt x="1968500" y="571500"/>
                    </a:cubicBezTo>
                    <a:cubicBezTo>
                      <a:pt x="1955800" y="558800"/>
                      <a:pt x="1955800" y="546100"/>
                      <a:pt x="1968500" y="533400"/>
                    </a:cubicBezTo>
                    <a:lnTo>
                      <a:pt x="2057400" y="368300"/>
                    </a:lnTo>
                    <a:cubicBezTo>
                      <a:pt x="2057400" y="368300"/>
                      <a:pt x="2057400" y="355600"/>
                      <a:pt x="2057400" y="355600"/>
                    </a:cubicBezTo>
                    <a:cubicBezTo>
                      <a:pt x="2057400" y="342900"/>
                      <a:pt x="2057400" y="342900"/>
                      <a:pt x="2044700" y="330200"/>
                    </a:cubicBezTo>
                    <a:moveTo>
                      <a:pt x="1676400" y="1320800"/>
                    </a:moveTo>
                    <a:cubicBezTo>
                      <a:pt x="1676400" y="1295400"/>
                      <a:pt x="1701800" y="1270000"/>
                      <a:pt x="1727200" y="1270000"/>
                    </a:cubicBezTo>
                    <a:lnTo>
                      <a:pt x="2286000" y="1270000"/>
                    </a:lnTo>
                    <a:cubicBezTo>
                      <a:pt x="2311400" y="1270000"/>
                      <a:pt x="2336800" y="1295400"/>
                      <a:pt x="2336800" y="1320800"/>
                    </a:cubicBezTo>
                    <a:cubicBezTo>
                      <a:pt x="2336800" y="1358900"/>
                      <a:pt x="2311400" y="1384300"/>
                      <a:pt x="2286000" y="1384300"/>
                    </a:cubicBezTo>
                    <a:lnTo>
                      <a:pt x="1727200" y="1384300"/>
                    </a:lnTo>
                    <a:cubicBezTo>
                      <a:pt x="1701800" y="1384300"/>
                      <a:pt x="1676400" y="1358900"/>
                      <a:pt x="1676400" y="1320800"/>
                    </a:cubicBezTo>
                    <a:moveTo>
                      <a:pt x="1790700" y="1435100"/>
                    </a:moveTo>
                    <a:cubicBezTo>
                      <a:pt x="1752600" y="1435100"/>
                      <a:pt x="1727200" y="1460500"/>
                      <a:pt x="1727200" y="1485900"/>
                    </a:cubicBezTo>
                    <a:cubicBezTo>
                      <a:pt x="1727200" y="1524000"/>
                      <a:pt x="1752600" y="1549400"/>
                      <a:pt x="1790700" y="1549400"/>
                    </a:cubicBezTo>
                    <a:lnTo>
                      <a:pt x="2222500" y="1549400"/>
                    </a:lnTo>
                    <a:cubicBezTo>
                      <a:pt x="2260600" y="1549400"/>
                      <a:pt x="2286000" y="1524000"/>
                      <a:pt x="2286000" y="1485900"/>
                    </a:cubicBezTo>
                    <a:cubicBezTo>
                      <a:pt x="2286000" y="1460500"/>
                      <a:pt x="2260600" y="1435100"/>
                      <a:pt x="2222500" y="1435100"/>
                    </a:cubicBezTo>
                    <a:lnTo>
                      <a:pt x="1790700" y="1435100"/>
                    </a:lnTo>
                    <a:moveTo>
                      <a:pt x="1790700" y="1600200"/>
                    </a:moveTo>
                    <a:lnTo>
                      <a:pt x="1790700" y="1612900"/>
                    </a:lnTo>
                    <a:cubicBezTo>
                      <a:pt x="1816100" y="1701800"/>
                      <a:pt x="1905000" y="1765300"/>
                      <a:pt x="2006600" y="1765300"/>
                    </a:cubicBezTo>
                    <a:cubicBezTo>
                      <a:pt x="2108200" y="1765300"/>
                      <a:pt x="2197100" y="1701800"/>
                      <a:pt x="2222500" y="1612900"/>
                    </a:cubicBezTo>
                    <a:lnTo>
                      <a:pt x="2222500" y="1600200"/>
                    </a:lnTo>
                    <a:lnTo>
                      <a:pt x="1790700" y="1600200"/>
                    </a:lnTo>
                    <a:moveTo>
                      <a:pt x="2705100" y="685800"/>
                    </a:moveTo>
                    <a:cubicBezTo>
                      <a:pt x="2667000" y="317500"/>
                      <a:pt x="2946400" y="0"/>
                      <a:pt x="3314700" y="0"/>
                    </a:cubicBezTo>
                    <a:lnTo>
                      <a:pt x="3365500" y="0"/>
                    </a:lnTo>
                    <a:cubicBezTo>
                      <a:pt x="3733800" y="0"/>
                      <a:pt x="4013200" y="317500"/>
                      <a:pt x="3962400" y="685800"/>
                    </a:cubicBezTo>
                    <a:cubicBezTo>
                      <a:pt x="3949700" y="774700"/>
                      <a:pt x="3924300" y="876300"/>
                      <a:pt x="3873500" y="952500"/>
                    </a:cubicBezTo>
                    <a:lnTo>
                      <a:pt x="3759200" y="1155700"/>
                    </a:lnTo>
                    <a:cubicBezTo>
                      <a:pt x="3733800" y="1193800"/>
                      <a:pt x="3695700" y="1219200"/>
                      <a:pt x="3657600" y="1219200"/>
                    </a:cubicBezTo>
                    <a:lnTo>
                      <a:pt x="3022600" y="1219200"/>
                    </a:lnTo>
                    <a:cubicBezTo>
                      <a:pt x="2971800" y="1219200"/>
                      <a:pt x="2933700" y="1193800"/>
                      <a:pt x="2921000" y="1155700"/>
                    </a:cubicBezTo>
                    <a:lnTo>
                      <a:pt x="2806700" y="952500"/>
                    </a:lnTo>
                    <a:cubicBezTo>
                      <a:pt x="2755900" y="876300"/>
                      <a:pt x="2717800" y="774700"/>
                      <a:pt x="2705100" y="685800"/>
                    </a:cubicBezTo>
                    <a:moveTo>
                      <a:pt x="3378200" y="330200"/>
                    </a:moveTo>
                    <a:cubicBezTo>
                      <a:pt x="3378200" y="330200"/>
                      <a:pt x="3365500" y="330200"/>
                      <a:pt x="3365500" y="330200"/>
                    </a:cubicBezTo>
                    <a:cubicBezTo>
                      <a:pt x="3352800" y="330200"/>
                      <a:pt x="3352800" y="342900"/>
                      <a:pt x="3340100" y="342900"/>
                    </a:cubicBezTo>
                    <a:lnTo>
                      <a:pt x="3251200" y="508000"/>
                    </a:lnTo>
                    <a:cubicBezTo>
                      <a:pt x="3238500" y="533400"/>
                      <a:pt x="3238500" y="571500"/>
                      <a:pt x="3251200" y="596900"/>
                    </a:cubicBezTo>
                    <a:cubicBezTo>
                      <a:pt x="3263900" y="622300"/>
                      <a:pt x="3289300" y="635000"/>
                      <a:pt x="3327400" y="635000"/>
                    </a:cubicBezTo>
                    <a:lnTo>
                      <a:pt x="3352800" y="635000"/>
                    </a:lnTo>
                    <a:cubicBezTo>
                      <a:pt x="3365500" y="635000"/>
                      <a:pt x="3378200" y="635000"/>
                      <a:pt x="3378200" y="647700"/>
                    </a:cubicBezTo>
                    <a:cubicBezTo>
                      <a:pt x="3390900" y="660400"/>
                      <a:pt x="3390900" y="673100"/>
                      <a:pt x="3378200" y="673100"/>
                    </a:cubicBezTo>
                    <a:lnTo>
                      <a:pt x="3263900" y="901700"/>
                    </a:lnTo>
                    <a:cubicBezTo>
                      <a:pt x="3251200" y="914400"/>
                      <a:pt x="3263900" y="927100"/>
                      <a:pt x="3276600" y="939800"/>
                    </a:cubicBezTo>
                    <a:cubicBezTo>
                      <a:pt x="3289300" y="939800"/>
                      <a:pt x="3302000" y="939800"/>
                      <a:pt x="3314700" y="927100"/>
                    </a:cubicBezTo>
                    <a:lnTo>
                      <a:pt x="3429000" y="698500"/>
                    </a:lnTo>
                    <a:cubicBezTo>
                      <a:pt x="3441700" y="673100"/>
                      <a:pt x="3441700" y="647700"/>
                      <a:pt x="3429000" y="622300"/>
                    </a:cubicBezTo>
                    <a:cubicBezTo>
                      <a:pt x="3416300" y="596900"/>
                      <a:pt x="3390900" y="584200"/>
                      <a:pt x="3352800" y="584200"/>
                    </a:cubicBezTo>
                    <a:lnTo>
                      <a:pt x="3327400" y="584200"/>
                    </a:lnTo>
                    <a:cubicBezTo>
                      <a:pt x="3314700" y="584200"/>
                      <a:pt x="3302000" y="571500"/>
                      <a:pt x="3302000" y="571500"/>
                    </a:cubicBezTo>
                    <a:cubicBezTo>
                      <a:pt x="3289300" y="558800"/>
                      <a:pt x="3289300" y="546100"/>
                      <a:pt x="3302000" y="533400"/>
                    </a:cubicBezTo>
                    <a:lnTo>
                      <a:pt x="3390900" y="368300"/>
                    </a:lnTo>
                    <a:cubicBezTo>
                      <a:pt x="3390900" y="368300"/>
                      <a:pt x="3390900" y="355600"/>
                      <a:pt x="3390900" y="355600"/>
                    </a:cubicBezTo>
                    <a:cubicBezTo>
                      <a:pt x="3390900" y="342900"/>
                      <a:pt x="3390900" y="342900"/>
                      <a:pt x="3378200" y="330200"/>
                    </a:cubicBezTo>
                    <a:moveTo>
                      <a:pt x="3009900" y="1320800"/>
                    </a:moveTo>
                    <a:cubicBezTo>
                      <a:pt x="3009900" y="1295400"/>
                      <a:pt x="3035300" y="1270000"/>
                      <a:pt x="3060700" y="1270000"/>
                    </a:cubicBezTo>
                    <a:lnTo>
                      <a:pt x="3619500" y="1270000"/>
                    </a:lnTo>
                    <a:cubicBezTo>
                      <a:pt x="3644900" y="1270000"/>
                      <a:pt x="3670300" y="1295400"/>
                      <a:pt x="3670300" y="1320800"/>
                    </a:cubicBezTo>
                    <a:cubicBezTo>
                      <a:pt x="3670300" y="1358900"/>
                      <a:pt x="3644900" y="1384300"/>
                      <a:pt x="3619500" y="1384300"/>
                    </a:cubicBezTo>
                    <a:lnTo>
                      <a:pt x="3060700" y="1384300"/>
                    </a:lnTo>
                    <a:cubicBezTo>
                      <a:pt x="3035300" y="1384300"/>
                      <a:pt x="3009900" y="1358900"/>
                      <a:pt x="3009900" y="1320800"/>
                    </a:cubicBezTo>
                    <a:moveTo>
                      <a:pt x="3124200" y="1435100"/>
                    </a:moveTo>
                    <a:cubicBezTo>
                      <a:pt x="3086100" y="1435100"/>
                      <a:pt x="3060700" y="1460500"/>
                      <a:pt x="3060700" y="1485900"/>
                    </a:cubicBezTo>
                    <a:cubicBezTo>
                      <a:pt x="3060700" y="1524000"/>
                      <a:pt x="3086100" y="1549400"/>
                      <a:pt x="3124200" y="1549400"/>
                    </a:cubicBezTo>
                    <a:lnTo>
                      <a:pt x="3556000" y="1549400"/>
                    </a:lnTo>
                    <a:cubicBezTo>
                      <a:pt x="3594100" y="1549400"/>
                      <a:pt x="3619500" y="1524000"/>
                      <a:pt x="3619500" y="1485900"/>
                    </a:cubicBezTo>
                    <a:cubicBezTo>
                      <a:pt x="3619500" y="1460500"/>
                      <a:pt x="3594100" y="1435100"/>
                      <a:pt x="3556000" y="1435100"/>
                    </a:cubicBezTo>
                    <a:lnTo>
                      <a:pt x="3124200" y="1435100"/>
                    </a:lnTo>
                    <a:moveTo>
                      <a:pt x="3124200" y="1600200"/>
                    </a:moveTo>
                    <a:lnTo>
                      <a:pt x="3124200" y="1612900"/>
                    </a:lnTo>
                    <a:cubicBezTo>
                      <a:pt x="3149600" y="1701800"/>
                      <a:pt x="3238500" y="1765300"/>
                      <a:pt x="3340100" y="1765300"/>
                    </a:cubicBezTo>
                    <a:cubicBezTo>
                      <a:pt x="3441700" y="1765300"/>
                      <a:pt x="3530600" y="1701800"/>
                      <a:pt x="3556000" y="1612900"/>
                    </a:cubicBezTo>
                    <a:lnTo>
                      <a:pt x="3556000" y="1600200"/>
                    </a:lnTo>
                    <a:lnTo>
                      <a:pt x="3124200" y="1600200"/>
                    </a:lnTo>
                  </a:path>
                </a:pathLst>
              </a:custGeom>
              <a:solidFill>
                <a:srgbClr val="DBD7D8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3962400" y="0"/>
                <a:ext cx="2679700" cy="1765300"/>
              </a:xfrm>
              <a:custGeom>
                <a:avLst/>
                <a:gdLst/>
                <a:ahLst/>
                <a:cxnLst/>
                <a:rect l="l" t="t" r="r" b="b"/>
                <a:pathLst>
                  <a:path w="2679700" h="1765300">
                    <a:moveTo>
                      <a:pt x="38100" y="685800"/>
                    </a:moveTo>
                    <a:cubicBezTo>
                      <a:pt x="0" y="317500"/>
                      <a:pt x="279400" y="0"/>
                      <a:pt x="647700" y="0"/>
                    </a:cubicBezTo>
                    <a:lnTo>
                      <a:pt x="698500" y="0"/>
                    </a:lnTo>
                    <a:cubicBezTo>
                      <a:pt x="1066800" y="0"/>
                      <a:pt x="1346200" y="317500"/>
                      <a:pt x="1295400" y="685800"/>
                    </a:cubicBezTo>
                    <a:cubicBezTo>
                      <a:pt x="1282700" y="774700"/>
                      <a:pt x="1257300" y="876300"/>
                      <a:pt x="1206500" y="952500"/>
                    </a:cubicBezTo>
                    <a:lnTo>
                      <a:pt x="1092200" y="1155700"/>
                    </a:lnTo>
                    <a:cubicBezTo>
                      <a:pt x="1066800" y="1193800"/>
                      <a:pt x="1028700" y="1219200"/>
                      <a:pt x="990600" y="1219200"/>
                    </a:cubicBezTo>
                    <a:lnTo>
                      <a:pt x="355600" y="1219200"/>
                    </a:lnTo>
                    <a:cubicBezTo>
                      <a:pt x="304800" y="1219200"/>
                      <a:pt x="266700" y="1193800"/>
                      <a:pt x="254000" y="1155700"/>
                    </a:cubicBezTo>
                    <a:lnTo>
                      <a:pt x="139700" y="952500"/>
                    </a:lnTo>
                    <a:cubicBezTo>
                      <a:pt x="88900" y="876300"/>
                      <a:pt x="50800" y="774700"/>
                      <a:pt x="38100" y="685800"/>
                    </a:cubicBezTo>
                    <a:moveTo>
                      <a:pt x="711200" y="330200"/>
                    </a:moveTo>
                    <a:cubicBezTo>
                      <a:pt x="711200" y="330200"/>
                      <a:pt x="698500" y="330200"/>
                      <a:pt x="698500" y="330200"/>
                    </a:cubicBezTo>
                    <a:cubicBezTo>
                      <a:pt x="685800" y="330200"/>
                      <a:pt x="685800" y="342900"/>
                      <a:pt x="673100" y="342900"/>
                    </a:cubicBezTo>
                    <a:lnTo>
                      <a:pt x="584200" y="508000"/>
                    </a:lnTo>
                    <a:cubicBezTo>
                      <a:pt x="571500" y="533400"/>
                      <a:pt x="571500" y="571500"/>
                      <a:pt x="584200" y="596900"/>
                    </a:cubicBezTo>
                    <a:cubicBezTo>
                      <a:pt x="596900" y="622300"/>
                      <a:pt x="622300" y="635000"/>
                      <a:pt x="660400" y="635000"/>
                    </a:cubicBezTo>
                    <a:lnTo>
                      <a:pt x="685800" y="635000"/>
                    </a:lnTo>
                    <a:cubicBezTo>
                      <a:pt x="698500" y="635000"/>
                      <a:pt x="711200" y="635000"/>
                      <a:pt x="711200" y="647700"/>
                    </a:cubicBezTo>
                    <a:cubicBezTo>
                      <a:pt x="723900" y="660400"/>
                      <a:pt x="723900" y="673100"/>
                      <a:pt x="711200" y="673100"/>
                    </a:cubicBezTo>
                    <a:lnTo>
                      <a:pt x="596900" y="901700"/>
                    </a:lnTo>
                    <a:cubicBezTo>
                      <a:pt x="584200" y="914400"/>
                      <a:pt x="596900" y="927100"/>
                      <a:pt x="609600" y="939800"/>
                    </a:cubicBezTo>
                    <a:cubicBezTo>
                      <a:pt x="622300" y="939800"/>
                      <a:pt x="635000" y="939800"/>
                      <a:pt x="647700" y="927100"/>
                    </a:cubicBezTo>
                    <a:lnTo>
                      <a:pt x="762000" y="698500"/>
                    </a:lnTo>
                    <a:cubicBezTo>
                      <a:pt x="774700" y="673100"/>
                      <a:pt x="774700" y="647700"/>
                      <a:pt x="762000" y="622300"/>
                    </a:cubicBezTo>
                    <a:cubicBezTo>
                      <a:pt x="749300" y="596900"/>
                      <a:pt x="723900" y="584200"/>
                      <a:pt x="685800" y="584200"/>
                    </a:cubicBezTo>
                    <a:lnTo>
                      <a:pt x="660400" y="584200"/>
                    </a:lnTo>
                    <a:cubicBezTo>
                      <a:pt x="647700" y="584200"/>
                      <a:pt x="635000" y="571500"/>
                      <a:pt x="635000" y="571500"/>
                    </a:cubicBezTo>
                    <a:cubicBezTo>
                      <a:pt x="622300" y="558800"/>
                      <a:pt x="622300" y="546100"/>
                      <a:pt x="635000" y="533400"/>
                    </a:cubicBezTo>
                    <a:lnTo>
                      <a:pt x="723900" y="368300"/>
                    </a:lnTo>
                    <a:cubicBezTo>
                      <a:pt x="723900" y="368300"/>
                      <a:pt x="723900" y="355600"/>
                      <a:pt x="723900" y="355600"/>
                    </a:cubicBezTo>
                    <a:cubicBezTo>
                      <a:pt x="723900" y="342900"/>
                      <a:pt x="723900" y="342900"/>
                      <a:pt x="711200" y="330200"/>
                    </a:cubicBezTo>
                    <a:moveTo>
                      <a:pt x="342900" y="1320800"/>
                    </a:moveTo>
                    <a:cubicBezTo>
                      <a:pt x="342900" y="1295400"/>
                      <a:pt x="368300" y="1270000"/>
                      <a:pt x="393700" y="1270000"/>
                    </a:cubicBezTo>
                    <a:lnTo>
                      <a:pt x="952500" y="1270000"/>
                    </a:lnTo>
                    <a:cubicBezTo>
                      <a:pt x="977900" y="1270000"/>
                      <a:pt x="1003300" y="1295400"/>
                      <a:pt x="1003300" y="1320800"/>
                    </a:cubicBezTo>
                    <a:cubicBezTo>
                      <a:pt x="1003300" y="1358900"/>
                      <a:pt x="977900" y="1384300"/>
                      <a:pt x="952500" y="1384300"/>
                    </a:cubicBezTo>
                    <a:lnTo>
                      <a:pt x="393700" y="1384300"/>
                    </a:lnTo>
                    <a:cubicBezTo>
                      <a:pt x="368300" y="1384300"/>
                      <a:pt x="342900" y="1358900"/>
                      <a:pt x="342900" y="1320800"/>
                    </a:cubicBezTo>
                    <a:moveTo>
                      <a:pt x="457200" y="1435100"/>
                    </a:moveTo>
                    <a:cubicBezTo>
                      <a:pt x="419100" y="1435100"/>
                      <a:pt x="393700" y="1460500"/>
                      <a:pt x="393700" y="1485900"/>
                    </a:cubicBezTo>
                    <a:cubicBezTo>
                      <a:pt x="393700" y="1524000"/>
                      <a:pt x="419100" y="1549400"/>
                      <a:pt x="457200" y="1549400"/>
                    </a:cubicBezTo>
                    <a:lnTo>
                      <a:pt x="889000" y="1549400"/>
                    </a:lnTo>
                    <a:cubicBezTo>
                      <a:pt x="927100" y="1549400"/>
                      <a:pt x="952500" y="1524000"/>
                      <a:pt x="952500" y="1485900"/>
                    </a:cubicBezTo>
                    <a:cubicBezTo>
                      <a:pt x="952500" y="1460500"/>
                      <a:pt x="927100" y="1435100"/>
                      <a:pt x="889000" y="1435100"/>
                    </a:cubicBezTo>
                    <a:lnTo>
                      <a:pt x="457200" y="1435100"/>
                    </a:lnTo>
                    <a:moveTo>
                      <a:pt x="457200" y="1600200"/>
                    </a:moveTo>
                    <a:lnTo>
                      <a:pt x="457200" y="1612900"/>
                    </a:lnTo>
                    <a:cubicBezTo>
                      <a:pt x="482600" y="1701800"/>
                      <a:pt x="571500" y="1765300"/>
                      <a:pt x="673100" y="1765300"/>
                    </a:cubicBezTo>
                    <a:cubicBezTo>
                      <a:pt x="774700" y="1765300"/>
                      <a:pt x="863600" y="1701800"/>
                      <a:pt x="889000" y="1612900"/>
                    </a:cubicBezTo>
                    <a:lnTo>
                      <a:pt x="889000" y="1600200"/>
                    </a:lnTo>
                    <a:lnTo>
                      <a:pt x="457200" y="1600200"/>
                    </a:lnTo>
                    <a:moveTo>
                      <a:pt x="1371600" y="685800"/>
                    </a:moveTo>
                    <a:cubicBezTo>
                      <a:pt x="1333500" y="317500"/>
                      <a:pt x="1612900" y="0"/>
                      <a:pt x="1981200" y="0"/>
                    </a:cubicBezTo>
                    <a:lnTo>
                      <a:pt x="2032000" y="0"/>
                    </a:lnTo>
                    <a:cubicBezTo>
                      <a:pt x="2400300" y="0"/>
                      <a:pt x="2679700" y="317500"/>
                      <a:pt x="2628900" y="685800"/>
                    </a:cubicBezTo>
                    <a:cubicBezTo>
                      <a:pt x="2616200" y="774700"/>
                      <a:pt x="2590800" y="876300"/>
                      <a:pt x="2540000" y="952500"/>
                    </a:cubicBezTo>
                    <a:lnTo>
                      <a:pt x="2425700" y="1155700"/>
                    </a:lnTo>
                    <a:cubicBezTo>
                      <a:pt x="2400300" y="1193800"/>
                      <a:pt x="2362200" y="1219200"/>
                      <a:pt x="2324100" y="1219200"/>
                    </a:cubicBezTo>
                    <a:lnTo>
                      <a:pt x="1689100" y="1219200"/>
                    </a:lnTo>
                    <a:cubicBezTo>
                      <a:pt x="1638300" y="1219200"/>
                      <a:pt x="1600200" y="1193800"/>
                      <a:pt x="1587500" y="1155700"/>
                    </a:cubicBezTo>
                    <a:lnTo>
                      <a:pt x="1473200" y="952500"/>
                    </a:lnTo>
                    <a:cubicBezTo>
                      <a:pt x="1422400" y="876300"/>
                      <a:pt x="1384300" y="774700"/>
                      <a:pt x="1371600" y="685800"/>
                    </a:cubicBezTo>
                    <a:moveTo>
                      <a:pt x="2044700" y="330200"/>
                    </a:moveTo>
                    <a:cubicBezTo>
                      <a:pt x="2044700" y="330200"/>
                      <a:pt x="2032000" y="330200"/>
                      <a:pt x="2032000" y="330200"/>
                    </a:cubicBezTo>
                    <a:cubicBezTo>
                      <a:pt x="2019300" y="330200"/>
                      <a:pt x="2019300" y="342900"/>
                      <a:pt x="2006600" y="342900"/>
                    </a:cubicBezTo>
                    <a:lnTo>
                      <a:pt x="1917700" y="508000"/>
                    </a:lnTo>
                    <a:cubicBezTo>
                      <a:pt x="1905000" y="533400"/>
                      <a:pt x="1905000" y="571500"/>
                      <a:pt x="1917700" y="596900"/>
                    </a:cubicBezTo>
                    <a:cubicBezTo>
                      <a:pt x="1930400" y="622300"/>
                      <a:pt x="1955800" y="635000"/>
                      <a:pt x="1993900" y="635000"/>
                    </a:cubicBezTo>
                    <a:lnTo>
                      <a:pt x="2019300" y="635000"/>
                    </a:lnTo>
                    <a:cubicBezTo>
                      <a:pt x="2032000" y="635000"/>
                      <a:pt x="2044700" y="635000"/>
                      <a:pt x="2044700" y="647700"/>
                    </a:cubicBezTo>
                    <a:cubicBezTo>
                      <a:pt x="2057400" y="660400"/>
                      <a:pt x="2057400" y="673100"/>
                      <a:pt x="2044700" y="673100"/>
                    </a:cubicBezTo>
                    <a:lnTo>
                      <a:pt x="1930400" y="901700"/>
                    </a:lnTo>
                    <a:cubicBezTo>
                      <a:pt x="1917700" y="914400"/>
                      <a:pt x="1930400" y="927100"/>
                      <a:pt x="1943100" y="939800"/>
                    </a:cubicBezTo>
                    <a:cubicBezTo>
                      <a:pt x="1955800" y="939800"/>
                      <a:pt x="1968500" y="939800"/>
                      <a:pt x="1981200" y="927100"/>
                    </a:cubicBezTo>
                    <a:lnTo>
                      <a:pt x="2095500" y="698500"/>
                    </a:lnTo>
                    <a:cubicBezTo>
                      <a:pt x="2108200" y="673100"/>
                      <a:pt x="2108200" y="647700"/>
                      <a:pt x="2095500" y="622300"/>
                    </a:cubicBezTo>
                    <a:cubicBezTo>
                      <a:pt x="2082800" y="596900"/>
                      <a:pt x="2057400" y="584200"/>
                      <a:pt x="2019300" y="584200"/>
                    </a:cubicBezTo>
                    <a:lnTo>
                      <a:pt x="1993900" y="584200"/>
                    </a:lnTo>
                    <a:cubicBezTo>
                      <a:pt x="1981200" y="584200"/>
                      <a:pt x="1968500" y="571500"/>
                      <a:pt x="1968500" y="571500"/>
                    </a:cubicBezTo>
                    <a:cubicBezTo>
                      <a:pt x="1955800" y="558800"/>
                      <a:pt x="1955800" y="546100"/>
                      <a:pt x="1968500" y="533400"/>
                    </a:cubicBezTo>
                    <a:lnTo>
                      <a:pt x="2057400" y="368300"/>
                    </a:lnTo>
                    <a:cubicBezTo>
                      <a:pt x="2057400" y="368300"/>
                      <a:pt x="2057400" y="355600"/>
                      <a:pt x="2057400" y="355600"/>
                    </a:cubicBezTo>
                    <a:cubicBezTo>
                      <a:pt x="2057400" y="342900"/>
                      <a:pt x="2057400" y="342900"/>
                      <a:pt x="2044700" y="330200"/>
                    </a:cubicBezTo>
                    <a:moveTo>
                      <a:pt x="1676400" y="1320800"/>
                    </a:moveTo>
                    <a:cubicBezTo>
                      <a:pt x="1676400" y="1295400"/>
                      <a:pt x="1701800" y="1270000"/>
                      <a:pt x="1727200" y="1270000"/>
                    </a:cubicBezTo>
                    <a:lnTo>
                      <a:pt x="2286000" y="1270000"/>
                    </a:lnTo>
                    <a:cubicBezTo>
                      <a:pt x="2311400" y="1270000"/>
                      <a:pt x="2336800" y="1295400"/>
                      <a:pt x="2336800" y="1320800"/>
                    </a:cubicBezTo>
                    <a:cubicBezTo>
                      <a:pt x="2336800" y="1358900"/>
                      <a:pt x="2311400" y="1384300"/>
                      <a:pt x="2286000" y="1384300"/>
                    </a:cubicBezTo>
                    <a:lnTo>
                      <a:pt x="1727200" y="1384300"/>
                    </a:lnTo>
                    <a:cubicBezTo>
                      <a:pt x="1701800" y="1384300"/>
                      <a:pt x="1676400" y="1358900"/>
                      <a:pt x="1676400" y="1320800"/>
                    </a:cubicBezTo>
                    <a:moveTo>
                      <a:pt x="1790700" y="1435100"/>
                    </a:moveTo>
                    <a:cubicBezTo>
                      <a:pt x="1752600" y="1435100"/>
                      <a:pt x="1727200" y="1460500"/>
                      <a:pt x="1727200" y="1485900"/>
                    </a:cubicBezTo>
                    <a:cubicBezTo>
                      <a:pt x="1727200" y="1524000"/>
                      <a:pt x="1752600" y="1549400"/>
                      <a:pt x="1790700" y="1549400"/>
                    </a:cubicBezTo>
                    <a:lnTo>
                      <a:pt x="2222500" y="1549400"/>
                    </a:lnTo>
                    <a:cubicBezTo>
                      <a:pt x="2260600" y="1549400"/>
                      <a:pt x="2286000" y="1524000"/>
                      <a:pt x="2286000" y="1485900"/>
                    </a:cubicBezTo>
                    <a:cubicBezTo>
                      <a:pt x="2286000" y="1460500"/>
                      <a:pt x="2260600" y="1435100"/>
                      <a:pt x="2222500" y="1435100"/>
                    </a:cubicBezTo>
                    <a:lnTo>
                      <a:pt x="1790700" y="1435100"/>
                    </a:lnTo>
                    <a:moveTo>
                      <a:pt x="1790700" y="1600200"/>
                    </a:moveTo>
                    <a:lnTo>
                      <a:pt x="1790700" y="1612900"/>
                    </a:lnTo>
                    <a:cubicBezTo>
                      <a:pt x="1816100" y="1701800"/>
                      <a:pt x="1905000" y="1765300"/>
                      <a:pt x="2006600" y="1765300"/>
                    </a:cubicBezTo>
                    <a:cubicBezTo>
                      <a:pt x="2108200" y="1765300"/>
                      <a:pt x="2197100" y="1701800"/>
                      <a:pt x="2222500" y="1612900"/>
                    </a:cubicBezTo>
                    <a:lnTo>
                      <a:pt x="2222500" y="1600200"/>
                    </a:lnTo>
                    <a:lnTo>
                      <a:pt x="1790700" y="1600200"/>
                    </a:lnTo>
                  </a:path>
                </a:pathLst>
              </a:custGeom>
              <a:solidFill>
                <a:srgbClr val="0D1A33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8110910" y="3850218"/>
            <a:ext cx="3598952" cy="1799476"/>
            <a:chOff x="0" y="0"/>
            <a:chExt cx="4798603" cy="2399301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0" y="0"/>
              <a:ext cx="4798603" cy="2399301"/>
              <a:chOff x="0" y="0"/>
              <a:chExt cx="2540000" cy="127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032000" y="1264333"/>
                    </a:lnTo>
                    <a:cubicBezTo>
                      <a:pt x="2030124" y="844822"/>
                      <a:pt x="1689515" y="505733"/>
                      <a:pt x="1270000" y="505733"/>
                    </a:cubicBezTo>
                    <a:cubicBezTo>
                      <a:pt x="850485" y="505733"/>
                      <a:pt x="509876" y="844822"/>
                      <a:pt x="508000" y="1264333"/>
                    </a:cubicBezTo>
                    <a:close/>
                  </a:path>
                </a:pathLst>
              </a:custGeom>
              <a:solidFill>
                <a:srgbClr val="DBD7D8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-59143"/>
                <a:ext cx="1916483" cy="1329143"/>
              </a:xfrm>
              <a:custGeom>
                <a:avLst/>
                <a:gdLst/>
                <a:ahLst/>
                <a:cxnLst/>
                <a:rect l="l" t="t" r="r" b="b"/>
                <a:pathLst>
                  <a:path w="1916483" h="1329143">
                    <a:moveTo>
                      <a:pt x="0" y="1329143"/>
                    </a:moveTo>
                    <a:cubicBezTo>
                      <a:pt x="0" y="873039"/>
                      <a:pt x="244581" y="451962"/>
                      <a:pt x="640768" y="225981"/>
                    </a:cubicBezTo>
                    <a:cubicBezTo>
                      <a:pt x="1036954" y="0"/>
                      <a:pt x="1523895" y="3825"/>
                      <a:pt x="1916483" y="236001"/>
                    </a:cubicBezTo>
                    <a:lnTo>
                      <a:pt x="1657890" y="673258"/>
                    </a:lnTo>
                    <a:cubicBezTo>
                      <a:pt x="1422337" y="533952"/>
                      <a:pt x="1130172" y="531657"/>
                      <a:pt x="892460" y="667246"/>
                    </a:cubicBezTo>
                    <a:cubicBezTo>
                      <a:pt x="654749" y="802834"/>
                      <a:pt x="508000" y="1055481"/>
                      <a:pt x="508000" y="1329143"/>
                    </a:cubicBezTo>
                    <a:close/>
                  </a:path>
                </a:pathLst>
              </a:custGeom>
              <a:solidFill>
                <a:srgbClr val="0D1A33"/>
              </a:solidFill>
            </p:spPr>
          </p:sp>
        </p:grpSp>
      </p:grpSp>
      <p:sp>
        <p:nvSpPr>
          <p:cNvPr id="11" name="TextBox 11"/>
          <p:cNvSpPr txBox="1"/>
          <p:nvPr/>
        </p:nvSpPr>
        <p:spPr>
          <a:xfrm>
            <a:off x="5862339" y="457200"/>
            <a:ext cx="13483825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500">
                <a:solidFill>
                  <a:srgbClr val="FFFFFF"/>
                </a:solidFill>
                <a:latin typeface="Nourd Bold Bold"/>
              </a:rPr>
              <a:t>Indicadores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797783" y="5659219"/>
            <a:ext cx="4363055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Nourd Bold Bold"/>
              </a:rPr>
              <a:t>Chamados gerados automaticamente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953224" y="5596518"/>
            <a:ext cx="3944848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Nourd Bold Bold"/>
              </a:rPr>
              <a:t>Pesquisa de satisfaçao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953224" y="6501393"/>
            <a:ext cx="3944848" cy="522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90"/>
              </a:lnSpc>
              <a:spcBef>
                <a:spcPct val="0"/>
              </a:spcBef>
            </a:pPr>
            <a:r>
              <a:rPr lang="en-US" sz="3064" u="none">
                <a:solidFill>
                  <a:srgbClr val="FFDE59"/>
                </a:solidFill>
                <a:latin typeface="Nourd Light Bold"/>
              </a:rPr>
              <a:t>97,92%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006887" y="6564094"/>
            <a:ext cx="3944848" cy="522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90"/>
              </a:lnSpc>
              <a:spcBef>
                <a:spcPct val="0"/>
              </a:spcBef>
            </a:pPr>
            <a:r>
              <a:rPr lang="en-US" sz="3064">
                <a:solidFill>
                  <a:srgbClr val="FFDE59"/>
                </a:solidFill>
                <a:latin typeface="Nourd Light Bold"/>
              </a:rPr>
              <a:t>79%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945330" y="9845373"/>
            <a:ext cx="9726539" cy="773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6"/>
              </a:lnSpc>
            </a:pPr>
            <a:r>
              <a:rPr lang="en-US" sz="2547">
                <a:solidFill>
                  <a:srgbClr val="FFFFFF"/>
                </a:solidFill>
                <a:latin typeface="Nourd Bold Bold"/>
              </a:rPr>
              <a:t>Período de referência - 1º trim. 2023</a:t>
            </a:r>
          </a:p>
          <a:p>
            <a:pPr marL="0" lvl="0" indent="0" algn="ctr">
              <a:lnSpc>
                <a:spcPts val="3056"/>
              </a:lnSpc>
              <a:spcBef>
                <a:spcPct val="0"/>
              </a:spcBef>
            </a:pPr>
            <a:endParaRPr lang="en-US" sz="2547">
              <a:solidFill>
                <a:srgbClr val="FFFFFF"/>
              </a:solidFill>
              <a:latin typeface="Nourd Bold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13" t="3256" r="12050" b="2742"/>
          <a:stretch>
            <a:fillRect/>
          </a:stretch>
        </p:blipFill>
        <p:spPr>
          <a:xfrm>
            <a:off x="7980087" y="1028700"/>
            <a:ext cx="9279213" cy="44137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3788117"/>
            <a:ext cx="8033103" cy="472298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912510" y="5663613"/>
            <a:ext cx="6732263" cy="1685940"/>
            <a:chOff x="0" y="0"/>
            <a:chExt cx="8976351" cy="2247920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8976351" cy="182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04"/>
                </a:lnSpc>
              </a:pPr>
              <a:r>
                <a:rPr lang="en-US" sz="3003">
                  <a:solidFill>
                    <a:srgbClr val="FFFFFF"/>
                  </a:solidFill>
                  <a:latin typeface="Open Sans Light"/>
                </a:rPr>
                <a:t>79% dos chamados foram gerados automaticamente no 1º trimestre de 2023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222085"/>
              <a:ext cx="8976351" cy="258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8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-2876243" y="1606892"/>
            <a:ext cx="13483825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40"/>
              </a:lnSpc>
            </a:pPr>
            <a:r>
              <a:rPr lang="en-US" sz="6700">
                <a:solidFill>
                  <a:srgbClr val="FFFFFF"/>
                </a:solidFill>
                <a:latin typeface="Nourd Bold Bold"/>
              </a:rPr>
              <a:t>Indicadores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28700" y="8753712"/>
            <a:ext cx="6732263" cy="771540"/>
            <a:chOff x="0" y="0"/>
            <a:chExt cx="8976351" cy="1028720"/>
          </a:xfrm>
        </p:grpSpPr>
        <p:sp>
          <p:nvSpPr>
            <p:cNvPr id="9" name="TextBox 9"/>
            <p:cNvSpPr txBox="1"/>
            <p:nvPr/>
          </p:nvSpPr>
          <p:spPr>
            <a:xfrm>
              <a:off x="0" y="0"/>
              <a:ext cx="8976351" cy="609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04"/>
                </a:lnSpc>
              </a:pPr>
              <a:r>
                <a:rPr lang="en-US" sz="3003">
                  <a:solidFill>
                    <a:srgbClr val="FFFFFF"/>
                  </a:solidFill>
                  <a:latin typeface="Open Sans Light"/>
                </a:rPr>
                <a:t>Cenário atual - Canais de comunicação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002885"/>
              <a:ext cx="8976351" cy="258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8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09241" y="2202835"/>
            <a:ext cx="6537922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DBD7D8"/>
                </a:solidFill>
                <a:latin typeface="Nourd Light"/>
              </a:rPr>
              <a:t>Implantaçao novo ITSM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009241" y="4254767"/>
            <a:ext cx="6537922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DBD7D8"/>
                </a:solidFill>
                <a:latin typeface="Nourd Light"/>
              </a:rPr>
              <a:t>Novo canal de comunicação (Chatbot)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009241" y="6348183"/>
            <a:ext cx="6537922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DBD7D8"/>
                </a:solidFill>
                <a:latin typeface="Nourd Light"/>
              </a:rPr>
              <a:t>Melhoria de processos e novas integrações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009241" y="8353436"/>
            <a:ext cx="6537922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DBD7D8"/>
                </a:solidFill>
                <a:latin typeface="Nourd Light"/>
              </a:rPr>
              <a:t>Novo Portal e Expansão da solução para outras áreas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009241" y="1489699"/>
            <a:ext cx="6537922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DBD7D8"/>
                </a:solidFill>
                <a:latin typeface="Nourd Bold Bold"/>
              </a:rPr>
              <a:t>2020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009241" y="3541631"/>
            <a:ext cx="6537922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DBD7D8"/>
                </a:solidFill>
                <a:latin typeface="Nourd Bold Bold"/>
              </a:rPr>
              <a:t>2021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009241" y="5635047"/>
            <a:ext cx="6537922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DBD7D8"/>
                </a:solidFill>
                <a:latin typeface="Nourd Bold Bold"/>
              </a:rPr>
              <a:t>2022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009241" y="7640300"/>
            <a:ext cx="6537922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DBD7D8"/>
                </a:solidFill>
                <a:latin typeface="Nourd Bold Bold"/>
              </a:rPr>
              <a:t>2023</a:t>
            </a:r>
          </a:p>
        </p:txBody>
      </p:sp>
      <p:pic>
        <p:nvPicPr>
          <p:cNvPr id="10" name="Picture 1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37349" r="37349"/>
          <a:stretch>
            <a:fillRect/>
          </a:stretch>
        </p:blipFill>
        <p:spPr>
          <a:xfrm>
            <a:off x="5404372" y="0"/>
            <a:ext cx="4611652" cy="102870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28700" y="1028700"/>
            <a:ext cx="3308067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30"/>
              </a:lnSpc>
            </a:pPr>
            <a:r>
              <a:rPr lang="en-US" sz="3525">
                <a:solidFill>
                  <a:srgbClr val="DBD7D8"/>
                </a:solidFill>
                <a:latin typeface="Nourd Bold Bold"/>
              </a:rPr>
              <a:t>NOSSAS CONQUISTAS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0" y="571500"/>
            <a:ext cx="9144000" cy="9144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0159" y="4144324"/>
            <a:ext cx="12289580" cy="557117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576903" y="1028700"/>
            <a:ext cx="8827607" cy="2516050"/>
            <a:chOff x="0" y="0"/>
            <a:chExt cx="11770143" cy="3354734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11770143" cy="1562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240"/>
                </a:lnSpc>
                <a:spcBef>
                  <a:spcPct val="0"/>
                </a:spcBef>
              </a:pPr>
              <a:r>
                <a:rPr lang="en-US" sz="7700">
                  <a:solidFill>
                    <a:srgbClr val="FFFFFF"/>
                  </a:solidFill>
                  <a:latin typeface="Open Sans Light"/>
                </a:rPr>
                <a:t>Próximos passos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056159"/>
              <a:ext cx="11770143" cy="1298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900"/>
                </a:lnSpc>
              </a:pPr>
              <a:r>
                <a:rPr lang="en-US" sz="3000">
                  <a:solidFill>
                    <a:srgbClr val="FFFFFF"/>
                  </a:solidFill>
                  <a:latin typeface="Open Sans Extra Bold"/>
                </a:rPr>
                <a:t>Ampliação da solução para outros departamentos.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42225" y="4652327"/>
            <a:ext cx="340355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 Bold"/>
              </a:rPr>
              <a:t>Obrigado.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8132918" y="0"/>
            <a:ext cx="12503082" cy="10287000"/>
            <a:chOff x="0" y="0"/>
            <a:chExt cx="6184570" cy="50883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3433653" y="2544200"/>
                  </a:moveTo>
                  <a:lnTo>
                    <a:pt x="6184570" y="5088399"/>
                  </a:lnTo>
                  <a:lnTo>
                    <a:pt x="2750917" y="5088399"/>
                  </a:lnTo>
                  <a:lnTo>
                    <a:pt x="0" y="2544200"/>
                  </a:lnTo>
                  <a:lnTo>
                    <a:pt x="2750917" y="0"/>
                  </a:lnTo>
                  <a:lnTo>
                    <a:pt x="6184570" y="0"/>
                  </a:lnTo>
                  <a:lnTo>
                    <a:pt x="3433653" y="2544200"/>
                  </a:ln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3433653" y="2544200"/>
                  </a:moveTo>
                  <a:lnTo>
                    <a:pt x="6184570" y="5088399"/>
                  </a:lnTo>
                  <a:lnTo>
                    <a:pt x="2750917" y="5088399"/>
                  </a:lnTo>
                  <a:lnTo>
                    <a:pt x="0" y="2544200"/>
                  </a:lnTo>
                  <a:lnTo>
                    <a:pt x="2750917" y="0"/>
                  </a:lnTo>
                  <a:lnTo>
                    <a:pt x="6184570" y="0"/>
                  </a:lnTo>
                  <a:lnTo>
                    <a:pt x="3433653" y="2544200"/>
                  </a:lnTo>
                  <a:close/>
                </a:path>
              </a:pathLst>
            </a:custGeom>
            <a:blipFill>
              <a:blip r:embed="rId3"/>
              <a:stretch>
                <a:fillRect l="-85888" r="-6008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1028700" y="1601605"/>
            <a:ext cx="7104218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>
                <a:solidFill>
                  <a:srgbClr val="F2F2F2"/>
                </a:solidFill>
                <a:latin typeface="Nourd Bold Bold"/>
              </a:rPr>
              <a:t>Objetivo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901699"/>
            <a:ext cx="7711665" cy="1997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30"/>
              </a:lnSpc>
            </a:pPr>
            <a:r>
              <a:rPr lang="en-US" sz="5420">
                <a:solidFill>
                  <a:srgbClr val="F2F2F2"/>
                </a:solidFill>
                <a:latin typeface="Nourd Light"/>
              </a:rPr>
              <a:t>O empoderamento dos clientes internos.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62393" y="4409967"/>
            <a:ext cx="6746352" cy="1407443"/>
            <a:chOff x="0" y="0"/>
            <a:chExt cx="4067424" cy="8485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7425" cy="848558"/>
            </a:xfrm>
            <a:custGeom>
              <a:avLst/>
              <a:gdLst/>
              <a:ahLst/>
              <a:cxnLst/>
              <a:rect l="l" t="t" r="r" b="b"/>
              <a:pathLst>
                <a:path w="4067425" h="848558">
                  <a:moveTo>
                    <a:pt x="3942964" y="848557"/>
                  </a:moveTo>
                  <a:lnTo>
                    <a:pt x="124460" y="848557"/>
                  </a:lnTo>
                  <a:cubicBezTo>
                    <a:pt x="55880" y="848557"/>
                    <a:pt x="0" y="792677"/>
                    <a:pt x="0" y="7240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42964" y="0"/>
                  </a:lnTo>
                  <a:cubicBezTo>
                    <a:pt x="4011544" y="0"/>
                    <a:pt x="4067425" y="55880"/>
                    <a:pt x="4067425" y="124460"/>
                  </a:cubicBezTo>
                  <a:lnTo>
                    <a:pt x="4067425" y="724098"/>
                  </a:lnTo>
                  <a:cubicBezTo>
                    <a:pt x="4067425" y="792678"/>
                    <a:pt x="4011544" y="848558"/>
                    <a:pt x="3942964" y="848558"/>
                  </a:cubicBezTo>
                  <a:close/>
                </a:path>
              </a:pathLst>
            </a:custGeom>
            <a:solidFill>
              <a:srgbClr val="C6C6C6">
                <a:alpha val="73725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979255" y="4399762"/>
            <a:ext cx="6747792" cy="1407443"/>
            <a:chOff x="0" y="0"/>
            <a:chExt cx="4068293" cy="84855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68293" cy="848558"/>
            </a:xfrm>
            <a:custGeom>
              <a:avLst/>
              <a:gdLst/>
              <a:ahLst/>
              <a:cxnLst/>
              <a:rect l="l" t="t" r="r" b="b"/>
              <a:pathLst>
                <a:path w="4068293" h="848558">
                  <a:moveTo>
                    <a:pt x="3943833" y="848557"/>
                  </a:moveTo>
                  <a:lnTo>
                    <a:pt x="124460" y="848557"/>
                  </a:lnTo>
                  <a:cubicBezTo>
                    <a:pt x="55880" y="848557"/>
                    <a:pt x="0" y="792677"/>
                    <a:pt x="0" y="7240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43833" y="0"/>
                  </a:lnTo>
                  <a:cubicBezTo>
                    <a:pt x="4012413" y="0"/>
                    <a:pt x="4068293" y="55880"/>
                    <a:pt x="4068293" y="124460"/>
                  </a:cubicBezTo>
                  <a:lnTo>
                    <a:pt x="4068293" y="724098"/>
                  </a:lnTo>
                  <a:cubicBezTo>
                    <a:pt x="4068293" y="792678"/>
                    <a:pt x="4012413" y="848558"/>
                    <a:pt x="3943833" y="848558"/>
                  </a:cubicBezTo>
                  <a:close/>
                </a:path>
              </a:pathLst>
            </a:custGeom>
            <a:solidFill>
              <a:srgbClr val="F2F2F2">
                <a:alpha val="55686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937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3493" r="5627"/>
          <a:stretch>
            <a:fillRect/>
          </a:stretch>
        </p:blipFill>
        <p:spPr>
          <a:xfrm rot="-5400000">
            <a:off x="5499806" y="6382574"/>
            <a:ext cx="816321" cy="3323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1937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3493" r="5627"/>
          <a:stretch>
            <a:fillRect/>
          </a:stretch>
        </p:blipFill>
        <p:spPr>
          <a:xfrm rot="-5400000">
            <a:off x="8854004" y="6382574"/>
            <a:ext cx="816321" cy="3323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1937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3493" r="5627"/>
          <a:stretch>
            <a:fillRect/>
          </a:stretch>
        </p:blipFill>
        <p:spPr>
          <a:xfrm rot="-5400000">
            <a:off x="12208201" y="6382574"/>
            <a:ext cx="816321" cy="332332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028700" y="1028700"/>
            <a:ext cx="18064905" cy="28540"/>
          </a:xfrm>
          <a:prstGeom prst="rect">
            <a:avLst/>
          </a:prstGeom>
          <a:solidFill>
            <a:srgbClr val="F2F2F2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180933" y="3165277"/>
            <a:ext cx="1454067" cy="94332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464402" y="3222384"/>
            <a:ext cx="1263192" cy="82911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935630" y="3142119"/>
            <a:ext cx="1029131" cy="102913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878835" y="4791743"/>
            <a:ext cx="2058263" cy="54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Telefone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878835" y="7186803"/>
            <a:ext cx="2058263" cy="1023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34"/>
              </a:lnSpc>
            </a:pPr>
            <a:r>
              <a:rPr lang="en-US" sz="2600">
                <a:solidFill>
                  <a:srgbClr val="F2F2F2"/>
                </a:solidFill>
                <a:latin typeface="Open Sans"/>
              </a:rPr>
              <a:t>Canal prioritário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87230" y="4496468"/>
            <a:ext cx="2058263" cy="1139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Página web GLPI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126745" y="7186803"/>
            <a:ext cx="2979233" cy="1023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34"/>
              </a:lnSpc>
            </a:pPr>
            <a:r>
              <a:rPr lang="en-US" sz="2600">
                <a:solidFill>
                  <a:srgbClr val="F2F2F2"/>
                </a:solidFill>
                <a:latin typeface="Open Sans"/>
              </a:rPr>
              <a:t>Pouco utilizado - sem customização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233033" y="7186803"/>
            <a:ext cx="2058263" cy="1023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34"/>
              </a:lnSpc>
              <a:spcBef>
                <a:spcPct val="0"/>
              </a:spcBef>
            </a:pPr>
            <a:r>
              <a:rPr lang="en-US" sz="2600">
                <a:solidFill>
                  <a:srgbClr val="F2F2F2"/>
                </a:solidFill>
                <a:latin typeface="Open Sans"/>
              </a:rPr>
              <a:t>Canal secundário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1429042"/>
            <a:ext cx="8115300" cy="5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60"/>
              </a:lnSpc>
            </a:pPr>
            <a:r>
              <a:rPr lang="en-US" sz="3600">
                <a:solidFill>
                  <a:srgbClr val="F2F2F2"/>
                </a:solidFill>
                <a:latin typeface="Open Sans Bold"/>
              </a:rPr>
              <a:t>No começo...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220537" y="1359128"/>
            <a:ext cx="6085950" cy="49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134"/>
              </a:lnSpc>
            </a:pPr>
            <a:r>
              <a:rPr lang="en-US" sz="2600">
                <a:solidFill>
                  <a:srgbClr val="F2F2F2"/>
                </a:solidFill>
                <a:latin typeface="Open Sans"/>
              </a:rPr>
              <a:t>Canais de atendimento disponíveis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858345" y="4791743"/>
            <a:ext cx="2475306" cy="54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e-mail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3022" y="390442"/>
            <a:ext cx="10786811" cy="44347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58287" y="5386775"/>
            <a:ext cx="10673974" cy="45745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08106" y="5143500"/>
            <a:ext cx="4002466" cy="364724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450827" y="1928202"/>
            <a:ext cx="6481434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0"/>
              </a:lnSpc>
            </a:pPr>
            <a:r>
              <a:rPr lang="en-US" sz="5400">
                <a:solidFill>
                  <a:srgbClr val="FFFFFF"/>
                </a:solidFill>
                <a:latin typeface="Open Sans Bold"/>
              </a:rPr>
              <a:t>Redução do tempo </a:t>
            </a:r>
          </a:p>
          <a:p>
            <a:pPr>
              <a:lnSpc>
                <a:spcPts val="6480"/>
              </a:lnSpc>
            </a:pPr>
            <a:r>
              <a:rPr lang="en-US" sz="5400">
                <a:solidFill>
                  <a:srgbClr val="FFFFFF"/>
                </a:solidFill>
                <a:latin typeface="Open Sans Bold"/>
              </a:rPr>
              <a:t>de atendimento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2897" y="0"/>
            <a:ext cx="15834052" cy="8837791"/>
            <a:chOff x="0" y="0"/>
            <a:chExt cx="21112069" cy="1178372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32" r="232"/>
            <a:stretch>
              <a:fillRect/>
            </a:stretch>
          </p:blipFill>
          <p:spPr>
            <a:xfrm>
              <a:off x="0" y="0"/>
              <a:ext cx="21112069" cy="11783722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483601" y="7572552"/>
            <a:ext cx="10000188" cy="1739903"/>
            <a:chOff x="0" y="0"/>
            <a:chExt cx="7742631" cy="13471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742631" cy="1347117"/>
            </a:xfrm>
            <a:custGeom>
              <a:avLst/>
              <a:gdLst/>
              <a:ahLst/>
              <a:cxnLst/>
              <a:rect l="l" t="t" r="r" b="b"/>
              <a:pathLst>
                <a:path w="7742631" h="1347117">
                  <a:moveTo>
                    <a:pt x="7618171" y="1347117"/>
                  </a:moveTo>
                  <a:lnTo>
                    <a:pt x="124460" y="1347117"/>
                  </a:lnTo>
                  <a:cubicBezTo>
                    <a:pt x="55880" y="1347117"/>
                    <a:pt x="0" y="1291237"/>
                    <a:pt x="0" y="12226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618171" y="0"/>
                  </a:lnTo>
                  <a:cubicBezTo>
                    <a:pt x="7686751" y="0"/>
                    <a:pt x="7742631" y="55880"/>
                    <a:pt x="7742631" y="124460"/>
                  </a:cubicBezTo>
                  <a:lnTo>
                    <a:pt x="7742631" y="1222657"/>
                  </a:lnTo>
                  <a:cubicBezTo>
                    <a:pt x="7742631" y="1291237"/>
                    <a:pt x="7686751" y="1347117"/>
                    <a:pt x="7618171" y="1347117"/>
                  </a:cubicBezTo>
                  <a:close/>
                </a:path>
              </a:pathLst>
            </a:custGeom>
            <a:solidFill>
              <a:srgbClr val="3A4353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b="4807"/>
          <a:stretch>
            <a:fillRect/>
          </a:stretch>
        </p:blipFill>
        <p:spPr>
          <a:xfrm>
            <a:off x="15738861" y="1931565"/>
            <a:ext cx="2143699" cy="66020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84427" y="7651929"/>
            <a:ext cx="9899362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40"/>
              </a:lnSpc>
            </a:pPr>
            <a:r>
              <a:rPr lang="en-US" sz="5200">
                <a:solidFill>
                  <a:srgbClr val="FFFFFF"/>
                </a:solidFill>
                <a:latin typeface="Open Sans Bold"/>
              </a:rPr>
              <a:t>Novos canais de atendimento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186949" y="533986"/>
            <a:ext cx="1247524" cy="1247524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8845608" y="2491733"/>
            <a:ext cx="12781979" cy="8947385"/>
            <a:chOff x="0" y="0"/>
            <a:chExt cx="17042639" cy="11929847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17042639" cy="119298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03623" y="3289452"/>
            <a:ext cx="412670" cy="412670"/>
            <a:chOff x="0" y="0"/>
            <a:chExt cx="550226" cy="550226"/>
          </a:xfrm>
        </p:grpSpPr>
        <p:grpSp>
          <p:nvGrpSpPr>
            <p:cNvPr id="3" name="Group 3"/>
            <p:cNvGrpSpPr/>
            <p:nvPr/>
          </p:nvGrpSpPr>
          <p:grpSpPr>
            <a:xfrm rot="-10800000">
              <a:off x="0" y="0"/>
              <a:ext cx="550226" cy="550226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DFFD8">
                      <a:alpha val="100000"/>
                    </a:srgbClr>
                  </a:gs>
                  <a:gs pos="100000">
                    <a:srgbClr val="94B9FF">
                      <a:alpha val="100000"/>
                    </a:srgbClr>
                  </a:gs>
                </a:gsLst>
                <a:lin ang="0"/>
              </a:gradFill>
            </p:spPr>
          </p:sp>
        </p:grpSp>
        <p:grpSp>
          <p:nvGrpSpPr>
            <p:cNvPr id="5" name="Group 5"/>
            <p:cNvGrpSpPr/>
            <p:nvPr/>
          </p:nvGrpSpPr>
          <p:grpSpPr>
            <a:xfrm rot="-10800000">
              <a:off x="201961" y="201961"/>
              <a:ext cx="146304" cy="146304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DFFD8">
                      <a:alpha val="100000"/>
                    </a:srgbClr>
                  </a:gs>
                  <a:gs pos="100000">
                    <a:srgbClr val="94B9FF">
                      <a:alpha val="100000"/>
                    </a:srgbClr>
                  </a:gs>
                </a:gsLst>
                <a:lin ang="0"/>
              </a:gra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1403623" y="4396127"/>
            <a:ext cx="412670" cy="412670"/>
            <a:chOff x="0" y="0"/>
            <a:chExt cx="550226" cy="550226"/>
          </a:xfrm>
        </p:grpSpPr>
        <p:grpSp>
          <p:nvGrpSpPr>
            <p:cNvPr id="8" name="Group 8"/>
            <p:cNvGrpSpPr/>
            <p:nvPr/>
          </p:nvGrpSpPr>
          <p:grpSpPr>
            <a:xfrm rot="-10800000">
              <a:off x="0" y="0"/>
              <a:ext cx="550226" cy="550226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DFFD8">
                      <a:alpha val="100000"/>
                    </a:srgbClr>
                  </a:gs>
                  <a:gs pos="100000">
                    <a:srgbClr val="94B9FF">
                      <a:alpha val="100000"/>
                    </a:srgbClr>
                  </a:gs>
                </a:gsLst>
                <a:lin ang="0"/>
              </a:gra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201961" y="201961"/>
              <a:ext cx="146304" cy="1463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DFFD8">
                      <a:alpha val="100000"/>
                    </a:srgbClr>
                  </a:gs>
                  <a:gs pos="100000">
                    <a:srgbClr val="94B9FF">
                      <a:alpha val="100000"/>
                    </a:srgbClr>
                  </a:gs>
                </a:gsLst>
                <a:lin ang="0"/>
              </a:gra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11403623" y="5496258"/>
            <a:ext cx="412670" cy="412670"/>
            <a:chOff x="0" y="0"/>
            <a:chExt cx="550226" cy="550226"/>
          </a:xfrm>
        </p:grpSpPr>
        <p:grpSp>
          <p:nvGrpSpPr>
            <p:cNvPr id="13" name="Group 13"/>
            <p:cNvGrpSpPr/>
            <p:nvPr/>
          </p:nvGrpSpPr>
          <p:grpSpPr>
            <a:xfrm rot="-10800000">
              <a:off x="0" y="0"/>
              <a:ext cx="550226" cy="550226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DFFD8">
                      <a:alpha val="100000"/>
                    </a:srgbClr>
                  </a:gs>
                  <a:gs pos="100000">
                    <a:srgbClr val="94B9FF">
                      <a:alpha val="100000"/>
                    </a:srgbClr>
                  </a:gs>
                </a:gsLst>
                <a:lin ang="0"/>
              </a:gradFill>
            </p:spPr>
          </p:sp>
        </p:grpSp>
        <p:grpSp>
          <p:nvGrpSpPr>
            <p:cNvPr id="15" name="Group 15"/>
            <p:cNvGrpSpPr/>
            <p:nvPr/>
          </p:nvGrpSpPr>
          <p:grpSpPr>
            <a:xfrm rot="-10800000">
              <a:off x="201961" y="201961"/>
              <a:ext cx="146304" cy="146304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DFFD8">
                      <a:alpha val="100000"/>
                    </a:srgbClr>
                  </a:gs>
                  <a:gs pos="100000">
                    <a:srgbClr val="94B9FF">
                      <a:alpha val="100000"/>
                    </a:srgbClr>
                  </a:gs>
                </a:gsLst>
                <a:lin ang="0"/>
              </a:gradFill>
            </p:spPr>
          </p:sp>
        </p:grpSp>
      </p:grpSp>
      <p:grpSp>
        <p:nvGrpSpPr>
          <p:cNvPr id="17" name="Group 17"/>
          <p:cNvGrpSpPr/>
          <p:nvPr/>
        </p:nvGrpSpPr>
        <p:grpSpPr>
          <a:xfrm>
            <a:off x="11403623" y="6590634"/>
            <a:ext cx="412670" cy="412670"/>
            <a:chOff x="0" y="0"/>
            <a:chExt cx="550226" cy="550226"/>
          </a:xfrm>
        </p:grpSpPr>
        <p:grpSp>
          <p:nvGrpSpPr>
            <p:cNvPr id="18" name="Group 18"/>
            <p:cNvGrpSpPr/>
            <p:nvPr/>
          </p:nvGrpSpPr>
          <p:grpSpPr>
            <a:xfrm rot="-10800000">
              <a:off x="0" y="0"/>
              <a:ext cx="550226" cy="550226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DFFD8">
                      <a:alpha val="100000"/>
                    </a:srgbClr>
                  </a:gs>
                  <a:gs pos="100000">
                    <a:srgbClr val="94B9FF">
                      <a:alpha val="100000"/>
                    </a:srgbClr>
                  </a:gs>
                </a:gsLst>
                <a:lin ang="0"/>
              </a:gradFill>
            </p:spPr>
          </p:sp>
        </p:grpSp>
        <p:grpSp>
          <p:nvGrpSpPr>
            <p:cNvPr id="20" name="Group 20"/>
            <p:cNvGrpSpPr/>
            <p:nvPr/>
          </p:nvGrpSpPr>
          <p:grpSpPr>
            <a:xfrm rot="-10800000">
              <a:off x="201961" y="201961"/>
              <a:ext cx="146304" cy="146304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DFFD8">
                      <a:alpha val="100000"/>
                    </a:srgbClr>
                  </a:gs>
                  <a:gs pos="100000">
                    <a:srgbClr val="94B9FF">
                      <a:alpha val="100000"/>
                    </a:srgbClr>
                  </a:gs>
                </a:gsLst>
                <a:lin ang="0"/>
              </a:gradFill>
            </p:spPr>
          </p:sp>
        </p:grp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alphaModFix amt="58000"/>
          </a:blip>
          <a:srcRect l="23456" r="13991"/>
          <a:stretch>
            <a:fillRect/>
          </a:stretch>
        </p:blipFill>
        <p:spPr>
          <a:xfrm>
            <a:off x="0" y="0"/>
            <a:ext cx="9144000" cy="10287000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516857" y="8751569"/>
            <a:ext cx="10178041" cy="1099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580"/>
              </a:lnSpc>
            </a:pPr>
            <a:r>
              <a:rPr lang="en-US" sz="7800">
                <a:solidFill>
                  <a:srgbClr val="FFFFFF"/>
                </a:solidFill>
                <a:latin typeface="Nourd Light Bold"/>
              </a:rPr>
              <a:t>PLUGINS ATIVOS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668855" y="3236072"/>
            <a:ext cx="3596177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9"/>
              </a:lnSpc>
            </a:pPr>
            <a:r>
              <a:rPr lang="en-US" sz="2199">
                <a:solidFill>
                  <a:srgbClr val="DBD7D8"/>
                </a:solidFill>
                <a:latin typeface="Nourd Light"/>
              </a:rPr>
              <a:t>FUSION INVENTORY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668855" y="4342747"/>
            <a:ext cx="3596177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9"/>
              </a:lnSpc>
            </a:pPr>
            <a:r>
              <a:rPr lang="en-US" sz="2199">
                <a:solidFill>
                  <a:srgbClr val="DBD7D8"/>
                </a:solidFill>
                <a:latin typeface="Nourd Light"/>
              </a:rPr>
              <a:t>FORM CREATOR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668855" y="5442878"/>
            <a:ext cx="3596177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9"/>
              </a:lnSpc>
            </a:pPr>
            <a:r>
              <a:rPr lang="en-US" sz="2199">
                <a:solidFill>
                  <a:srgbClr val="DBD7D8"/>
                </a:solidFill>
                <a:latin typeface="Nourd Light"/>
              </a:rPr>
              <a:t>PAINEL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668855" y="6537254"/>
            <a:ext cx="3596177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9"/>
              </a:lnSpc>
            </a:pPr>
            <a:r>
              <a:rPr lang="en-US" sz="2199">
                <a:solidFill>
                  <a:srgbClr val="DBD7D8"/>
                </a:solidFill>
                <a:latin typeface="Nourd Light"/>
              </a:rPr>
              <a:t>RELATÓRIOS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1403623" y="7426619"/>
            <a:ext cx="412670" cy="412670"/>
            <a:chOff x="0" y="0"/>
            <a:chExt cx="550226" cy="550226"/>
          </a:xfrm>
        </p:grpSpPr>
        <p:grpSp>
          <p:nvGrpSpPr>
            <p:cNvPr id="29" name="Group 29"/>
            <p:cNvGrpSpPr/>
            <p:nvPr/>
          </p:nvGrpSpPr>
          <p:grpSpPr>
            <a:xfrm rot="-10800000">
              <a:off x="0" y="0"/>
              <a:ext cx="550226" cy="550226"/>
              <a:chOff x="0" y="0"/>
              <a:chExt cx="6350000" cy="63500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DFFD8">
                      <a:alpha val="100000"/>
                    </a:srgbClr>
                  </a:gs>
                  <a:gs pos="100000">
                    <a:srgbClr val="94B9FF">
                      <a:alpha val="100000"/>
                    </a:srgbClr>
                  </a:gs>
                </a:gsLst>
                <a:lin ang="0"/>
              </a:gradFill>
            </p:spPr>
          </p:sp>
        </p:grpSp>
        <p:grpSp>
          <p:nvGrpSpPr>
            <p:cNvPr id="31" name="Group 31"/>
            <p:cNvGrpSpPr/>
            <p:nvPr/>
          </p:nvGrpSpPr>
          <p:grpSpPr>
            <a:xfrm rot="-10800000">
              <a:off x="201961" y="201961"/>
              <a:ext cx="146304" cy="146304"/>
              <a:chOff x="0" y="0"/>
              <a:chExt cx="6350000" cy="63500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DFFD8">
                      <a:alpha val="100000"/>
                    </a:srgbClr>
                  </a:gs>
                  <a:gs pos="100000">
                    <a:srgbClr val="94B9FF">
                      <a:alpha val="100000"/>
                    </a:srgbClr>
                  </a:gs>
                </a:gsLst>
                <a:lin ang="0"/>
              </a:gradFill>
            </p:spPr>
          </p:sp>
        </p:grpSp>
      </p:grpSp>
      <p:sp>
        <p:nvSpPr>
          <p:cNvPr id="33" name="TextBox 33"/>
          <p:cNvSpPr txBox="1"/>
          <p:nvPr/>
        </p:nvSpPr>
        <p:spPr>
          <a:xfrm>
            <a:off x="12668855" y="7373239"/>
            <a:ext cx="3596177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9"/>
              </a:lnSpc>
            </a:pPr>
            <a:r>
              <a:rPr lang="en-US" sz="2199">
                <a:solidFill>
                  <a:srgbClr val="DBD7D8"/>
                </a:solidFill>
                <a:latin typeface="Nourd Light"/>
              </a:rPr>
              <a:t>WEB RESOURCES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1403623" y="8462386"/>
            <a:ext cx="412670" cy="412670"/>
            <a:chOff x="0" y="0"/>
            <a:chExt cx="550226" cy="550226"/>
          </a:xfrm>
        </p:grpSpPr>
        <p:grpSp>
          <p:nvGrpSpPr>
            <p:cNvPr id="35" name="Group 35"/>
            <p:cNvGrpSpPr/>
            <p:nvPr/>
          </p:nvGrpSpPr>
          <p:grpSpPr>
            <a:xfrm rot="-10800000">
              <a:off x="0" y="0"/>
              <a:ext cx="550226" cy="550226"/>
              <a:chOff x="0" y="0"/>
              <a:chExt cx="6350000" cy="6350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DFFD8">
                      <a:alpha val="100000"/>
                    </a:srgbClr>
                  </a:gs>
                  <a:gs pos="100000">
                    <a:srgbClr val="94B9FF">
                      <a:alpha val="100000"/>
                    </a:srgbClr>
                  </a:gs>
                </a:gsLst>
                <a:lin ang="0"/>
              </a:gradFill>
            </p:spPr>
          </p:sp>
        </p:grpSp>
        <p:grpSp>
          <p:nvGrpSpPr>
            <p:cNvPr id="37" name="Group 37"/>
            <p:cNvGrpSpPr/>
            <p:nvPr/>
          </p:nvGrpSpPr>
          <p:grpSpPr>
            <a:xfrm rot="-10800000">
              <a:off x="201961" y="201961"/>
              <a:ext cx="146304" cy="146304"/>
              <a:chOff x="0" y="0"/>
              <a:chExt cx="6350000" cy="63500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DFFD8">
                      <a:alpha val="100000"/>
                    </a:srgbClr>
                  </a:gs>
                  <a:gs pos="100000">
                    <a:srgbClr val="94B9FF">
                      <a:alpha val="100000"/>
                    </a:srgbClr>
                  </a:gs>
                </a:gsLst>
                <a:lin ang="0"/>
              </a:gradFill>
            </p:spPr>
          </p:sp>
        </p:grpSp>
      </p:grpSp>
      <p:sp>
        <p:nvSpPr>
          <p:cNvPr id="39" name="TextBox 39"/>
          <p:cNvSpPr txBox="1"/>
          <p:nvPr/>
        </p:nvSpPr>
        <p:spPr>
          <a:xfrm>
            <a:off x="12668855" y="8409006"/>
            <a:ext cx="3596177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9"/>
              </a:lnSpc>
            </a:pPr>
            <a:r>
              <a:rPr lang="en-US" sz="2199">
                <a:solidFill>
                  <a:srgbClr val="DBD7D8"/>
                </a:solidFill>
                <a:latin typeface="Nourd Light"/>
              </a:rPr>
              <a:t>OAUTH IMAP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11403623" y="2251902"/>
            <a:ext cx="412670" cy="412670"/>
            <a:chOff x="0" y="0"/>
            <a:chExt cx="550226" cy="550226"/>
          </a:xfrm>
        </p:grpSpPr>
        <p:grpSp>
          <p:nvGrpSpPr>
            <p:cNvPr id="41" name="Group 41"/>
            <p:cNvGrpSpPr/>
            <p:nvPr/>
          </p:nvGrpSpPr>
          <p:grpSpPr>
            <a:xfrm rot="-10800000">
              <a:off x="0" y="0"/>
              <a:ext cx="550226" cy="550226"/>
              <a:chOff x="0" y="0"/>
              <a:chExt cx="6350000" cy="63500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DFFD8">
                      <a:alpha val="100000"/>
                    </a:srgbClr>
                  </a:gs>
                  <a:gs pos="100000">
                    <a:srgbClr val="94B9FF">
                      <a:alpha val="100000"/>
                    </a:srgbClr>
                  </a:gs>
                </a:gsLst>
                <a:lin ang="0"/>
              </a:gradFill>
            </p:spPr>
          </p:sp>
        </p:grpSp>
        <p:grpSp>
          <p:nvGrpSpPr>
            <p:cNvPr id="43" name="Group 43"/>
            <p:cNvGrpSpPr/>
            <p:nvPr/>
          </p:nvGrpSpPr>
          <p:grpSpPr>
            <a:xfrm rot="-10800000">
              <a:off x="201961" y="201961"/>
              <a:ext cx="146304" cy="146304"/>
              <a:chOff x="0" y="0"/>
              <a:chExt cx="6350000" cy="63500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DFFD8">
                      <a:alpha val="100000"/>
                    </a:srgbClr>
                  </a:gs>
                  <a:gs pos="100000">
                    <a:srgbClr val="94B9FF">
                      <a:alpha val="100000"/>
                    </a:srgbClr>
                  </a:gs>
                </a:gsLst>
                <a:lin ang="0"/>
              </a:gradFill>
            </p:spPr>
          </p:sp>
        </p:grpSp>
      </p:grpSp>
      <p:sp>
        <p:nvSpPr>
          <p:cNvPr id="45" name="TextBox 45"/>
          <p:cNvSpPr txBox="1"/>
          <p:nvPr/>
        </p:nvSpPr>
        <p:spPr>
          <a:xfrm>
            <a:off x="12668855" y="2198522"/>
            <a:ext cx="3596177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9"/>
              </a:lnSpc>
            </a:pPr>
            <a:r>
              <a:rPr lang="en-US" sz="2199">
                <a:solidFill>
                  <a:srgbClr val="DBD7D8"/>
                </a:solidFill>
                <a:latin typeface="Nourd Light"/>
              </a:rPr>
              <a:t>DATA INJECTION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11403623" y="1157202"/>
            <a:ext cx="412670" cy="412670"/>
            <a:chOff x="0" y="0"/>
            <a:chExt cx="550226" cy="550226"/>
          </a:xfrm>
        </p:grpSpPr>
        <p:grpSp>
          <p:nvGrpSpPr>
            <p:cNvPr id="47" name="Group 47"/>
            <p:cNvGrpSpPr/>
            <p:nvPr/>
          </p:nvGrpSpPr>
          <p:grpSpPr>
            <a:xfrm rot="-10800000">
              <a:off x="0" y="0"/>
              <a:ext cx="550226" cy="550226"/>
              <a:chOff x="0" y="0"/>
              <a:chExt cx="6350000" cy="63500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DFFD8">
                      <a:alpha val="100000"/>
                    </a:srgbClr>
                  </a:gs>
                  <a:gs pos="100000">
                    <a:srgbClr val="94B9FF">
                      <a:alpha val="100000"/>
                    </a:srgbClr>
                  </a:gs>
                </a:gsLst>
                <a:lin ang="0"/>
              </a:gradFill>
            </p:spPr>
          </p:sp>
        </p:grpSp>
        <p:grpSp>
          <p:nvGrpSpPr>
            <p:cNvPr id="49" name="Group 49"/>
            <p:cNvGrpSpPr/>
            <p:nvPr/>
          </p:nvGrpSpPr>
          <p:grpSpPr>
            <a:xfrm rot="-10800000">
              <a:off x="201961" y="201961"/>
              <a:ext cx="146304" cy="146304"/>
              <a:chOff x="0" y="0"/>
              <a:chExt cx="6350000" cy="63500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DFFD8">
                      <a:alpha val="100000"/>
                    </a:srgbClr>
                  </a:gs>
                  <a:gs pos="100000">
                    <a:srgbClr val="94B9FF">
                      <a:alpha val="100000"/>
                    </a:srgbClr>
                  </a:gs>
                </a:gsLst>
                <a:lin ang="0"/>
              </a:gradFill>
            </p:spPr>
          </p:sp>
        </p:grpSp>
      </p:grpSp>
      <p:sp>
        <p:nvSpPr>
          <p:cNvPr id="51" name="TextBox 51"/>
          <p:cNvSpPr txBox="1"/>
          <p:nvPr/>
        </p:nvSpPr>
        <p:spPr>
          <a:xfrm>
            <a:off x="12668855" y="1103822"/>
            <a:ext cx="3596177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9"/>
              </a:lnSpc>
            </a:pPr>
            <a:r>
              <a:rPr lang="en-US" sz="2199">
                <a:solidFill>
                  <a:srgbClr val="DBD7D8"/>
                </a:solidFill>
                <a:latin typeface="Nourd Light"/>
              </a:rPr>
              <a:t>COMPORTAMENTOS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7378498" y="2560065"/>
          <a:ext cx="10225832" cy="6600825"/>
        </p:xfrm>
        <a:graphic>
          <a:graphicData uri="http://schemas.openxmlformats.org/drawingml/2006/table">
            <a:tbl>
              <a:tblPr/>
              <a:tblGrid>
                <a:gridCol w="5479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6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22218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420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4200"/>
                        </a:lnSpc>
                      </a:pPr>
                      <a:r>
                        <a:rPr lang="en-US" sz="3000">
                          <a:solidFill>
                            <a:srgbClr val="F2F2F2"/>
                          </a:solidFill>
                          <a:latin typeface="Nourd Light"/>
                        </a:rPr>
                        <a:t>94 firewalls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D1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D1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D1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D1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420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4200"/>
                        </a:lnSpc>
                      </a:pPr>
                      <a:r>
                        <a:rPr lang="en-US" sz="3000">
                          <a:solidFill>
                            <a:srgbClr val="F2F2F2"/>
                          </a:solidFill>
                          <a:latin typeface="Nourd Light"/>
                        </a:rPr>
                        <a:t>57 sistemas 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D1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D1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D1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D1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2218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420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4200"/>
                        </a:lnSpc>
                      </a:pPr>
                      <a:r>
                        <a:rPr lang="en-US" sz="3000">
                          <a:solidFill>
                            <a:srgbClr val="F2F2F2"/>
                          </a:solidFill>
                          <a:latin typeface="Nourd Light"/>
                        </a:rPr>
                        <a:t>93 roteadores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D1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D1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D1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D1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420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4200"/>
                        </a:lnSpc>
                      </a:pPr>
                      <a:r>
                        <a:rPr lang="en-US" sz="3000">
                          <a:solidFill>
                            <a:srgbClr val="F2F2F2"/>
                          </a:solidFill>
                          <a:latin typeface="Nourd Light"/>
                        </a:rPr>
                        <a:t>9 servidores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D1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D1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D1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D1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6389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420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4200"/>
                        </a:lnSpc>
                      </a:pPr>
                      <a:r>
                        <a:rPr lang="en-US" sz="3000">
                          <a:solidFill>
                            <a:srgbClr val="F2F2F2"/>
                          </a:solidFill>
                          <a:latin typeface="Nourd Light"/>
                        </a:rPr>
                        <a:t>233 Hosts VM (memória, CPU, disco e reboots)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D1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D1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D1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D1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4200"/>
                        </a:lnSpc>
                      </a:pPr>
                      <a:r>
                        <a:rPr lang="en-US" sz="3000">
                          <a:solidFill>
                            <a:srgbClr val="F2F2F2"/>
                          </a:solidFill>
                          <a:latin typeface="Nourd Light"/>
                        </a:rPr>
                        <a:t>200 Switches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D1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D1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D1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D1A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16000"/>
          </a:blip>
          <a:srcRect/>
          <a:stretch>
            <a:fillRect/>
          </a:stretch>
        </p:blipFill>
        <p:spPr>
          <a:xfrm>
            <a:off x="-1277218" y="2710121"/>
            <a:ext cx="8229600" cy="8229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953223" y="535838"/>
            <a:ext cx="1247524" cy="12475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200747" y="535838"/>
            <a:ext cx="2274478" cy="11119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780172" y="4855224"/>
            <a:ext cx="788572" cy="7885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780172" y="2856279"/>
            <a:ext cx="784972" cy="81661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780221" y="2881245"/>
            <a:ext cx="915443" cy="7666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957110" y="4774223"/>
            <a:ext cx="738554" cy="73855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780172" y="6960672"/>
            <a:ext cx="859702" cy="7361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957110" y="6913605"/>
            <a:ext cx="738554" cy="73855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899134" y="1038225"/>
            <a:ext cx="6136981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F2F2F2"/>
                </a:solidFill>
                <a:latin typeface="Nourd Bold Bold"/>
              </a:rPr>
              <a:t>Integrações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563415" y="9229725"/>
            <a:ext cx="8378279" cy="362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DBD7D8"/>
                </a:solidFill>
                <a:latin typeface="Nourd Light"/>
              </a:rPr>
              <a:t>Média de chamados gerados automaticamente = 28 chamados/ dia.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16000"/>
          </a:blip>
          <a:srcRect/>
          <a:stretch>
            <a:fillRect/>
          </a:stretch>
        </p:blipFill>
        <p:spPr>
          <a:xfrm>
            <a:off x="-1277218" y="2710121"/>
            <a:ext cx="822960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953223" y="535838"/>
            <a:ext cx="1247524" cy="12475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207182" y="477810"/>
            <a:ext cx="1901241" cy="110177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479513" y="2291080"/>
            <a:ext cx="11098576" cy="696722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15401" y="697512"/>
            <a:ext cx="6136981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F2F2F2"/>
                </a:solidFill>
                <a:latin typeface="Nourd Bold Bold"/>
              </a:rPr>
              <a:t>Integrações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104379" y="9229725"/>
            <a:ext cx="3848844" cy="362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DBD7D8"/>
                </a:solidFill>
                <a:latin typeface="Nourd Light"/>
              </a:rPr>
              <a:t>Mais autonomia e praticidade.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16000"/>
          </a:blip>
          <a:srcRect/>
          <a:stretch>
            <a:fillRect/>
          </a:stretch>
        </p:blipFill>
        <p:spPr>
          <a:xfrm>
            <a:off x="-1277218" y="2710121"/>
            <a:ext cx="822960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860899" y="569183"/>
            <a:ext cx="1247524" cy="12475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265347" y="2124075"/>
            <a:ext cx="12817616" cy="749868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15401" y="1038225"/>
            <a:ext cx="6136981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DBD7D8"/>
                </a:solidFill>
                <a:latin typeface="Nourd Bold Bold"/>
              </a:rPr>
              <a:t>Integrações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584111" y="9260174"/>
            <a:ext cx="6180088" cy="362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DBD7D8"/>
                </a:solidFill>
                <a:latin typeface="Nourd Light"/>
              </a:rPr>
              <a:t>Requisições automáticas para desbloqueio de sites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305</Words>
  <Application>Microsoft Office PowerPoint</Application>
  <PresentationFormat>Personalizar</PresentationFormat>
  <Paragraphs>83</Paragraphs>
  <Slides>14</Slides>
  <Notes>5</Notes>
  <HiddenSlides>0</HiddenSlides>
  <MMClips>1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5" baseType="lpstr">
      <vt:lpstr>Arial</vt:lpstr>
      <vt:lpstr>Open Sans Light</vt:lpstr>
      <vt:lpstr>Nourd Bold Bold</vt:lpstr>
      <vt:lpstr>Open Sans Extra Bold</vt:lpstr>
      <vt:lpstr>Nourd Light Bold</vt:lpstr>
      <vt:lpstr>Open Sans Bold</vt:lpstr>
      <vt:lpstr>Nourd Light</vt:lpstr>
      <vt:lpstr>Calibri</vt:lpstr>
      <vt:lpstr>Open Sans</vt:lpstr>
      <vt:lpstr>Nourd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Ministério Publico de Mato Grosso</dc:title>
  <cp:lastModifiedBy>Maryel Juliane de Souza e Silva Almeida</cp:lastModifiedBy>
  <cp:revision>2</cp:revision>
  <dcterms:created xsi:type="dcterms:W3CDTF">2006-08-16T00:00:00Z</dcterms:created>
  <dcterms:modified xsi:type="dcterms:W3CDTF">2023-05-29T21:20:34Z</dcterms:modified>
  <dc:identifier>DAFj1luTAZ8</dc:identifier>
</cp:coreProperties>
</file>