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1"/>
  </p:notesMasterIdLst>
  <p:sldIdLst>
    <p:sldId id="349" r:id="rId2"/>
    <p:sldId id="262" r:id="rId3"/>
    <p:sldId id="350" r:id="rId4"/>
    <p:sldId id="351" r:id="rId5"/>
    <p:sldId id="353" r:id="rId6"/>
    <p:sldId id="352" r:id="rId7"/>
    <p:sldId id="354" r:id="rId8"/>
    <p:sldId id="356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8" r:id="rId20"/>
    <p:sldId id="367" r:id="rId21"/>
    <p:sldId id="369" r:id="rId22"/>
    <p:sldId id="370" r:id="rId23"/>
    <p:sldId id="371" r:id="rId24"/>
    <p:sldId id="373" r:id="rId25"/>
    <p:sldId id="372" r:id="rId26"/>
    <p:sldId id="377" r:id="rId27"/>
    <p:sldId id="374" r:id="rId28"/>
    <p:sldId id="375" r:id="rId29"/>
    <p:sldId id="376" r:id="rId30"/>
  </p:sldIdLst>
  <p:sldSz cx="9144000" cy="5143500" type="screen16x9"/>
  <p:notesSz cx="7315200" cy="9601200"/>
  <p:embeddedFontLs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Impact" pitchFamily="34" charset="0"/>
      <p:regular r:id="rId40"/>
    </p:embeddedFont>
    <p:embeddedFont>
      <p:font typeface="Manrope" charset="0"/>
      <p:regular r:id="rId41"/>
      <p:bold r:id="rId42"/>
    </p:embeddedFont>
    <p:embeddedFont>
      <p:font typeface="Bebas Neue" pitchFamily="3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A84C"/>
    <a:srgbClr val="FCF4C4"/>
    <a:srgbClr val="C00000"/>
    <a:srgbClr val="0D0D0D"/>
    <a:srgbClr val="E6AF00"/>
    <a:srgbClr val="B9CDE5"/>
    <a:srgbClr val="C01212"/>
  </p:clrMru>
</p:presentationPr>
</file>

<file path=ppt/tableStyles.xml><?xml version="1.0" encoding="utf-8"?>
<a:tblStyleLst xmlns:a="http://schemas.openxmlformats.org/drawingml/2006/main" def="{4A2CA3DD-604A-4A6D-9C7F-43A03B72943F}">
  <a:tblStyle styleId="{4A2CA3DD-604A-4A6D-9C7F-43A03B7294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636" y="-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1" tIns="99041" rIns="99041" bIns="9904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fce81f19_0_4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fce81f19_0_4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dda1946d_6_33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4907349" y="2260977"/>
            <a:ext cx="31812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1055451" y="2260977"/>
            <a:ext cx="31812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4907345" y="1952950"/>
            <a:ext cx="318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1055451" y="1952950"/>
            <a:ext cx="318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A691-2EAF-49AF-A164-DE0562B361C9}" type="datetimeFigureOut">
              <a:rPr lang="pt-BR" smtClean="0"/>
              <a:pPr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6A44-37C2-4C51-B205-F7DAF41D76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MI\Mostra de Inovação CNMP\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5500694" y="4836039"/>
            <a:ext cx="3603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Marcelo Douglas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| 44455@mpro.mp.br | (69) 99971-2143</a:t>
            </a:r>
            <a:endParaRPr lang="pt-BR" sz="12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278" y="139488"/>
            <a:ext cx="2558432" cy="748981"/>
          </a:xfrm>
          <a:prstGeom prst="rect">
            <a:avLst/>
          </a:prstGeom>
          <a:noFill/>
        </p:spPr>
      </p:pic>
      <p:pic>
        <p:nvPicPr>
          <p:cNvPr id="2" name="Picture 2" descr="C:\Users\44455\Desktop\AGNO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1139" y="1857370"/>
            <a:ext cx="5715040" cy="1061649"/>
          </a:xfrm>
          <a:prstGeom prst="rect">
            <a:avLst/>
          </a:prstGeom>
          <a:noFill/>
        </p:spPr>
      </p:pic>
      <p:pic>
        <p:nvPicPr>
          <p:cNvPr id="1027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2310185"/>
            <a:ext cx="1428728" cy="2833314"/>
          </a:xfrm>
          <a:prstGeom prst="rect">
            <a:avLst/>
          </a:prstGeom>
          <a:noFill/>
        </p:spPr>
      </p:pic>
      <p:pic>
        <p:nvPicPr>
          <p:cNvPr id="10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 flipV="1">
            <a:off x="7472502" y="-614486"/>
            <a:ext cx="1057011" cy="228598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566901" y="2987107"/>
            <a:ext cx="590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CONTROLE DAS ATIVIDADES DOS OFICIAIS </a:t>
            </a:r>
          </a:p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 MINISTÉRIO PÚBLICO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12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428742"/>
            <a:ext cx="1936580" cy="809281"/>
          </a:xfrm>
          <a:prstGeom prst="rect">
            <a:avLst/>
          </a:prstGeom>
          <a:noFill/>
        </p:spPr>
      </p:pic>
      <p:pic>
        <p:nvPicPr>
          <p:cNvPr id="13" name="Picture 2" descr="C:\Users\44455\Desktop\AGN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000378"/>
            <a:ext cx="3125176" cy="580545"/>
          </a:xfrm>
          <a:prstGeom prst="rect">
            <a:avLst/>
          </a:prstGeom>
          <a:noFill/>
        </p:spPr>
      </p:pic>
      <p:cxnSp>
        <p:nvCxnSpPr>
          <p:cNvPr id="18" name="Conector reto 17"/>
          <p:cNvCxnSpPr/>
          <p:nvPr/>
        </p:nvCxnSpPr>
        <p:spPr>
          <a:xfrm>
            <a:off x="4143372" y="171449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5400000">
            <a:off x="5107785" y="2315539"/>
            <a:ext cx="1214446" cy="1588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106172" y="3286130"/>
            <a:ext cx="136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16200000" flipV="1">
            <a:off x="2565378" y="2736807"/>
            <a:ext cx="1080000" cy="1588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775367" y="2093855"/>
            <a:ext cx="20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</a:rPr>
              <a:t>Solicitação da Ordem de Missão é feita no Extradigital e inserida no AGNOM.</a:t>
            </a:r>
            <a:endParaRPr lang="pt-BR" sz="1200" dirty="0"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071538" y="2437915"/>
            <a:ext cx="20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latin typeface="+mj-lt"/>
              </a:rPr>
              <a:t>Relatório é feito no AGNOM e incluído no procedimento de origem no Extradigital.</a:t>
            </a:r>
            <a:endParaRPr lang="pt-BR" sz="1200" dirty="0"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410894" y="2357436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API DE INTEGRAÇÃO</a:t>
            </a:r>
            <a:endParaRPr lang="pt-BR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171266"/>
            <a:ext cx="6067792" cy="36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834378"/>
            <a:ext cx="714380" cy="298534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1436349" y="80866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Confeccionando a Ordem de Missão</a:t>
            </a:r>
            <a:endParaRPr lang="pt-BR" sz="1600" b="1" dirty="0">
              <a:latin typeface="+mj-lt"/>
            </a:endParaRPr>
          </a:p>
        </p:txBody>
      </p:sp>
      <p:cxnSp>
        <p:nvCxnSpPr>
          <p:cNvPr id="32" name="Conector reto 31"/>
          <p:cNvCxnSpPr/>
          <p:nvPr/>
        </p:nvCxnSpPr>
        <p:spPr>
          <a:xfrm rot="5400000">
            <a:off x="1285522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 b="7958"/>
          <a:stretch>
            <a:fillRect/>
          </a:stretch>
        </p:blipFill>
        <p:spPr bwMode="auto">
          <a:xfrm>
            <a:off x="642910" y="1175756"/>
            <a:ext cx="7143800" cy="3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834378"/>
            <a:ext cx="714380" cy="29853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436348" y="80866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Confeccionando a Ordem de Missão</a:t>
            </a:r>
            <a:endParaRPr lang="pt-BR" sz="1600" b="1" dirty="0">
              <a:latin typeface="+mj-lt"/>
            </a:endParaRPr>
          </a:p>
        </p:txBody>
      </p:sp>
      <p:cxnSp>
        <p:nvCxnSpPr>
          <p:cNvPr id="12" name="Conector reto 11"/>
          <p:cNvCxnSpPr/>
          <p:nvPr/>
        </p:nvCxnSpPr>
        <p:spPr>
          <a:xfrm rot="5400000">
            <a:off x="128472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023356" y="3395668"/>
            <a:ext cx="571504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4459922" y="1595831"/>
            <a:ext cx="571504" cy="6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4447222" y="1798632"/>
            <a:ext cx="1296000" cy="6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4764089" y="2016834"/>
            <a:ext cx="792000" cy="6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9" name="Grupo 38"/>
          <p:cNvGrpSpPr/>
          <p:nvPr/>
        </p:nvGrpSpPr>
        <p:grpSpPr>
          <a:xfrm>
            <a:off x="2600314" y="1738308"/>
            <a:ext cx="3790960" cy="2152655"/>
            <a:chOff x="2600314" y="1738308"/>
            <a:chExt cx="3790960" cy="2152655"/>
          </a:xfrm>
        </p:grpSpPr>
        <p:grpSp>
          <p:nvGrpSpPr>
            <p:cNvPr id="40" name="Grupo 16"/>
            <p:cNvGrpSpPr/>
            <p:nvPr/>
          </p:nvGrpSpPr>
          <p:grpSpPr>
            <a:xfrm>
              <a:off x="2600314" y="1738308"/>
              <a:ext cx="3790960" cy="2152655"/>
              <a:chOff x="2814628" y="1738308"/>
              <a:chExt cx="3790960" cy="2152655"/>
            </a:xfrm>
          </p:grpSpPr>
          <p:sp>
            <p:nvSpPr>
              <p:cNvPr id="44" name="Retângulo 43"/>
              <p:cNvSpPr/>
              <p:nvPr/>
            </p:nvSpPr>
            <p:spPr>
              <a:xfrm>
                <a:off x="2814628" y="1738308"/>
                <a:ext cx="3790960" cy="215265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0"/>
              <a:srcRect l="631" t="1422"/>
              <a:stretch>
                <a:fillRect/>
              </a:stretch>
            </p:blipFill>
            <p:spPr bwMode="auto">
              <a:xfrm>
                <a:off x="2840372" y="1758308"/>
                <a:ext cx="3739473" cy="2112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" name="Retângulo 40"/>
            <p:cNvSpPr/>
            <p:nvPr/>
          </p:nvSpPr>
          <p:spPr>
            <a:xfrm>
              <a:off x="4778032" y="3007998"/>
              <a:ext cx="828000" cy="933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4311966" y="2349816"/>
              <a:ext cx="864000" cy="933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4284660" y="2685102"/>
              <a:ext cx="1944000" cy="933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Retângulo 45"/>
          <p:cNvSpPr/>
          <p:nvPr/>
        </p:nvSpPr>
        <p:spPr>
          <a:xfrm>
            <a:off x="2719374" y="2969898"/>
            <a:ext cx="3500462" cy="1733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436348" y="80866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Recebendo a ordem de missão</a:t>
            </a:r>
            <a:endParaRPr lang="pt-BR" sz="1600" b="1" dirty="0">
              <a:latin typeface="+mj-lt"/>
            </a:endParaRPr>
          </a:p>
        </p:txBody>
      </p:sp>
      <p:cxnSp>
        <p:nvCxnSpPr>
          <p:cNvPr id="12" name="Conector reto 11"/>
          <p:cNvCxnSpPr/>
          <p:nvPr/>
        </p:nvCxnSpPr>
        <p:spPr>
          <a:xfrm rot="5400000">
            <a:off x="128472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155690"/>
            <a:ext cx="7858180" cy="22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44455\Desktop\AGN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5734058" y="2298698"/>
            <a:ext cx="681028" cy="1071570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7215206" y="2298698"/>
            <a:ext cx="393680" cy="1071570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7618434" y="2298698"/>
            <a:ext cx="460352" cy="1071570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8078812" y="2298698"/>
            <a:ext cx="400024" cy="1071570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760650" y="3233742"/>
            <a:ext cx="432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767000" y="3071816"/>
            <a:ext cx="43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824150" y="2889252"/>
            <a:ext cx="432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824810" y="1603368"/>
            <a:ext cx="252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0" grpId="0" animBg="1"/>
      <p:bldP spid="30" grpId="1" animBg="1"/>
      <p:bldP spid="32" grpId="0" animBg="1"/>
      <p:bldP spid="32" grpId="1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10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834378"/>
            <a:ext cx="714380" cy="29853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436348" y="808660"/>
            <a:ext cx="477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Recebendo o relatório da OM feita no AGNOM</a:t>
            </a:r>
            <a:endParaRPr lang="pt-BR" sz="1600" b="1" dirty="0">
              <a:latin typeface="+mj-lt"/>
            </a:endParaRPr>
          </a:p>
        </p:txBody>
      </p:sp>
      <p:cxnSp>
        <p:nvCxnSpPr>
          <p:cNvPr id="12" name="Conector reto 11"/>
          <p:cNvCxnSpPr/>
          <p:nvPr/>
        </p:nvCxnSpPr>
        <p:spPr>
          <a:xfrm rot="5400000">
            <a:off x="128472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530" y="1183948"/>
            <a:ext cx="6392092" cy="34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57356" y="1928808"/>
            <a:ext cx="1297324" cy="128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857356" y="1801172"/>
            <a:ext cx="1297324" cy="128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>
            <a:off x="2000232" y="2047400"/>
            <a:ext cx="2376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857224" y="71436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+mj-lt"/>
              </a:rPr>
              <a:t>Um pouco antes da pandemia desenvolvemos um módulo do AGNOM para envio de ofícios a outros órgãos.</a:t>
            </a:r>
            <a:endParaRPr lang="pt-BR" sz="1800" b="1" dirty="0">
              <a:latin typeface="+mj-lt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785786" y="1833086"/>
            <a:ext cx="2428892" cy="1023286"/>
            <a:chOff x="785786" y="1714494"/>
            <a:chExt cx="2428892" cy="1023286"/>
          </a:xfrm>
        </p:grpSpPr>
        <p:sp>
          <p:nvSpPr>
            <p:cNvPr id="14" name="Elipse 13"/>
            <p:cNvSpPr/>
            <p:nvPr/>
          </p:nvSpPr>
          <p:spPr>
            <a:xfrm>
              <a:off x="1785918" y="1714494"/>
              <a:ext cx="428628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1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85786" y="2214560"/>
              <a:ext cx="2428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+mj-lt"/>
                </a:rPr>
                <a:t>Ofício confeccionado e encaminhado ao conveniado</a:t>
              </a:r>
              <a:endParaRPr lang="pt-BR" b="1" dirty="0">
                <a:latin typeface="+mj-lt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4714876" y="2047400"/>
            <a:ext cx="2376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6000760" y="1833086"/>
            <a:ext cx="2286016" cy="1238730"/>
            <a:chOff x="6000760" y="1714494"/>
            <a:chExt cx="2286016" cy="1238730"/>
          </a:xfrm>
        </p:grpSpPr>
        <p:sp>
          <p:nvSpPr>
            <p:cNvPr id="26" name="CaixaDeTexto 25"/>
            <p:cNvSpPr txBox="1"/>
            <p:nvPr/>
          </p:nvSpPr>
          <p:spPr>
            <a:xfrm>
              <a:off x="6000760" y="2214560"/>
              <a:ext cx="22860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+mj-lt"/>
                </a:rPr>
                <a:t>Ofício respondido pelo órgão e recepcionado no MPRO</a:t>
              </a:r>
              <a:endParaRPr lang="pt-BR" b="1" dirty="0">
                <a:latin typeface="+mj-lt"/>
              </a:endParaRPr>
            </a:p>
          </p:txBody>
        </p:sp>
        <p:sp>
          <p:nvSpPr>
            <p:cNvPr id="46" name="Elipse 45"/>
            <p:cNvSpPr/>
            <p:nvPr/>
          </p:nvSpPr>
          <p:spPr>
            <a:xfrm>
              <a:off x="6929454" y="1714494"/>
              <a:ext cx="428628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3</a:t>
              </a:r>
              <a:endParaRPr lang="pt-BR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357554" y="1833086"/>
            <a:ext cx="2428892" cy="1238730"/>
            <a:chOff x="3357554" y="1714494"/>
            <a:chExt cx="2428892" cy="1238730"/>
          </a:xfrm>
        </p:grpSpPr>
        <p:sp>
          <p:nvSpPr>
            <p:cNvPr id="48" name="Elipse 47"/>
            <p:cNvSpPr/>
            <p:nvPr/>
          </p:nvSpPr>
          <p:spPr>
            <a:xfrm>
              <a:off x="4357686" y="1714494"/>
              <a:ext cx="428628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2</a:t>
              </a:r>
              <a:endParaRPr lang="pt-BR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357554" y="2214560"/>
              <a:ext cx="24288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+mj-lt"/>
                </a:rPr>
                <a:t>Ofício recebido no órgão em módulo do AGNOM de acesso externo</a:t>
              </a:r>
              <a:endParaRPr lang="pt-BR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761" y="1147752"/>
            <a:ext cx="6406994" cy="35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834378"/>
            <a:ext cx="714380" cy="29853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3634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Encaminhando um Ofício pela integração com o AGNOM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8472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1184267"/>
            <a:ext cx="468000" cy="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Gerenciamento dos Ofícios no AGNOM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214428"/>
            <a:ext cx="81497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6516066" y="2291078"/>
            <a:ext cx="1217280" cy="1541782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508446" y="3684278"/>
            <a:ext cx="1214446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508446" y="3245172"/>
            <a:ext cx="1214446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508446" y="2959420"/>
            <a:ext cx="1214446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508446" y="2689860"/>
            <a:ext cx="1214446" cy="282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508446" y="2387916"/>
            <a:ext cx="1214446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124850" y="1603368"/>
            <a:ext cx="252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741600" y="3721058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2779700" y="3429006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779700" y="3143254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2773350" y="2857502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789590" y="3571882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2827690" y="3286130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2741600" y="2994028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32048" y="2291078"/>
            <a:ext cx="647708" cy="1541782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673390" y="2390774"/>
            <a:ext cx="8065796" cy="146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15" grpId="0" animBg="1"/>
      <p:bldP spid="15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dos conveniados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214428"/>
            <a:ext cx="8001056" cy="27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tângulo 31"/>
          <p:cNvSpPr/>
          <p:nvPr/>
        </p:nvSpPr>
        <p:spPr>
          <a:xfrm>
            <a:off x="5651190" y="1928808"/>
            <a:ext cx="291456" cy="1827852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5721634" y="1772680"/>
            <a:ext cx="486814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30936" y="1597018"/>
            <a:ext cx="684000" cy="71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242194" y="2513012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242194" y="26558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242194" y="28019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242194" y="29543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235844" y="30940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235844" y="32273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242194" y="33639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35844" y="35036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7235844" y="36369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33201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 conveniado (recebendo ao Ofício)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81581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945" y="893825"/>
            <a:ext cx="785818" cy="145977"/>
          </a:xfrm>
          <a:prstGeom prst="rect">
            <a:avLst/>
          </a:prstGeom>
          <a:noFill/>
        </p:spPr>
      </p:pic>
      <p:pic>
        <p:nvPicPr>
          <p:cNvPr id="6147" name="Picture 3" descr="C:\Users\44455\Desktop\telaOfici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383" y="1214427"/>
            <a:ext cx="8001056" cy="3781201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22616" y="3201992"/>
            <a:ext cx="828000" cy="933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481380" y="4402150"/>
            <a:ext cx="972000" cy="8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357818" y="4402150"/>
            <a:ext cx="540000" cy="8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137286" y="1597018"/>
            <a:ext cx="684000" cy="71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242194" y="2513012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242194" y="26558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242194" y="28019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42194" y="29543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7235844" y="30940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7235844" y="32273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7242194" y="33639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242194" y="35036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7242194" y="36369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29" name="CaixaDeTexto 28"/>
          <p:cNvSpPr txBox="1"/>
          <p:nvPr/>
        </p:nvSpPr>
        <p:spPr>
          <a:xfrm>
            <a:off x="785786" y="142858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PROBLEMA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643042" y="1714494"/>
            <a:ext cx="266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Como gerenciar e facilitar o trabalho dos Oficiais do MPRO?</a:t>
            </a:r>
            <a:endParaRPr lang="pt-BR" sz="2400" b="1" dirty="0">
              <a:latin typeface="+mj-lt"/>
            </a:endParaRPr>
          </a:p>
        </p:txBody>
      </p:sp>
      <p:sp>
        <p:nvSpPr>
          <p:cNvPr id="33" name="Colchete duplo 32"/>
          <p:cNvSpPr/>
          <p:nvPr/>
        </p:nvSpPr>
        <p:spPr>
          <a:xfrm>
            <a:off x="1616253" y="1571618"/>
            <a:ext cx="2714644" cy="1785950"/>
          </a:xfrm>
          <a:prstGeom prst="bracketPair">
            <a:avLst/>
          </a:prstGeom>
          <a:ln>
            <a:solidFill>
              <a:srgbClr val="E6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4670227" y="1714494"/>
            <a:ext cx="266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Como garantir a distribuição equânime das suas atividades?</a:t>
            </a:r>
            <a:endParaRPr lang="pt-BR" sz="2400" b="1" dirty="0">
              <a:latin typeface="+mj-lt"/>
            </a:endParaRPr>
          </a:p>
        </p:txBody>
      </p:sp>
      <p:sp>
        <p:nvSpPr>
          <p:cNvPr id="41" name="Colchete duplo 40"/>
          <p:cNvSpPr/>
          <p:nvPr/>
        </p:nvSpPr>
        <p:spPr>
          <a:xfrm>
            <a:off x="4643438" y="1571618"/>
            <a:ext cx="2714644" cy="1785950"/>
          </a:xfrm>
          <a:prstGeom prst="bracketPair">
            <a:avLst/>
          </a:prstGeom>
          <a:ln>
            <a:solidFill>
              <a:srgbClr val="E6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 MP – Aviso de ofício recebido.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657" y="1214428"/>
            <a:ext cx="8074289" cy="26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22550" y="3714708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760650" y="3422656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760650" y="3136904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754300" y="2851152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770540" y="3565532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808640" y="3279780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722550" y="2987678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8051824" y="1603368"/>
            <a:ext cx="28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 Conveniado – Respondendo ao ofício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214427"/>
            <a:ext cx="8072494" cy="27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6273260" y="1779306"/>
            <a:ext cx="1221072" cy="1638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304886" y="2532062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304886" y="26749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304886" y="28209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304886" y="29733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304886" y="31130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304886" y="32464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7304886" y="33829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7304886" y="35226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7304886" y="36687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193066" y="1603368"/>
            <a:ext cx="684000" cy="71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 Conveniado – Ofício respondido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1" y="1213296"/>
            <a:ext cx="8079796" cy="27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89674" y="1584318"/>
            <a:ext cx="720000" cy="984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538926" y="2532062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538926" y="26749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538926" y="28209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538926" y="297338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532576" y="3113088"/>
            <a:ext cx="6192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538926" y="324643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538926" y="33829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538926" y="352266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538926" y="3668718"/>
            <a:ext cx="6120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604014" y="2111372"/>
            <a:ext cx="694800" cy="828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Módulo do MP – Ofício respondido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214428"/>
            <a:ext cx="8072494" cy="26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8293402" y="2257948"/>
            <a:ext cx="380972" cy="1541782"/>
          </a:xfrm>
          <a:prstGeom prst="rect">
            <a:avLst/>
          </a:prstGeom>
          <a:solidFill>
            <a:srgbClr val="0D0D0D">
              <a:alpha val="1686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051824" y="1584318"/>
            <a:ext cx="28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709850" y="3682958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760650" y="3390906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760650" y="3105154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741600" y="2819402"/>
            <a:ext cx="360000" cy="8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757840" y="3533782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2808640" y="3248030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709850" y="2955928"/>
            <a:ext cx="3240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/>
          <a:srcRect b="24434"/>
          <a:stretch>
            <a:fillRect/>
          </a:stretch>
        </p:blipFill>
        <p:spPr bwMode="auto">
          <a:xfrm>
            <a:off x="641663" y="1190624"/>
            <a:ext cx="7145047" cy="338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D:\DTI\Sistemas em desenvolvimento\ExtraDigital\logoExtraDig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834378"/>
            <a:ext cx="714380" cy="298534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436348" y="808660"/>
            <a:ext cx="5993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Ofício enviado ao Extradigital pela integração com o AGNOM</a:t>
            </a:r>
            <a:endParaRPr lang="pt-BR" sz="1600" b="1" dirty="0">
              <a:latin typeface="+mj-lt"/>
            </a:endParaRPr>
          </a:p>
        </p:txBody>
      </p:sp>
      <p:cxnSp>
        <p:nvCxnSpPr>
          <p:cNvPr id="25" name="Conector reto 24"/>
          <p:cNvCxnSpPr/>
          <p:nvPr/>
        </p:nvCxnSpPr>
        <p:spPr>
          <a:xfrm rot="5400000">
            <a:off x="128472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10153" y="1211253"/>
            <a:ext cx="64294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28728" y="808660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Recurso de comunicação - CHAT	</a:t>
            </a:r>
            <a:endParaRPr lang="pt-BR" sz="1600" b="1" dirty="0">
              <a:latin typeface="+mj-lt"/>
            </a:endParaRPr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1277108" y="960096"/>
            <a:ext cx="28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44455\Desktop\AGN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893825"/>
            <a:ext cx="785818" cy="145977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292" y="1211484"/>
            <a:ext cx="8096148" cy="27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02374" y="1597018"/>
            <a:ext cx="684000" cy="71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3143240" y="714362"/>
            <a:ext cx="3055205" cy="3900544"/>
            <a:chOff x="3143240" y="714362"/>
            <a:chExt cx="3055205" cy="3900544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43240" y="714362"/>
              <a:ext cx="3055205" cy="390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tângulo 16"/>
            <p:cNvSpPr/>
            <p:nvPr/>
          </p:nvSpPr>
          <p:spPr>
            <a:xfrm>
              <a:off x="3578218" y="1517650"/>
              <a:ext cx="972000" cy="9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578218" y="2246310"/>
              <a:ext cx="972000" cy="9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638100" y="1876420"/>
              <a:ext cx="187200" cy="9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638100" y="2609850"/>
              <a:ext cx="187200" cy="9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grpSp>
        <p:nvGrpSpPr>
          <p:cNvPr id="3" name="Grupo 40"/>
          <p:cNvGrpSpPr/>
          <p:nvPr/>
        </p:nvGrpSpPr>
        <p:grpSpPr>
          <a:xfrm>
            <a:off x="3314525" y="2088061"/>
            <a:ext cx="1836386" cy="769441"/>
            <a:chOff x="3143240" y="3429006"/>
            <a:chExt cx="1836386" cy="769441"/>
          </a:xfrm>
        </p:grpSpPr>
        <p:sp>
          <p:nvSpPr>
            <p:cNvPr id="30" name="CaixaDeTexto 29"/>
            <p:cNvSpPr txBox="1"/>
            <p:nvPr/>
          </p:nvSpPr>
          <p:spPr>
            <a:xfrm>
              <a:off x="3571868" y="3429006"/>
              <a:ext cx="14077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400" dirty="0" smtClean="0">
                  <a:solidFill>
                    <a:srgbClr val="C00000"/>
                  </a:solidFill>
                  <a:latin typeface="Impact" pitchFamily="34" charset="0"/>
                </a:rPr>
                <a:t>27174</a:t>
              </a:r>
              <a:endParaRPr lang="pt-BR" sz="4400" dirty="0">
                <a:solidFill>
                  <a:srgbClr val="C00000"/>
                </a:solidFill>
                <a:latin typeface="Impact" pitchFamily="34" charset="0"/>
              </a:endParaRPr>
            </a:p>
          </p:txBody>
        </p:sp>
        <p:pic>
          <p:nvPicPr>
            <p:cNvPr id="33" name="Picture 2" descr="C:\Users\44455\Desktop\png5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3143240" y="3571882"/>
              <a:ext cx="375764" cy="499816"/>
            </a:xfrm>
            <a:prstGeom prst="rect">
              <a:avLst/>
            </a:prstGeom>
            <a:noFill/>
          </p:spPr>
        </p:pic>
      </p:grpSp>
      <p:grpSp>
        <p:nvGrpSpPr>
          <p:cNvPr id="4" name="Grupo 41"/>
          <p:cNvGrpSpPr/>
          <p:nvPr/>
        </p:nvGrpSpPr>
        <p:grpSpPr>
          <a:xfrm>
            <a:off x="1000100" y="2088061"/>
            <a:ext cx="1690928" cy="769441"/>
            <a:chOff x="1166560" y="3429006"/>
            <a:chExt cx="1690928" cy="769441"/>
          </a:xfrm>
        </p:grpSpPr>
        <p:sp>
          <p:nvSpPr>
            <p:cNvPr id="29" name="CaixaDeTexto 28"/>
            <p:cNvSpPr txBox="1"/>
            <p:nvPr/>
          </p:nvSpPr>
          <p:spPr>
            <a:xfrm>
              <a:off x="1880939" y="3429006"/>
              <a:ext cx="976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400" dirty="0" smtClean="0">
                  <a:solidFill>
                    <a:srgbClr val="C00000"/>
                  </a:solidFill>
                  <a:latin typeface="Impact" pitchFamily="34" charset="0"/>
                </a:rPr>
                <a:t>514</a:t>
              </a:r>
              <a:endParaRPr lang="pt-BR" sz="4400" dirty="0">
                <a:solidFill>
                  <a:srgbClr val="C00000"/>
                </a:solidFill>
                <a:latin typeface="Impact" pitchFamily="34" charset="0"/>
              </a:endParaRPr>
            </a:p>
          </p:txBody>
        </p:sp>
        <p:grpSp>
          <p:nvGrpSpPr>
            <p:cNvPr id="5" name="Grupo 33"/>
            <p:cNvGrpSpPr/>
            <p:nvPr/>
          </p:nvGrpSpPr>
          <p:grpSpPr>
            <a:xfrm>
              <a:off x="1166560" y="3500445"/>
              <a:ext cx="714380" cy="571504"/>
              <a:chOff x="1788800" y="928676"/>
              <a:chExt cx="4354836" cy="3617249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94"/>
              <a:stretch>
                <a:fillRect/>
              </a:stretch>
            </p:blipFill>
            <p:spPr bwMode="auto">
              <a:xfrm>
                <a:off x="1860239" y="1189021"/>
                <a:ext cx="4283397" cy="335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Retângulo 35"/>
              <p:cNvSpPr/>
              <p:nvPr/>
            </p:nvSpPr>
            <p:spPr>
              <a:xfrm>
                <a:off x="1788800" y="1061527"/>
                <a:ext cx="57150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Impact" pitchFamily="34" charset="0"/>
                </a:endParaRPr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4500562" y="928676"/>
                <a:ext cx="1643074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Impact" pitchFamily="34" charset="0"/>
                </a:endParaRPr>
              </a:p>
            </p:txBody>
          </p:sp>
        </p:grpSp>
      </p:grpSp>
      <p:grpSp>
        <p:nvGrpSpPr>
          <p:cNvPr id="6" name="Grupo 39"/>
          <p:cNvGrpSpPr/>
          <p:nvPr/>
        </p:nvGrpSpPr>
        <p:grpSpPr>
          <a:xfrm>
            <a:off x="5977176" y="2062343"/>
            <a:ext cx="2293218" cy="795159"/>
            <a:chOff x="6143636" y="3403288"/>
            <a:chExt cx="2293218" cy="795159"/>
          </a:xfrm>
        </p:grpSpPr>
        <p:sp>
          <p:nvSpPr>
            <p:cNvPr id="38" name="CaixaDeTexto 37"/>
            <p:cNvSpPr txBox="1"/>
            <p:nvPr/>
          </p:nvSpPr>
          <p:spPr>
            <a:xfrm>
              <a:off x="6932916" y="3429006"/>
              <a:ext cx="15039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400" dirty="0" smtClean="0">
                  <a:solidFill>
                    <a:srgbClr val="C00000"/>
                  </a:solidFill>
                  <a:latin typeface="Impact" pitchFamily="34" charset="0"/>
                </a:rPr>
                <a:t>8.896</a:t>
              </a:r>
              <a:endParaRPr lang="pt-BR" sz="4400" dirty="0">
                <a:solidFill>
                  <a:srgbClr val="C00000"/>
                </a:solidFill>
                <a:latin typeface="Impact" pitchFamily="34" charset="0"/>
              </a:endParaRPr>
            </a:p>
          </p:txBody>
        </p:sp>
        <p:pic>
          <p:nvPicPr>
            <p:cNvPr id="9219" name="Picture 3" descr="D:\EMI\Mostra de Inovação CNMP\imagens\Estrada-PNG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43636" y="3403288"/>
              <a:ext cx="840261" cy="593718"/>
            </a:xfrm>
            <a:prstGeom prst="rect">
              <a:avLst/>
            </a:prstGeom>
            <a:noFill/>
          </p:spPr>
        </p:pic>
      </p:grpSp>
      <p:sp>
        <p:nvSpPr>
          <p:cNvPr id="32" name="CaixaDeTexto 31"/>
          <p:cNvSpPr txBox="1"/>
          <p:nvPr/>
        </p:nvSpPr>
        <p:spPr>
          <a:xfrm>
            <a:off x="785786" y="142858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DOCUMENTOS DIGITAIS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500034" y="1928808"/>
            <a:ext cx="821537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500034" y="3071816"/>
            <a:ext cx="821537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1071538" y="150018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dirty="0" smtClean="0">
                <a:latin typeface="+mj-lt"/>
              </a:rPr>
              <a:t>Gerencia entrega de demais documentos (Notificações e Convites);</a:t>
            </a:r>
            <a:endParaRPr lang="pt-BR" sz="1800" b="0" dirty="0"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00694" y="150018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dirty="0" smtClean="0">
                <a:latin typeface="+mj-lt"/>
              </a:rPr>
              <a:t>Gerencia as solicitações de Relatórios de Informações;</a:t>
            </a:r>
            <a:endParaRPr lang="pt-BR" sz="1800" b="0" dirty="0"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71538" y="292894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dirty="0" smtClean="0">
                <a:latin typeface="+mj-lt"/>
              </a:rPr>
              <a:t>Painel estatístico no perfil do Oficial;</a:t>
            </a:r>
            <a:endParaRPr lang="pt-BR" sz="1800" b="0" dirty="0"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78166" y="16453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1</a:t>
            </a:r>
            <a:endParaRPr lang="pt-BR" sz="1800" b="1" dirty="0">
              <a:latin typeface="+mj-lt"/>
            </a:endParaRPr>
          </a:p>
        </p:txBody>
      </p:sp>
      <p:cxnSp>
        <p:nvCxnSpPr>
          <p:cNvPr id="25" name="Conector reto 24"/>
          <p:cNvCxnSpPr/>
          <p:nvPr/>
        </p:nvCxnSpPr>
        <p:spPr>
          <a:xfrm rot="5400000">
            <a:off x="829918" y="1829270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207322" y="16430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2</a:t>
            </a:r>
            <a:endParaRPr lang="pt-BR" sz="1800" b="1" dirty="0">
              <a:latin typeface="+mj-lt"/>
            </a:endParaRPr>
          </a:p>
        </p:txBody>
      </p:sp>
      <p:cxnSp>
        <p:nvCxnSpPr>
          <p:cNvPr id="27" name="Conector reto 26"/>
          <p:cNvCxnSpPr/>
          <p:nvPr/>
        </p:nvCxnSpPr>
        <p:spPr>
          <a:xfrm rot="5400000">
            <a:off x="5259074" y="1826928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78166" y="30718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3</a:t>
            </a:r>
            <a:endParaRPr lang="pt-BR" sz="1800" b="1" dirty="0">
              <a:latin typeface="+mj-lt"/>
            </a:endParaRPr>
          </a:p>
        </p:txBody>
      </p:sp>
      <p:cxnSp>
        <p:nvCxnSpPr>
          <p:cNvPr id="29" name="Conector reto 28"/>
          <p:cNvCxnSpPr/>
          <p:nvPr/>
        </p:nvCxnSpPr>
        <p:spPr>
          <a:xfrm rot="5400000">
            <a:off x="829918" y="3255688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500694" y="292894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dirty="0" smtClean="0">
                <a:latin typeface="+mj-lt"/>
              </a:rPr>
              <a:t>Possibilidade de designar Oficial temporário;</a:t>
            </a:r>
            <a:endParaRPr lang="pt-BR" sz="1800" b="0" dirty="0">
              <a:latin typeface="+mj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07322" y="30718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4</a:t>
            </a:r>
            <a:endParaRPr lang="pt-BR" sz="1800" b="1" dirty="0">
              <a:latin typeface="+mj-lt"/>
            </a:endParaRPr>
          </a:p>
        </p:txBody>
      </p:sp>
      <p:cxnSp>
        <p:nvCxnSpPr>
          <p:cNvPr id="33" name="Conector reto 32"/>
          <p:cNvCxnSpPr/>
          <p:nvPr/>
        </p:nvCxnSpPr>
        <p:spPr>
          <a:xfrm rot="5400000">
            <a:off x="5259074" y="3255688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785786" y="142858"/>
            <a:ext cx="370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OUTRAS FUNCIONALIDADES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cxnSp>
        <p:nvCxnSpPr>
          <p:cNvPr id="50" name="Conector reto 49"/>
          <p:cNvCxnSpPr/>
          <p:nvPr/>
        </p:nvCxnSpPr>
        <p:spPr>
          <a:xfrm rot="5400000">
            <a:off x="3178165" y="2463799"/>
            <a:ext cx="335758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44455\Desktop\WhatsApp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651986"/>
            <a:ext cx="2143140" cy="1205516"/>
          </a:xfrm>
          <a:prstGeom prst="rect">
            <a:avLst/>
          </a:prstGeom>
          <a:noFill/>
        </p:spPr>
      </p:pic>
      <p:sp>
        <p:nvSpPr>
          <p:cNvPr id="52" name="CaixaDeTexto 51"/>
          <p:cNvSpPr txBox="1"/>
          <p:nvPr/>
        </p:nvSpPr>
        <p:spPr>
          <a:xfrm>
            <a:off x="785786" y="142858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PRÓXIMAS AÇÕES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1995" y="1661634"/>
            <a:ext cx="3174730" cy="12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MI\Mostra de Inovação CNMP\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69826"/>
            <a:ext cx="3429024" cy="1003848"/>
          </a:xfrm>
          <a:prstGeom prst="rect">
            <a:avLst/>
          </a:prstGeom>
          <a:noFill/>
        </p:spPr>
      </p:pic>
      <p:pic>
        <p:nvPicPr>
          <p:cNvPr id="1027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2310185"/>
            <a:ext cx="1428728" cy="2833314"/>
          </a:xfrm>
          <a:prstGeom prst="rect">
            <a:avLst/>
          </a:prstGeom>
          <a:noFill/>
        </p:spPr>
      </p:pic>
      <p:pic>
        <p:nvPicPr>
          <p:cNvPr id="10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H="1" flipV="1">
            <a:off x="7472502" y="-614486"/>
            <a:ext cx="1057011" cy="228598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500694" y="4836039"/>
            <a:ext cx="3603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Marcelo Douglas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| 44455@mpro.mp.br | (69) 99971-2143</a:t>
            </a:r>
            <a:endParaRPr lang="pt-BR" sz="12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857224" y="135730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dirty="0" smtClean="0">
                <a:latin typeface="+mj-lt"/>
              </a:rPr>
              <a:t>Centralizar e organizar as demandas dos Oficiais;</a:t>
            </a:r>
            <a:endParaRPr lang="pt-BR" sz="1800" b="0" dirty="0"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3428992" y="1264254"/>
            <a:ext cx="5429288" cy="3022008"/>
            <a:chOff x="3428992" y="1264254"/>
            <a:chExt cx="5429288" cy="3022008"/>
          </a:xfrm>
        </p:grpSpPr>
        <p:sp>
          <p:nvSpPr>
            <p:cNvPr id="14" name="Google Shape;227;p24"/>
            <p:cNvSpPr/>
            <p:nvPr/>
          </p:nvSpPr>
          <p:spPr>
            <a:xfrm>
              <a:off x="5224948" y="1332706"/>
              <a:ext cx="2148344" cy="2148343"/>
            </a:xfrm>
            <a:prstGeom prst="donut">
              <a:avLst>
                <a:gd name="adj" fmla="val 160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7;p24"/>
            <p:cNvSpPr txBox="1"/>
            <p:nvPr/>
          </p:nvSpPr>
          <p:spPr>
            <a:xfrm>
              <a:off x="5688671" y="2086049"/>
              <a:ext cx="1220956" cy="68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tx1"/>
                  </a:solidFill>
                  <a:latin typeface="+mj-lt"/>
                  <a:ea typeface="Quattrocento Sans"/>
                  <a:cs typeface="Quattrocento Sans"/>
                  <a:sym typeface="Quattrocento Sans"/>
                </a:rPr>
                <a:t>AGNOM</a:t>
              </a:r>
              <a:endParaRPr sz="1800">
                <a:solidFill>
                  <a:schemeClr val="tx1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" name="Google Shape;238;p24"/>
            <p:cNvSpPr/>
            <p:nvPr/>
          </p:nvSpPr>
          <p:spPr>
            <a:xfrm rot="1800047">
              <a:off x="5159268" y="1265629"/>
              <a:ext cx="2275917" cy="2275916"/>
            </a:xfrm>
            <a:prstGeom prst="blockArc">
              <a:avLst>
                <a:gd name="adj1" fmla="val 14506419"/>
                <a:gd name="adj2" fmla="val 694"/>
                <a:gd name="adj3" fmla="val 95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;p24"/>
            <p:cNvSpPr/>
            <p:nvPr/>
          </p:nvSpPr>
          <p:spPr>
            <a:xfrm rot="19799953" flipH="1">
              <a:off x="5161055" y="1265629"/>
              <a:ext cx="2275917" cy="2275916"/>
            </a:xfrm>
            <a:prstGeom prst="blockArc">
              <a:avLst>
                <a:gd name="adj1" fmla="val 14348563"/>
                <a:gd name="adj2" fmla="val 21472873"/>
                <a:gd name="adj3" fmla="val 9381"/>
              </a:avLst>
            </a:prstGeom>
            <a:solidFill>
              <a:srgbClr val="C00000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24"/>
            <p:cNvSpPr/>
            <p:nvPr/>
          </p:nvSpPr>
          <p:spPr>
            <a:xfrm rot="12599243" flipH="1">
              <a:off x="5160207" y="1264254"/>
              <a:ext cx="2275316" cy="2275316"/>
            </a:xfrm>
            <a:prstGeom prst="blockArc">
              <a:avLst>
                <a:gd name="adj1" fmla="val 14316164"/>
                <a:gd name="adj2" fmla="val 21526926"/>
                <a:gd name="adj3" fmla="val 9589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9;p24"/>
            <p:cNvCxnSpPr/>
            <p:nvPr/>
          </p:nvCxnSpPr>
          <p:spPr>
            <a:xfrm>
              <a:off x="5124698" y="1732382"/>
              <a:ext cx="366642" cy="213388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4" name="Retângulo 23"/>
            <p:cNvSpPr/>
            <p:nvPr/>
          </p:nvSpPr>
          <p:spPr>
            <a:xfrm>
              <a:off x="3428992" y="1530126"/>
              <a:ext cx="1428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200" b="1" dirty="0" smtClean="0">
                  <a:latin typeface="+mj-lt"/>
                </a:rPr>
                <a:t>ENTREGA DE DOCUMENTOS DIGITAIS</a:t>
              </a:r>
            </a:p>
          </p:txBody>
        </p:sp>
        <p:cxnSp>
          <p:nvCxnSpPr>
            <p:cNvPr id="25" name="Google Shape;232;p24"/>
            <p:cNvCxnSpPr/>
            <p:nvPr/>
          </p:nvCxnSpPr>
          <p:spPr>
            <a:xfrm flipH="1">
              <a:off x="7102407" y="1732382"/>
              <a:ext cx="366642" cy="2133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6" name="Retângulo 25"/>
            <p:cNvSpPr/>
            <p:nvPr/>
          </p:nvSpPr>
          <p:spPr>
            <a:xfrm>
              <a:off x="7572396" y="1530126"/>
              <a:ext cx="12858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dirty="0" smtClean="0">
                  <a:latin typeface="+mj-lt"/>
                </a:rPr>
                <a:t>EXECUÇÃO DE ORDENS DE MISSÃO</a:t>
              </a:r>
            </a:p>
          </p:txBody>
        </p:sp>
        <p:cxnSp>
          <p:nvCxnSpPr>
            <p:cNvPr id="27" name="Google Shape;235;p24"/>
            <p:cNvCxnSpPr/>
            <p:nvPr/>
          </p:nvCxnSpPr>
          <p:spPr>
            <a:xfrm rot="10800000">
              <a:off x="6289689" y="3367154"/>
              <a:ext cx="0" cy="38947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8" name="Retângulo 27"/>
            <p:cNvSpPr/>
            <p:nvPr/>
          </p:nvSpPr>
          <p:spPr>
            <a:xfrm>
              <a:off x="5454974" y="3824597"/>
              <a:ext cx="1688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 smtClean="0">
                  <a:latin typeface="+mj-lt"/>
                </a:rPr>
                <a:t>ENTREGA DE DOCUMENTOS FÍSICOS</a:t>
              </a: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857224" y="207168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dirty="0" smtClean="0">
                <a:latin typeface="+mj-lt"/>
              </a:rPr>
              <a:t>Dar transparência às suas ações;</a:t>
            </a:r>
            <a:endParaRPr lang="pt-BR" sz="1800" b="0" dirty="0"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57224" y="2786064"/>
            <a:ext cx="302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dirty="0" smtClean="0">
                <a:latin typeface="+mj-lt"/>
              </a:rPr>
              <a:t>Padronizar o trabalho em todas as comarcas do MPRO;</a:t>
            </a:r>
            <a:endParaRPr lang="pt-BR" sz="1800" b="0" dirty="0">
              <a:latin typeface="+mj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63852" y="150252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1</a:t>
            </a:r>
            <a:endParaRPr lang="pt-BR" sz="1800" b="1" dirty="0">
              <a:latin typeface="+mj-lt"/>
            </a:endParaRPr>
          </a:p>
        </p:txBody>
      </p:sp>
      <p:cxnSp>
        <p:nvCxnSpPr>
          <p:cNvPr id="35" name="Conector reto 34"/>
          <p:cNvCxnSpPr/>
          <p:nvPr/>
        </p:nvCxnSpPr>
        <p:spPr>
          <a:xfrm rot="5400000">
            <a:off x="615604" y="1686394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563852" y="22145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2</a:t>
            </a:r>
            <a:endParaRPr lang="pt-BR" sz="1800" b="1" dirty="0">
              <a:latin typeface="+mj-lt"/>
            </a:endParaRPr>
          </a:p>
        </p:txBody>
      </p:sp>
      <p:cxnSp>
        <p:nvCxnSpPr>
          <p:cNvPr id="45" name="Conector reto 44"/>
          <p:cNvCxnSpPr/>
          <p:nvPr/>
        </p:nvCxnSpPr>
        <p:spPr>
          <a:xfrm rot="5400000">
            <a:off x="615604" y="2398432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563852" y="29289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latin typeface="+mj-lt"/>
              </a:rPr>
              <a:t>3</a:t>
            </a:r>
            <a:endParaRPr lang="pt-BR" sz="1800" b="1" dirty="0">
              <a:latin typeface="+mj-lt"/>
            </a:endParaRPr>
          </a:p>
        </p:txBody>
      </p:sp>
      <p:cxnSp>
        <p:nvCxnSpPr>
          <p:cNvPr id="47" name="Conector reto 46"/>
          <p:cNvCxnSpPr/>
          <p:nvPr/>
        </p:nvCxnSpPr>
        <p:spPr>
          <a:xfrm rot="5400000">
            <a:off x="615604" y="3112812"/>
            <a:ext cx="468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85786" y="14285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OBJETIVOS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4098" name="Picture 2" descr="D:\EMI\Mostra de Inovação CNMP\imagens\spring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9" y="3071816"/>
            <a:ext cx="1943238" cy="500066"/>
          </a:xfrm>
          <a:prstGeom prst="rect">
            <a:avLst/>
          </a:prstGeom>
          <a:noFill/>
        </p:spPr>
      </p:pic>
      <p:pic>
        <p:nvPicPr>
          <p:cNvPr id="4099" name="Picture 3" descr="D:\EMI\Mostra de Inovação CNMP\imagens\jav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1" y="1428742"/>
            <a:ext cx="1500198" cy="937624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1589301"/>
            <a:ext cx="1428760" cy="69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D:\EMI\Mostra de Inovação CNMP\imagens\postgr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25884" y="3012689"/>
            <a:ext cx="1875140" cy="559193"/>
          </a:xfrm>
          <a:prstGeom prst="rect">
            <a:avLst/>
          </a:prstGeom>
          <a:noFill/>
        </p:spPr>
      </p:pic>
      <p:pic>
        <p:nvPicPr>
          <p:cNvPr id="4102" name="Picture 6" descr="D:\EMI\Mostra de Inovação CNMP\imagens\keyCloak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857502"/>
            <a:ext cx="2269048" cy="850893"/>
          </a:xfrm>
          <a:prstGeom prst="rect">
            <a:avLst/>
          </a:prstGeom>
          <a:noFill/>
        </p:spPr>
      </p:pic>
      <p:pic>
        <p:nvPicPr>
          <p:cNvPr id="4103" name="Picture 7" descr="D:\EMI\Mostra de Inovação CNMP\imagens\primefaces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571618"/>
            <a:ext cx="2714644" cy="794034"/>
          </a:xfrm>
          <a:prstGeom prst="rect">
            <a:avLst/>
          </a:prstGeom>
          <a:noFill/>
        </p:spPr>
      </p:pic>
      <p:cxnSp>
        <p:nvCxnSpPr>
          <p:cNvPr id="15" name="Conector reto 14"/>
          <p:cNvCxnSpPr/>
          <p:nvPr/>
        </p:nvCxnSpPr>
        <p:spPr>
          <a:xfrm rot="5400000">
            <a:off x="2499504" y="1984212"/>
            <a:ext cx="85725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5287174" y="1984212"/>
            <a:ext cx="85725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2499504" y="3341534"/>
            <a:ext cx="85725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5287174" y="3341534"/>
            <a:ext cx="85725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85786" y="142858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TECNOLOGIAS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1027" name="Picture 3" descr="D:\EMI\Mostra de Inovação CNMP\imagens\extrema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636561"/>
            <a:ext cx="1203857" cy="1306511"/>
          </a:xfrm>
          <a:prstGeom prst="rect">
            <a:avLst/>
          </a:prstGeom>
          <a:noFill/>
        </p:spPr>
      </p:pic>
      <p:grpSp>
        <p:nvGrpSpPr>
          <p:cNvPr id="53" name="Grupo 52"/>
          <p:cNvGrpSpPr/>
          <p:nvPr/>
        </p:nvGrpSpPr>
        <p:grpSpPr>
          <a:xfrm>
            <a:off x="1214414" y="1350941"/>
            <a:ext cx="1928826" cy="1033169"/>
            <a:chOff x="1214414" y="1350941"/>
            <a:chExt cx="1928826" cy="1033169"/>
          </a:xfrm>
        </p:grpSpPr>
        <p:pic>
          <p:nvPicPr>
            <p:cNvPr id="1028" name="Picture 4" descr="D:\EMI\Mostra de Inovação CNMP\imagens\carro.png"/>
            <p:cNvPicPr>
              <a:picLocks noChangeAspect="1" noChangeArrowheads="1"/>
            </p:cNvPicPr>
            <p:nvPr/>
          </p:nvPicPr>
          <p:blipFill>
            <a:blip r:embed="rId9"/>
            <a:srcRect t="18944" b="17910"/>
            <a:stretch>
              <a:fillRect/>
            </a:stretch>
          </p:blipFill>
          <p:spPr bwMode="auto">
            <a:xfrm>
              <a:off x="1428728" y="1350941"/>
              <a:ext cx="1508125" cy="714380"/>
            </a:xfrm>
            <a:prstGeom prst="rect">
              <a:avLst/>
            </a:prstGeom>
            <a:noFill/>
          </p:spPr>
        </p:pic>
        <p:pic>
          <p:nvPicPr>
            <p:cNvPr id="21" name="Picture 2" descr="D:\Usuários\44455\Desktop\Util\logoMPTransparente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71698" y="1686391"/>
              <a:ext cx="214314" cy="62741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>
            <a:xfrm>
              <a:off x="1214414" y="1922445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+mj-lt"/>
                </a:rPr>
                <a:t>Oficial Carlos com atividades para Extrema</a:t>
              </a:r>
              <a:endParaRPr lang="pt-BR" sz="1200" dirty="0">
                <a:latin typeface="+mj-lt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214414" y="2493949"/>
            <a:ext cx="1928826" cy="1033169"/>
            <a:chOff x="1214414" y="2493949"/>
            <a:chExt cx="1928826" cy="1033169"/>
          </a:xfrm>
        </p:grpSpPr>
        <p:pic>
          <p:nvPicPr>
            <p:cNvPr id="29" name="Picture 4" descr="D:\EMI\Mostra de Inovação CNMP\imagens\carro.png"/>
            <p:cNvPicPr>
              <a:picLocks noChangeAspect="1" noChangeArrowheads="1"/>
            </p:cNvPicPr>
            <p:nvPr/>
          </p:nvPicPr>
          <p:blipFill>
            <a:blip r:embed="rId9"/>
            <a:srcRect t="18944" b="17910"/>
            <a:stretch>
              <a:fillRect/>
            </a:stretch>
          </p:blipFill>
          <p:spPr bwMode="auto">
            <a:xfrm>
              <a:off x="1428728" y="2493949"/>
              <a:ext cx="1508125" cy="714380"/>
            </a:xfrm>
            <a:prstGeom prst="rect">
              <a:avLst/>
            </a:prstGeom>
            <a:noFill/>
          </p:spPr>
        </p:pic>
        <p:pic>
          <p:nvPicPr>
            <p:cNvPr id="30" name="Picture 2" descr="D:\Usuários\44455\Desktop\Util\logoMPTransparente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71698" y="2829399"/>
              <a:ext cx="214314" cy="62741"/>
            </a:xfrm>
            <a:prstGeom prst="rect">
              <a:avLst/>
            </a:prstGeom>
            <a:noFill/>
          </p:spPr>
        </p:pic>
        <p:sp>
          <p:nvSpPr>
            <p:cNvPr id="32" name="CaixaDeTexto 31"/>
            <p:cNvSpPr txBox="1"/>
            <p:nvPr/>
          </p:nvSpPr>
          <p:spPr>
            <a:xfrm>
              <a:off x="1214414" y="3065453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+mj-lt"/>
                </a:rPr>
                <a:t>Oficial João com atividades para Extrema</a:t>
              </a:r>
              <a:endParaRPr lang="pt-BR" sz="1200" dirty="0">
                <a:latin typeface="+mj-lt"/>
              </a:endParaRPr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5715008" y="1779569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Narrow" pitchFamily="34" charset="0"/>
              </a:rPr>
              <a:t>Extrema</a:t>
            </a:r>
            <a:endParaRPr lang="pt-BR" b="1" dirty="0">
              <a:latin typeface="Arial Narrow" pitchFamily="34" charset="0"/>
            </a:endParaRPr>
          </a:p>
        </p:txBody>
      </p:sp>
      <p:cxnSp>
        <p:nvCxnSpPr>
          <p:cNvPr id="35" name="Conector de seta reta 34"/>
          <p:cNvCxnSpPr/>
          <p:nvPr/>
        </p:nvCxnSpPr>
        <p:spPr>
          <a:xfrm flipV="1">
            <a:off x="2928926" y="1350941"/>
            <a:ext cx="314327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29" idx="3"/>
          </p:cNvCxnSpPr>
          <p:nvPr/>
        </p:nvCxnSpPr>
        <p:spPr>
          <a:xfrm flipV="1">
            <a:off x="2936853" y="1468427"/>
            <a:ext cx="3149627" cy="138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D:\EMI\Mostra de Inovação CNMP\imagens\extrema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5794" y="922313"/>
            <a:ext cx="347666" cy="377312"/>
          </a:xfrm>
          <a:prstGeom prst="rect">
            <a:avLst/>
          </a:prstGeom>
          <a:noFill/>
        </p:spPr>
      </p:pic>
      <p:sp>
        <p:nvSpPr>
          <p:cNvPr id="42" name="CaixaDeTexto 41"/>
          <p:cNvSpPr txBox="1"/>
          <p:nvPr/>
        </p:nvSpPr>
        <p:spPr>
          <a:xfrm>
            <a:off x="1336652" y="1215230"/>
            <a:ext cx="1785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latin typeface="Arial Narrow" pitchFamily="34" charset="0"/>
              </a:rPr>
              <a:t>Porto Velho</a:t>
            </a:r>
            <a:endParaRPr lang="pt-BR" sz="800" b="1" dirty="0">
              <a:latin typeface="Arial Narrow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 rot="21194577">
            <a:off x="3547723" y="131713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+mj-lt"/>
              </a:rPr>
              <a:t>310KM</a:t>
            </a:r>
            <a:endParaRPr lang="pt-BR" sz="1100" b="1" dirty="0">
              <a:latin typeface="+mj-lt"/>
            </a:endParaRPr>
          </a:p>
        </p:txBody>
      </p:sp>
      <p:sp>
        <p:nvSpPr>
          <p:cNvPr id="44" name="CaixaDeTexto 43"/>
          <p:cNvSpPr txBox="1"/>
          <p:nvPr/>
        </p:nvSpPr>
        <p:spPr>
          <a:xfrm rot="20182007">
            <a:off x="3509618" y="197895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+mj-lt"/>
              </a:rPr>
              <a:t>310KM</a:t>
            </a:r>
            <a:endParaRPr lang="pt-BR" sz="1100" b="1" dirty="0">
              <a:latin typeface="+mj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506780" y="3476160"/>
            <a:ext cx="399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j-lt"/>
              </a:rPr>
              <a:t>O AGNOM </a:t>
            </a:r>
            <a:r>
              <a:rPr lang="pt-BR" sz="1600" b="1" dirty="0" smtClean="0">
                <a:latin typeface="+mj-lt"/>
              </a:rPr>
              <a:t>avisa</a:t>
            </a:r>
            <a:r>
              <a:rPr lang="pt-BR" sz="1600" dirty="0" smtClean="0">
                <a:latin typeface="+mj-lt"/>
              </a:rPr>
              <a:t> quando dois ou mais oficiais possuem documentos em aberto para o mesmo lugar fora da sede da comarca.</a:t>
            </a:r>
          </a:p>
        </p:txBody>
      </p:sp>
      <p:pic>
        <p:nvPicPr>
          <p:cNvPr id="1029" name="Picture 5" descr="D:\EMI\Mostra de Inovação CNMP\imagens\avisoTransparent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3504" y="1303334"/>
            <a:ext cx="2539786" cy="2262185"/>
          </a:xfrm>
          <a:prstGeom prst="rect">
            <a:avLst/>
          </a:prstGeom>
          <a:noFill/>
        </p:spPr>
      </p:pic>
      <p:cxnSp>
        <p:nvCxnSpPr>
          <p:cNvPr id="49" name="Conector reto 48"/>
          <p:cNvCxnSpPr/>
          <p:nvPr/>
        </p:nvCxnSpPr>
        <p:spPr>
          <a:xfrm rot="5400000">
            <a:off x="2052546" y="3726725"/>
            <a:ext cx="32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2214546" y="3883021"/>
            <a:ext cx="128588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85786" y="14285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RECURSOS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500179"/>
            <a:ext cx="8715436" cy="155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aixaDeTexto 27"/>
          <p:cNvSpPr txBox="1"/>
          <p:nvPr/>
        </p:nvSpPr>
        <p:spPr>
          <a:xfrm>
            <a:off x="1579078" y="3721252"/>
            <a:ext cx="5006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latin typeface="+mj-lt"/>
              </a:rPr>
              <a:t>30.000 KM EM 5 ANOS</a:t>
            </a:r>
            <a:endParaRPr lang="pt-BR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579078" y="3578376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+mj-lt"/>
              </a:rPr>
              <a:t>ECONOMIA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" name="Conector reto 31"/>
          <p:cNvCxnSpPr/>
          <p:nvPr/>
        </p:nvCxnSpPr>
        <p:spPr>
          <a:xfrm rot="5400000">
            <a:off x="1142182" y="3967966"/>
            <a:ext cx="8572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85786" y="14285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RECURSOS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655652" y="2339338"/>
            <a:ext cx="468000" cy="11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655652" y="2523172"/>
            <a:ext cx="432000" cy="114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655652" y="2714626"/>
            <a:ext cx="432000" cy="11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655652" y="2906080"/>
            <a:ext cx="432000" cy="114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1512539" y="1357304"/>
            <a:ext cx="5984647" cy="1928826"/>
            <a:chOff x="1512539" y="1357304"/>
            <a:chExt cx="5984647" cy="1928826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2539" y="1357304"/>
              <a:ext cx="5984647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tângulo 35"/>
            <p:cNvSpPr/>
            <p:nvPr/>
          </p:nvSpPr>
          <p:spPr>
            <a:xfrm>
              <a:off x="2796528" y="1880230"/>
              <a:ext cx="78581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2793670" y="2045966"/>
              <a:ext cx="1152000" cy="10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2849868" y="2196462"/>
              <a:ext cx="972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3074" name="Picture 2" descr="D:\EMI\Mostra de Inovação CNMP\imagens\dashboar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838" y="784212"/>
            <a:ext cx="7212326" cy="400211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85786" y="142858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RECURSOS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74412" y="1413502"/>
            <a:ext cx="576000" cy="72000"/>
          </a:xfrm>
          <a:prstGeom prst="rect">
            <a:avLst/>
          </a:prstGeom>
          <a:solidFill>
            <a:srgbClr val="FC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342314" y="1413502"/>
            <a:ext cx="576000" cy="72000"/>
          </a:xfrm>
          <a:prstGeom prst="rect">
            <a:avLst/>
          </a:prstGeom>
          <a:solidFill>
            <a:srgbClr val="FC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977768" y="1413502"/>
            <a:ext cx="576000" cy="72000"/>
          </a:xfrm>
          <a:prstGeom prst="rect">
            <a:avLst/>
          </a:prstGeom>
          <a:solidFill>
            <a:srgbClr val="FC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781816" y="1413502"/>
            <a:ext cx="576000" cy="72000"/>
          </a:xfrm>
          <a:prstGeom prst="rect">
            <a:avLst/>
          </a:prstGeom>
          <a:solidFill>
            <a:srgbClr val="FC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710510" y="1135370"/>
            <a:ext cx="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203731" y="1088199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ORDENS DE MISSÃO</a:t>
            </a:r>
            <a:endParaRPr lang="pt-B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03731" y="1302513"/>
            <a:ext cx="22970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j-lt"/>
              </a:rPr>
              <a:t>As ordens de missão são lançadas no AGNOM e o sistema as distribui equitativamente entre os Oficiais.</a:t>
            </a:r>
            <a:endParaRPr lang="pt-BR" sz="1100" dirty="0">
              <a:latin typeface="+mj-lt"/>
            </a:endParaRPr>
          </a:p>
        </p:txBody>
      </p:sp>
      <p:cxnSp>
        <p:nvCxnSpPr>
          <p:cNvPr id="13" name="Google Shape;247;p28"/>
          <p:cNvCxnSpPr/>
          <p:nvPr/>
        </p:nvCxnSpPr>
        <p:spPr>
          <a:xfrm flipH="1">
            <a:off x="3178430" y="1231075"/>
            <a:ext cx="1044000" cy="158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749825"/>
            <a:ext cx="3071834" cy="257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571472" y="2578734"/>
            <a:ext cx="7643866" cy="1839752"/>
            <a:chOff x="571472" y="2578734"/>
            <a:chExt cx="7643866" cy="1839752"/>
          </a:xfrm>
        </p:grpSpPr>
        <p:grpSp>
          <p:nvGrpSpPr>
            <p:cNvPr id="18" name="Grupo 17"/>
            <p:cNvGrpSpPr/>
            <p:nvPr/>
          </p:nvGrpSpPr>
          <p:grpSpPr>
            <a:xfrm>
              <a:off x="571472" y="2578734"/>
              <a:ext cx="7643866" cy="1839752"/>
              <a:chOff x="571472" y="2578734"/>
              <a:chExt cx="7643866" cy="1839752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5222957" y="2578734"/>
                <a:ext cx="2127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C00000"/>
                    </a:solidFill>
                    <a:latin typeface="+mj-lt"/>
                  </a:rPr>
                  <a:t>ASSINATURA ELETRÔNICA</a:t>
                </a:r>
                <a:endParaRPr lang="pt-BR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053353" y="2793048"/>
                <a:ext cx="229709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100" dirty="0" smtClean="0">
                    <a:latin typeface="+mj-lt"/>
                  </a:rPr>
                  <a:t>Todos os documentos que envolvem uma OM são assinados eletronicamente.</a:t>
                </a:r>
                <a:endParaRPr lang="pt-BR" sz="1100" dirty="0">
                  <a:latin typeface="+mj-lt"/>
                </a:endParaRPr>
              </a:p>
            </p:txBody>
          </p:sp>
          <p:cxnSp>
            <p:nvCxnSpPr>
              <p:cNvPr id="14" name="Google Shape;247;p28"/>
              <p:cNvCxnSpPr/>
              <p:nvPr/>
            </p:nvCxnSpPr>
            <p:spPr>
              <a:xfrm rot="5400000">
                <a:off x="6812429" y="3252289"/>
                <a:ext cx="1044000" cy="158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71472" y="3489329"/>
                <a:ext cx="7643866" cy="9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Retângulo 21"/>
            <p:cNvSpPr/>
            <p:nvPr/>
          </p:nvSpPr>
          <p:spPr>
            <a:xfrm>
              <a:off x="2936546" y="3658560"/>
              <a:ext cx="396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906066" y="3857634"/>
              <a:ext cx="432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867966" y="4056708"/>
              <a:ext cx="432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956034" y="4245304"/>
              <a:ext cx="360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053968" y="3658560"/>
              <a:ext cx="180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993008" y="3857634"/>
              <a:ext cx="252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031108" y="4056708"/>
              <a:ext cx="216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985388" y="4245304"/>
              <a:ext cx="252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699504" y="3658560"/>
              <a:ext cx="396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732842" y="3857634"/>
              <a:ext cx="360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691884" y="4056708"/>
              <a:ext cx="432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732842" y="4245304"/>
              <a:ext cx="360000" cy="1428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MI\Mostra de Inovação CNMP\MP2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16" name="Picture 3" descr="D:\EMI\Mostra de Inovação CNMP\molde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0" y="0"/>
            <a:ext cx="660633" cy="1428742"/>
          </a:xfrm>
          <a:prstGeom prst="rect">
            <a:avLst/>
          </a:prstGeom>
          <a:noFill/>
        </p:spPr>
      </p:pic>
      <p:pic>
        <p:nvPicPr>
          <p:cNvPr id="19" name="Picture 2" descr="D:\EMI\Mostra de Inovação CNMP\molde_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979" y="4357700"/>
            <a:ext cx="3614021" cy="785800"/>
          </a:xfrm>
          <a:prstGeom prst="rect">
            <a:avLst/>
          </a:prstGeom>
          <a:noFill/>
        </p:spPr>
      </p:pic>
      <p:pic>
        <p:nvPicPr>
          <p:cNvPr id="20" name="Picture 2" descr="D:\Usuários\44455\Desktop\Util\logoMPTransparen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0016" y="81898"/>
            <a:ext cx="1481250" cy="433636"/>
          </a:xfrm>
          <a:prstGeom prst="rect">
            <a:avLst/>
          </a:prstGeom>
          <a:noFill/>
        </p:spPr>
      </p:pic>
      <p:pic>
        <p:nvPicPr>
          <p:cNvPr id="23" name="Picture 2" descr="D:\DTI\Util\logoMP4.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33" y="4590775"/>
            <a:ext cx="575977" cy="49852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 r="600" b="559"/>
          <a:stretch>
            <a:fillRect/>
          </a:stretch>
        </p:blipFill>
        <p:spPr bwMode="auto">
          <a:xfrm>
            <a:off x="1718272" y="785781"/>
            <a:ext cx="2738816" cy="38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 l="154" t="110" r="779" b="220"/>
          <a:stretch>
            <a:fillRect/>
          </a:stretch>
        </p:blipFill>
        <p:spPr bwMode="auto">
          <a:xfrm>
            <a:off x="4651781" y="790576"/>
            <a:ext cx="2727174" cy="38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785786" y="14285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Impact" pitchFamily="34" charset="0"/>
              </a:rPr>
              <a:t>AGNOM</a:t>
            </a:r>
            <a:r>
              <a:rPr lang="en-US" sz="2000" dirty="0" smtClean="0">
                <a:solidFill>
                  <a:schemeClr val="tx1"/>
                </a:solidFill>
                <a:latin typeface="Impact" pitchFamily="34" charset="0"/>
              </a:rPr>
              <a:t>| </a:t>
            </a:r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ORDENS DE MISSÃO</a:t>
            </a:r>
            <a:endParaRPr lang="pt-BR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00260" y="4367224"/>
            <a:ext cx="4536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309926" y="4367224"/>
            <a:ext cx="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162552" y="4491051"/>
            <a:ext cx="558000" cy="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74617" y="4491051"/>
            <a:ext cx="180000" cy="5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51032" y="2197416"/>
            <a:ext cx="630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041639" y="2197416"/>
            <a:ext cx="3348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633781" y="2197416"/>
            <a:ext cx="3348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527286" y="2240278"/>
            <a:ext cx="720000" cy="5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379779" y="2240278"/>
            <a:ext cx="288000" cy="5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835131" y="2240278"/>
            <a:ext cx="288000" cy="5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097070" y="2295523"/>
            <a:ext cx="630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106595" y="2341561"/>
            <a:ext cx="540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367080" y="1714494"/>
            <a:ext cx="288000" cy="5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2205020" y="2481260"/>
            <a:ext cx="1800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2429099" y="2528890"/>
            <a:ext cx="1368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448151" y="2576513"/>
            <a:ext cx="1260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2297579" y="2630810"/>
            <a:ext cx="1692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599544" y="1776406"/>
            <a:ext cx="756000" cy="666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500694" y="1647819"/>
            <a:ext cx="540000" cy="6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19070</TotalTime>
  <Words>479</Words>
  <PresentationFormat>Apresentação na tela (16:9)</PresentationFormat>
  <Paragraphs>91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Impact</vt:lpstr>
      <vt:lpstr>Quattrocento Sans</vt:lpstr>
      <vt:lpstr>Manrope</vt:lpstr>
      <vt:lpstr>Bebas Neue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Waves Business Plan Basic Template</dc:title>
  <dc:creator>Marcelo Douglas Silva dos Santos</dc:creator>
  <cp:lastModifiedBy>Marcelo Douglas Silva dos Santos</cp:lastModifiedBy>
  <cp:revision>103</cp:revision>
  <dcterms:modified xsi:type="dcterms:W3CDTF">2023-05-23T16:08:50Z</dcterms:modified>
</cp:coreProperties>
</file>