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9" r:id="rId6"/>
    <p:sldId id="270" r:id="rId7"/>
    <p:sldId id="271" r:id="rId8"/>
    <p:sldId id="272" r:id="rId9"/>
    <p:sldId id="274" r:id="rId10"/>
    <p:sldId id="273" r:id="rId11"/>
    <p:sldId id="275" r:id="rId12"/>
    <p:sldId id="276" r:id="rId13"/>
    <p:sldId id="284" r:id="rId14"/>
    <p:sldId id="278" r:id="rId15"/>
    <p:sldId id="285" r:id="rId16"/>
    <p:sldId id="286" r:id="rId17"/>
    <p:sldId id="287" r:id="rId18"/>
    <p:sldId id="283" r:id="rId19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04" userDrawn="1">
          <p15:clr>
            <a:srgbClr val="A4A3A4"/>
          </p15:clr>
        </p15:guide>
        <p15:guide id="2" pos="38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2910"/>
    <a:srgbClr val="B2200B"/>
    <a:srgbClr val="3C7C27"/>
    <a:srgbClr val="FF9999"/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33" autoAdjust="0"/>
  </p:normalViewPr>
  <p:slideViewPr>
    <p:cSldViewPr snapToGrid="0" snapToObjects="1">
      <p:cViewPr varScale="1">
        <p:scale>
          <a:sx n="106" d="100"/>
          <a:sy n="106" d="100"/>
        </p:scale>
        <p:origin x="756" y="114"/>
      </p:cViewPr>
      <p:guideLst>
        <p:guide orient="horz" pos="1404"/>
        <p:guide pos="38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158A70-8327-410F-85B5-8BE0E93FDAEF}" type="datetimeFigureOut">
              <a:rPr lang="en-US" altLang="pt-BR"/>
              <a:pPr/>
              <a:t>5/29/2023</a:t>
            </a:fld>
            <a:endParaRPr lang="en-US" alt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8FE51A-387F-4AD5-9468-2A6A2432841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15865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017DBC-86F5-40B9-93F5-1C9F9BE1ECE2}" type="datetimeFigureOut">
              <a:rPr lang="en-US" altLang="pt-BR"/>
              <a:pPr/>
              <a:t>5/29/2023</a:t>
            </a:fld>
            <a:endParaRPr lang="en-US" alt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noProof="0"/>
              <a:t>Click to edit Master text styles</a:t>
            </a:r>
          </a:p>
          <a:p>
            <a:pPr lvl="1"/>
            <a:r>
              <a:rPr lang="x-none" noProof="0"/>
              <a:t>Second level</a:t>
            </a:r>
          </a:p>
          <a:p>
            <a:pPr lvl="2"/>
            <a:r>
              <a:rPr lang="x-none" noProof="0"/>
              <a:t>Third level</a:t>
            </a:r>
          </a:p>
          <a:p>
            <a:pPr lvl="3"/>
            <a:r>
              <a:rPr lang="x-none" noProof="0"/>
              <a:t>Fourth level</a:t>
            </a:r>
          </a:p>
          <a:p>
            <a:pPr lvl="4"/>
            <a:r>
              <a:rPr lang="x-none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D76EFB-44D8-49BA-8B3C-8BF5F9D66C4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34005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>
                <a:solidFill>
                  <a:srgbClr val="545454"/>
                </a:solidFill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3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51896-09FD-4091-869D-B9CCEE9C1704}" type="datetimeFigureOut">
              <a:rPr lang="en-US" altLang="pt-BR"/>
              <a:pPr/>
              <a:t>5/29/2023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57B64A-59C7-421E-9237-9D3CD66C654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5836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A74D73-43E7-42A4-B549-42EADC8B3395}" type="datetimeFigureOut">
              <a:rPr lang="en-US" altLang="pt-BR"/>
              <a:pPr/>
              <a:t>5/29/2023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313570-2EA0-4317-807F-2959FCCFBF6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4880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715" y="486302"/>
            <a:ext cx="10129736" cy="827249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545454"/>
                </a:solidFill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716" y="1531457"/>
            <a:ext cx="10569685" cy="4208756"/>
          </a:xfrm>
        </p:spPr>
        <p:txBody>
          <a:bodyPr/>
          <a:lstStyle>
            <a:lvl1pPr>
              <a:defRPr sz="2000">
                <a:solidFill>
                  <a:srgbClr val="545454"/>
                </a:solidFill>
              </a:defRPr>
            </a:lvl1pPr>
            <a:lvl2pPr>
              <a:defRPr sz="1800">
                <a:solidFill>
                  <a:srgbClr val="545454"/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11173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FD4657-166C-45CA-BEE0-D18B01852DD8}" type="datetimeFigureOut">
              <a:rPr lang="en-US" altLang="pt-BR"/>
              <a:pPr/>
              <a:t>5/29/2023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1991A8-7B99-4678-9F10-20919EA1AB0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072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F22691-9ADB-4157-A528-8C5DEEC2F37D}" type="datetimeFigureOut">
              <a:rPr lang="en-US" altLang="pt-BR"/>
              <a:pPr/>
              <a:t>5/29/2023</a:t>
            </a:fld>
            <a:endParaRPr lang="en-US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11B8ED-2CF1-40DC-ADBB-556354A0667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3487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5D8F46-41A0-4B0B-83B4-270084044B0B}" type="datetimeFigureOut">
              <a:rPr lang="en-US" altLang="pt-BR"/>
              <a:pPr/>
              <a:t>5/29/2023</a:t>
            </a:fld>
            <a:endParaRPr lang="en-US" alt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BBD083-3A71-410F-9684-E42B452CFFD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0023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996095-4AE7-4D88-AE14-3F6AA3374FC6}" type="datetimeFigureOut">
              <a:rPr lang="en-US" altLang="pt-BR"/>
              <a:pPr/>
              <a:t>5/29/2023</a:t>
            </a:fld>
            <a:endParaRPr lang="en-US" alt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D80FE8-E404-4E78-8AD6-205DD15A6AF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990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0E5936-B85C-46CE-923A-35B01F3794FD}" type="datetimeFigureOut">
              <a:rPr lang="en-US" altLang="pt-BR"/>
              <a:pPr/>
              <a:t>5/29/2023</a:t>
            </a:fld>
            <a:endParaRPr lang="en-US" alt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43718C-6550-492A-877A-C4DC5F15908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28073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B244AE-46BC-436B-9C2A-5F5736ABF697}" type="datetimeFigureOut">
              <a:rPr lang="en-US" altLang="pt-BR"/>
              <a:pPr/>
              <a:t>5/29/2023</a:t>
            </a:fld>
            <a:endParaRPr lang="en-US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475313-1AC5-4A66-995F-DC1B92AFA44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26509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0068C9-8FA5-4D06-90C4-BBF8E5A035E5}" type="datetimeFigureOut">
              <a:rPr lang="en-US" altLang="pt-BR"/>
              <a:pPr/>
              <a:t>5/29/2023</a:t>
            </a:fld>
            <a:endParaRPr lang="en-US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374510-4C2C-4149-83CF-0C0A8C94CAB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5814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53FB1A0-07EF-4D11-A8EC-B9D92DAA73C0}" type="datetimeFigureOut">
              <a:rPr lang="en-US" altLang="pt-BR"/>
              <a:pPr/>
              <a:t>5/29/2023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7" descr="PPT_layout_fund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49" y="0"/>
            <a:ext cx="12274551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914400" y="2702998"/>
            <a:ext cx="10363200" cy="1470025"/>
          </a:xfrm>
        </p:spPr>
        <p:txBody>
          <a:bodyPr/>
          <a:lstStyle/>
          <a:p>
            <a:pPr eaLnBrk="1" hangingPunct="1"/>
            <a:r>
              <a:rPr lang="en-US" altLang="pt-BR" b="1" dirty="0" err="1"/>
              <a:t>Implantação</a:t>
            </a:r>
            <a:r>
              <a:rPr lang="en-US" altLang="pt-BR" b="1" dirty="0"/>
              <a:t> de Central de Serviços no Ministério Público de Santa Catarina</a:t>
            </a:r>
            <a:endParaRPr lang="en-US" altLang="pt-BR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Ações demandadas com as áreas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Catálogo de serviços e ANS.</a:t>
            </a:r>
          </a:p>
          <a:p>
            <a:endParaRPr lang="pt-BR" dirty="0"/>
          </a:p>
          <a:p>
            <a:r>
              <a:rPr lang="pt-BR" dirty="0"/>
              <a:t>Mapeamentos.</a:t>
            </a:r>
          </a:p>
          <a:p>
            <a:endParaRPr lang="pt-BR" dirty="0"/>
          </a:p>
          <a:p>
            <a:r>
              <a:rPr lang="pt-BR" dirty="0"/>
              <a:t>Fluxos e filas na ferramenta.</a:t>
            </a:r>
          </a:p>
        </p:txBody>
      </p:sp>
    </p:spTree>
    <p:extLst>
      <p:ext uri="{BB962C8B-B14F-4D97-AF65-F5344CB8AC3E}">
        <p14:creationId xmlns:p14="http://schemas.microsoft.com/office/powerpoint/2010/main" val="2098948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Desafios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Resistência das equipes de atendimento (treinamento constante);</a:t>
            </a:r>
          </a:p>
          <a:p>
            <a:endParaRPr lang="pt-BR" dirty="0"/>
          </a:p>
          <a:p>
            <a:r>
              <a:rPr lang="pt-BR" dirty="0"/>
              <a:t>Conhecimento sobre ITIL/COBIT;</a:t>
            </a:r>
          </a:p>
          <a:p>
            <a:endParaRPr lang="pt-BR" dirty="0"/>
          </a:p>
          <a:p>
            <a:r>
              <a:rPr lang="pt-BR" dirty="0"/>
              <a:t>Ferramenta </a:t>
            </a:r>
            <a:r>
              <a:rPr lang="pt-BR" dirty="0" err="1"/>
              <a:t>Opensource</a:t>
            </a:r>
            <a:r>
              <a:rPr lang="pt-BR" dirty="0"/>
              <a:t> (OTRS teve sua comunidade descontinuada em 2021 e foi realizada migração para </a:t>
            </a:r>
            <a:r>
              <a:rPr lang="pt-BR" dirty="0" err="1"/>
              <a:t>Znuny</a:t>
            </a:r>
            <a:r>
              <a:rPr lang="pt-BR" dirty="0"/>
              <a:t>)</a:t>
            </a:r>
          </a:p>
          <a:p>
            <a:endParaRPr lang="pt-BR" dirty="0"/>
          </a:p>
          <a:p>
            <a:r>
              <a:rPr lang="pt-BR" dirty="0"/>
              <a:t>Colaboração das demais Gerências da COTEC.</a:t>
            </a:r>
          </a:p>
        </p:txBody>
      </p:sp>
    </p:spTree>
    <p:extLst>
      <p:ext uri="{BB962C8B-B14F-4D97-AF65-F5344CB8AC3E}">
        <p14:creationId xmlns:p14="http://schemas.microsoft.com/office/powerpoint/2010/main" val="4040952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0DE78-40BF-F9DC-7772-69ED79197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Tela Principal do Usuário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9EDE0A85-DC7D-A1E3-0444-5AE16BBB6A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7389" y="1531938"/>
            <a:ext cx="8380447" cy="4208462"/>
          </a:xfrm>
        </p:spPr>
      </p:pic>
    </p:spTree>
    <p:extLst>
      <p:ext uri="{BB962C8B-B14F-4D97-AF65-F5344CB8AC3E}">
        <p14:creationId xmlns:p14="http://schemas.microsoft.com/office/powerpoint/2010/main" val="2289586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22DA5-1344-8AF1-147F-77C0CF05D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Tela Principal do Atendente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05904E21-7165-4B0E-EE4F-6334CD6070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3451" y="1531938"/>
            <a:ext cx="8168323" cy="4208462"/>
          </a:xfrm>
        </p:spPr>
      </p:pic>
    </p:spTree>
    <p:extLst>
      <p:ext uri="{BB962C8B-B14F-4D97-AF65-F5344CB8AC3E}">
        <p14:creationId xmlns:p14="http://schemas.microsoft.com/office/powerpoint/2010/main" val="3884726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DEB4C-E5C2-5714-57DF-C0E08C94A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Números da Central de Serviços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F9C98A-668C-A11B-F4EF-AF8C4E62C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Média de 250 chamados diários;</a:t>
            </a:r>
          </a:p>
          <a:p>
            <a:endParaRPr lang="pt-BR" dirty="0"/>
          </a:p>
          <a:p>
            <a:r>
              <a:rPr lang="pt-BR" dirty="0"/>
              <a:t>Atuação em 7 coordenadorias de apoio técnico;</a:t>
            </a:r>
          </a:p>
          <a:p>
            <a:endParaRPr lang="pt-BR" dirty="0"/>
          </a:p>
          <a:p>
            <a:r>
              <a:rPr lang="pt-BR" dirty="0"/>
              <a:t>Mais de 100 atendentes na ferramenta;</a:t>
            </a:r>
          </a:p>
          <a:p>
            <a:endParaRPr lang="pt-BR" dirty="0"/>
          </a:p>
          <a:p>
            <a:r>
              <a:rPr lang="pt-BR" dirty="0"/>
              <a:t>Índice de satisfação nos atendimento superior a 98%;</a:t>
            </a:r>
          </a:p>
          <a:p>
            <a:endParaRPr lang="pt-BR" dirty="0"/>
          </a:p>
          <a:p>
            <a:r>
              <a:rPr lang="pt-BR" dirty="0"/>
              <a:t>Custo incalculável de transparência ao usuário da instituição;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4566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6000" dirty="0"/>
              <a:t>Framework para implantação de central de serviços nos MPs.</a:t>
            </a:r>
          </a:p>
        </p:txBody>
      </p:sp>
    </p:spTree>
    <p:extLst>
      <p:ext uri="{BB962C8B-B14F-4D97-AF65-F5344CB8AC3E}">
        <p14:creationId xmlns:p14="http://schemas.microsoft.com/office/powerpoint/2010/main" val="347737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4800" dirty="0"/>
              <a:t>Implantar uma nova forma de atuar utilizando os conceitos da Gestão de Serviços de TI, ampliando para outras áreas da instituição.</a:t>
            </a:r>
          </a:p>
        </p:txBody>
      </p:sp>
    </p:spTree>
    <p:extLst>
      <p:ext uri="{BB962C8B-B14F-4D97-AF65-F5344CB8AC3E}">
        <p14:creationId xmlns:p14="http://schemas.microsoft.com/office/powerpoint/2010/main" val="116528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Justificativa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4800" dirty="0"/>
              <a:t>Resolução n. 171/CNMP: PNTI-MP</a:t>
            </a:r>
          </a:p>
          <a:p>
            <a:pPr marL="0" indent="0">
              <a:buNone/>
            </a:pPr>
            <a:r>
              <a:rPr lang="pt-BR" sz="4800" dirty="0"/>
              <a:t>Frameworks COBIT e ITIL</a:t>
            </a:r>
          </a:p>
        </p:txBody>
      </p:sp>
    </p:spTree>
    <p:extLst>
      <p:ext uri="{BB962C8B-B14F-4D97-AF65-F5344CB8AC3E}">
        <p14:creationId xmlns:p14="http://schemas.microsoft.com/office/powerpoint/2010/main" val="348953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Justificativa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Melhorar qualidade do atendimento;</a:t>
            </a:r>
          </a:p>
          <a:p>
            <a:r>
              <a:rPr lang="pt-BR" dirty="0"/>
              <a:t>Adequar rotinas ao ITIL;</a:t>
            </a:r>
          </a:p>
          <a:p>
            <a:r>
              <a:rPr lang="pt-BR" dirty="0"/>
              <a:t>Formalizar ANS para serviços internos do MPSC;</a:t>
            </a:r>
          </a:p>
          <a:p>
            <a:r>
              <a:rPr lang="pt-BR" dirty="0"/>
              <a:t>Melhorar disponibilidade de informação ao usuário;</a:t>
            </a:r>
          </a:p>
          <a:p>
            <a:r>
              <a:rPr lang="pt-BR" dirty="0"/>
              <a:t>Melhorar comunicação entre áreas que prestam serviços;</a:t>
            </a:r>
          </a:p>
          <a:p>
            <a:r>
              <a:rPr lang="pt-BR" dirty="0"/>
              <a:t>Documentar processos para padronização do atendimento;</a:t>
            </a:r>
          </a:p>
          <a:p>
            <a:r>
              <a:rPr lang="pt-BR" dirty="0"/>
              <a:t>Implantar base única de conhecimento;</a:t>
            </a:r>
          </a:p>
          <a:p>
            <a:r>
              <a:rPr lang="pt-BR" dirty="0"/>
              <a:t>Melhorar utilização dos recursos humanos;</a:t>
            </a:r>
          </a:p>
          <a:p>
            <a:r>
              <a:rPr lang="pt-BR" dirty="0"/>
              <a:t>Centralizar atendimentos em uma solução;</a:t>
            </a:r>
          </a:p>
          <a:p>
            <a:r>
              <a:rPr lang="pt-BR" dirty="0"/>
              <a:t>Melhorar gerenciamento do ciclo de vida dos chamados pelo MPSC.</a:t>
            </a:r>
          </a:p>
        </p:txBody>
      </p:sp>
    </p:spTree>
    <p:extLst>
      <p:ext uri="{BB962C8B-B14F-4D97-AF65-F5344CB8AC3E}">
        <p14:creationId xmlns:p14="http://schemas.microsoft.com/office/powerpoint/2010/main" val="158899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Alinhamento Estratégico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600" dirty="0"/>
              <a:t>Planejamento Estratégico: Processos internos – tornar os de gestão mais efetivos.</a:t>
            </a:r>
          </a:p>
          <a:p>
            <a:pPr marL="0" indent="0">
              <a:buNone/>
            </a:pPr>
            <a:r>
              <a:rPr lang="pt-BR" sz="3600" dirty="0"/>
              <a:t>PETI: Promover a agilidade da TI.</a:t>
            </a:r>
          </a:p>
        </p:txBody>
      </p:sp>
    </p:spTree>
    <p:extLst>
      <p:ext uri="{BB962C8B-B14F-4D97-AF65-F5344CB8AC3E}">
        <p14:creationId xmlns:p14="http://schemas.microsoft.com/office/powerpoint/2010/main" val="287206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Premissas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Apoio da Administração Superior;</a:t>
            </a:r>
          </a:p>
          <a:p>
            <a:endParaRPr lang="pt-BR" dirty="0"/>
          </a:p>
          <a:p>
            <a:r>
              <a:rPr lang="pt-BR" dirty="0"/>
              <a:t>Utilização dos conceitos COBIT e ITIL.</a:t>
            </a:r>
          </a:p>
          <a:p>
            <a:endParaRPr lang="pt-BR" dirty="0"/>
          </a:p>
          <a:p>
            <a:r>
              <a:rPr lang="pt-BR" dirty="0"/>
              <a:t>Utilização de ferramenta </a:t>
            </a:r>
            <a:r>
              <a:rPr lang="pt-BR" dirty="0" err="1"/>
              <a:t>low</a:t>
            </a:r>
            <a:r>
              <a:rPr lang="pt-BR" dirty="0"/>
              <a:t> </a:t>
            </a:r>
            <a:r>
              <a:rPr lang="pt-BR" dirty="0" err="1"/>
              <a:t>code</a:t>
            </a:r>
            <a:r>
              <a:rPr lang="pt-BR" dirty="0"/>
              <a:t>;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Ferramenta sem custos para a Instituição;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145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Primeiros Passos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Construção de um catálogo de serviços;</a:t>
            </a:r>
          </a:p>
          <a:p>
            <a:endParaRPr lang="pt-BR" sz="2400" dirty="0"/>
          </a:p>
          <a:p>
            <a:r>
              <a:rPr lang="pt-BR" sz="2400" dirty="0"/>
              <a:t>Implantação da ferramenta OTRS;</a:t>
            </a:r>
          </a:p>
          <a:p>
            <a:endParaRPr lang="pt-BR" sz="2400" dirty="0"/>
          </a:p>
          <a:p>
            <a:r>
              <a:rPr lang="pt-BR" sz="2400" dirty="0"/>
              <a:t>Formalização dos processos que seriam implementados na ferramenta;</a:t>
            </a:r>
          </a:p>
        </p:txBody>
      </p:sp>
    </p:spTree>
    <p:extLst>
      <p:ext uri="{BB962C8B-B14F-4D97-AF65-F5344CB8AC3E}">
        <p14:creationId xmlns:p14="http://schemas.microsoft.com/office/powerpoint/2010/main" val="2297315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Restrições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Implantação de novo sistema de grande abrangência que demandará tempo e recursos da COTEC;</a:t>
            </a:r>
          </a:p>
          <a:p>
            <a:r>
              <a:rPr lang="pt-BR" dirty="0"/>
              <a:t>Não existem recursos orçamentários previstos;</a:t>
            </a:r>
          </a:p>
          <a:p>
            <a:r>
              <a:rPr lang="pt-BR" dirty="0"/>
              <a:t>Funções do ITIL suportadas pela ferramenta OTRS;</a:t>
            </a:r>
          </a:p>
          <a:p>
            <a:r>
              <a:rPr lang="pt-BR" dirty="0"/>
              <a:t>Integração com Intranet;</a:t>
            </a:r>
          </a:p>
          <a:p>
            <a:r>
              <a:rPr lang="pt-BR" dirty="0"/>
              <a:t>Adaptação à identidade visual da instituição;</a:t>
            </a:r>
          </a:p>
          <a:p>
            <a:r>
              <a:rPr lang="pt-BR" dirty="0"/>
              <a:t>Não ocorrerá a importação da base de dados de histórico dos chamados.</a:t>
            </a:r>
          </a:p>
        </p:txBody>
      </p:sp>
    </p:spTree>
    <p:extLst>
      <p:ext uri="{BB962C8B-B14F-4D97-AF65-F5344CB8AC3E}">
        <p14:creationId xmlns:p14="http://schemas.microsoft.com/office/powerpoint/2010/main" val="3014462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produtos e serviços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Estudo das ferramentas COBIT e ITIL, com a definição dos processos ITIL que serão implementados;</a:t>
            </a:r>
          </a:p>
          <a:p>
            <a:endParaRPr lang="pt-BR" dirty="0"/>
          </a:p>
          <a:p>
            <a:r>
              <a:rPr lang="pt-BR" dirty="0"/>
              <a:t>Catálogo de serviços internos do MPSC;</a:t>
            </a:r>
          </a:p>
          <a:p>
            <a:endParaRPr lang="pt-BR" dirty="0"/>
          </a:p>
          <a:p>
            <a:r>
              <a:rPr lang="pt-BR" dirty="0"/>
              <a:t>Mapeamento formal dos processos a serem implantados (BPM);</a:t>
            </a:r>
          </a:p>
          <a:p>
            <a:endParaRPr lang="pt-BR" dirty="0"/>
          </a:p>
          <a:p>
            <a:r>
              <a:rPr lang="pt-BR" dirty="0"/>
              <a:t>Ferramenta da central de serviços implantada no ambiente do MPSC.</a:t>
            </a:r>
          </a:p>
        </p:txBody>
      </p:sp>
    </p:spTree>
    <p:extLst>
      <p:ext uri="{BB962C8B-B14F-4D97-AF65-F5344CB8AC3E}">
        <p14:creationId xmlns:p14="http://schemas.microsoft.com/office/powerpoint/2010/main" val="1448210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modelo.ppt [Modo de Compatibilidade]" id="{6A95E549-AEBB-4116-AEAD-0D9F99D17A0D}" vid="{8623080B-D44C-4BFC-8200-2E906F5C3C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83E0D47C16C4A99AF75D64F0948CD" ma:contentTypeVersion="11" ma:contentTypeDescription="Create a new document." ma:contentTypeScope="" ma:versionID="78eed146a246b52fe74c7f5c89f6f6ad">
  <xsd:schema xmlns:xsd="http://www.w3.org/2001/XMLSchema" xmlns:xs="http://www.w3.org/2001/XMLSchema" xmlns:p="http://schemas.microsoft.com/office/2006/metadata/properties" xmlns:ns2="d5b48369-8147-4f96-9e93-994d7e6fbaaa" xmlns:ns3="432acc52-9a07-411e-8b62-4bc21625eb92" targetNamespace="http://schemas.microsoft.com/office/2006/metadata/properties" ma:root="true" ma:fieldsID="f540497f0173d85ec9df8ce10e90700f" ns2:_="" ns3:_="">
    <xsd:import namespace="d5b48369-8147-4f96-9e93-994d7e6fbaaa"/>
    <xsd:import namespace="432acc52-9a07-411e-8b62-4bc21625e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b48369-8147-4f96-9e93-994d7e6fba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2acc52-9a07-411e-8b62-4bc21625e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11F3F0-163D-4517-A390-BB1B493134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C8F1BD-27D6-4488-867E-FF6BAF1394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D5111A-2D28-40F4-8DC9-ECC37FF713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b48369-8147-4f96-9e93-994d7e6fbaaa"/>
    <ds:schemaRef ds:uri="432acc52-9a07-411e-8b62-4bc21625e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</TotalTime>
  <Words>416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Implantação de Central de Serviços no Ministério Público de Santa Catarina</vt:lpstr>
      <vt:lpstr>Objetivo</vt:lpstr>
      <vt:lpstr>Justificativa</vt:lpstr>
      <vt:lpstr>Justificativa</vt:lpstr>
      <vt:lpstr>Alinhamento Estratégico</vt:lpstr>
      <vt:lpstr>Premissas</vt:lpstr>
      <vt:lpstr>Primeiros Passos</vt:lpstr>
      <vt:lpstr>Restrições</vt:lpstr>
      <vt:lpstr>Principais produtos e serviços</vt:lpstr>
      <vt:lpstr>Ações demandadas com as áreas</vt:lpstr>
      <vt:lpstr>Principais Desafios</vt:lpstr>
      <vt:lpstr>Tela Principal do Usuário</vt:lpstr>
      <vt:lpstr>Tela Principal do Atendente</vt:lpstr>
      <vt:lpstr>Números da Central de Serviços</vt:lpstr>
      <vt:lpstr>Conclusão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COMSO03 .</dc:creator>
  <cp:lastModifiedBy>Rodrigo de Souza Zeferino</cp:lastModifiedBy>
  <cp:revision>193</cp:revision>
  <cp:lastPrinted>2018-09-26T10:22:36Z</cp:lastPrinted>
  <dcterms:created xsi:type="dcterms:W3CDTF">2013-03-25T18:47:28Z</dcterms:created>
  <dcterms:modified xsi:type="dcterms:W3CDTF">2023-05-29T23:02:02Z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0x0101005AC83E0D47C16C4A99AF75D64F0948CD</vt:lpwstr>
  </property>
  <property fmtid="{D5CDD505-2E9C-101B-9397-08002B2CF9AE}" pid="3" name="Order">
    <vt:r8>19200</vt:r8>
  </property>
</Properties>
</file>