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8" r:id="rId6"/>
    <p:sldId id="272" r:id="rId7"/>
    <p:sldId id="283" r:id="rId8"/>
    <p:sldId id="280" r:id="rId9"/>
    <p:sldId id="275" r:id="rId10"/>
    <p:sldId id="274" r:id="rId11"/>
    <p:sldId id="282" r:id="rId12"/>
    <p:sldId id="281" r:id="rId13"/>
    <p:sldId id="276" r:id="rId14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145D9-4A5E-DC48-B933-82B878EC54FA}" v="2" dt="2023-06-01T12:43:17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3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Henrique Cavalcante de Oliveira" userId="08c95e26-05a4-48bc-aa2c-47603014a51c" providerId="ADAL" clId="{66C145D9-4A5E-DC48-B933-82B878EC54FA}"/>
    <pc:docChg chg="modSld">
      <pc:chgData name="Pedro Henrique Cavalcante de Oliveira" userId="08c95e26-05a4-48bc-aa2c-47603014a51c" providerId="ADAL" clId="{66C145D9-4A5E-DC48-B933-82B878EC54FA}" dt="2023-06-01T12:43:17.364" v="1" actId="255"/>
      <pc:docMkLst>
        <pc:docMk/>
      </pc:docMkLst>
      <pc:sldChg chg="modSp">
        <pc:chgData name="Pedro Henrique Cavalcante de Oliveira" userId="08c95e26-05a4-48bc-aa2c-47603014a51c" providerId="ADAL" clId="{66C145D9-4A5E-DC48-B933-82B878EC54FA}" dt="2023-06-01T12:43:17.364" v="1" actId="255"/>
        <pc:sldMkLst>
          <pc:docMk/>
          <pc:sldMk cId="1495127948" sldId="283"/>
        </pc:sldMkLst>
        <pc:spChg chg="mod">
          <ac:chgData name="Pedro Henrique Cavalcante de Oliveira" userId="08c95e26-05a4-48bc-aa2c-47603014a51c" providerId="ADAL" clId="{66C145D9-4A5E-DC48-B933-82B878EC54FA}" dt="2023-06-01T12:43:17.364" v="1" actId="255"/>
          <ac:spMkLst>
            <pc:docMk/>
            <pc:sldMk cId="1495127948" sldId="283"/>
            <ac:spMk id="15" creationId="{8DA4832D-0BF1-F881-4B9A-E4022B54A86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5B659-3184-4D0B-A0FD-3C2169DD81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244FF3-A09A-4D0E-85F1-57D8FBE02FC8}">
      <dgm:prSet phldrT="[Texto]" custT="1"/>
      <dgm:spPr/>
      <dgm:t>
        <a:bodyPr/>
        <a:lstStyle/>
        <a:p>
          <a:r>
            <a:rPr lang="pt-BR" sz="2400" b="1"/>
            <a:t>Redução de custos</a:t>
          </a:r>
          <a:endParaRPr lang="pt-BR" sz="2400"/>
        </a:p>
      </dgm:t>
    </dgm:pt>
    <dgm:pt modelId="{BFA971C7-1814-42B5-BB49-FAB008761AC7}" type="parTrans" cxnId="{67D6428C-EA0F-4B5C-A54C-5F0BAA00FB67}">
      <dgm:prSet/>
      <dgm:spPr/>
      <dgm:t>
        <a:bodyPr/>
        <a:lstStyle/>
        <a:p>
          <a:endParaRPr lang="pt-BR"/>
        </a:p>
      </dgm:t>
    </dgm:pt>
    <dgm:pt modelId="{74B4490D-5033-4B73-B26E-B543C4CD4471}" type="sibTrans" cxnId="{67D6428C-EA0F-4B5C-A54C-5F0BAA00FB67}">
      <dgm:prSet/>
      <dgm:spPr/>
      <dgm:t>
        <a:bodyPr/>
        <a:lstStyle/>
        <a:p>
          <a:endParaRPr lang="pt-BR"/>
        </a:p>
      </dgm:t>
    </dgm:pt>
    <dgm:pt modelId="{9190E867-F01E-45EC-82D6-2E85C2E86C08}">
      <dgm:prSet phldrT="[Texto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sz="1600"/>
            <a:t>Reduz significativamente os custos de desenvolvimento ao eliminar a necessidade de equipes de TI, garantindo então que equipes especializadas possam dar mais foco aos produtos de core business (negócio principal).</a:t>
          </a:r>
        </a:p>
      </dgm:t>
    </dgm:pt>
    <dgm:pt modelId="{E95165C8-206B-4E84-AF58-7E03EC41A219}" type="parTrans" cxnId="{4BA8061F-A646-41FC-9C45-1854E33933DC}">
      <dgm:prSet/>
      <dgm:spPr/>
      <dgm:t>
        <a:bodyPr/>
        <a:lstStyle/>
        <a:p>
          <a:endParaRPr lang="pt-BR"/>
        </a:p>
      </dgm:t>
    </dgm:pt>
    <dgm:pt modelId="{522647DC-339E-4812-B536-AB4E13B23FA2}" type="sibTrans" cxnId="{4BA8061F-A646-41FC-9C45-1854E33933DC}">
      <dgm:prSet/>
      <dgm:spPr/>
      <dgm:t>
        <a:bodyPr/>
        <a:lstStyle/>
        <a:p>
          <a:endParaRPr lang="pt-BR"/>
        </a:p>
      </dgm:t>
    </dgm:pt>
    <dgm:pt modelId="{7B0A616E-CD3F-4C9C-B2B3-FBBD94E98C3F}">
      <dgm:prSet phldrT="[Texto]" custT="1"/>
      <dgm:spPr/>
      <dgm:t>
        <a:bodyPr/>
        <a:lstStyle/>
        <a:p>
          <a:r>
            <a:rPr lang="pt-BR" sz="2400" b="1"/>
            <a:t>Rápido Desenvolvimento</a:t>
          </a:r>
          <a:endParaRPr lang="pt-BR" sz="2400"/>
        </a:p>
      </dgm:t>
    </dgm:pt>
    <dgm:pt modelId="{5B686A10-5A87-45D6-AD04-218DE8E0EC89}" type="parTrans" cxnId="{CAAD93AF-FDC2-4CB6-B516-37AEE01E9ECE}">
      <dgm:prSet/>
      <dgm:spPr/>
      <dgm:t>
        <a:bodyPr/>
        <a:lstStyle/>
        <a:p>
          <a:endParaRPr lang="pt-BR"/>
        </a:p>
      </dgm:t>
    </dgm:pt>
    <dgm:pt modelId="{F4C43D8D-BA72-433C-9823-837260EEBAD7}" type="sibTrans" cxnId="{CAAD93AF-FDC2-4CB6-B516-37AEE01E9ECE}">
      <dgm:prSet/>
      <dgm:spPr/>
      <dgm:t>
        <a:bodyPr/>
        <a:lstStyle/>
        <a:p>
          <a:endParaRPr lang="pt-BR"/>
        </a:p>
      </dgm:t>
    </dgm:pt>
    <dgm:pt modelId="{EA76B617-13DB-4497-B06F-CD4B08332DDA}">
      <dgm:prSet phldrT="[Texto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sz="1600"/>
            <a:t>Com essas tecnologias, é possível criar protótipos em algumas horas (</a:t>
          </a:r>
          <a:r>
            <a:rPr lang="pt-BR" sz="1600" err="1"/>
            <a:t>MPVs</a:t>
          </a:r>
          <a:r>
            <a:rPr lang="pt-BR" sz="1600"/>
            <a:t>), implementar mudanças e criar aplicativos em questão de dias.</a:t>
          </a:r>
        </a:p>
      </dgm:t>
    </dgm:pt>
    <dgm:pt modelId="{69683388-2880-4D95-A4E7-2FDE983DE0C0}" type="parTrans" cxnId="{6CC36E9B-5824-4A87-A1CF-8D02DE02F334}">
      <dgm:prSet/>
      <dgm:spPr/>
      <dgm:t>
        <a:bodyPr/>
        <a:lstStyle/>
        <a:p>
          <a:endParaRPr lang="pt-BR"/>
        </a:p>
      </dgm:t>
    </dgm:pt>
    <dgm:pt modelId="{63C82FB0-E96E-4F44-8610-F816CDE46E3D}" type="sibTrans" cxnId="{6CC36E9B-5824-4A87-A1CF-8D02DE02F334}">
      <dgm:prSet/>
      <dgm:spPr/>
      <dgm:t>
        <a:bodyPr/>
        <a:lstStyle/>
        <a:p>
          <a:endParaRPr lang="pt-BR"/>
        </a:p>
      </dgm:t>
    </dgm:pt>
    <dgm:pt modelId="{A3252C44-A74D-4329-8BE7-E59EAD5C419F}">
      <dgm:prSet phldrT="[Texto]" custT="1"/>
      <dgm:spPr>
        <a:effectLst/>
      </dgm:spPr>
      <dgm:t>
        <a:bodyPr/>
        <a:lstStyle/>
        <a:p>
          <a:r>
            <a:rPr lang="pt-BR" sz="2400" b="1"/>
            <a:t>Maior flexibilidade</a:t>
          </a:r>
          <a:endParaRPr lang="pt-BR" sz="2400"/>
        </a:p>
      </dgm:t>
    </dgm:pt>
    <dgm:pt modelId="{B571AC1F-357E-4E2F-9DF0-F10C8F541592}" type="parTrans" cxnId="{B8B1BDA8-3F3C-4E06-820A-2CE7EE642437}">
      <dgm:prSet/>
      <dgm:spPr/>
      <dgm:t>
        <a:bodyPr/>
        <a:lstStyle/>
        <a:p>
          <a:endParaRPr lang="pt-BR"/>
        </a:p>
      </dgm:t>
    </dgm:pt>
    <dgm:pt modelId="{1D717C21-AB5B-428E-85C9-7DEC1C45B5C5}" type="sibTrans" cxnId="{B8B1BDA8-3F3C-4E06-820A-2CE7EE642437}">
      <dgm:prSet/>
      <dgm:spPr/>
      <dgm:t>
        <a:bodyPr/>
        <a:lstStyle/>
        <a:p>
          <a:endParaRPr lang="pt-BR"/>
        </a:p>
      </dgm:t>
    </dgm:pt>
    <dgm:pt modelId="{5619235B-95DE-4489-A45D-D1DF7608350A}">
      <dgm:prSet phldrT="[Texto]" custT="1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sz="1600"/>
            <a:t>Combinada com outras tecnologias, as soluções No-</a:t>
          </a:r>
          <a:r>
            <a:rPr lang="pt-BR" sz="1600" err="1"/>
            <a:t>Code</a:t>
          </a:r>
          <a:r>
            <a:rPr lang="pt-BR" sz="1600"/>
            <a:t>/</a:t>
          </a:r>
          <a:r>
            <a:rPr lang="pt-BR" sz="1600" err="1"/>
            <a:t>Low-Code</a:t>
          </a:r>
          <a:r>
            <a:rPr lang="pt-BR" sz="1600"/>
            <a:t> fornecem maior flexibilidade de escala e personalização, permitindo que essas soluções cresçam junto com a demanda.</a:t>
          </a:r>
        </a:p>
      </dgm:t>
    </dgm:pt>
    <dgm:pt modelId="{197EAAA9-951B-47C0-97CE-A4F93C0DA95B}" type="parTrans" cxnId="{1FC9B42C-002E-4A5C-B833-84A858C11F6D}">
      <dgm:prSet/>
      <dgm:spPr/>
      <dgm:t>
        <a:bodyPr/>
        <a:lstStyle/>
        <a:p>
          <a:endParaRPr lang="pt-BR"/>
        </a:p>
      </dgm:t>
    </dgm:pt>
    <dgm:pt modelId="{AC032227-3257-4EE5-8743-E373A5BA2E3E}" type="sibTrans" cxnId="{1FC9B42C-002E-4A5C-B833-84A858C11F6D}">
      <dgm:prSet/>
      <dgm:spPr/>
      <dgm:t>
        <a:bodyPr/>
        <a:lstStyle/>
        <a:p>
          <a:endParaRPr lang="pt-BR"/>
        </a:p>
      </dgm:t>
    </dgm:pt>
    <dgm:pt modelId="{E0AD71A9-45FB-49E0-8188-4AF46D54D081}" type="pres">
      <dgm:prSet presAssocID="{94B5B659-3184-4D0B-A0FD-3C2169DD8106}" presName="linear" presStyleCnt="0">
        <dgm:presLayoutVars>
          <dgm:dir/>
          <dgm:animLvl val="lvl"/>
          <dgm:resizeHandles val="exact"/>
        </dgm:presLayoutVars>
      </dgm:prSet>
      <dgm:spPr/>
    </dgm:pt>
    <dgm:pt modelId="{4F32FFB7-656E-43E2-BA16-1DC02B63C287}" type="pres">
      <dgm:prSet presAssocID="{83244FF3-A09A-4D0E-85F1-57D8FBE02FC8}" presName="parentLin" presStyleCnt="0"/>
      <dgm:spPr/>
    </dgm:pt>
    <dgm:pt modelId="{2B3813F1-15F3-4CEA-B4E4-810475D1DCC5}" type="pres">
      <dgm:prSet presAssocID="{83244FF3-A09A-4D0E-85F1-57D8FBE02FC8}" presName="parentLeftMargin" presStyleLbl="node1" presStyleIdx="0" presStyleCnt="3"/>
      <dgm:spPr/>
    </dgm:pt>
    <dgm:pt modelId="{01D290E7-04D2-4CC6-98EF-261E4486D8DD}" type="pres">
      <dgm:prSet presAssocID="{83244FF3-A09A-4D0E-85F1-57D8FBE02F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1B004B-C82C-44FF-9EE8-A84B5EF19E42}" type="pres">
      <dgm:prSet presAssocID="{83244FF3-A09A-4D0E-85F1-57D8FBE02FC8}" presName="negativeSpace" presStyleCnt="0"/>
      <dgm:spPr/>
    </dgm:pt>
    <dgm:pt modelId="{29D5E846-1C19-4B14-8944-D5BAF5397BCD}" type="pres">
      <dgm:prSet presAssocID="{83244FF3-A09A-4D0E-85F1-57D8FBE02FC8}" presName="childText" presStyleLbl="conFgAcc1" presStyleIdx="0" presStyleCnt="3">
        <dgm:presLayoutVars>
          <dgm:bulletEnabled val="1"/>
        </dgm:presLayoutVars>
      </dgm:prSet>
      <dgm:spPr/>
    </dgm:pt>
    <dgm:pt modelId="{D3A960C9-EFD2-4F34-8C2D-26F786A3E12E}" type="pres">
      <dgm:prSet presAssocID="{74B4490D-5033-4B73-B26E-B543C4CD4471}" presName="spaceBetweenRectangles" presStyleCnt="0"/>
      <dgm:spPr/>
    </dgm:pt>
    <dgm:pt modelId="{71E40C96-9EFB-475D-B565-1B68A9C05DF0}" type="pres">
      <dgm:prSet presAssocID="{7B0A616E-CD3F-4C9C-B2B3-FBBD94E98C3F}" presName="parentLin" presStyleCnt="0"/>
      <dgm:spPr/>
    </dgm:pt>
    <dgm:pt modelId="{0845515E-976A-4D12-B05B-70F842EA95B3}" type="pres">
      <dgm:prSet presAssocID="{7B0A616E-CD3F-4C9C-B2B3-FBBD94E98C3F}" presName="parentLeftMargin" presStyleLbl="node1" presStyleIdx="0" presStyleCnt="3"/>
      <dgm:spPr/>
    </dgm:pt>
    <dgm:pt modelId="{E36B91D8-B742-4847-8800-8B4F53E1E421}" type="pres">
      <dgm:prSet presAssocID="{7B0A616E-CD3F-4C9C-B2B3-FBBD94E98C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A27BAB-4CF0-4A85-9C07-D0D21FE1CBF1}" type="pres">
      <dgm:prSet presAssocID="{7B0A616E-CD3F-4C9C-B2B3-FBBD94E98C3F}" presName="negativeSpace" presStyleCnt="0"/>
      <dgm:spPr/>
    </dgm:pt>
    <dgm:pt modelId="{E0521D9D-BFB8-44B0-87CF-A936F944CD18}" type="pres">
      <dgm:prSet presAssocID="{7B0A616E-CD3F-4C9C-B2B3-FBBD94E98C3F}" presName="childText" presStyleLbl="conFgAcc1" presStyleIdx="1" presStyleCnt="3">
        <dgm:presLayoutVars>
          <dgm:bulletEnabled val="1"/>
        </dgm:presLayoutVars>
      </dgm:prSet>
      <dgm:spPr/>
    </dgm:pt>
    <dgm:pt modelId="{99AAC3F2-ECFC-4D22-BB3E-9ACED6E675E7}" type="pres">
      <dgm:prSet presAssocID="{F4C43D8D-BA72-433C-9823-837260EEBAD7}" presName="spaceBetweenRectangles" presStyleCnt="0"/>
      <dgm:spPr/>
    </dgm:pt>
    <dgm:pt modelId="{988A446A-951E-449A-BB1A-2AD47D537090}" type="pres">
      <dgm:prSet presAssocID="{A3252C44-A74D-4329-8BE7-E59EAD5C419F}" presName="parentLin" presStyleCnt="0"/>
      <dgm:spPr/>
    </dgm:pt>
    <dgm:pt modelId="{DD1C9111-6EBC-4F8C-A324-66592F6F5042}" type="pres">
      <dgm:prSet presAssocID="{A3252C44-A74D-4329-8BE7-E59EAD5C419F}" presName="parentLeftMargin" presStyleLbl="node1" presStyleIdx="1" presStyleCnt="3"/>
      <dgm:spPr/>
    </dgm:pt>
    <dgm:pt modelId="{C5A00479-3338-4B9C-AB68-3FA2CAE28EB8}" type="pres">
      <dgm:prSet presAssocID="{A3252C44-A74D-4329-8BE7-E59EAD5C41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9E2BD6-9DED-43CF-9222-F61FB12FB25B}" type="pres">
      <dgm:prSet presAssocID="{A3252C44-A74D-4329-8BE7-E59EAD5C419F}" presName="negativeSpace" presStyleCnt="0"/>
      <dgm:spPr/>
    </dgm:pt>
    <dgm:pt modelId="{ABB437EB-4D80-4AC2-A6E4-F63469C5BAC7}" type="pres">
      <dgm:prSet presAssocID="{A3252C44-A74D-4329-8BE7-E59EAD5C41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FA2819-5AF6-49EA-A369-FB68302F002B}" type="presOf" srcId="{5619235B-95DE-4489-A45D-D1DF7608350A}" destId="{ABB437EB-4D80-4AC2-A6E4-F63469C5BAC7}" srcOrd="0" destOrd="0" presId="urn:microsoft.com/office/officeart/2005/8/layout/list1"/>
    <dgm:cxn modelId="{4BA8061F-A646-41FC-9C45-1854E33933DC}" srcId="{83244FF3-A09A-4D0E-85F1-57D8FBE02FC8}" destId="{9190E867-F01E-45EC-82D6-2E85C2E86C08}" srcOrd="0" destOrd="0" parTransId="{E95165C8-206B-4E84-AF58-7E03EC41A219}" sibTransId="{522647DC-339E-4812-B536-AB4E13B23FA2}"/>
    <dgm:cxn modelId="{FDBA552C-C770-4879-ABE3-35A949D2D6D9}" type="presOf" srcId="{7B0A616E-CD3F-4C9C-B2B3-FBBD94E98C3F}" destId="{E36B91D8-B742-4847-8800-8B4F53E1E421}" srcOrd="1" destOrd="0" presId="urn:microsoft.com/office/officeart/2005/8/layout/list1"/>
    <dgm:cxn modelId="{1FC9B42C-002E-4A5C-B833-84A858C11F6D}" srcId="{A3252C44-A74D-4329-8BE7-E59EAD5C419F}" destId="{5619235B-95DE-4489-A45D-D1DF7608350A}" srcOrd="0" destOrd="0" parTransId="{197EAAA9-951B-47C0-97CE-A4F93C0DA95B}" sibTransId="{AC032227-3257-4EE5-8743-E373A5BA2E3E}"/>
    <dgm:cxn modelId="{8C06513D-8F83-45C6-9354-22C81F42C9C3}" type="presOf" srcId="{83244FF3-A09A-4D0E-85F1-57D8FBE02FC8}" destId="{01D290E7-04D2-4CC6-98EF-261E4486D8DD}" srcOrd="1" destOrd="0" presId="urn:microsoft.com/office/officeart/2005/8/layout/list1"/>
    <dgm:cxn modelId="{1D259573-FCDF-40B3-A2DD-C27B5BAEBBF9}" type="presOf" srcId="{94B5B659-3184-4D0B-A0FD-3C2169DD8106}" destId="{E0AD71A9-45FB-49E0-8188-4AF46D54D081}" srcOrd="0" destOrd="0" presId="urn:microsoft.com/office/officeart/2005/8/layout/list1"/>
    <dgm:cxn modelId="{E0AECF55-2C0B-4D39-996D-D44FCF161ED7}" type="presOf" srcId="{A3252C44-A74D-4329-8BE7-E59EAD5C419F}" destId="{C5A00479-3338-4B9C-AB68-3FA2CAE28EB8}" srcOrd="1" destOrd="0" presId="urn:microsoft.com/office/officeart/2005/8/layout/list1"/>
    <dgm:cxn modelId="{0B9E4781-9731-49EE-9E2F-DD624C79B2FB}" type="presOf" srcId="{83244FF3-A09A-4D0E-85F1-57D8FBE02FC8}" destId="{2B3813F1-15F3-4CEA-B4E4-810475D1DCC5}" srcOrd="0" destOrd="0" presId="urn:microsoft.com/office/officeart/2005/8/layout/list1"/>
    <dgm:cxn modelId="{67D6428C-EA0F-4B5C-A54C-5F0BAA00FB67}" srcId="{94B5B659-3184-4D0B-A0FD-3C2169DD8106}" destId="{83244FF3-A09A-4D0E-85F1-57D8FBE02FC8}" srcOrd="0" destOrd="0" parTransId="{BFA971C7-1814-42B5-BB49-FAB008761AC7}" sibTransId="{74B4490D-5033-4B73-B26E-B543C4CD4471}"/>
    <dgm:cxn modelId="{07225591-22DE-4F11-8450-AC4E1FC61443}" type="presOf" srcId="{7B0A616E-CD3F-4C9C-B2B3-FBBD94E98C3F}" destId="{0845515E-976A-4D12-B05B-70F842EA95B3}" srcOrd="0" destOrd="0" presId="urn:microsoft.com/office/officeart/2005/8/layout/list1"/>
    <dgm:cxn modelId="{6CC36E9B-5824-4A87-A1CF-8D02DE02F334}" srcId="{7B0A616E-CD3F-4C9C-B2B3-FBBD94E98C3F}" destId="{EA76B617-13DB-4497-B06F-CD4B08332DDA}" srcOrd="0" destOrd="0" parTransId="{69683388-2880-4D95-A4E7-2FDE983DE0C0}" sibTransId="{63C82FB0-E96E-4F44-8610-F816CDE46E3D}"/>
    <dgm:cxn modelId="{1C7030A6-8A2E-4A89-BED4-692F9B56162A}" type="presOf" srcId="{A3252C44-A74D-4329-8BE7-E59EAD5C419F}" destId="{DD1C9111-6EBC-4F8C-A324-66592F6F5042}" srcOrd="0" destOrd="0" presId="urn:microsoft.com/office/officeart/2005/8/layout/list1"/>
    <dgm:cxn modelId="{2CF3F6A6-FBF9-4447-BCDF-A04BE63FD44D}" type="presOf" srcId="{EA76B617-13DB-4497-B06F-CD4B08332DDA}" destId="{E0521D9D-BFB8-44B0-87CF-A936F944CD18}" srcOrd="0" destOrd="0" presId="urn:microsoft.com/office/officeart/2005/8/layout/list1"/>
    <dgm:cxn modelId="{B8B1BDA8-3F3C-4E06-820A-2CE7EE642437}" srcId="{94B5B659-3184-4D0B-A0FD-3C2169DD8106}" destId="{A3252C44-A74D-4329-8BE7-E59EAD5C419F}" srcOrd="2" destOrd="0" parTransId="{B571AC1F-357E-4E2F-9DF0-F10C8F541592}" sibTransId="{1D717C21-AB5B-428E-85C9-7DEC1C45B5C5}"/>
    <dgm:cxn modelId="{CAAD93AF-FDC2-4CB6-B516-37AEE01E9ECE}" srcId="{94B5B659-3184-4D0B-A0FD-3C2169DD8106}" destId="{7B0A616E-CD3F-4C9C-B2B3-FBBD94E98C3F}" srcOrd="1" destOrd="0" parTransId="{5B686A10-5A87-45D6-AD04-218DE8E0EC89}" sibTransId="{F4C43D8D-BA72-433C-9823-837260EEBAD7}"/>
    <dgm:cxn modelId="{739F5CC3-C06B-4309-A7C7-39AB26CE001D}" type="presOf" srcId="{9190E867-F01E-45EC-82D6-2E85C2E86C08}" destId="{29D5E846-1C19-4B14-8944-D5BAF5397BCD}" srcOrd="0" destOrd="0" presId="urn:microsoft.com/office/officeart/2005/8/layout/list1"/>
    <dgm:cxn modelId="{455B130A-8061-4577-9BEC-8EA6244A015D}" type="presParOf" srcId="{E0AD71A9-45FB-49E0-8188-4AF46D54D081}" destId="{4F32FFB7-656E-43E2-BA16-1DC02B63C287}" srcOrd="0" destOrd="0" presId="urn:microsoft.com/office/officeart/2005/8/layout/list1"/>
    <dgm:cxn modelId="{71A9B3DC-E9EE-4FE2-890B-377939D87BF9}" type="presParOf" srcId="{4F32FFB7-656E-43E2-BA16-1DC02B63C287}" destId="{2B3813F1-15F3-4CEA-B4E4-810475D1DCC5}" srcOrd="0" destOrd="0" presId="urn:microsoft.com/office/officeart/2005/8/layout/list1"/>
    <dgm:cxn modelId="{605B43ED-A552-4543-AC99-7F71BC69D447}" type="presParOf" srcId="{4F32FFB7-656E-43E2-BA16-1DC02B63C287}" destId="{01D290E7-04D2-4CC6-98EF-261E4486D8DD}" srcOrd="1" destOrd="0" presId="urn:microsoft.com/office/officeart/2005/8/layout/list1"/>
    <dgm:cxn modelId="{F20EF5ED-4E32-4C3C-B978-260CBD8B5718}" type="presParOf" srcId="{E0AD71A9-45FB-49E0-8188-4AF46D54D081}" destId="{711B004B-C82C-44FF-9EE8-A84B5EF19E42}" srcOrd="1" destOrd="0" presId="urn:microsoft.com/office/officeart/2005/8/layout/list1"/>
    <dgm:cxn modelId="{89E665A7-EDE2-4E37-B56F-921F56850685}" type="presParOf" srcId="{E0AD71A9-45FB-49E0-8188-4AF46D54D081}" destId="{29D5E846-1C19-4B14-8944-D5BAF5397BCD}" srcOrd="2" destOrd="0" presId="urn:microsoft.com/office/officeart/2005/8/layout/list1"/>
    <dgm:cxn modelId="{5D371405-8EB7-4E92-9615-5A4B62C8CEE4}" type="presParOf" srcId="{E0AD71A9-45FB-49E0-8188-4AF46D54D081}" destId="{D3A960C9-EFD2-4F34-8C2D-26F786A3E12E}" srcOrd="3" destOrd="0" presId="urn:microsoft.com/office/officeart/2005/8/layout/list1"/>
    <dgm:cxn modelId="{783C3DB3-2EBC-4A8F-A2EF-7DA54E9A8539}" type="presParOf" srcId="{E0AD71A9-45FB-49E0-8188-4AF46D54D081}" destId="{71E40C96-9EFB-475D-B565-1B68A9C05DF0}" srcOrd="4" destOrd="0" presId="urn:microsoft.com/office/officeart/2005/8/layout/list1"/>
    <dgm:cxn modelId="{86750381-8B85-4627-8F39-16742463A2CE}" type="presParOf" srcId="{71E40C96-9EFB-475D-B565-1B68A9C05DF0}" destId="{0845515E-976A-4D12-B05B-70F842EA95B3}" srcOrd="0" destOrd="0" presId="urn:microsoft.com/office/officeart/2005/8/layout/list1"/>
    <dgm:cxn modelId="{EBFB0481-9756-4E05-919A-A5619EC374A1}" type="presParOf" srcId="{71E40C96-9EFB-475D-B565-1B68A9C05DF0}" destId="{E36B91D8-B742-4847-8800-8B4F53E1E421}" srcOrd="1" destOrd="0" presId="urn:microsoft.com/office/officeart/2005/8/layout/list1"/>
    <dgm:cxn modelId="{3E14EA15-45ED-4B02-A22A-83F4E82403A5}" type="presParOf" srcId="{E0AD71A9-45FB-49E0-8188-4AF46D54D081}" destId="{CFA27BAB-4CF0-4A85-9C07-D0D21FE1CBF1}" srcOrd="5" destOrd="0" presId="urn:microsoft.com/office/officeart/2005/8/layout/list1"/>
    <dgm:cxn modelId="{F9312030-D4DE-4127-B222-CF55E383DEB8}" type="presParOf" srcId="{E0AD71A9-45FB-49E0-8188-4AF46D54D081}" destId="{E0521D9D-BFB8-44B0-87CF-A936F944CD18}" srcOrd="6" destOrd="0" presId="urn:microsoft.com/office/officeart/2005/8/layout/list1"/>
    <dgm:cxn modelId="{60175608-1929-4A71-934C-02BFC4A8E800}" type="presParOf" srcId="{E0AD71A9-45FB-49E0-8188-4AF46D54D081}" destId="{99AAC3F2-ECFC-4D22-BB3E-9ACED6E675E7}" srcOrd="7" destOrd="0" presId="urn:microsoft.com/office/officeart/2005/8/layout/list1"/>
    <dgm:cxn modelId="{6AAC7CEA-5AF3-4B5E-9EE9-18490FAC6EEC}" type="presParOf" srcId="{E0AD71A9-45FB-49E0-8188-4AF46D54D081}" destId="{988A446A-951E-449A-BB1A-2AD47D537090}" srcOrd="8" destOrd="0" presId="urn:microsoft.com/office/officeart/2005/8/layout/list1"/>
    <dgm:cxn modelId="{2038E274-3D6D-4D4A-8486-55768376F4AA}" type="presParOf" srcId="{988A446A-951E-449A-BB1A-2AD47D537090}" destId="{DD1C9111-6EBC-4F8C-A324-66592F6F5042}" srcOrd="0" destOrd="0" presId="urn:microsoft.com/office/officeart/2005/8/layout/list1"/>
    <dgm:cxn modelId="{19D32737-456D-4211-BF77-40B6880DD348}" type="presParOf" srcId="{988A446A-951E-449A-BB1A-2AD47D537090}" destId="{C5A00479-3338-4B9C-AB68-3FA2CAE28EB8}" srcOrd="1" destOrd="0" presId="urn:microsoft.com/office/officeart/2005/8/layout/list1"/>
    <dgm:cxn modelId="{5583F739-BEE2-4996-BFAA-D881490CCE25}" type="presParOf" srcId="{E0AD71A9-45FB-49E0-8188-4AF46D54D081}" destId="{DC9E2BD6-9DED-43CF-9222-F61FB12FB25B}" srcOrd="9" destOrd="0" presId="urn:microsoft.com/office/officeart/2005/8/layout/list1"/>
    <dgm:cxn modelId="{E2E5FDFF-4DBE-4EBB-A892-0402C0F973F2}" type="presParOf" srcId="{E0AD71A9-45FB-49E0-8188-4AF46D54D081}" destId="{ABB437EB-4D80-4AC2-A6E4-F63469C5BAC7}" srcOrd="10" destOrd="0" presId="urn:microsoft.com/office/officeart/2005/8/layout/list1"/>
  </dgm:cxnLst>
  <dgm:bg>
    <a:effectLst>
      <a:softEdge rad="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E846-1C19-4B14-8944-D5BAF5397BCD}">
      <dsp:nvSpPr>
        <dsp:cNvPr id="0" name=""/>
        <dsp:cNvSpPr/>
      </dsp:nvSpPr>
      <dsp:spPr>
        <a:xfrm>
          <a:off x="0" y="376584"/>
          <a:ext cx="9798600" cy="133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480" tIns="520700" rIns="7604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Reduz significativamente os custos de desenvolvimento ao eliminar a necessidade de equipes de TI, garantindo então que equipes especializadas possam dar mais foco aos produtos de core business (negócio principal).</a:t>
          </a:r>
        </a:p>
      </dsp:txBody>
      <dsp:txXfrm>
        <a:off x="0" y="376584"/>
        <a:ext cx="9798600" cy="1338750"/>
      </dsp:txXfrm>
    </dsp:sp>
    <dsp:sp modelId="{01D290E7-04D2-4CC6-98EF-261E4486D8DD}">
      <dsp:nvSpPr>
        <dsp:cNvPr id="0" name=""/>
        <dsp:cNvSpPr/>
      </dsp:nvSpPr>
      <dsp:spPr>
        <a:xfrm>
          <a:off x="489930" y="7584"/>
          <a:ext cx="68590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55" tIns="0" rIns="2592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Redução de custos</a:t>
          </a:r>
          <a:endParaRPr lang="pt-BR" sz="2400" kern="1200"/>
        </a:p>
      </dsp:txBody>
      <dsp:txXfrm>
        <a:off x="525956" y="43610"/>
        <a:ext cx="6786968" cy="665948"/>
      </dsp:txXfrm>
    </dsp:sp>
    <dsp:sp modelId="{E0521D9D-BFB8-44B0-87CF-A936F944CD18}">
      <dsp:nvSpPr>
        <dsp:cNvPr id="0" name=""/>
        <dsp:cNvSpPr/>
      </dsp:nvSpPr>
      <dsp:spPr>
        <a:xfrm>
          <a:off x="0" y="2219334"/>
          <a:ext cx="9798600" cy="108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480" tIns="520700" rIns="7604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Com essas tecnologias, é possível criar protótipos em algumas horas (</a:t>
          </a:r>
          <a:r>
            <a:rPr lang="pt-BR" sz="1600" kern="1200" err="1"/>
            <a:t>MPVs</a:t>
          </a:r>
          <a:r>
            <a:rPr lang="pt-BR" sz="1600" kern="1200"/>
            <a:t>), implementar mudanças e criar aplicativos em questão de dias.</a:t>
          </a:r>
        </a:p>
      </dsp:txBody>
      <dsp:txXfrm>
        <a:off x="0" y="2219334"/>
        <a:ext cx="9798600" cy="1082812"/>
      </dsp:txXfrm>
    </dsp:sp>
    <dsp:sp modelId="{E36B91D8-B742-4847-8800-8B4F53E1E421}">
      <dsp:nvSpPr>
        <dsp:cNvPr id="0" name=""/>
        <dsp:cNvSpPr/>
      </dsp:nvSpPr>
      <dsp:spPr>
        <a:xfrm>
          <a:off x="489930" y="1850334"/>
          <a:ext cx="68590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55" tIns="0" rIns="2592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Rápido Desenvolvimento</a:t>
          </a:r>
          <a:endParaRPr lang="pt-BR" sz="2400" kern="1200"/>
        </a:p>
      </dsp:txBody>
      <dsp:txXfrm>
        <a:off x="525956" y="1886360"/>
        <a:ext cx="6786968" cy="665948"/>
      </dsp:txXfrm>
    </dsp:sp>
    <dsp:sp modelId="{ABB437EB-4D80-4AC2-A6E4-F63469C5BAC7}">
      <dsp:nvSpPr>
        <dsp:cNvPr id="0" name=""/>
        <dsp:cNvSpPr/>
      </dsp:nvSpPr>
      <dsp:spPr>
        <a:xfrm>
          <a:off x="0" y="3806147"/>
          <a:ext cx="9798600" cy="108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480" tIns="520700" rIns="7604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Combinada com outras tecnologias, as soluções No-</a:t>
          </a:r>
          <a:r>
            <a:rPr lang="pt-BR" sz="1600" kern="1200" err="1"/>
            <a:t>Code</a:t>
          </a:r>
          <a:r>
            <a:rPr lang="pt-BR" sz="1600" kern="1200"/>
            <a:t>/</a:t>
          </a:r>
          <a:r>
            <a:rPr lang="pt-BR" sz="1600" kern="1200" err="1"/>
            <a:t>Low-Code</a:t>
          </a:r>
          <a:r>
            <a:rPr lang="pt-BR" sz="1600" kern="1200"/>
            <a:t> fornecem maior flexibilidade de escala e personalização, permitindo que essas soluções cresçam junto com a demanda.</a:t>
          </a:r>
        </a:p>
      </dsp:txBody>
      <dsp:txXfrm>
        <a:off x="0" y="3806147"/>
        <a:ext cx="9798600" cy="1082812"/>
      </dsp:txXfrm>
    </dsp:sp>
    <dsp:sp modelId="{C5A00479-3338-4B9C-AB68-3FA2CAE28EB8}">
      <dsp:nvSpPr>
        <dsp:cNvPr id="0" name=""/>
        <dsp:cNvSpPr/>
      </dsp:nvSpPr>
      <dsp:spPr>
        <a:xfrm>
          <a:off x="489930" y="3437147"/>
          <a:ext cx="68590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255" tIns="0" rIns="25925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Maior flexibilidade</a:t>
          </a:r>
          <a:endParaRPr lang="pt-BR" sz="2400" kern="1200"/>
        </a:p>
      </dsp:txBody>
      <dsp:txXfrm>
        <a:off x="525956" y="3473173"/>
        <a:ext cx="678696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779" y="973882"/>
            <a:ext cx="5667618" cy="2438400"/>
          </a:xfrm>
        </p:spPr>
        <p:txBody>
          <a:bodyPr rtlCol="0" anchor="b">
            <a:normAutofit/>
          </a:bodyPr>
          <a:lstStyle/>
          <a:p>
            <a:r>
              <a:rPr lang="pt-BR" sz="3600" b="1"/>
              <a:t>Tecnologia No-</a:t>
            </a:r>
            <a:r>
              <a:rPr lang="pt-BR" sz="3600" b="1" err="1"/>
              <a:t>Code</a:t>
            </a:r>
            <a:endParaRPr lang="pt-BR" sz="3600" b="1"/>
          </a:p>
        </p:txBody>
      </p:sp>
      <p:sp>
        <p:nvSpPr>
          <p:cNvPr id="5" name="Subtítulo 4"/>
          <p:cNvSpPr>
            <a:spLocks noGrp="1"/>
          </p:cNvSpPr>
          <p:nvPr>
            <p:ph type="body" sz="half" idx="2"/>
          </p:nvPr>
        </p:nvSpPr>
        <p:spPr>
          <a:xfrm>
            <a:off x="1279779" y="3513882"/>
            <a:ext cx="5667618" cy="1930400"/>
          </a:xfrm>
        </p:spPr>
        <p:txBody>
          <a:bodyPr rtlCol="0">
            <a:normAutofit/>
          </a:bodyPr>
          <a:lstStyle/>
          <a:p>
            <a:pPr rtl="0"/>
            <a:r>
              <a:rPr lang="pt-br" sz="2800"/>
              <a:t>App OKR </a:t>
            </a:r>
            <a:r>
              <a:rPr lang="pt-BR" sz="2800"/>
              <a:t>–</a:t>
            </a:r>
            <a:r>
              <a:rPr lang="pt-br" sz="2800"/>
              <a:t> O futuro é no-</a:t>
            </a:r>
            <a:r>
              <a:rPr lang="pt-br" sz="2800" err="1"/>
              <a:t>code</a:t>
            </a:r>
            <a:endParaRPr lang="pt-br" sz="2800"/>
          </a:p>
        </p:txBody>
      </p:sp>
      <p:pic>
        <p:nvPicPr>
          <p:cNvPr id="18" name="Imagem 17" descr="Tela de vídeo game&#10;&#10;Descrição gerada automaticamente com confiança baixa">
            <a:extLst>
              <a:ext uri="{FF2B5EF4-FFF2-40B4-BE49-F238E27FC236}">
                <a16:creationId xmlns:a16="http://schemas.microsoft.com/office/drawing/2014/main" id="{EFEB20E3-E325-49F1-315C-5BF75BFC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r="15297" b="-1"/>
          <a:stretch/>
        </p:blipFill>
        <p:spPr>
          <a:xfrm>
            <a:off x="6868376" y="1546534"/>
            <a:ext cx="4464496" cy="4327304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86EE822-10D1-3F42-6E0A-AE1714E35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90" y="131262"/>
            <a:ext cx="7081153" cy="5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A5BA1B-A962-C01C-9E45-F77BCE906980}"/>
              </a:ext>
            </a:extLst>
          </p:cNvPr>
          <p:cNvSpPr txBox="1"/>
          <p:nvPr/>
        </p:nvSpPr>
        <p:spPr>
          <a:xfrm>
            <a:off x="1194420" y="313492"/>
            <a:ext cx="1069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Muito obrigado!</a:t>
            </a:r>
          </a:p>
        </p:txBody>
      </p:sp>
      <p:pic>
        <p:nvPicPr>
          <p:cNvPr id="5" name="Imagem 4" descr="Homem posando sorrindo para foto&#10;&#10;Descrição gerada automaticamente">
            <a:extLst>
              <a:ext uri="{FF2B5EF4-FFF2-40B4-BE49-F238E27FC236}">
                <a16:creationId xmlns:a16="http://schemas.microsoft.com/office/drawing/2014/main" id="{F935E91F-7AB3-19B2-7B46-5A074B1E4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2118847"/>
            <a:ext cx="2620305" cy="2620305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7D61A1-E1AB-ADA4-39FC-DFC2598176AF}"/>
              </a:ext>
            </a:extLst>
          </p:cNvPr>
          <p:cNvSpPr txBox="1"/>
          <p:nvPr/>
        </p:nvSpPr>
        <p:spPr>
          <a:xfrm>
            <a:off x="3997796" y="2274838"/>
            <a:ext cx="7857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/>
              <a:t>Pedro Henrique Cavalcante de Oliveira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pt-BR" sz="2000"/>
              <a:t>Chefe da Divisão de Monitoramento de Metas e Indicadores Estratégicos;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pt-BR" sz="2000"/>
              <a:t>Certificado PL-900 Microsoft;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pt-BR" sz="2000"/>
              <a:t>Certificado ITIL;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pt-BR" sz="2000"/>
              <a:t>Certificado OKR Master;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pt-BR" sz="2000"/>
              <a:t>Graduado em Sistemas de Informação,</a:t>
            </a:r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pt-BR" sz="2000"/>
              <a:t>Pós graduado em Segurança e Defesa Cibernética.</a:t>
            </a: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84526B-B7A2-BBBC-B27E-120E346D9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948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EF15A22-3740-174B-2FDD-4D1B2BDA36F0}"/>
              </a:ext>
            </a:extLst>
          </p:cNvPr>
          <p:cNvSpPr/>
          <p:nvPr/>
        </p:nvSpPr>
        <p:spPr>
          <a:xfrm>
            <a:off x="1413892" y="2204864"/>
            <a:ext cx="4896544" cy="27363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19F0B3-60C3-CD89-7B6F-ACFEA9A76BBE}"/>
              </a:ext>
            </a:extLst>
          </p:cNvPr>
          <p:cNvSpPr txBox="1"/>
          <p:nvPr/>
        </p:nvSpPr>
        <p:spPr>
          <a:xfrm>
            <a:off x="1629916" y="234888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2">
                    <a:lumMod val="60000"/>
                    <a:lumOff val="40000"/>
                  </a:schemeClr>
                </a:solidFill>
              </a:rPr>
              <a:t>No-</a:t>
            </a:r>
            <a:r>
              <a:rPr lang="pt-BR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Code</a:t>
            </a:r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3E05A5-FB87-CC98-3406-BB8879ACBBC4}"/>
              </a:ext>
            </a:extLst>
          </p:cNvPr>
          <p:cNvSpPr txBox="1"/>
          <p:nvPr/>
        </p:nvSpPr>
        <p:spPr>
          <a:xfrm>
            <a:off x="1629916" y="3021920"/>
            <a:ext cx="455045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/>
              <a:t>As tecnologias No-</a:t>
            </a:r>
            <a:r>
              <a:rPr lang="pt-BR" sz="2000" err="1"/>
              <a:t>Code</a:t>
            </a:r>
            <a:r>
              <a:rPr lang="pt-BR" sz="2000"/>
              <a:t> permitem que usuários com pouco ou nenhum conhecimento em programação criem aplicativos ou sites sem escrever nenhuma linha de </a:t>
            </a:r>
            <a:r>
              <a:rPr lang="pt-BR" sz="2000">
                <a:latin typeface="founders grotesk regular"/>
              </a:rPr>
              <a:t>código</a:t>
            </a:r>
            <a:r>
              <a:rPr lang="pt-BR" sz="200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E08205-007A-E100-9AA5-E022D0B5A955}"/>
              </a:ext>
            </a:extLst>
          </p:cNvPr>
          <p:cNvSpPr txBox="1"/>
          <p:nvPr/>
        </p:nvSpPr>
        <p:spPr>
          <a:xfrm>
            <a:off x="1269875" y="313492"/>
            <a:ext cx="9848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O que são tecnologias No-</a:t>
            </a:r>
            <a:r>
              <a:rPr lang="pt-BR" err="1"/>
              <a:t>Code</a:t>
            </a:r>
            <a:r>
              <a:rPr lang="pt-BR"/>
              <a:t> e </a:t>
            </a:r>
            <a:r>
              <a:rPr lang="pt-BR" err="1"/>
              <a:t>Low-Code</a:t>
            </a:r>
            <a:r>
              <a:rPr lang="pt-BR"/>
              <a:t>?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CDF3029-CDBC-7975-DAA3-CCDAD4F4330B}"/>
              </a:ext>
            </a:extLst>
          </p:cNvPr>
          <p:cNvSpPr/>
          <p:nvPr/>
        </p:nvSpPr>
        <p:spPr>
          <a:xfrm>
            <a:off x="6540408" y="2204864"/>
            <a:ext cx="4896544" cy="273630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ED1145-B15F-9963-0547-9EB980D7BCF4}"/>
              </a:ext>
            </a:extLst>
          </p:cNvPr>
          <p:cNvSpPr txBox="1"/>
          <p:nvPr/>
        </p:nvSpPr>
        <p:spPr>
          <a:xfrm>
            <a:off x="6756432" y="234888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err="1">
                <a:solidFill>
                  <a:schemeClr val="accent5">
                    <a:lumMod val="75000"/>
                  </a:schemeClr>
                </a:solidFill>
              </a:rPr>
              <a:t>Low-Code</a:t>
            </a:r>
            <a:endParaRPr lang="pt-B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4AA1BC4-54C9-1352-D4DE-4079E6B18F1C}"/>
              </a:ext>
            </a:extLst>
          </p:cNvPr>
          <p:cNvSpPr txBox="1"/>
          <p:nvPr/>
        </p:nvSpPr>
        <p:spPr>
          <a:xfrm>
            <a:off x="6756432" y="3021920"/>
            <a:ext cx="453650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latin typeface="Calibri"/>
                <a:ea typeface="Calibri"/>
                <a:cs typeface="Calibri"/>
              </a:rPr>
              <a:t>As tecnologias </a:t>
            </a:r>
            <a:r>
              <a:rPr lang="pt-BR" sz="2000" err="1">
                <a:latin typeface="Calibri"/>
                <a:ea typeface="Calibri"/>
                <a:cs typeface="Calibri"/>
              </a:rPr>
              <a:t>Low-Code</a:t>
            </a:r>
            <a:r>
              <a:rPr lang="pt-BR" sz="2000">
                <a:latin typeface="Calibri"/>
                <a:ea typeface="Calibri"/>
                <a:cs typeface="Calibri"/>
              </a:rPr>
              <a:t> exigem que os usuários tenham alguma experiência em </a:t>
            </a:r>
            <a:r>
              <a:rPr lang="pt-BR" sz="1800">
                <a:latin typeface="Calibri"/>
                <a:ea typeface="Calibri"/>
                <a:cs typeface="Calibri"/>
              </a:rPr>
              <a:t>programação</a:t>
            </a:r>
            <a:r>
              <a:rPr lang="pt-BR" sz="2000">
                <a:latin typeface="Calibri"/>
                <a:ea typeface="Calibri"/>
                <a:cs typeface="Calibri"/>
              </a:rPr>
              <a:t>, mas o processo de desenvolvimento é simplificado por meio de interfaces visuais.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39598D-1253-845D-A83E-1FA4E8039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9270B23-2796-950A-1EBB-CDE3D7EA1C7F}"/>
              </a:ext>
            </a:extLst>
          </p:cNvPr>
          <p:cNvSpPr txBox="1"/>
          <p:nvPr/>
        </p:nvSpPr>
        <p:spPr>
          <a:xfrm>
            <a:off x="1197868" y="314653"/>
            <a:ext cx="10230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/>
              <a:t>Características e vantagens em utilizar tecnologias </a:t>
            </a:r>
          </a:p>
          <a:p>
            <a:r>
              <a:rPr lang="pt-BR"/>
              <a:t>No-</a:t>
            </a:r>
            <a:r>
              <a:rPr lang="pt-BR" err="1"/>
              <a:t>Code</a:t>
            </a:r>
            <a:r>
              <a:rPr lang="pt-BR"/>
              <a:t>/</a:t>
            </a:r>
            <a:r>
              <a:rPr lang="pt-BR" err="1"/>
              <a:t>Low-Code</a:t>
            </a:r>
            <a:endParaRPr lang="pt-BR"/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69701B35-8EAF-246A-48B5-4FBB9EFC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5193"/>
              </p:ext>
            </p:extLst>
          </p:nvPr>
        </p:nvGraphicFramePr>
        <p:xfrm>
          <a:off x="1629916" y="1340768"/>
          <a:ext cx="9798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4C1C926-A92C-006F-C8CA-EF1693F85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1566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C1C926-A92C-006F-C8CA-EF1693F85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40903"/>
            <a:ext cx="5521695" cy="44452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Imagem 11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7A542BEE-83C5-D7E5-FCB9-CA35C132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96" y="287070"/>
            <a:ext cx="4896544" cy="5894274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890987-4AEA-30D0-E4C8-46D6B2034CF2}"/>
              </a:ext>
            </a:extLst>
          </p:cNvPr>
          <p:cNvSpPr txBox="1"/>
          <p:nvPr/>
        </p:nvSpPr>
        <p:spPr>
          <a:xfrm>
            <a:off x="1205662" y="1318965"/>
            <a:ext cx="5529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/>
              <a:t>A Microsoft foi nomeada líder em 2023 </a:t>
            </a:r>
            <a:r>
              <a:rPr lang="pt-BR" sz="1800" err="1"/>
              <a:t>Gartner</a:t>
            </a:r>
            <a:r>
              <a:rPr lang="pt-BR" sz="1800"/>
              <a:t>® Magic </a:t>
            </a:r>
            <a:r>
              <a:rPr lang="pt-BR" sz="1800" err="1"/>
              <a:t>Quadrant</a:t>
            </a:r>
            <a:r>
              <a:rPr lang="pt-BR" sz="1800"/>
              <a:t>™ pela quarta vez consecutiva para plataformas de aplicativos empresariais de baixo código.</a:t>
            </a:r>
          </a:p>
          <a:p>
            <a:endParaRPr lang="pt-BR" sz="1800"/>
          </a:p>
          <a:p>
            <a:r>
              <a:rPr lang="pt-BR" sz="1800"/>
              <a:t>Além disso, para as organizações que possuem licença do office 365 o desenvolvimento para construção de novos aplicativos não acarreta custos adicionais.</a:t>
            </a:r>
          </a:p>
        </p:txBody>
      </p:sp>
      <p:pic>
        <p:nvPicPr>
          <p:cNvPr id="14" name="Imagem 1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9E9A72C-8B43-77E2-C8E6-7750AB742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0" y="3563448"/>
            <a:ext cx="5214776" cy="26642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DA4832D-0BF1-F881-4B9A-E4022B54A862}"/>
              </a:ext>
            </a:extLst>
          </p:cNvPr>
          <p:cNvSpPr txBox="1"/>
          <p:nvPr/>
        </p:nvSpPr>
        <p:spPr>
          <a:xfrm>
            <a:off x="1046058" y="28707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Por que utilizar a plataforma Microsoft</a:t>
            </a:r>
          </a:p>
        </p:txBody>
      </p:sp>
    </p:spTree>
    <p:extLst>
      <p:ext uri="{BB962C8B-B14F-4D97-AF65-F5344CB8AC3E}">
        <p14:creationId xmlns:p14="http://schemas.microsoft.com/office/powerpoint/2010/main" val="149512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867DD8-6D2B-9A3E-5C38-9CD3D9401BCA}"/>
              </a:ext>
            </a:extLst>
          </p:cNvPr>
          <p:cNvSpPr txBox="1"/>
          <p:nvPr/>
        </p:nvSpPr>
        <p:spPr>
          <a:xfrm>
            <a:off x="1125860" y="3134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Licenciamento Office 365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DA47C9-E3A8-880A-7DE6-6D37A586DA66}"/>
              </a:ext>
            </a:extLst>
          </p:cNvPr>
          <p:cNvSpPr txBox="1"/>
          <p:nvPr/>
        </p:nvSpPr>
        <p:spPr>
          <a:xfrm>
            <a:off x="1125860" y="778611"/>
            <a:ext cx="3528392" cy="6247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E1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E3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E5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F3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Business Basic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Business Standard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Business Premium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F1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F3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E3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E5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Windows 10 Pro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Windows Enterprise E3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Windows Enterprise E5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A1 for Faculty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A1 for Students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A1 Plus for Faculty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A1 Plus for Students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A3 for Faculty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A3 for Students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A3 for Student Use Benefit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A5 for Faculty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A5 for Students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>
                <a:effectLst/>
                <a:latin typeface="Calibri"/>
                <a:ea typeface="Calibri"/>
                <a:cs typeface="Calibri"/>
              </a:rPr>
              <a:t>Office 365 A5 for Student Use Benefit</a:t>
            </a:r>
          </a:p>
          <a:p>
            <a:endParaRPr lang="pt-BR" sz="1600"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537D40-9B06-3AD8-1F52-583029C98E17}"/>
              </a:ext>
            </a:extLst>
          </p:cNvPr>
          <p:cNvSpPr txBox="1"/>
          <p:nvPr/>
        </p:nvSpPr>
        <p:spPr>
          <a:xfrm>
            <a:off x="5993898" y="996464"/>
            <a:ext cx="6111380" cy="3939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b="1" i="0">
                <a:effectLst/>
                <a:latin typeface="Calibri"/>
                <a:ea typeface="Calibri"/>
                <a:cs typeface="Calibri"/>
              </a:rPr>
              <a:t>Plano por usuário</a:t>
            </a:r>
            <a:r>
              <a:rPr lang="pt-BR" sz="1800" b="1">
                <a:latin typeface="Calibri"/>
                <a:ea typeface="Calibri"/>
                <a:cs typeface="Calibri"/>
              </a:rPr>
              <a:t> </a:t>
            </a:r>
            <a:endParaRPr lang="pt-BR" sz="1800" b="1" i="0">
              <a:effectLst/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600" b="1" i="0">
              <a:effectLst/>
              <a:latin typeface="Calibri"/>
              <a:ea typeface="Calibri"/>
              <a:cs typeface="Calibri"/>
            </a:endParaRPr>
          </a:p>
          <a:p>
            <a:pPr marL="894715" lvl="1" indent="-285750">
              <a:buFont typeface="Wingdings" panose="05000000000000000000" pitchFamily="2" charset="2"/>
              <a:buChar char="Ø"/>
            </a:pPr>
            <a:r>
              <a:rPr lang="pt-BR" sz="1600">
                <a:latin typeface="Calibri"/>
                <a:ea typeface="Calibri"/>
                <a:cs typeface="Calibri"/>
              </a:rPr>
              <a:t>	Execute vários aplicativos por usuário por uma taxa mensal fixa.</a:t>
            </a:r>
          </a:p>
          <a:p>
            <a:pPr algn="l"/>
            <a:endParaRPr lang="pt-BR" sz="1600"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800" b="1" i="0">
                <a:effectLst/>
                <a:latin typeface="Calibri"/>
                <a:ea typeface="Calibri"/>
                <a:cs typeface="Calibri"/>
              </a:rPr>
              <a:t>Plano por aplicativo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b="1">
              <a:latin typeface="Calibri"/>
              <a:ea typeface="Calibri"/>
              <a:cs typeface="Calibri"/>
            </a:endParaRPr>
          </a:p>
          <a:p>
            <a:pPr marL="894715" lvl="1" indent="-285750">
              <a:buFont typeface="Wingdings" panose="05000000000000000000" pitchFamily="2" charset="2"/>
              <a:buChar char="Ø"/>
            </a:pPr>
            <a:r>
              <a:rPr lang="pt-BR" sz="1600" b="1">
                <a:latin typeface="Calibri"/>
                <a:ea typeface="Calibri"/>
                <a:cs typeface="Calibri"/>
              </a:rPr>
              <a:t>	</a:t>
            </a:r>
            <a:r>
              <a:rPr lang="pt-BR" sz="1600" i="0">
                <a:effectLst/>
                <a:latin typeface="Calibri"/>
                <a:ea typeface="Calibri"/>
                <a:cs typeface="Calibri"/>
              </a:rPr>
              <a:t>Execute um aplicativo, reunindo licenças para acesso a cada item adicional conforme suas necessidades mudarem.</a:t>
            </a:r>
          </a:p>
          <a:p>
            <a:pPr algn="l"/>
            <a:endParaRPr lang="pt-BR" sz="1600">
              <a:latin typeface="Calibri"/>
              <a:ea typeface="Calibri"/>
              <a:cs typeface="Ca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t-BR" sz="1800" b="1" i="0">
                <a:effectLst/>
                <a:latin typeface="Calibri"/>
                <a:ea typeface="Calibri"/>
                <a:cs typeface="Calibri"/>
              </a:rPr>
              <a:t>Básico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t-BR" sz="1600" b="1" i="0">
              <a:effectLst/>
              <a:latin typeface="Calibri"/>
              <a:ea typeface="Calibri"/>
              <a:cs typeface="Calibri"/>
            </a:endParaRPr>
          </a:p>
          <a:p>
            <a:pPr marL="894715" lvl="1" indent="-285750">
              <a:buFont typeface="Wingdings" panose="05000000000000000000" pitchFamily="2" charset="2"/>
              <a:buChar char="Ø"/>
            </a:pPr>
            <a:r>
              <a:rPr lang="pt-BR" sz="1600" b="1">
                <a:latin typeface="Calibri"/>
                <a:ea typeface="Calibri"/>
                <a:cs typeface="Calibri"/>
              </a:rPr>
              <a:t>	</a:t>
            </a:r>
            <a:r>
              <a:rPr lang="pt-BR" sz="1600" i="0">
                <a:effectLst/>
                <a:latin typeface="Calibri"/>
                <a:ea typeface="Calibri"/>
                <a:cs typeface="Calibri"/>
              </a:rPr>
              <a:t>Execute vários aplicativos utilizando conectores básicos (</a:t>
            </a:r>
            <a:r>
              <a:rPr lang="pt-BR" sz="1600" i="0" err="1">
                <a:effectLst/>
                <a:latin typeface="Calibri"/>
                <a:ea typeface="Calibri"/>
                <a:cs typeface="Calibri"/>
              </a:rPr>
              <a:t>excel</a:t>
            </a:r>
            <a:r>
              <a:rPr lang="pt-BR" sz="1600" i="0">
                <a:effectLst/>
                <a:latin typeface="Calibri"/>
                <a:ea typeface="Calibri"/>
                <a:cs typeface="Calibri"/>
              </a:rPr>
              <a:t> ou listas do SharePoint).</a:t>
            </a:r>
          </a:p>
          <a:p>
            <a:pPr algn="l"/>
            <a:endParaRPr lang="pt-BR" sz="1800" i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C34461-BC47-0D11-950A-5E0D88959697}"/>
              </a:ext>
            </a:extLst>
          </p:cNvPr>
          <p:cNvSpPr txBox="1"/>
          <p:nvPr/>
        </p:nvSpPr>
        <p:spPr>
          <a:xfrm>
            <a:off x="5993898" y="3134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Licenciamento Power Apps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06F0DF-0AC8-2096-163C-CE5667452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6950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867DD8-6D2B-9A3E-5C38-9CD3D9401BCA}"/>
              </a:ext>
            </a:extLst>
          </p:cNvPr>
          <p:cNvSpPr txBox="1"/>
          <p:nvPr/>
        </p:nvSpPr>
        <p:spPr>
          <a:xfrm>
            <a:off x="1125860" y="313492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Como aprender a desenvolver aplicativos com a Microsoft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DA47C9-E3A8-880A-7DE6-6D37A586DA66}"/>
              </a:ext>
            </a:extLst>
          </p:cNvPr>
          <p:cNvSpPr txBox="1"/>
          <p:nvPr/>
        </p:nvSpPr>
        <p:spPr>
          <a:xfrm>
            <a:off x="1125860" y="996464"/>
            <a:ext cx="10729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/>
              <a:t>A Microsoft </a:t>
            </a:r>
            <a:r>
              <a:rPr lang="pt-BR" sz="1800" err="1"/>
              <a:t>learn</a:t>
            </a:r>
            <a:r>
              <a:rPr lang="pt-BR" sz="1800"/>
              <a:t> é uma plataforma online que tem por objetivo a capacitação de novos desenvolvedores, arquitetos e administradores de TI. Nela possui mais de 80 horas de conteúdo gratuito. A plataforma oferece cursos interativos, laboratórios práticos e certificações reconhecidas pelo mercado. </a:t>
            </a:r>
          </a:p>
          <a:p>
            <a:endParaRPr lang="pt-BR" sz="1800"/>
          </a:p>
          <a:p>
            <a:r>
              <a:rPr lang="pt-BR" sz="1800"/>
              <a:t>A Microsoft </a:t>
            </a:r>
            <a:r>
              <a:rPr lang="pt-BR" sz="1800" err="1"/>
              <a:t>learn</a:t>
            </a:r>
            <a:r>
              <a:rPr lang="pt-BR" sz="1800"/>
              <a:t> ajuda você a aprender as habilidades necessárias para trabalhar com as tecnologias da Microsoft e avançar no conhecimento em desenvolvimento de aplicativos no-</a:t>
            </a:r>
            <a:r>
              <a:rPr lang="pt-BR" sz="1800" err="1"/>
              <a:t>code</a:t>
            </a:r>
            <a:r>
              <a:rPr lang="pt-BR" sz="1800"/>
              <a:t> e </a:t>
            </a:r>
            <a:r>
              <a:rPr lang="pt-BR" sz="1800" err="1"/>
              <a:t>low-code</a:t>
            </a:r>
            <a:r>
              <a:rPr lang="pt-BR" sz="1800"/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5FA4E0-CA68-9D2C-A71D-B2E1798A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3140968"/>
            <a:ext cx="4176464" cy="303204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167EB3-8266-F8A0-1776-A01034B9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2852936"/>
            <a:ext cx="5896377" cy="333018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0B84056-5AA6-9076-D6FD-D4C471323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9396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3E1F799-083B-5720-691D-E6E8D094EA49}"/>
              </a:ext>
            </a:extLst>
          </p:cNvPr>
          <p:cNvSpPr txBox="1"/>
          <p:nvPr/>
        </p:nvSpPr>
        <p:spPr>
          <a:xfrm>
            <a:off x="1256479" y="313492"/>
            <a:ext cx="458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Aplicativo OKR</a:t>
            </a:r>
          </a:p>
        </p:txBody>
      </p:sp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38A2DE4-2557-1386-DC02-1E78BD168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2" y="1240669"/>
            <a:ext cx="3272064" cy="188629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6DD47C-0814-7B82-814D-0B279F4B543A}"/>
              </a:ext>
            </a:extLst>
          </p:cNvPr>
          <p:cNvSpPr txBox="1"/>
          <p:nvPr/>
        </p:nvSpPr>
        <p:spPr>
          <a:xfrm>
            <a:off x="8354072" y="959649"/>
            <a:ext cx="3459643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/>
              <a:t>O app. OKR é uma solução de gestão por resultados criado pela Secretaria de Planejamento e Gestão (SEPLANGE), lançado em 20/03/2021. </a:t>
            </a:r>
          </a:p>
          <a:p>
            <a:endParaRPr lang="pt-BR" sz="1600"/>
          </a:p>
          <a:p>
            <a:r>
              <a:rPr lang="pt-BR" sz="1600"/>
              <a:t>O aplicativo se baseia na metodologia OKR (Objetivos e Resultados-Chave), a solução ajuda os usuários a estabelecer e monitorar seus objetivos e resultados-chave de forma transparente e eficaz. Fornece ainda apoio na execução do planejamento estratégico institucional, a melhoria e a inovação dos processos internos.</a:t>
            </a:r>
          </a:p>
          <a:p>
            <a:endParaRPr lang="pt-BR"/>
          </a:p>
          <a:p>
            <a:r>
              <a:rPr lang="pt-BR" sz="1600">
                <a:ea typeface="+mn-lt"/>
                <a:cs typeface="+mn-lt"/>
              </a:rPr>
              <a:t>Atualmente, diversos MPs já aderiram à solução por meio de acordos de cooperação técnica. </a:t>
            </a:r>
            <a:endParaRPr lang="pt-BR"/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1972A68-B920-675A-B400-2228022F1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13" y="3326277"/>
            <a:ext cx="3272064" cy="192670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0CE6135-2E2E-4ADE-AD80-6F5E23290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1" y="3324804"/>
            <a:ext cx="3272064" cy="192986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3F05D4D-648E-3FB3-5C7F-1AE3F6C84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B990411-E7EA-E502-9AC6-C4013FBB1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722" y="1237136"/>
            <a:ext cx="3276508" cy="18914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173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3E1F799-083B-5720-691D-E6E8D094EA49}"/>
              </a:ext>
            </a:extLst>
          </p:cNvPr>
          <p:cNvSpPr txBox="1"/>
          <p:nvPr/>
        </p:nvSpPr>
        <p:spPr>
          <a:xfrm>
            <a:off x="1256479" y="313492"/>
            <a:ext cx="458646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/>
              <a:t>Integração com Power BI</a:t>
            </a:r>
            <a:endParaRPr lang="pt-BR" sz="2800">
              <a:ea typeface="Calibri"/>
              <a:cs typeface="Calibri"/>
            </a:endParaRPr>
          </a:p>
        </p:txBody>
      </p:sp>
      <p:pic>
        <p:nvPicPr>
          <p:cNvPr id="9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38A2DE4-2557-1386-DC02-1E78BD16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12" y="1272918"/>
            <a:ext cx="3272064" cy="182179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6DD47C-0814-7B82-814D-0B279F4B543A}"/>
              </a:ext>
            </a:extLst>
          </p:cNvPr>
          <p:cNvSpPr txBox="1"/>
          <p:nvPr/>
        </p:nvSpPr>
        <p:spPr>
          <a:xfrm>
            <a:off x="8354072" y="1151360"/>
            <a:ext cx="345964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>
                <a:ea typeface="+mn-lt"/>
                <a:cs typeface="+mn-lt"/>
              </a:rPr>
              <a:t>Para facilitar o acompanhamento dos </a:t>
            </a:r>
            <a:r>
              <a:rPr lang="pt-BR" sz="1600" err="1">
                <a:ea typeface="+mn-lt"/>
                <a:cs typeface="+mn-lt"/>
              </a:rPr>
              <a:t>OKRs</a:t>
            </a:r>
            <a:r>
              <a:rPr lang="pt-BR" sz="1600">
                <a:ea typeface="+mn-lt"/>
                <a:cs typeface="+mn-lt"/>
              </a:rPr>
              <a:t> registrados no aplicativo, desenvolvemos um painel de bi que oferece aos usuários uma visão clara, transparente e atualizada dos resultados-chave de cada setor. Esse painel possibilita filtrar os dados por trimestre, bem como exibir gráficos e indicadores úteis para a gestão dos </a:t>
            </a:r>
            <a:r>
              <a:rPr lang="pt-BR" sz="1600" err="1">
                <a:ea typeface="+mn-lt"/>
                <a:cs typeface="+mn-lt"/>
              </a:rPr>
              <a:t>OKRs</a:t>
            </a:r>
            <a:r>
              <a:rPr lang="pt-BR" sz="1600">
                <a:ea typeface="+mn-lt"/>
                <a:cs typeface="+mn-lt"/>
              </a:rPr>
              <a:t>.</a:t>
            </a:r>
            <a:endParaRPr lang="pt-BR"/>
          </a:p>
        </p:txBody>
      </p:sp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1972A68-B920-675A-B400-2228022F1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13" y="3342593"/>
            <a:ext cx="3272064" cy="182436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0CE6135-2E2E-4ADE-AD80-6F5E2329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82" y="3344696"/>
            <a:ext cx="3272064" cy="18203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3F05D4D-648E-3FB3-5C7F-1AE3F6C84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B990411-E7EA-E502-9AC6-C4013FBB1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654" y="1270746"/>
            <a:ext cx="3261270" cy="18242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035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3E1F799-083B-5720-691D-E6E8D094EA49}"/>
              </a:ext>
            </a:extLst>
          </p:cNvPr>
          <p:cNvSpPr txBox="1"/>
          <p:nvPr/>
        </p:nvSpPr>
        <p:spPr>
          <a:xfrm>
            <a:off x="1178010" y="313492"/>
            <a:ext cx="1074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Acordos de cooperação técnica – Cedência de uso do App. OKR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FC66A44-C55E-4E4D-84B2-0B32E0FCFDFF}"/>
              </a:ext>
            </a:extLst>
          </p:cNvPr>
          <p:cNvGrpSpPr/>
          <p:nvPr/>
        </p:nvGrpSpPr>
        <p:grpSpPr>
          <a:xfrm>
            <a:off x="1241405" y="1053355"/>
            <a:ext cx="9706013" cy="4751290"/>
            <a:chOff x="1178010" y="1196752"/>
            <a:chExt cx="10605034" cy="5347756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B8254565-079F-1B43-31B7-0C279F215F4E}"/>
                </a:ext>
              </a:extLst>
            </p:cNvPr>
            <p:cNvSpPr/>
            <p:nvPr/>
          </p:nvSpPr>
          <p:spPr>
            <a:xfrm>
              <a:off x="1178010" y="1196752"/>
              <a:ext cx="10605034" cy="5347756"/>
            </a:xfrm>
            <a:prstGeom prst="round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80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E6485BCE-7743-11FC-5234-B319C3CFDA4C}"/>
                </a:ext>
              </a:extLst>
            </p:cNvPr>
            <p:cNvGrpSpPr/>
            <p:nvPr/>
          </p:nvGrpSpPr>
          <p:grpSpPr>
            <a:xfrm>
              <a:off x="1912813" y="1352281"/>
              <a:ext cx="8862119" cy="4945685"/>
              <a:chOff x="1912813" y="1352281"/>
              <a:chExt cx="8862119" cy="4945685"/>
            </a:xfrm>
          </p:grpSpPr>
          <p:pic>
            <p:nvPicPr>
              <p:cNvPr id="1026" name="Picture 2" descr="Logo do Ministério Público do Estado do Acre">
                <a:extLst>
                  <a:ext uri="{FF2B5EF4-FFF2-40B4-BE49-F238E27FC236}">
                    <a16:creationId xmlns:a16="http://schemas.microsoft.com/office/drawing/2014/main" id="{4C1E7C31-83C0-F54A-0AD6-D9DB0C460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4692" y="1517410"/>
                <a:ext cx="2160240" cy="583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nício">
                <a:extLst>
                  <a:ext uri="{FF2B5EF4-FFF2-40B4-BE49-F238E27FC236}">
                    <a16:creationId xmlns:a16="http://schemas.microsoft.com/office/drawing/2014/main" id="{5EF14CB4-FC70-1FF3-987D-5F77E35C9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2331" y="2836451"/>
                <a:ext cx="2376264" cy="641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Revista do Ministério Público do Distrito Federal e Territórios">
                <a:extLst>
                  <a:ext uri="{FF2B5EF4-FFF2-40B4-BE49-F238E27FC236}">
                    <a16:creationId xmlns:a16="http://schemas.microsoft.com/office/drawing/2014/main" id="{F55D6CE4-36F0-2FC5-66CB-3B82663D0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189" y="1352281"/>
                <a:ext cx="3908291" cy="1098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EAD MPES">
                <a:extLst>
                  <a:ext uri="{FF2B5EF4-FFF2-40B4-BE49-F238E27FC236}">
                    <a16:creationId xmlns:a16="http://schemas.microsoft.com/office/drawing/2014/main" id="{5B16C42D-1D48-5323-D791-CC6F4876E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197" y="5118503"/>
                <a:ext cx="1867607" cy="87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Ministério Público do Estado do Maranhão">
                <a:extLst>
                  <a:ext uri="{FF2B5EF4-FFF2-40B4-BE49-F238E27FC236}">
                    <a16:creationId xmlns:a16="http://schemas.microsoft.com/office/drawing/2014/main" id="{F6D9D1BD-BC31-0777-7878-801F74FEB1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5865" y="3071197"/>
                <a:ext cx="2257425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Galactus Web - Galactus Web">
                <a:extLst>
                  <a:ext uri="{FF2B5EF4-FFF2-40B4-BE49-F238E27FC236}">
                    <a16:creationId xmlns:a16="http://schemas.microsoft.com/office/drawing/2014/main" id="{D01B4B27-266D-8A58-051E-E253855F3F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1008" y="5101173"/>
                <a:ext cx="1867607" cy="87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V CONCURSO PÚBLICO PARA O PROVIMENTO DE CARGOS EFETIVOS DO QUADRO DO  MINISTÉRIO PÚBLICO DO ESTADO DA PARAÍBA EDITAL Nº 01/">
                <a:extLst>
                  <a:ext uri="{FF2B5EF4-FFF2-40B4-BE49-F238E27FC236}">
                    <a16:creationId xmlns:a16="http://schemas.microsoft.com/office/drawing/2014/main" id="{A9ADC5A4-4799-F78F-0CAE-247FA09A5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813" y="3764612"/>
                <a:ext cx="2542376" cy="1008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6" descr="Concurso MP RJ - Ministério Público do Estado do Rio de Janeiro: cursos,  edital e datas | Gran Cursos Online">
                <a:extLst>
                  <a:ext uri="{FF2B5EF4-FFF2-40B4-BE49-F238E27FC236}">
                    <a16:creationId xmlns:a16="http://schemas.microsoft.com/office/drawing/2014/main" id="{454F8375-62A3-8AB0-2DAE-C5570429D0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9560" y="2581900"/>
                <a:ext cx="2781934" cy="2090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8" descr="Procuradoria-Geral de Justiça, GAECO e CyberGAECO do MPSC estão em Blumenau  para dar suporte às Promotorias de Justiça e auxiliar nas investigações  sobre o ataque à creche - No Ponto SC">
                <a:extLst>
                  <a:ext uri="{FF2B5EF4-FFF2-40B4-BE49-F238E27FC236}">
                    <a16:creationId xmlns:a16="http://schemas.microsoft.com/office/drawing/2014/main" id="{A10DE313-9623-A0F3-4142-4BD6142C33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8120" y="4782156"/>
                <a:ext cx="2204814" cy="1515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30" descr="logo">
                <a:extLst>
                  <a:ext uri="{FF2B5EF4-FFF2-40B4-BE49-F238E27FC236}">
                    <a16:creationId xmlns:a16="http://schemas.microsoft.com/office/drawing/2014/main" id="{3289756C-5FCE-1130-114D-218663A28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2331" y="1529867"/>
                <a:ext cx="1905000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A594D370-FA07-D71A-5395-1292D0A1E7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1" y="6413471"/>
            <a:ext cx="5521695" cy="44452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916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14_TF02787990" id="{E2EB6F66-559D-4935-B0FE-CC1100470BBA}" vid="{EDFAEEEF-A820-4D8D-8A70-9CA9D460C139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2A460800C9B429FE8E2EBACBA3027" ma:contentTypeVersion="14" ma:contentTypeDescription="Create a new document." ma:contentTypeScope="" ma:versionID="02bbb1eca1047eb88e219d14d42028ca">
  <xsd:schema xmlns:xsd="http://www.w3.org/2001/XMLSchema" xmlns:xs="http://www.w3.org/2001/XMLSchema" xmlns:p="http://schemas.microsoft.com/office/2006/metadata/properties" xmlns:ns3="9769fabd-6e92-48f2-a534-53f1729fff5f" xmlns:ns4="13ed43a3-00ff-4642-a4a6-c21d59773bd0" targetNamespace="http://schemas.microsoft.com/office/2006/metadata/properties" ma:root="true" ma:fieldsID="5310abc3db97487af31fa6e57c39833d" ns3:_="" ns4:_="">
    <xsd:import namespace="9769fabd-6e92-48f2-a534-53f1729fff5f"/>
    <xsd:import namespace="13ed43a3-00ff-4642-a4a6-c21d59773b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9fabd-6e92-48f2-a534-53f1729fff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d43a3-00ff-4642-a4a6-c21d59773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ed43a3-00ff-4642-a4a6-c21d59773bd0" xsi:nil="true"/>
  </documentManagement>
</p:properties>
</file>

<file path=customXml/itemProps1.xml><?xml version="1.0" encoding="utf-8"?>
<ds:datastoreItem xmlns:ds="http://schemas.openxmlformats.org/officeDocument/2006/customXml" ds:itemID="{F8924F1E-BB91-4ACA-97BA-BFFDC58C7D90}">
  <ds:schemaRefs>
    <ds:schemaRef ds:uri="13ed43a3-00ff-4642-a4a6-c21d59773bd0"/>
    <ds:schemaRef ds:uri="9769fabd-6e92-48f2-a534-53f1729fff5f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6E05D9-6E3E-4A02-96E5-FAD07C4F30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13ed43a3-00ff-4642-a4a6-c21d59773bd0"/>
    <ds:schemaRef ds:uri="http://schemas.microsoft.com/office/2006/metadata/properties"/>
    <ds:schemaRef ds:uri="http://www.w3.org/2000/xmlns/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Tecnologia 16x9</vt:lpstr>
      <vt:lpstr>Tecnologia No-Code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No-Code</dc:title>
  <dc:creator>Pedro Henrique Cavalcante de Oliveira</dc:creator>
  <cp:revision>1</cp:revision>
  <dcterms:created xsi:type="dcterms:W3CDTF">2023-05-24T17:22:08Z</dcterms:created>
  <dcterms:modified xsi:type="dcterms:W3CDTF">2023-06-01T12:43:26Z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0x010100B982A460800C9B429FE8E2EBACBA3027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