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76" r:id="rId4"/>
    <p:sldId id="267" r:id="rId5"/>
    <p:sldId id="280" r:id="rId6"/>
    <p:sldId id="277" r:id="rId7"/>
    <p:sldId id="278" r:id="rId8"/>
    <p:sldId id="279" r:id="rId9"/>
    <p:sldId id="281" r:id="rId10"/>
    <p:sldId id="283" r:id="rId11"/>
    <p:sldId id="284" r:id="rId12"/>
    <p:sldId id="285" r:id="rId13"/>
    <p:sldId id="288" r:id="rId14"/>
    <p:sldId id="286" r:id="rId15"/>
    <p:sldId id="287" r:id="rId16"/>
    <p:sldId id="28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ela Cristina Ozório" initials="MCO" lastIdx="1" clrIdx="0">
    <p:extLst>
      <p:ext uri="{19B8F6BF-5375-455C-9EA6-DF929625EA0E}">
        <p15:presenceInfo xmlns:p15="http://schemas.microsoft.com/office/powerpoint/2012/main" userId="S::mozorio@mpac.mp.br::2c5b7a46-0617-494b-a909-a8ac33a0cc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ozorio@mpac.m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ac.mp.br/administracao-superior/procuradoria-geral/atos-normativo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EECD6D-57ED-4EC0-8C5F-52381E2A3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8403" y="612741"/>
            <a:ext cx="9787836" cy="1819373"/>
          </a:xfrm>
        </p:spPr>
        <p:txBody>
          <a:bodyPr>
            <a:noAutofit/>
          </a:bodyPr>
          <a:lstStyle/>
          <a:p>
            <a:pPr algn="ctr"/>
            <a:br>
              <a:rPr lang="pt-BR" sz="4800" b="1" dirty="0"/>
            </a:br>
            <a:br>
              <a:rPr lang="pt-BR" sz="4800" b="1" dirty="0"/>
            </a:br>
            <a:r>
              <a:rPr lang="pt-BR" sz="4800" b="1" dirty="0"/>
              <a:t>NÚCLEO DE APOIO TÉCNICO-NAT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393D93-557B-4D9D-B2F1-04A94C5422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799003"/>
            <a:ext cx="8637072" cy="1310326"/>
          </a:xfrm>
        </p:spPr>
        <p:txBody>
          <a:bodyPr>
            <a:noAutofit/>
          </a:bodyPr>
          <a:lstStyle/>
          <a:p>
            <a:r>
              <a:rPr lang="pt-BR" sz="2400" b="1" dirty="0"/>
              <a:t>Coordenadora-Geral:</a:t>
            </a:r>
            <a:r>
              <a:rPr lang="pt-BR" sz="2400" dirty="0"/>
              <a:t> Marcela Cristina Ozório</a:t>
            </a:r>
          </a:p>
          <a:p>
            <a:r>
              <a:rPr lang="pt-BR" sz="2400" b="1" dirty="0"/>
              <a:t>Coordenador-Adjunto:</a:t>
            </a:r>
            <a:r>
              <a:rPr lang="pt-BR" sz="2400" dirty="0"/>
              <a:t> Bernardo </a:t>
            </a:r>
            <a:r>
              <a:rPr lang="pt-BR" sz="2400" dirty="0" err="1"/>
              <a:t>Fiterman</a:t>
            </a:r>
            <a:r>
              <a:rPr lang="pt-BR" sz="2400" dirty="0"/>
              <a:t> Albano</a:t>
            </a:r>
          </a:p>
        </p:txBody>
      </p:sp>
    </p:spTree>
    <p:extLst>
      <p:ext uri="{BB962C8B-B14F-4D97-AF65-F5344CB8AC3E}">
        <p14:creationId xmlns:p14="http://schemas.microsoft.com/office/powerpoint/2010/main" val="306007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051F7D87-BD2F-480E-9FB0-5DE9ACD87B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5132" y="989901"/>
            <a:ext cx="9632775" cy="422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1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E85092B-DBFA-4284-90AB-E17CEC4F2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1066103"/>
            <a:ext cx="9602788" cy="428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3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889654D3-450A-4A7E-AFCE-F9EDC72C7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998290"/>
            <a:ext cx="9602788" cy="43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3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12977130-53F8-42BC-A0A4-4EAFDE88FE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1026970"/>
            <a:ext cx="10181692" cy="4560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5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DE8BC70-8FD1-49D3-B6CE-27AE36F73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906010"/>
            <a:ext cx="9602788" cy="458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62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C03FC55B-268A-4C54-A229-F0492EAEB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300" y="1057013"/>
            <a:ext cx="9602788" cy="416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5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67042B-CDCF-4D46-99CA-9EE0E76DC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400" b="1" dirty="0"/>
              <a:t>OBRIGADA</a:t>
            </a: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MARCELA CRISTINA OZORIO</a:t>
            </a:r>
          </a:p>
          <a:p>
            <a:pPr algn="ctr"/>
            <a:r>
              <a:rPr lang="pt-BR" sz="2400" dirty="0">
                <a:hlinkClick r:id="rId2"/>
              </a:rPr>
              <a:t>mozorio@mpac.mp.br</a:t>
            </a:r>
            <a:endParaRPr lang="pt-BR" sz="2400" dirty="0"/>
          </a:p>
          <a:p>
            <a:pPr algn="ctr"/>
            <a:r>
              <a:rPr lang="pt-BR" sz="2400" dirty="0"/>
              <a:t>68-999694188</a:t>
            </a:r>
          </a:p>
        </p:txBody>
      </p:sp>
    </p:spTree>
    <p:extLst>
      <p:ext uri="{BB962C8B-B14F-4D97-AF65-F5344CB8AC3E}">
        <p14:creationId xmlns:p14="http://schemas.microsoft.com/office/powerpoint/2010/main" val="1576090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13E97C-EE2A-4C31-B9D0-2EB1AB32C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998" y="1036948"/>
            <a:ext cx="10416618" cy="4807671"/>
          </a:xfrm>
        </p:spPr>
        <p:txBody>
          <a:bodyPr>
            <a:noAutofit/>
          </a:bodyPr>
          <a:lstStyle/>
          <a:p>
            <a:pPr algn="just"/>
            <a:r>
              <a:rPr lang="pt-BR" dirty="0"/>
              <a:t>O Núcleo de Apoio Técnico (NAT) foi instituído no âmbito do Ministério Público do Estado do Acre por meio do Ato n.º 25, de 13 de setembro de 2012, da Procuradoria-Geral de Justiça, com o escopo de prestar apoio de inteligência e segurança institucional, técnico-científico e operacional, por meio de servidores habilitados em áreas de conhecimento específico, aos órgãos de execução e, em especial, ao Grupo de Atuação Especial no Combate ao Crime Organizado (GAECO). </a:t>
            </a:r>
          </a:p>
          <a:p>
            <a:pPr algn="just"/>
            <a:r>
              <a:rPr lang="pt-BR" dirty="0"/>
              <a:t>Além da função acima referida, o NAT também ficou responsável pelo gerenciamento e funcionamento do Sistema de Investigação de Movimentação Bancária (SIMBA) e do Laboratório de Tecnologia contra Lavagem de Dinheiro (LAB-LD). </a:t>
            </a:r>
          </a:p>
        </p:txBody>
      </p:sp>
    </p:spTree>
    <p:extLst>
      <p:ext uri="{BB962C8B-B14F-4D97-AF65-F5344CB8AC3E}">
        <p14:creationId xmlns:p14="http://schemas.microsoft.com/office/powerpoint/2010/main" val="2303697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04CE2B-06AE-4EDB-8C41-0BD78A4D3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036948"/>
            <a:ext cx="9603275" cy="4429397"/>
          </a:xfrm>
        </p:spPr>
        <p:txBody>
          <a:bodyPr/>
          <a:lstStyle/>
          <a:p>
            <a:pPr algn="just"/>
            <a:r>
              <a:rPr lang="pt-BR" sz="2400" dirty="0"/>
              <a:t>Posteriormente, o NAT foi regulado pela nova Lei Orgânica do Ministério Público do Estado do Acre (Lei Complementar n.º 291, de 29 de dezembro de 2014), e atualizado pelo Ato n. 005/2021, da Procuradoria-Geral de Justiça, sendo previsto como órgão administrativo auxiliar de apoio técnico especializado de membros e órgãos do Ministério Público, vinculado à Procuradoria Geral de Justiça. 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563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034883-617F-48B3-A23F-E269A675D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5"/>
            <a:ext cx="9603275" cy="62095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ORGANOGRAMA DO NAT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09470F-2D6F-466E-A285-19BD780CE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29457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algn="ctr"/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C15EE8E-F9E3-426E-A002-556995281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532" y="1461155"/>
            <a:ext cx="9162351" cy="430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9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30315-006A-4A3C-AF12-13B36BA23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RETINA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695AE9-F604-4320-B34F-29A8489E7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1654"/>
            <a:ext cx="9603275" cy="45130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/>
              <a:t>CONTEXTO HISTÓRICO:</a:t>
            </a:r>
            <a:r>
              <a:rPr lang="pt-BR" dirty="0"/>
              <a:t> Operação Diáspora (44 integrantes – 2012). Operação Fim da Linha (165 integrantes – 2016), Operação </a:t>
            </a:r>
            <a:r>
              <a:rPr lang="pt-BR" dirty="0" err="1"/>
              <a:t>Exôdo</a:t>
            </a:r>
            <a:r>
              <a:rPr lang="pt-BR" dirty="0"/>
              <a:t> (138 integrantes – 2016)</a:t>
            </a:r>
          </a:p>
          <a:p>
            <a:pPr algn="just"/>
            <a:r>
              <a:rPr lang="pt-BR" dirty="0"/>
              <a:t>Desde então, se desenvolveu no estado do Acre uma guerra </a:t>
            </a:r>
            <a:r>
              <a:rPr lang="pt-BR" dirty="0" err="1"/>
              <a:t>inter</a:t>
            </a:r>
            <a:r>
              <a:rPr lang="pt-BR" dirty="0"/>
              <a:t> e entre </a:t>
            </a:r>
            <a:r>
              <a:rPr lang="pt-BR" dirty="0" err="1"/>
              <a:t>ORCRIMs</a:t>
            </a:r>
            <a:r>
              <a:rPr lang="pt-BR" dirty="0"/>
              <a:t>, ocasionando uma explosão nos índices de crimes violentos, em especial nos homicídios dolosos e roubos. Em resposta a tais eventos, uma série de ações e operações de combate ao Crime Organizado foram desenvolvidas em todo o Estado do Acre. Portanto, foi a partir deste contexto que o Ministério Público Estadual identificou a necessidade de desenvolver uma ferramenta que permitisse o armazenamento e gerenciamento de informações oriundas da atuação do Crime Organizado e que, consequentemente, possibilitasse o acesso seguro e rápido, por meio de um canal desburocratizado de investigações, ao conhecimento produzido sobre os fatos e as pessoas envolvidas com a problemática. </a:t>
            </a:r>
          </a:p>
        </p:txBody>
      </p:sp>
    </p:spTree>
    <p:extLst>
      <p:ext uri="{BB962C8B-B14F-4D97-AF65-F5344CB8AC3E}">
        <p14:creationId xmlns:p14="http://schemas.microsoft.com/office/powerpoint/2010/main" val="2228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06AD5-93DF-4AC7-8164-F3B96E031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RETINA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AABAE2-3632-477D-83D4-4B7201270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1655"/>
            <a:ext cx="9603275" cy="4580520"/>
          </a:xfrm>
        </p:spPr>
        <p:txBody>
          <a:bodyPr>
            <a:normAutofit/>
          </a:bodyPr>
          <a:lstStyle/>
          <a:p>
            <a:pPr algn="just"/>
            <a:r>
              <a:rPr lang="pt-BR" sz="2200" dirty="0"/>
              <a:t>O RETINA é uma ferramenta gerenciadora de conteúdo e sua dinâmica se desenvolve a partir do armazenamento de dados/informações relacionados às organizações criminosas (ORCRIMS) e a seus integrantes aqui denominados “Observados”. A ferramenta possibilita aos usuários (observadores) a geração de análises de correlação e de vínculo entre pessoas, entre fatos e entre pessoas e fatos. Suas funcionalidades principais estão relacionadas às consultas por variáveis que constituem o banco de dados, assim como à geração de relatórios descritivos/analíticos e relatórios gerenciais gerados conforme à necessidade dos observadores.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61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69988-F10C-4E27-9FAB-7CA39C17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RETINA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84350B-7380-49F3-BB58-2E5B54506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1654"/>
            <a:ext cx="9603275" cy="4513021"/>
          </a:xfrm>
        </p:spPr>
        <p:txBody>
          <a:bodyPr>
            <a:normAutofit/>
          </a:bodyPr>
          <a:lstStyle/>
          <a:p>
            <a:pPr algn="just"/>
            <a:r>
              <a:rPr lang="pt-BR" sz="2300" dirty="0"/>
              <a:t>O RETINA foi desenvolvido pelo Núcleo de Apoio Técnico, por meio das Coordenações de TI e de Desenvolvimento de Sistemas, sendo gerenciado pela Coordenação do Observatório de Análise Criminal.</a:t>
            </a:r>
          </a:p>
          <a:p>
            <a:pPr algn="just"/>
            <a:r>
              <a:rPr lang="pt-BR" sz="2300" dirty="0"/>
              <a:t>Institucionalizado pelo ATO n. 60/2022 da Procuradoria-Geral de Justiça do MPAC (</a:t>
            </a:r>
            <a:r>
              <a:rPr lang="pt-BR" sz="2300" dirty="0">
                <a:hlinkClick r:id="rId2"/>
              </a:rPr>
              <a:t>https://www.mpac.mp.br/administracao-superior/procuradoria-geral/atos-normativos</a:t>
            </a:r>
            <a:r>
              <a:rPr lang="pt-BR" sz="2300" dirty="0"/>
              <a:t>), o RETINA foi objeto de cooperação com 12 Ministérios Públicos e 07 instituições, como PF, PRF, PM, Secretária de Estado Justiça e Segurança Pública.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422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3F8540-E1CF-4262-AF18-20F0759C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RETINA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30E4B3-0286-48C4-8389-AE1E469C8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1655"/>
            <a:ext cx="9603275" cy="40746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O Sistema tem como principais objetivos, possibilitar a integração de conhecimentos produzidos pelas instituições que atuam, direta e indiretamente, no combate ao crime organizado, bem como de ser ferramenta de “</a:t>
            </a:r>
            <a:r>
              <a:rPr lang="pt-BR" dirty="0" err="1"/>
              <a:t>descompartimentação</a:t>
            </a:r>
            <a:r>
              <a:rPr lang="pt-BR" dirty="0"/>
              <a:t>” de informações importantes que, em regra, são institucionalizadas e de uso exclusivo. </a:t>
            </a:r>
          </a:p>
          <a:p>
            <a:pPr algn="just"/>
            <a:r>
              <a:rPr lang="pt-BR" dirty="0"/>
              <a:t>Cadastro pelo fato que associa e garantia de compartimentação.</a:t>
            </a:r>
          </a:p>
          <a:p>
            <a:pPr algn="just"/>
            <a:r>
              <a:rPr lang="pt-BR" dirty="0"/>
              <a:t>O RETINA encontra-se integrado, via API, com um banco de dados da Secretaria de Estado Justiça e Segurança Pública do Acre e com o Sistema Pandora, desenvolvido pelo MPPB.</a:t>
            </a:r>
          </a:p>
          <a:p>
            <a:pPr algn="just"/>
            <a:r>
              <a:rPr lang="pt-BR" dirty="0"/>
              <a:t>Foi desenvolvido em linguagem PHP  (com framework </a:t>
            </a:r>
            <a:r>
              <a:rPr lang="pt-BR" dirty="0" err="1"/>
              <a:t>Laravel</a:t>
            </a:r>
            <a:r>
              <a:rPr lang="pt-BR" dirty="0"/>
              <a:t>) e banco de dados SQL Server.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780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D85E5-78B0-4999-A877-FAF84EAE8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38331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RETINA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96E719-2F30-43B0-B463-642BB47F9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91654"/>
            <a:ext cx="9603275" cy="46662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300" dirty="0"/>
              <a:t>O Sistema oferece possibilidade de pesquisas por diversos filtros, situação em que poderão ser elaborados dossiês e relatórios analíticos, contendo dados de identificação dos observados; endereços de moradia e de atuação; facção/ORCRIM que o observado integra; função que o observado exerce na facção/ORCRIM; documentos de identificação; identificação prisional (caso já tenha ingressado no sistema prisional); lista dos fatos que vinculam o observado à facção/ORCRIM.</a:t>
            </a:r>
          </a:p>
          <a:p>
            <a:pPr algn="just"/>
            <a:r>
              <a:rPr lang="pt-BR" sz="2300" dirty="0"/>
              <a:t>Observados (9285 cadastrados a partir de 1381 fatos)</a:t>
            </a:r>
          </a:p>
          <a:p>
            <a:pPr algn="just"/>
            <a:r>
              <a:rPr lang="pt-BR" sz="2300" dirty="0"/>
              <a:t>Pessoas de interesse</a:t>
            </a:r>
          </a:p>
          <a:p>
            <a:pPr algn="just"/>
            <a:r>
              <a:rPr lang="pt-BR" sz="2300" dirty="0"/>
              <a:t>Pessoas importadas</a:t>
            </a:r>
          </a:p>
          <a:p>
            <a:pPr marL="0" indent="0">
              <a:buNone/>
            </a:pPr>
            <a:endParaRPr lang="pt-BR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157078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795</TotalTime>
  <Words>779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Century Gothic</vt:lpstr>
      <vt:lpstr>Galeria</vt:lpstr>
      <vt:lpstr>  NÚCLEO DE APOIO TÉCNICO-NAT</vt:lpstr>
      <vt:lpstr>Apresentação do PowerPoint</vt:lpstr>
      <vt:lpstr>Apresentação do PowerPoint</vt:lpstr>
      <vt:lpstr>ORGANOGRAMA DO NAT</vt:lpstr>
      <vt:lpstr>RETINA</vt:lpstr>
      <vt:lpstr>RETINA</vt:lpstr>
      <vt:lpstr>RETINA</vt:lpstr>
      <vt:lpstr>RETINA</vt:lpstr>
      <vt:lpstr>RETINA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NÚCLEO DE APOIO TÉCNICO-NAT</dc:title>
  <dc:creator>Marcela Cristina Ozório</dc:creator>
  <cp:lastModifiedBy>Marcela Cristina Ozório</cp:lastModifiedBy>
  <cp:revision>47</cp:revision>
  <dcterms:created xsi:type="dcterms:W3CDTF">2022-05-25T02:40:51Z</dcterms:created>
  <dcterms:modified xsi:type="dcterms:W3CDTF">2023-05-25T14:01:40Z</dcterms:modified>
</cp:coreProperties>
</file>