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Poppins"/>
      <p:regular r:id="rId21"/>
      <p:bold r:id="rId22"/>
      <p:italic r:id="rId23"/>
      <p:boldItalic r:id="rId24"/>
    </p:embeddedFont>
    <p:embeddedFont>
      <p:font typeface="Poppins Medium"/>
      <p:regular r:id="rId25"/>
      <p:bold r:id="rId26"/>
      <p:italic r:id="rId27"/>
      <p:boldItalic r:id="rId28"/>
    </p:embeddedFont>
    <p:embeddedFont>
      <p:font typeface="Poppins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Medium-bold.fntdata"/><Relationship Id="rId25" Type="http://schemas.openxmlformats.org/officeDocument/2006/relationships/font" Target="fonts/PoppinsMedium-regular.fntdata"/><Relationship Id="rId28" Type="http://schemas.openxmlformats.org/officeDocument/2006/relationships/font" Target="fonts/PoppinsMedium-boldItalic.fntdata"/><Relationship Id="rId27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oppins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8.png"/><Relationship Id="rId7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Relationship Id="rId6" Type="http://schemas.openxmlformats.org/officeDocument/2006/relationships/hyperlink" Target="https://www.fortinet.com/content/dam/fortinet/assets/case-studies/pt_br/cs-mpmt.pdf" TargetMode="External"/><Relationship Id="rId7" Type="http://schemas.openxmlformats.org/officeDocument/2006/relationships/hyperlink" Target="https://www.fortinet.com/content/dam/fortinet/assets/case-studies/pt_br/cs-mpmt.pdf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4.png"/><Relationship Id="rId13" Type="http://schemas.openxmlformats.org/officeDocument/2006/relationships/image" Target="../media/image1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5" Type="http://schemas.openxmlformats.org/officeDocument/2006/relationships/image" Target="../media/image13.png"/><Relationship Id="rId14" Type="http://schemas.openxmlformats.org/officeDocument/2006/relationships/image" Target="../media/image32.png"/><Relationship Id="rId17" Type="http://schemas.openxmlformats.org/officeDocument/2006/relationships/image" Target="../media/image20.jpg"/><Relationship Id="rId16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Relationship Id="rId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7.jp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 amt="18999"/>
          </a:blip>
          <a:srcRect b="0" l="0" r="0" t="0"/>
          <a:stretch/>
        </p:blipFill>
        <p:spPr>
          <a:xfrm>
            <a:off x="-640604" y="-3562245"/>
            <a:ext cx="19569207" cy="1529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25226" r="22273" t="41623"/>
          <a:stretch/>
        </p:blipFill>
        <p:spPr>
          <a:xfrm rot="5400000">
            <a:off x="703643" y="-1992076"/>
            <a:ext cx="12571376" cy="1397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 flipH="1" rot="10800000">
            <a:off x="9189279" y="5035369"/>
            <a:ext cx="7925404" cy="792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9189279" y="1215924"/>
            <a:ext cx="7925404" cy="79254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876392" y="2616658"/>
            <a:ext cx="7312888" cy="2669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FORTE DIGITAL.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9189279" y="-2673773"/>
            <a:ext cx="7925404" cy="792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6391" y="5836452"/>
            <a:ext cx="2585964" cy="270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876392" y="5286198"/>
            <a:ext cx="4697936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89FFDB"/>
                </a:solidFill>
                <a:latin typeface="Poppins"/>
                <a:ea typeface="Poppins"/>
                <a:cs typeface="Poppins"/>
                <a:sym typeface="Poppins"/>
              </a:rPr>
              <a:t>A SEGURANÇA DA INFORMAÇÃO COMO ESTRATÉGIA INSTITUCIONAL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2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22"/>
          <p:cNvGrpSpPr/>
          <p:nvPr/>
        </p:nvGrpSpPr>
        <p:grpSpPr>
          <a:xfrm>
            <a:off x="1028700" y="4061421"/>
            <a:ext cx="4199532" cy="5343577"/>
            <a:chOff x="0" y="-38100"/>
            <a:chExt cx="1374499" cy="1748943"/>
          </a:xfrm>
        </p:grpSpPr>
        <p:sp>
          <p:nvSpPr>
            <p:cNvPr id="367" name="Google Shape;367;p22"/>
            <p:cNvSpPr/>
            <p:nvPr/>
          </p:nvSpPr>
          <p:spPr>
            <a:xfrm>
              <a:off x="0" y="0"/>
              <a:ext cx="1374499" cy="1710843"/>
            </a:xfrm>
            <a:custGeom>
              <a:rect b="b" l="l" r="r" t="t"/>
              <a:pathLst>
                <a:path extrusionOk="0" h="1710843" w="1374499">
                  <a:moveTo>
                    <a:pt x="94020" y="0"/>
                  </a:moveTo>
                  <a:lnTo>
                    <a:pt x="1280480" y="0"/>
                  </a:lnTo>
                  <a:cubicBezTo>
                    <a:pt x="1332405" y="0"/>
                    <a:pt x="1374499" y="42094"/>
                    <a:pt x="1374499" y="94020"/>
                  </a:cubicBezTo>
                  <a:lnTo>
                    <a:pt x="1374499" y="1616823"/>
                  </a:lnTo>
                  <a:cubicBezTo>
                    <a:pt x="1374499" y="1641759"/>
                    <a:pt x="1364593" y="1665673"/>
                    <a:pt x="1346961" y="1683305"/>
                  </a:cubicBezTo>
                  <a:cubicBezTo>
                    <a:pt x="1329329" y="1700937"/>
                    <a:pt x="1305415" y="1710843"/>
                    <a:pt x="1280480" y="1710843"/>
                  </a:cubicBezTo>
                  <a:lnTo>
                    <a:pt x="94020" y="1710843"/>
                  </a:lnTo>
                  <a:cubicBezTo>
                    <a:pt x="69084" y="1710843"/>
                    <a:pt x="45170" y="1700937"/>
                    <a:pt x="27538" y="1683305"/>
                  </a:cubicBezTo>
                  <a:cubicBezTo>
                    <a:pt x="9906" y="1665673"/>
                    <a:pt x="0" y="1641759"/>
                    <a:pt x="0" y="1616823"/>
                  </a:cubicBezTo>
                  <a:lnTo>
                    <a:pt x="0" y="94020"/>
                  </a:lnTo>
                  <a:cubicBezTo>
                    <a:pt x="0" y="69084"/>
                    <a:pt x="9906" y="45170"/>
                    <a:pt x="27538" y="27538"/>
                  </a:cubicBezTo>
                  <a:cubicBezTo>
                    <a:pt x="45170" y="9906"/>
                    <a:pt x="69084" y="0"/>
                    <a:pt x="94020" y="0"/>
                  </a:cubicBezTo>
                  <a:close/>
                </a:path>
              </a:pathLst>
            </a:custGeom>
            <a:solidFill>
              <a:srgbClr val="89FFDB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6735876" y="4061421"/>
            <a:ext cx="4199532" cy="5343577"/>
            <a:chOff x="0" y="-38100"/>
            <a:chExt cx="1374499" cy="1748943"/>
          </a:xfrm>
        </p:grpSpPr>
        <p:sp>
          <p:nvSpPr>
            <p:cNvPr id="370" name="Google Shape;370;p22"/>
            <p:cNvSpPr/>
            <p:nvPr/>
          </p:nvSpPr>
          <p:spPr>
            <a:xfrm>
              <a:off x="0" y="0"/>
              <a:ext cx="1374499" cy="1710843"/>
            </a:xfrm>
            <a:custGeom>
              <a:rect b="b" l="l" r="r" t="t"/>
              <a:pathLst>
                <a:path extrusionOk="0" h="1710843" w="1374499">
                  <a:moveTo>
                    <a:pt x="94020" y="0"/>
                  </a:moveTo>
                  <a:lnTo>
                    <a:pt x="1280480" y="0"/>
                  </a:lnTo>
                  <a:cubicBezTo>
                    <a:pt x="1332405" y="0"/>
                    <a:pt x="1374499" y="42094"/>
                    <a:pt x="1374499" y="94020"/>
                  </a:cubicBezTo>
                  <a:lnTo>
                    <a:pt x="1374499" y="1616823"/>
                  </a:lnTo>
                  <a:cubicBezTo>
                    <a:pt x="1374499" y="1641759"/>
                    <a:pt x="1364593" y="1665673"/>
                    <a:pt x="1346961" y="1683305"/>
                  </a:cubicBezTo>
                  <a:cubicBezTo>
                    <a:pt x="1329329" y="1700937"/>
                    <a:pt x="1305415" y="1710843"/>
                    <a:pt x="1280480" y="1710843"/>
                  </a:cubicBezTo>
                  <a:lnTo>
                    <a:pt x="94020" y="1710843"/>
                  </a:lnTo>
                  <a:cubicBezTo>
                    <a:pt x="69084" y="1710843"/>
                    <a:pt x="45170" y="1700937"/>
                    <a:pt x="27538" y="1683305"/>
                  </a:cubicBezTo>
                  <a:cubicBezTo>
                    <a:pt x="9906" y="1665673"/>
                    <a:pt x="0" y="1641759"/>
                    <a:pt x="0" y="1616823"/>
                  </a:cubicBezTo>
                  <a:lnTo>
                    <a:pt x="0" y="94020"/>
                  </a:lnTo>
                  <a:cubicBezTo>
                    <a:pt x="0" y="69084"/>
                    <a:pt x="9906" y="45170"/>
                    <a:pt x="27538" y="27538"/>
                  </a:cubicBezTo>
                  <a:cubicBezTo>
                    <a:pt x="45170" y="9906"/>
                    <a:pt x="69084" y="0"/>
                    <a:pt x="94020" y="0"/>
                  </a:cubicBezTo>
                  <a:close/>
                </a:path>
              </a:pathLst>
            </a:custGeom>
            <a:solidFill>
              <a:srgbClr val="89FFDB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2"/>
          <p:cNvGrpSpPr/>
          <p:nvPr/>
        </p:nvGrpSpPr>
        <p:grpSpPr>
          <a:xfrm>
            <a:off x="1694603" y="6107059"/>
            <a:ext cx="2909450" cy="2745062"/>
            <a:chOff x="-90241" y="-2928"/>
            <a:chExt cx="3879266" cy="3660081"/>
          </a:xfrm>
        </p:grpSpPr>
        <p:sp>
          <p:nvSpPr>
            <p:cNvPr id="373" name="Google Shape;373;p22"/>
            <p:cNvSpPr txBox="1"/>
            <p:nvPr/>
          </p:nvSpPr>
          <p:spPr>
            <a:xfrm>
              <a:off x="1240632" y="1359169"/>
              <a:ext cx="1172962" cy="8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96" u="none" cap="none" strike="noStrike">
                  <a:solidFill>
                    <a:srgbClr val="89FFDB"/>
                  </a:solidFill>
                  <a:latin typeface="Poppins"/>
                  <a:ea typeface="Poppins"/>
                  <a:cs typeface="Poppins"/>
                  <a:sym typeface="Poppins"/>
                </a:rPr>
                <a:t>43%</a:t>
              </a:r>
              <a:endParaRPr/>
            </a:p>
          </p:txBody>
        </p:sp>
        <p:grpSp>
          <p:nvGrpSpPr>
            <p:cNvPr id="374" name="Google Shape;374;p22"/>
            <p:cNvGrpSpPr/>
            <p:nvPr/>
          </p:nvGrpSpPr>
          <p:grpSpPr>
            <a:xfrm>
              <a:off x="-90241" y="-2928"/>
              <a:ext cx="3879266" cy="3660081"/>
              <a:chOff x="-62725" y="-2035"/>
              <a:chExt cx="2696422" cy="2544070"/>
            </a:xfrm>
          </p:grpSpPr>
          <p:sp>
            <p:nvSpPr>
              <p:cNvPr id="375" name="Google Shape;375;p2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1E25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1266317" y="461"/>
                <a:ext cx="1367380" cy="2399465"/>
              </a:xfrm>
              <a:custGeom>
                <a:rect b="b" l="l" r="r" t="t"/>
                <a:pathLst>
                  <a:path extrusionOk="0" h="2399465" w="1367380">
                    <a:moveTo>
                      <a:pt x="70525" y="1299"/>
                    </a:moveTo>
                    <a:cubicBezTo>
                      <a:pt x="639466" y="31285"/>
                      <a:pt x="1118814" y="436488"/>
                      <a:pt x="1243097" y="992497"/>
                    </a:cubicBezTo>
                    <a:cubicBezTo>
                      <a:pt x="1367380" y="1548506"/>
                      <a:pt x="1106179" y="2119242"/>
                      <a:pt x="604154" y="2388617"/>
                    </a:cubicBezTo>
                    <a:cubicBezTo>
                      <a:pt x="584152" y="2399465"/>
                      <a:pt x="559874" y="2398781"/>
                      <a:pt x="540514" y="2386825"/>
                    </a:cubicBezTo>
                    <a:cubicBezTo>
                      <a:pt x="521155" y="2374869"/>
                      <a:pt x="509671" y="2353469"/>
                      <a:pt x="510413" y="2330727"/>
                    </a:cubicBezTo>
                    <a:cubicBezTo>
                      <a:pt x="511155" y="2307985"/>
                      <a:pt x="524009" y="2287378"/>
                      <a:pt x="544107" y="2276709"/>
                    </a:cubicBezTo>
                    <a:cubicBezTo>
                      <a:pt x="995930" y="2034271"/>
                      <a:pt x="1231010" y="1520610"/>
                      <a:pt x="1119156" y="1020201"/>
                    </a:cubicBezTo>
                    <a:cubicBezTo>
                      <a:pt x="1007301" y="519793"/>
                      <a:pt x="575887" y="155110"/>
                      <a:pt x="63841" y="128123"/>
                    </a:cubicBezTo>
                    <a:cubicBezTo>
                      <a:pt x="41113" y="127027"/>
                      <a:pt x="20709" y="113854"/>
                      <a:pt x="10354" y="93592"/>
                    </a:cubicBezTo>
                    <a:cubicBezTo>
                      <a:pt x="0" y="73331"/>
                      <a:pt x="1278" y="49077"/>
                      <a:pt x="13705" y="30016"/>
                    </a:cubicBezTo>
                    <a:cubicBezTo>
                      <a:pt x="26132" y="10955"/>
                      <a:pt x="47808" y="0"/>
                      <a:pt x="70525" y="1299"/>
                    </a:cubicBezTo>
                    <a:close/>
                  </a:path>
                </a:pathLst>
              </a:custGeom>
              <a:solidFill>
                <a:srgbClr val="20FF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>
            <a:off x="7368874" y="6107059"/>
            <a:ext cx="2908936" cy="2804336"/>
            <a:chOff x="-134116" y="-2928"/>
            <a:chExt cx="3878581" cy="3739113"/>
          </a:xfrm>
        </p:grpSpPr>
        <p:sp>
          <p:nvSpPr>
            <p:cNvPr id="378" name="Google Shape;378;p22"/>
            <p:cNvSpPr txBox="1"/>
            <p:nvPr/>
          </p:nvSpPr>
          <p:spPr>
            <a:xfrm>
              <a:off x="1254167" y="1359169"/>
              <a:ext cx="1145893" cy="8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96" u="none" cap="none" strike="noStrike">
                  <a:solidFill>
                    <a:srgbClr val="89FFDB"/>
                  </a:solidFill>
                  <a:latin typeface="Poppins"/>
                  <a:ea typeface="Poppins"/>
                  <a:cs typeface="Poppins"/>
                  <a:sym typeface="Poppins"/>
                </a:rPr>
                <a:t>97%</a:t>
              </a:r>
              <a:endParaRPr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34116" y="-2928"/>
              <a:ext cx="3878581" cy="3739113"/>
              <a:chOff x="-93222" y="-2035"/>
              <a:chExt cx="2695946" cy="2599004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1E25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-93222" y="461"/>
                <a:ext cx="2646781" cy="2596508"/>
              </a:xfrm>
              <a:custGeom>
                <a:rect b="b" l="l" r="r" t="t"/>
                <a:pathLst>
                  <a:path extrusionOk="0" h="2596508" w="2646781">
                    <a:moveTo>
                      <a:pt x="1430064" y="1299"/>
                    </a:moveTo>
                    <a:cubicBezTo>
                      <a:pt x="2094385" y="36312"/>
                      <a:pt x="2619114" y="578031"/>
                      <a:pt x="2632947" y="1243130"/>
                    </a:cubicBezTo>
                    <a:cubicBezTo>
                      <a:pt x="2646781" y="1908229"/>
                      <a:pt x="2145030" y="2471298"/>
                      <a:pt x="1482740" y="2533903"/>
                    </a:cubicBezTo>
                    <a:cubicBezTo>
                      <a:pt x="820449" y="2596508"/>
                      <a:pt x="222077" y="2137431"/>
                      <a:pt x="111038" y="1481521"/>
                    </a:cubicBezTo>
                    <a:cubicBezTo>
                      <a:pt x="0" y="825610"/>
                      <a:pt x="413926" y="195162"/>
                      <a:pt x="1059919" y="36288"/>
                    </a:cubicBezTo>
                    <a:cubicBezTo>
                      <a:pt x="1081991" y="30755"/>
                      <a:pt x="1105335" y="37455"/>
                      <a:pt x="1121114" y="53850"/>
                    </a:cubicBezTo>
                    <a:cubicBezTo>
                      <a:pt x="1136892" y="70244"/>
                      <a:pt x="1142693" y="93829"/>
                      <a:pt x="1136318" y="115672"/>
                    </a:cubicBezTo>
                    <a:cubicBezTo>
                      <a:pt x="1129944" y="137515"/>
                      <a:pt x="1112370" y="154278"/>
                      <a:pt x="1090250" y="159613"/>
                    </a:cubicBezTo>
                    <a:cubicBezTo>
                      <a:pt x="508856" y="302600"/>
                      <a:pt x="136322" y="870003"/>
                      <a:pt x="236257" y="1460323"/>
                    </a:cubicBezTo>
                    <a:cubicBezTo>
                      <a:pt x="336192" y="2050642"/>
                      <a:pt x="874726" y="2463811"/>
                      <a:pt x="1470788" y="2407466"/>
                    </a:cubicBezTo>
                    <a:cubicBezTo>
                      <a:pt x="2066849" y="2351122"/>
                      <a:pt x="2518425" y="1844360"/>
                      <a:pt x="2505975" y="1245771"/>
                    </a:cubicBezTo>
                    <a:cubicBezTo>
                      <a:pt x="2493525" y="647182"/>
                      <a:pt x="2021269" y="159635"/>
                      <a:pt x="1423380" y="128123"/>
                    </a:cubicBezTo>
                    <a:cubicBezTo>
                      <a:pt x="1400652" y="127027"/>
                      <a:pt x="1380248" y="113854"/>
                      <a:pt x="1369893" y="93592"/>
                    </a:cubicBezTo>
                    <a:cubicBezTo>
                      <a:pt x="1359539" y="73331"/>
                      <a:pt x="1360817" y="49077"/>
                      <a:pt x="1373244" y="30016"/>
                    </a:cubicBezTo>
                    <a:cubicBezTo>
                      <a:pt x="1385671" y="10955"/>
                      <a:pt x="1407347" y="0"/>
                      <a:pt x="1430064" y="1299"/>
                    </a:cubicBezTo>
                    <a:close/>
                  </a:path>
                </a:pathLst>
              </a:custGeom>
              <a:solidFill>
                <a:srgbClr val="89FF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82" name="Google Shape;382;p22"/>
          <p:cNvGrpSpPr/>
          <p:nvPr/>
        </p:nvGrpSpPr>
        <p:grpSpPr>
          <a:xfrm>
            <a:off x="2185509" y="6394451"/>
            <a:ext cx="1894218" cy="2036493"/>
            <a:chOff x="1813" y="-57150"/>
            <a:chExt cx="809173" cy="869950"/>
          </a:xfrm>
        </p:grpSpPr>
        <p:sp>
          <p:nvSpPr>
            <p:cNvPr id="383" name="Google Shape;383;p2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0FF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43%</a:t>
              </a:r>
              <a:endParaRPr/>
            </a:p>
          </p:txBody>
        </p:sp>
      </p:grpSp>
      <p:grpSp>
        <p:nvGrpSpPr>
          <p:cNvPr id="385" name="Google Shape;385;p22"/>
          <p:cNvGrpSpPr/>
          <p:nvPr/>
        </p:nvGrpSpPr>
        <p:grpSpPr>
          <a:xfrm>
            <a:off x="7892685" y="6394451"/>
            <a:ext cx="1894218" cy="2036493"/>
            <a:chOff x="1813" y="-57150"/>
            <a:chExt cx="809173" cy="869950"/>
          </a:xfrm>
        </p:grpSpPr>
        <p:sp>
          <p:nvSpPr>
            <p:cNvPr id="386" name="Google Shape;386;p2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9F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97%</a:t>
              </a:r>
              <a:endParaRPr/>
            </a:p>
          </p:txBody>
        </p:sp>
      </p:grpSp>
      <p:sp>
        <p:nvSpPr>
          <p:cNvPr id="388" name="Google Shape;388;p22"/>
          <p:cNvSpPr txBox="1"/>
          <p:nvPr/>
        </p:nvSpPr>
        <p:spPr>
          <a:xfrm>
            <a:off x="4106236" y="436243"/>
            <a:ext cx="8585845" cy="1593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Conformidade Resolução 171/2017</a:t>
            </a:r>
            <a:endParaRPr/>
          </a:p>
        </p:txBody>
      </p:sp>
      <p:sp>
        <p:nvSpPr>
          <p:cNvPr id="389" name="Google Shape;389;p22"/>
          <p:cNvSpPr txBox="1"/>
          <p:nvPr/>
        </p:nvSpPr>
        <p:spPr>
          <a:xfrm>
            <a:off x="1494558" y="4731811"/>
            <a:ext cx="3276123" cy="4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2021</a:t>
            </a:r>
            <a:endParaRPr/>
          </a:p>
        </p:txBody>
      </p:sp>
      <p:sp>
        <p:nvSpPr>
          <p:cNvPr id="390" name="Google Shape;390;p22"/>
          <p:cNvSpPr txBox="1"/>
          <p:nvPr/>
        </p:nvSpPr>
        <p:spPr>
          <a:xfrm>
            <a:off x="7201734" y="4731811"/>
            <a:ext cx="3276123" cy="4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Hoje</a:t>
            </a: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/>
          <p:nvPr/>
        </p:nvSpPr>
        <p:spPr>
          <a:xfrm>
            <a:off x="13864082" y="180975"/>
            <a:ext cx="69869" cy="5558933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2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2"/>
          <p:cNvSpPr/>
          <p:nvPr/>
        </p:nvSpPr>
        <p:spPr>
          <a:xfrm>
            <a:off x="13714038" y="5545814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2"/>
          <p:cNvSpPr/>
          <p:nvPr/>
        </p:nvSpPr>
        <p:spPr>
          <a:xfrm>
            <a:off x="13705512" y="3340459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2"/>
          <p:cNvSpPr/>
          <p:nvPr/>
        </p:nvSpPr>
        <p:spPr>
          <a:xfrm>
            <a:off x="13714038" y="4453456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14213677" y="4426872"/>
            <a:ext cx="4057650" cy="1002661"/>
            <a:chOff x="0" y="-47625"/>
            <a:chExt cx="5410200" cy="1336881"/>
          </a:xfrm>
        </p:grpSpPr>
        <p:sp>
          <p:nvSpPr>
            <p:cNvPr id="401" name="Google Shape;401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CONTROLES CIS</a:t>
              </a:r>
              <a:endParaRPr/>
            </a:p>
          </p:txBody>
        </p:sp>
        <p:sp>
          <p:nvSpPr>
            <p:cNvPr id="402" name="Google Shape;402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403" name="Google Shape;403;p22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404" name="Google Shape;404;p22"/>
          <p:cNvGrpSpPr/>
          <p:nvPr/>
        </p:nvGrpSpPr>
        <p:grpSpPr>
          <a:xfrm>
            <a:off x="14213677" y="3334515"/>
            <a:ext cx="4057650" cy="1002661"/>
            <a:chOff x="0" y="-47625"/>
            <a:chExt cx="5410200" cy="1336881"/>
          </a:xfrm>
        </p:grpSpPr>
        <p:sp>
          <p:nvSpPr>
            <p:cNvPr id="405" name="Google Shape;405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ISO 27001</a:t>
              </a:r>
              <a:endParaRPr/>
            </a:p>
          </p:txBody>
        </p:sp>
        <p:sp>
          <p:nvSpPr>
            <p:cNvPr id="406" name="Google Shape;406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407" name="Google Shape;407;p22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408" name="Google Shape;408;p22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409" name="Google Shape;409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410" name="Google Shape;410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412" name="Google Shape;412;p22"/>
          <p:cNvGrpSpPr/>
          <p:nvPr/>
        </p:nvGrpSpPr>
        <p:grpSpPr>
          <a:xfrm>
            <a:off x="14213677" y="5519230"/>
            <a:ext cx="4057650" cy="1002661"/>
            <a:chOff x="0" y="-47625"/>
            <a:chExt cx="5410200" cy="1336881"/>
          </a:xfrm>
        </p:grpSpPr>
        <p:sp>
          <p:nvSpPr>
            <p:cNvPr id="413" name="Google Shape;413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RESOLUÇÃO 171/2017</a:t>
              </a:r>
              <a:endParaRPr/>
            </a:p>
          </p:txBody>
        </p:sp>
        <p:sp>
          <p:nvSpPr>
            <p:cNvPr id="414" name="Google Shape;414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416" name="Google Shape;416;p22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417" name="Google Shape;417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418" name="Google Shape;418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419" name="Google Shape;419;p22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420" name="Google Shape;420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421" name="Google Shape;421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423" name="Google Shape;423;p22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425" name="Google Shape;425;p22"/>
          <p:cNvSpPr txBox="1"/>
          <p:nvPr/>
        </p:nvSpPr>
        <p:spPr>
          <a:xfrm>
            <a:off x="6735876" y="8884366"/>
            <a:ext cx="4057650" cy="37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Máximo: 100%</a:t>
            </a:r>
            <a:endParaRPr/>
          </a:p>
        </p:txBody>
      </p:sp>
      <p:sp>
        <p:nvSpPr>
          <p:cNvPr id="426" name="Google Shape;426;p22"/>
          <p:cNvSpPr txBox="1"/>
          <p:nvPr/>
        </p:nvSpPr>
        <p:spPr>
          <a:xfrm>
            <a:off x="1132482" y="8884366"/>
            <a:ext cx="4057650" cy="37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Máximo: 100%</a:t>
            </a:r>
            <a:endParaRPr/>
          </a:p>
        </p:txBody>
      </p:sp>
      <p:pic>
        <p:nvPicPr>
          <p:cNvPr id="427" name="Google Shape;42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7930" y="4289552"/>
            <a:ext cx="807131" cy="51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9034" y="4289552"/>
            <a:ext cx="807131" cy="51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23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 txBox="1"/>
          <p:nvPr/>
        </p:nvSpPr>
        <p:spPr>
          <a:xfrm>
            <a:off x="4106236" y="436243"/>
            <a:ext cx="8585845" cy="831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Novas Tecnologias</a:t>
            </a:r>
            <a:endParaRPr/>
          </a:p>
        </p:txBody>
      </p:sp>
      <p:pic>
        <p:nvPicPr>
          <p:cNvPr id="436" name="Google Shape;436;p23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3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434" y="1736820"/>
            <a:ext cx="12906496" cy="784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3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3"/>
          <p:cNvSpPr/>
          <p:nvPr/>
        </p:nvSpPr>
        <p:spPr>
          <a:xfrm>
            <a:off x="13864393" y="180975"/>
            <a:ext cx="69558" cy="6651290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3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3"/>
          <p:cNvSpPr/>
          <p:nvPr/>
        </p:nvSpPr>
        <p:spPr>
          <a:xfrm>
            <a:off x="13714038" y="5545814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13705512" y="3340459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13714038" y="6638171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13714038" y="4453456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3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3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23"/>
          <p:cNvGrpSpPr/>
          <p:nvPr/>
        </p:nvGrpSpPr>
        <p:grpSpPr>
          <a:xfrm>
            <a:off x="14213677" y="4426872"/>
            <a:ext cx="4057650" cy="1002661"/>
            <a:chOff x="0" y="-47625"/>
            <a:chExt cx="5410200" cy="1336881"/>
          </a:xfrm>
        </p:grpSpPr>
        <p:sp>
          <p:nvSpPr>
            <p:cNvPr id="450" name="Google Shape;450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CONTROLES CIS</a:t>
              </a:r>
              <a:endParaRPr/>
            </a:p>
          </p:txBody>
        </p:sp>
        <p:sp>
          <p:nvSpPr>
            <p:cNvPr id="451" name="Google Shape;451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452" name="Google Shape;452;p23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453" name="Google Shape;453;p23"/>
          <p:cNvGrpSpPr/>
          <p:nvPr/>
        </p:nvGrpSpPr>
        <p:grpSpPr>
          <a:xfrm>
            <a:off x="14213677" y="3334515"/>
            <a:ext cx="4057650" cy="1002661"/>
            <a:chOff x="0" y="-47625"/>
            <a:chExt cx="5410200" cy="1336881"/>
          </a:xfrm>
        </p:grpSpPr>
        <p:sp>
          <p:nvSpPr>
            <p:cNvPr id="454" name="Google Shape;454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ISO 27001</a:t>
              </a:r>
              <a:endParaRPr/>
            </a:p>
          </p:txBody>
        </p:sp>
        <p:sp>
          <p:nvSpPr>
            <p:cNvPr id="455" name="Google Shape;455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456" name="Google Shape;456;p23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457" name="Google Shape;457;p23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458" name="Google Shape;458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459" name="Google Shape;459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460" name="Google Shape;460;p23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461" name="Google Shape;461;p23"/>
          <p:cNvGrpSpPr/>
          <p:nvPr/>
        </p:nvGrpSpPr>
        <p:grpSpPr>
          <a:xfrm>
            <a:off x="14213677" y="5519230"/>
            <a:ext cx="4057650" cy="1002661"/>
            <a:chOff x="0" y="-47625"/>
            <a:chExt cx="5410200" cy="1336881"/>
          </a:xfrm>
        </p:grpSpPr>
        <p:sp>
          <p:nvSpPr>
            <p:cNvPr id="462" name="Google Shape;462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RESOLUÇÃO 171/2017</a:t>
              </a:r>
              <a:endParaRPr/>
            </a:p>
          </p:txBody>
        </p:sp>
        <p:sp>
          <p:nvSpPr>
            <p:cNvPr id="463" name="Google Shape;463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464" name="Google Shape;464;p23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465" name="Google Shape;465;p23"/>
          <p:cNvGrpSpPr/>
          <p:nvPr/>
        </p:nvGrpSpPr>
        <p:grpSpPr>
          <a:xfrm>
            <a:off x="14213677" y="6611587"/>
            <a:ext cx="4057650" cy="1002661"/>
            <a:chOff x="0" y="-47625"/>
            <a:chExt cx="5410200" cy="1336881"/>
          </a:xfrm>
        </p:grpSpPr>
        <p:sp>
          <p:nvSpPr>
            <p:cNvPr id="466" name="Google Shape;466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NOVAS TECNOLOGIAS</a:t>
              </a:r>
              <a:endParaRPr/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/>
            </a:p>
          </p:txBody>
        </p:sp>
        <p:sp>
          <p:nvSpPr>
            <p:cNvPr id="468" name="Google Shape;468;p23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469" name="Google Shape;469;p23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470" name="Google Shape;470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472" name="Google Shape;472;p23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473" name="Google Shape;473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474" name="Google Shape;474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475" name="Google Shape;475;p23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476" name="Google Shape;476;p23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477" name="Google Shape;477;p23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24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4"/>
          <p:cNvSpPr txBox="1"/>
          <p:nvPr/>
        </p:nvSpPr>
        <p:spPr>
          <a:xfrm>
            <a:off x="4106236" y="436243"/>
            <a:ext cx="8585845" cy="831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Caso de Estudo Fortinet</a:t>
            </a:r>
            <a:endParaRPr/>
          </a:p>
        </p:txBody>
      </p:sp>
      <p:pic>
        <p:nvPicPr>
          <p:cNvPr id="485" name="Google Shape;485;p24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039" y="1588491"/>
            <a:ext cx="12780257" cy="804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4"/>
          <p:cNvSpPr/>
          <p:nvPr/>
        </p:nvSpPr>
        <p:spPr>
          <a:xfrm>
            <a:off x="13864393" y="180975"/>
            <a:ext cx="69958" cy="7806588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4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4"/>
          <p:cNvSpPr/>
          <p:nvPr/>
        </p:nvSpPr>
        <p:spPr>
          <a:xfrm>
            <a:off x="13714038" y="773052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4"/>
          <p:cNvSpPr/>
          <p:nvPr/>
        </p:nvSpPr>
        <p:spPr>
          <a:xfrm>
            <a:off x="13714038" y="5545814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4"/>
          <p:cNvSpPr/>
          <p:nvPr/>
        </p:nvSpPr>
        <p:spPr>
          <a:xfrm>
            <a:off x="13705512" y="3340459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4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4"/>
          <p:cNvSpPr/>
          <p:nvPr/>
        </p:nvSpPr>
        <p:spPr>
          <a:xfrm>
            <a:off x="13714038" y="6638171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4"/>
          <p:cNvSpPr/>
          <p:nvPr/>
        </p:nvSpPr>
        <p:spPr>
          <a:xfrm>
            <a:off x="13714038" y="4453456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24"/>
          <p:cNvGrpSpPr/>
          <p:nvPr/>
        </p:nvGrpSpPr>
        <p:grpSpPr>
          <a:xfrm>
            <a:off x="14213677" y="4426872"/>
            <a:ext cx="4057650" cy="1002661"/>
            <a:chOff x="0" y="-47625"/>
            <a:chExt cx="5410200" cy="1336881"/>
          </a:xfrm>
        </p:grpSpPr>
        <p:sp>
          <p:nvSpPr>
            <p:cNvPr id="500" name="Google Shape;500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CONTROLES CIS</a:t>
              </a:r>
              <a:endParaRPr/>
            </a:p>
          </p:txBody>
        </p:sp>
        <p:sp>
          <p:nvSpPr>
            <p:cNvPr id="501" name="Google Shape;501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502" name="Google Shape;502;p24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503" name="Google Shape;503;p24"/>
          <p:cNvGrpSpPr/>
          <p:nvPr/>
        </p:nvGrpSpPr>
        <p:grpSpPr>
          <a:xfrm>
            <a:off x="14213677" y="3334515"/>
            <a:ext cx="4057650" cy="1002661"/>
            <a:chOff x="0" y="-47625"/>
            <a:chExt cx="5410200" cy="1336881"/>
          </a:xfrm>
        </p:grpSpPr>
        <p:sp>
          <p:nvSpPr>
            <p:cNvPr id="504" name="Google Shape;504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ISO 27001</a:t>
              </a:r>
              <a:endParaRPr/>
            </a:p>
          </p:txBody>
        </p:sp>
        <p:sp>
          <p:nvSpPr>
            <p:cNvPr id="505" name="Google Shape;505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506" name="Google Shape;506;p24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507" name="Google Shape;507;p24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508" name="Google Shape;508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510" name="Google Shape;510;p24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511" name="Google Shape;511;p24"/>
          <p:cNvGrpSpPr/>
          <p:nvPr/>
        </p:nvGrpSpPr>
        <p:grpSpPr>
          <a:xfrm>
            <a:off x="14213677" y="5519230"/>
            <a:ext cx="4057650" cy="1002661"/>
            <a:chOff x="0" y="-47625"/>
            <a:chExt cx="5410200" cy="1336881"/>
          </a:xfrm>
        </p:grpSpPr>
        <p:sp>
          <p:nvSpPr>
            <p:cNvPr id="512" name="Google Shape;512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RESOLUÇÃO 171/2017</a:t>
              </a:r>
              <a:endParaRPr/>
            </a:p>
          </p:txBody>
        </p:sp>
        <p:sp>
          <p:nvSpPr>
            <p:cNvPr id="513" name="Google Shape;513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514" name="Google Shape;514;p24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515" name="Google Shape;515;p24"/>
          <p:cNvGrpSpPr/>
          <p:nvPr/>
        </p:nvGrpSpPr>
        <p:grpSpPr>
          <a:xfrm>
            <a:off x="14213677" y="6611587"/>
            <a:ext cx="4057650" cy="1002661"/>
            <a:chOff x="0" y="-47625"/>
            <a:chExt cx="5410200" cy="1336881"/>
          </a:xfrm>
        </p:grpSpPr>
        <p:sp>
          <p:nvSpPr>
            <p:cNvPr id="516" name="Google Shape;516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NOVAS TECNOLOGIAS</a:t>
              </a:r>
              <a:endParaRPr/>
            </a:p>
          </p:txBody>
        </p:sp>
        <p:sp>
          <p:nvSpPr>
            <p:cNvPr id="517" name="Google Shape;517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/>
            </a:p>
          </p:txBody>
        </p:sp>
        <p:sp>
          <p:nvSpPr>
            <p:cNvPr id="518" name="Google Shape;518;p24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519" name="Google Shape;519;p24"/>
          <p:cNvGrpSpPr/>
          <p:nvPr/>
        </p:nvGrpSpPr>
        <p:grpSpPr>
          <a:xfrm>
            <a:off x="14213677" y="7703944"/>
            <a:ext cx="4057650" cy="1002661"/>
            <a:chOff x="0" y="-47625"/>
            <a:chExt cx="5410200" cy="1336881"/>
          </a:xfrm>
        </p:grpSpPr>
        <p:sp>
          <p:nvSpPr>
            <p:cNvPr id="520" name="Google Shape;520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CASE NA FORTINET</a:t>
              </a:r>
              <a:endParaRPr/>
            </a:p>
          </p:txBody>
        </p:sp>
        <p:sp>
          <p:nvSpPr>
            <p:cNvPr id="521" name="Google Shape;521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/>
            </a:p>
          </p:txBody>
        </p:sp>
        <p:sp>
          <p:nvSpPr>
            <p:cNvPr id="522" name="Google Shape;522;p24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523" name="Google Shape;523;p24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524" name="Google Shape;524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525" name="Google Shape;525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526" name="Google Shape;526;p24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527" name="Google Shape;527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528" name="Google Shape;528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529" name="Google Shape;529;p24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530" name="Google Shape;530;p2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531" name="Google Shape;531;p2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532" name="Google Shape;532;p24"/>
          <p:cNvSpPr txBox="1"/>
          <p:nvPr/>
        </p:nvSpPr>
        <p:spPr>
          <a:xfrm>
            <a:off x="787048" y="9789126"/>
            <a:ext cx="10382414" cy="3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FONTE: HTTPS://WWW.FORTINET.COM/CONTENT/DAM/FORTINET/ASSETS/CASE-STUDIES/PT_BR/CS-MPMT.PDF</a:t>
            </a:r>
            <a:endParaRPr/>
          </a:p>
          <a:p>
            <a:pPr indent="0" lvl="0" marL="0" marR="0" rtl="0" algn="l">
              <a:lnSpc>
                <a:spcPct val="5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25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5"/>
          <p:cNvSpPr/>
          <p:nvPr/>
        </p:nvSpPr>
        <p:spPr>
          <a:xfrm>
            <a:off x="13864393" y="180975"/>
            <a:ext cx="70103" cy="8856516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5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5"/>
          <p:cNvSpPr/>
          <p:nvPr/>
        </p:nvSpPr>
        <p:spPr>
          <a:xfrm>
            <a:off x="13714038" y="773052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5"/>
          <p:cNvSpPr/>
          <p:nvPr/>
        </p:nvSpPr>
        <p:spPr>
          <a:xfrm>
            <a:off x="13714038" y="5545814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5"/>
          <p:cNvSpPr/>
          <p:nvPr/>
        </p:nvSpPr>
        <p:spPr>
          <a:xfrm>
            <a:off x="13705512" y="3340459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5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5"/>
          <p:cNvSpPr/>
          <p:nvPr/>
        </p:nvSpPr>
        <p:spPr>
          <a:xfrm>
            <a:off x="13714038" y="6638171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5"/>
          <p:cNvSpPr/>
          <p:nvPr/>
        </p:nvSpPr>
        <p:spPr>
          <a:xfrm>
            <a:off x="13714038" y="884339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5"/>
          <p:cNvSpPr/>
          <p:nvPr/>
        </p:nvSpPr>
        <p:spPr>
          <a:xfrm>
            <a:off x="13714038" y="4453456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5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5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5"/>
          <p:cNvSpPr txBox="1"/>
          <p:nvPr/>
        </p:nvSpPr>
        <p:spPr>
          <a:xfrm>
            <a:off x="4106236" y="436243"/>
            <a:ext cx="8585845" cy="1593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Capacitações e Certificações</a:t>
            </a:r>
            <a:endParaRPr/>
          </a:p>
        </p:txBody>
      </p:sp>
      <p:pic>
        <p:nvPicPr>
          <p:cNvPr id="552" name="Google Shape;552;p25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5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8520" y="2916270"/>
            <a:ext cx="2385603" cy="23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43056" y="2930838"/>
            <a:ext cx="2345108" cy="234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05847" y="2930838"/>
            <a:ext cx="2355484" cy="234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69888" y="2922544"/>
            <a:ext cx="2361696" cy="23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84206" y="5598574"/>
            <a:ext cx="2036633" cy="204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78081" y="5598574"/>
            <a:ext cx="2054042" cy="2045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0" name="Google Shape;560;p25"/>
          <p:cNvGrpSpPr/>
          <p:nvPr/>
        </p:nvGrpSpPr>
        <p:grpSpPr>
          <a:xfrm>
            <a:off x="7313489" y="7924622"/>
            <a:ext cx="1918634" cy="1926798"/>
            <a:chOff x="0" y="0"/>
            <a:chExt cx="2558179" cy="2569064"/>
          </a:xfrm>
        </p:grpSpPr>
        <p:grpSp>
          <p:nvGrpSpPr>
            <p:cNvPr id="561" name="Google Shape;561;p25"/>
            <p:cNvGrpSpPr/>
            <p:nvPr/>
          </p:nvGrpSpPr>
          <p:grpSpPr>
            <a:xfrm>
              <a:off x="67732" y="67747"/>
              <a:ext cx="2422711" cy="2433570"/>
              <a:chOff x="1813" y="0"/>
              <a:chExt cx="809173" cy="812800"/>
            </a:xfrm>
          </p:grpSpPr>
          <p:sp>
            <p:nvSpPr>
              <p:cNvPr id="562" name="Google Shape;562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8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64" name="Google Shape;564;p2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0" y="0"/>
              <a:ext cx="2558179" cy="25690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5" name="Google Shape;565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33955" y="5616425"/>
            <a:ext cx="2194733" cy="20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80771" y="5598574"/>
            <a:ext cx="2045226" cy="204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467377" y="8071291"/>
            <a:ext cx="1641094" cy="163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00283" y="8324059"/>
            <a:ext cx="1862076" cy="112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62737" y="1084077"/>
            <a:ext cx="1522772" cy="946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" name="Google Shape;570;p25"/>
          <p:cNvGrpSpPr/>
          <p:nvPr/>
        </p:nvGrpSpPr>
        <p:grpSpPr>
          <a:xfrm>
            <a:off x="14213677" y="4426872"/>
            <a:ext cx="4057650" cy="1002661"/>
            <a:chOff x="0" y="-47625"/>
            <a:chExt cx="5410200" cy="1336881"/>
          </a:xfrm>
        </p:grpSpPr>
        <p:sp>
          <p:nvSpPr>
            <p:cNvPr id="571" name="Google Shape;571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CONTROLES CIS</a:t>
              </a:r>
              <a:endParaRPr/>
            </a:p>
          </p:txBody>
        </p:sp>
        <p:sp>
          <p:nvSpPr>
            <p:cNvPr id="572" name="Google Shape;572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573" name="Google Shape;573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574" name="Google Shape;574;p25"/>
          <p:cNvGrpSpPr/>
          <p:nvPr/>
        </p:nvGrpSpPr>
        <p:grpSpPr>
          <a:xfrm>
            <a:off x="14213677" y="3334515"/>
            <a:ext cx="4057650" cy="1002661"/>
            <a:chOff x="0" y="-47625"/>
            <a:chExt cx="5410200" cy="1336881"/>
          </a:xfrm>
        </p:grpSpPr>
        <p:sp>
          <p:nvSpPr>
            <p:cNvPr id="575" name="Google Shape;575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ISO 27001</a:t>
              </a:r>
              <a:endParaRPr/>
            </a:p>
          </p:txBody>
        </p:sp>
        <p:sp>
          <p:nvSpPr>
            <p:cNvPr id="576" name="Google Shape;576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577" name="Google Shape;577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578" name="Google Shape;578;p25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579" name="Google Shape;579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580" name="Google Shape;580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581" name="Google Shape;581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582" name="Google Shape;582;p25"/>
          <p:cNvGrpSpPr/>
          <p:nvPr/>
        </p:nvGrpSpPr>
        <p:grpSpPr>
          <a:xfrm>
            <a:off x="14213677" y="5519230"/>
            <a:ext cx="4057650" cy="1002661"/>
            <a:chOff x="0" y="-47625"/>
            <a:chExt cx="5410200" cy="1336881"/>
          </a:xfrm>
        </p:grpSpPr>
        <p:sp>
          <p:nvSpPr>
            <p:cNvPr id="583" name="Google Shape;583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RESOLUÇÃO 171/2017</a:t>
              </a:r>
              <a:endParaRPr/>
            </a:p>
          </p:txBody>
        </p:sp>
        <p:sp>
          <p:nvSpPr>
            <p:cNvPr id="584" name="Google Shape;584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585" name="Google Shape;585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586" name="Google Shape;586;p25"/>
          <p:cNvGrpSpPr/>
          <p:nvPr/>
        </p:nvGrpSpPr>
        <p:grpSpPr>
          <a:xfrm>
            <a:off x="14213677" y="6611587"/>
            <a:ext cx="4057650" cy="1002661"/>
            <a:chOff x="0" y="-47625"/>
            <a:chExt cx="5410200" cy="1336881"/>
          </a:xfrm>
        </p:grpSpPr>
        <p:sp>
          <p:nvSpPr>
            <p:cNvPr id="587" name="Google Shape;587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NOVAS TECNOLOGIAS</a:t>
              </a:r>
              <a:endParaRPr/>
            </a:p>
          </p:txBody>
        </p:sp>
        <p:sp>
          <p:nvSpPr>
            <p:cNvPr id="588" name="Google Shape;588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/>
            </a:p>
          </p:txBody>
        </p:sp>
        <p:sp>
          <p:nvSpPr>
            <p:cNvPr id="589" name="Google Shape;589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590" name="Google Shape;590;p25"/>
          <p:cNvGrpSpPr/>
          <p:nvPr/>
        </p:nvGrpSpPr>
        <p:grpSpPr>
          <a:xfrm>
            <a:off x="14213677" y="7703944"/>
            <a:ext cx="4057650" cy="1002661"/>
            <a:chOff x="0" y="-47625"/>
            <a:chExt cx="5410200" cy="1336881"/>
          </a:xfrm>
        </p:grpSpPr>
        <p:sp>
          <p:nvSpPr>
            <p:cNvPr id="591" name="Google Shape;591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CASE NA FORTINET</a:t>
              </a:r>
              <a:endParaRPr/>
            </a:p>
          </p:txBody>
        </p:sp>
        <p:sp>
          <p:nvSpPr>
            <p:cNvPr id="592" name="Google Shape;592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/>
            </a:p>
          </p:txBody>
        </p:sp>
        <p:sp>
          <p:nvSpPr>
            <p:cNvPr id="593" name="Google Shape;593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594" name="Google Shape;594;p25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595" name="Google Shape;595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596" name="Google Shape;596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597" name="Google Shape;597;p25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598" name="Google Shape;598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599" name="Google Shape;599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600" name="Google Shape;600;p25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601" name="Google Shape;601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602" name="Google Shape;602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grpSp>
        <p:nvGrpSpPr>
          <p:cNvPr id="603" name="Google Shape;603;p25"/>
          <p:cNvGrpSpPr/>
          <p:nvPr/>
        </p:nvGrpSpPr>
        <p:grpSpPr>
          <a:xfrm>
            <a:off x="14213677" y="8796301"/>
            <a:ext cx="4057650" cy="1002661"/>
            <a:chOff x="0" y="-47625"/>
            <a:chExt cx="5410200" cy="1336881"/>
          </a:xfrm>
        </p:grpSpPr>
        <p:sp>
          <p:nvSpPr>
            <p:cNvPr id="604" name="Google Shape;604;p2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CAPACITAÇÕES</a:t>
              </a:r>
              <a:endParaRPr/>
            </a:p>
          </p:txBody>
        </p:sp>
        <p:sp>
          <p:nvSpPr>
            <p:cNvPr id="605" name="Google Shape;605;p2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/>
            </a:p>
          </p:txBody>
        </p:sp>
        <p:sp>
          <p:nvSpPr>
            <p:cNvPr id="606" name="Google Shape;606;p25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Pessoas</a:t>
              </a:r>
              <a:endParaRPr/>
            </a:p>
          </p:txBody>
        </p:sp>
      </p:grpSp>
      <p:grpSp>
        <p:nvGrpSpPr>
          <p:cNvPr id="607" name="Google Shape;607;p25"/>
          <p:cNvGrpSpPr/>
          <p:nvPr/>
        </p:nvGrpSpPr>
        <p:grpSpPr>
          <a:xfrm>
            <a:off x="9969888" y="8223134"/>
            <a:ext cx="2572353" cy="1722730"/>
            <a:chOff x="0" y="0"/>
            <a:chExt cx="3429805" cy="2296973"/>
          </a:xfrm>
        </p:grpSpPr>
        <p:pic>
          <p:nvPicPr>
            <p:cNvPr id="608" name="Google Shape;608;p2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910962" y="0"/>
              <a:ext cx="1607880" cy="1607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25"/>
            <p:cNvSpPr txBox="1"/>
            <p:nvPr/>
          </p:nvSpPr>
          <p:spPr>
            <a:xfrm>
              <a:off x="0" y="1630871"/>
              <a:ext cx="3429805" cy="666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+ 50 CURSOS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26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6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6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6"/>
          <p:cNvSpPr txBox="1"/>
          <p:nvPr/>
        </p:nvSpPr>
        <p:spPr>
          <a:xfrm>
            <a:off x="923246" y="1516382"/>
            <a:ext cx="16764910" cy="8257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AUTOMAÇÃO DOS PROCESSOS DE MONITORAMENTO E RESPOSTAS A INCIDENTES;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Construção do time CSIRT;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Implantar o Security Operation Center (SOC);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Implantar nova geração de antivírus (EDR/XDR);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Redundância dos links de Internet com SD-WAN;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Preparação para Certificação ISO 27001/27002;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Atingir índice mínimo de 3.5 na avaliação dos controles da CIS.</a:t>
            </a:r>
            <a:endParaRPr/>
          </a:p>
        </p:txBody>
      </p:sp>
      <p:pic>
        <p:nvPicPr>
          <p:cNvPr id="619" name="Google Shape;6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58671" y="2719298"/>
            <a:ext cx="1785220" cy="1831849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6"/>
          <p:cNvSpPr txBox="1"/>
          <p:nvPr/>
        </p:nvSpPr>
        <p:spPr>
          <a:xfrm>
            <a:off x="4332135" y="436243"/>
            <a:ext cx="8359946" cy="1184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Metas 2023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27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-640604" y="-3562245"/>
            <a:ext cx="19569207" cy="1529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7"/>
          <p:cNvPicPr preferRelativeResize="0"/>
          <p:nvPr/>
        </p:nvPicPr>
        <p:blipFill rotWithShape="1">
          <a:blip r:embed="rId4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7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7"/>
          <p:cNvSpPr txBox="1"/>
          <p:nvPr/>
        </p:nvSpPr>
        <p:spPr>
          <a:xfrm>
            <a:off x="4851078" y="4727572"/>
            <a:ext cx="8585845" cy="831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Obrigado!</a:t>
            </a:r>
            <a:endParaRPr/>
          </a:p>
        </p:txBody>
      </p:sp>
      <p:pic>
        <p:nvPicPr>
          <p:cNvPr id="631" name="Google Shape;631;p27"/>
          <p:cNvPicPr preferRelativeResize="0"/>
          <p:nvPr/>
        </p:nvPicPr>
        <p:blipFill rotWithShape="1">
          <a:blip r:embed="rId4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7"/>
          <p:cNvPicPr preferRelativeResize="0"/>
          <p:nvPr/>
        </p:nvPicPr>
        <p:blipFill rotWithShape="1">
          <a:blip r:embed="rId4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7"/>
          <p:cNvSpPr txBox="1"/>
          <p:nvPr/>
        </p:nvSpPr>
        <p:spPr>
          <a:xfrm>
            <a:off x="8553481" y="7978521"/>
            <a:ext cx="9162104" cy="1279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ÉDIPO AVELINO DOS SANTOS PALHA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GERENTE DE CONECTIVIDADE DE REDES E SEGURANÇA DA INFORMAÇÃO</a:t>
            </a:r>
            <a:endParaRPr/>
          </a:p>
          <a:p>
            <a:pPr indent="0" lvl="0" marL="0" marR="0" rtl="0" algn="l">
              <a:lnSpc>
                <a:spcPct val="144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(65)99612-7343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332135" y="436243"/>
            <a:ext cx="8359946" cy="1184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Cenário Anterior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856555" y="1922092"/>
            <a:ext cx="10946096" cy="6799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DECISÕES TOMADAS DE FORMA EMPÍRICA;</a:t>
            </a:r>
            <a:endParaRPr/>
          </a:p>
          <a:p>
            <a:pPr indent="-356232" lvl="1" marL="712465" marR="0" rtl="0" algn="l">
              <a:lnSpc>
                <a:spcPct val="20003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Ativos com monitoramento parcial;</a:t>
            </a:r>
            <a:endParaRPr/>
          </a:p>
          <a:p>
            <a:pPr indent="-356232" lvl="1" marL="712465" marR="0" rtl="0" algn="l">
              <a:lnSpc>
                <a:spcPct val="20003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Não havia uso de normas técnicas de Segurança da Informação;</a:t>
            </a:r>
            <a:endParaRPr/>
          </a:p>
          <a:p>
            <a:pPr indent="-356232" lvl="1" marL="712465" marR="0" rtl="0" algn="l">
              <a:lnSpc>
                <a:spcPct val="20003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99"/>
              <a:buFont typeface="Arial"/>
              <a:buChar char="•"/>
            </a:pPr>
            <a:r>
              <a:rPr b="0" i="0" lang="en-US" sz="3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Regimentos internos sem atualizações periódicas.</a:t>
            </a:r>
            <a:endParaRPr/>
          </a:p>
          <a:p>
            <a:pPr indent="0" lvl="0" marL="0" marR="0" rtl="0" algn="l">
              <a:lnSpc>
                <a:spcPct val="20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107" name="Google Shape;107;p14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4106236" y="436243"/>
            <a:ext cx="8585845" cy="92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Iniciativa Forte Digital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56555" y="1922092"/>
            <a:ext cx="10946096" cy="7275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SEGURANÇA DA INFORMAÇÃO NO PLANEJAMENTO ESTRATÉGICO 2020-2023;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Objetivo inicial era atender a resolução 171/2017 do CNMP;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Alinhar as métricas ao PETI e ao PDTI;</a:t>
            </a:r>
            <a:endParaRPr/>
          </a:p>
          <a:p>
            <a:pPr indent="0" lvl="0" marL="0" marR="0" rtl="0" algn="l">
              <a:lnSpc>
                <a:spcPct val="194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13864510" y="180975"/>
            <a:ext cx="73228" cy="847725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5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122" name="Google Shape;122;p1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125" name="Google Shape;125;p15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127" name="Google Shape;127;p15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4106236" y="436243"/>
            <a:ext cx="8585845" cy="92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Sobre o Projeto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856555" y="1922092"/>
            <a:ext cx="10946096" cy="8199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ATENDER ÀS NECESSIDADES DAS ÁREAS MEIO E FIM;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Objetivo de resolutividade e geração de resultados;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segurança apenas no ambiente interno não era mais suficiente;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Foco nas figuras da Segurança da Informação;</a:t>
            </a:r>
            <a:endParaRPr/>
          </a:p>
          <a:p>
            <a:pPr indent="0" lvl="0" marL="0" marR="0" rtl="0" algn="l">
              <a:lnSpc>
                <a:spcPct val="194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13864510" y="180975"/>
            <a:ext cx="71755" cy="1597617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16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143" name="Google Shape;143;p16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145" name="Google Shape;145;p16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146" name="Google Shape;146;p16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149" name="Google Shape;149;p16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5498" y="1948823"/>
            <a:ext cx="8804176" cy="807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715570" y="3279142"/>
            <a:ext cx="3261969" cy="866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PESSOAS;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4106236" y="436243"/>
            <a:ext cx="8585845" cy="177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Figuras da Segurança da Informação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787048" y="9789126"/>
            <a:ext cx="10382414" cy="3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7FFDC"/>
                </a:solidFill>
                <a:latin typeface="Arial"/>
                <a:ea typeface="Arial"/>
                <a:cs typeface="Arial"/>
                <a:sym typeface="Arial"/>
              </a:rPr>
              <a:t>FONTE: HTTPS://BLOG.ALMEIDAMATHEUS.ME/POST/SEGURANCA-DA-INFORMACAO/</a:t>
            </a:r>
            <a:endParaRPr/>
          </a:p>
          <a:p>
            <a:pPr indent="0" lvl="0" marL="0" marR="0" rtl="0" algn="l">
              <a:lnSpc>
                <a:spcPct val="5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57FF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1028700" y="5483546"/>
            <a:ext cx="3910166" cy="866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3.Tecnologia.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1028700" y="4379278"/>
            <a:ext cx="3793456" cy="866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2.Processos;</a:t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13864510" y="180975"/>
            <a:ext cx="71755" cy="1597617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7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171" name="Google Shape;171;p17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174" name="Google Shape;174;p17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176" name="Google Shape;176;p17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177" name="Google Shape;177;p17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179" name="Google Shape;179;p17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 txBox="1"/>
          <p:nvPr/>
        </p:nvSpPr>
        <p:spPr>
          <a:xfrm>
            <a:off x="550379" y="1786088"/>
            <a:ext cx="12370994" cy="8199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PAINEL DE MONITORAMENTO;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Monitoramento de ativos de rede;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Monitoramento dos servidores (equipamentos);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Monitoramento dos links de internet;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Automatização de alertas via telegram;</a:t>
            </a:r>
            <a:endParaRPr/>
          </a:p>
          <a:p>
            <a:pPr indent="-367027" lvl="1" marL="734055" marR="0" rtl="0" algn="l">
              <a:lnSpc>
                <a:spcPct val="2150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Automatização de abertura de chamados no ITSM institucional.</a:t>
            </a:r>
            <a:endParaRPr/>
          </a:p>
          <a:p>
            <a:pPr indent="0" lvl="0" marL="0" marR="0" rtl="0" algn="l">
              <a:lnSpc>
                <a:spcPct val="1941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4106236" y="436243"/>
            <a:ext cx="8585845" cy="883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Reestruturação do NOC</a:t>
            </a:r>
            <a:endParaRPr/>
          </a:p>
        </p:txBody>
      </p:sp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>
            <a:off x="13865159" y="180975"/>
            <a:ext cx="71106" cy="2466820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18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196" name="Google Shape;196;p18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200" name="Google Shape;200;p18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201" name="Google Shape;201;p18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202" name="Google Shape;202;p18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203" name="Google Shape;203;p18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204" name="Google Shape;204;p18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205" name="Google Shape;205;p18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206" name="Google Shape;206;p18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208" name="Google Shape;208;p18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9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5133975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1222957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784" y="1851792"/>
            <a:ext cx="10003046" cy="750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8187" y="3356069"/>
            <a:ext cx="4450108" cy="443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/>
        </p:nvSpPr>
        <p:spPr>
          <a:xfrm>
            <a:off x="4106236" y="436243"/>
            <a:ext cx="8585845" cy="883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8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Reestruturação do NOC</a:t>
            </a:r>
            <a:endParaRPr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/>
          <p:nvPr/>
        </p:nvSpPr>
        <p:spPr>
          <a:xfrm>
            <a:off x="13865159" y="180975"/>
            <a:ext cx="71106" cy="2466820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226" name="Google Shape;226;p19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228" name="Google Shape;228;p19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230" name="Google Shape;230;p19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232" name="Google Shape;232;p19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233" name="Google Shape;233;p19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235" name="Google Shape;235;p19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236" name="Google Shape;236;p19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238" name="Google Shape;238;p19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0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0"/>
          <p:cNvGrpSpPr/>
          <p:nvPr/>
        </p:nvGrpSpPr>
        <p:grpSpPr>
          <a:xfrm>
            <a:off x="1028700" y="4061421"/>
            <a:ext cx="4199532" cy="5343577"/>
            <a:chOff x="0" y="-38100"/>
            <a:chExt cx="1374499" cy="1748943"/>
          </a:xfrm>
        </p:grpSpPr>
        <p:sp>
          <p:nvSpPr>
            <p:cNvPr id="246" name="Google Shape;246;p20"/>
            <p:cNvSpPr/>
            <p:nvPr/>
          </p:nvSpPr>
          <p:spPr>
            <a:xfrm>
              <a:off x="0" y="0"/>
              <a:ext cx="1374499" cy="1710843"/>
            </a:xfrm>
            <a:custGeom>
              <a:rect b="b" l="l" r="r" t="t"/>
              <a:pathLst>
                <a:path extrusionOk="0" h="1710843" w="1374499">
                  <a:moveTo>
                    <a:pt x="94020" y="0"/>
                  </a:moveTo>
                  <a:lnTo>
                    <a:pt x="1280480" y="0"/>
                  </a:lnTo>
                  <a:cubicBezTo>
                    <a:pt x="1332405" y="0"/>
                    <a:pt x="1374499" y="42094"/>
                    <a:pt x="1374499" y="94020"/>
                  </a:cubicBezTo>
                  <a:lnTo>
                    <a:pt x="1374499" y="1616823"/>
                  </a:lnTo>
                  <a:cubicBezTo>
                    <a:pt x="1374499" y="1641759"/>
                    <a:pt x="1364593" y="1665673"/>
                    <a:pt x="1346961" y="1683305"/>
                  </a:cubicBezTo>
                  <a:cubicBezTo>
                    <a:pt x="1329329" y="1700937"/>
                    <a:pt x="1305415" y="1710843"/>
                    <a:pt x="1280480" y="1710843"/>
                  </a:cubicBezTo>
                  <a:lnTo>
                    <a:pt x="94020" y="1710843"/>
                  </a:lnTo>
                  <a:cubicBezTo>
                    <a:pt x="69084" y="1710843"/>
                    <a:pt x="45170" y="1700937"/>
                    <a:pt x="27538" y="1683305"/>
                  </a:cubicBezTo>
                  <a:cubicBezTo>
                    <a:pt x="9906" y="1665673"/>
                    <a:pt x="0" y="1641759"/>
                    <a:pt x="0" y="1616823"/>
                  </a:cubicBezTo>
                  <a:lnTo>
                    <a:pt x="0" y="94020"/>
                  </a:lnTo>
                  <a:cubicBezTo>
                    <a:pt x="0" y="69084"/>
                    <a:pt x="9906" y="45170"/>
                    <a:pt x="27538" y="27538"/>
                  </a:cubicBezTo>
                  <a:cubicBezTo>
                    <a:pt x="45170" y="9906"/>
                    <a:pt x="69084" y="0"/>
                    <a:pt x="94020" y="0"/>
                  </a:cubicBezTo>
                  <a:close/>
                </a:path>
              </a:pathLst>
            </a:custGeom>
            <a:solidFill>
              <a:srgbClr val="89FFDB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0"/>
          <p:cNvGrpSpPr/>
          <p:nvPr/>
        </p:nvGrpSpPr>
        <p:grpSpPr>
          <a:xfrm>
            <a:off x="6735876" y="4061421"/>
            <a:ext cx="4199532" cy="5343577"/>
            <a:chOff x="0" y="-38100"/>
            <a:chExt cx="1374499" cy="1748943"/>
          </a:xfrm>
        </p:grpSpPr>
        <p:sp>
          <p:nvSpPr>
            <p:cNvPr id="249" name="Google Shape;249;p20"/>
            <p:cNvSpPr/>
            <p:nvPr/>
          </p:nvSpPr>
          <p:spPr>
            <a:xfrm>
              <a:off x="0" y="0"/>
              <a:ext cx="1374499" cy="1710843"/>
            </a:xfrm>
            <a:custGeom>
              <a:rect b="b" l="l" r="r" t="t"/>
              <a:pathLst>
                <a:path extrusionOk="0" h="1710843" w="1374499">
                  <a:moveTo>
                    <a:pt x="94020" y="0"/>
                  </a:moveTo>
                  <a:lnTo>
                    <a:pt x="1280480" y="0"/>
                  </a:lnTo>
                  <a:cubicBezTo>
                    <a:pt x="1332405" y="0"/>
                    <a:pt x="1374499" y="42094"/>
                    <a:pt x="1374499" y="94020"/>
                  </a:cubicBezTo>
                  <a:lnTo>
                    <a:pt x="1374499" y="1616823"/>
                  </a:lnTo>
                  <a:cubicBezTo>
                    <a:pt x="1374499" y="1641759"/>
                    <a:pt x="1364593" y="1665673"/>
                    <a:pt x="1346961" y="1683305"/>
                  </a:cubicBezTo>
                  <a:cubicBezTo>
                    <a:pt x="1329329" y="1700937"/>
                    <a:pt x="1305415" y="1710843"/>
                    <a:pt x="1280480" y="1710843"/>
                  </a:cubicBezTo>
                  <a:lnTo>
                    <a:pt x="94020" y="1710843"/>
                  </a:lnTo>
                  <a:cubicBezTo>
                    <a:pt x="69084" y="1710843"/>
                    <a:pt x="45170" y="1700937"/>
                    <a:pt x="27538" y="1683305"/>
                  </a:cubicBezTo>
                  <a:cubicBezTo>
                    <a:pt x="9906" y="1665673"/>
                    <a:pt x="0" y="1641759"/>
                    <a:pt x="0" y="1616823"/>
                  </a:cubicBezTo>
                  <a:lnTo>
                    <a:pt x="0" y="94020"/>
                  </a:lnTo>
                  <a:cubicBezTo>
                    <a:pt x="0" y="69084"/>
                    <a:pt x="9906" y="45170"/>
                    <a:pt x="27538" y="27538"/>
                  </a:cubicBezTo>
                  <a:cubicBezTo>
                    <a:pt x="45170" y="9906"/>
                    <a:pt x="69084" y="0"/>
                    <a:pt x="94020" y="0"/>
                  </a:cubicBezTo>
                  <a:close/>
                </a:path>
              </a:pathLst>
            </a:custGeom>
            <a:solidFill>
              <a:srgbClr val="89FFDB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0"/>
          <p:cNvGrpSpPr/>
          <p:nvPr/>
        </p:nvGrpSpPr>
        <p:grpSpPr>
          <a:xfrm>
            <a:off x="1694603" y="6107059"/>
            <a:ext cx="2876030" cy="2745062"/>
            <a:chOff x="-62725" y="-2035"/>
            <a:chExt cx="2665449" cy="2544070"/>
          </a:xfrm>
        </p:grpSpPr>
        <p:sp>
          <p:nvSpPr>
            <p:cNvPr id="252" name="Google Shape;252;p20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129035"/>
                  </a:lnTo>
                  <a:cubicBezTo>
                    <a:pt x="923153" y="127203"/>
                    <a:pt x="543906" y="344656"/>
                    <a:pt x="338589" y="699054"/>
                  </a:cubicBezTo>
                  <a:cubicBezTo>
                    <a:pt x="133273" y="1053452"/>
                    <a:pt x="133273" y="1490618"/>
                    <a:pt x="338589" y="1845016"/>
                  </a:cubicBezTo>
                  <a:cubicBezTo>
                    <a:pt x="543906" y="2199414"/>
                    <a:pt x="923153" y="2416867"/>
                    <a:pt x="1332725" y="2415035"/>
                  </a:cubicBezTo>
                  <a:cubicBezTo>
                    <a:pt x="1742297" y="2416867"/>
                    <a:pt x="2121544" y="2199414"/>
                    <a:pt x="2326861" y="1845016"/>
                  </a:cubicBezTo>
                  <a:cubicBezTo>
                    <a:pt x="2532177" y="1490618"/>
                    <a:pt x="2532177" y="1053452"/>
                    <a:pt x="2326861" y="699054"/>
                  </a:cubicBezTo>
                  <a:cubicBezTo>
                    <a:pt x="2121544" y="344656"/>
                    <a:pt x="1742297" y="127203"/>
                    <a:pt x="1332725" y="129035"/>
                  </a:cubicBezTo>
                  <a:close/>
                </a:path>
              </a:pathLst>
            </a:custGeom>
            <a:solidFill>
              <a:srgbClr val="1E25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1266317" y="461"/>
              <a:ext cx="1332200" cy="1859608"/>
            </a:xfrm>
            <a:custGeom>
              <a:rect b="b" l="l" r="r" t="t"/>
              <a:pathLst>
                <a:path extrusionOk="0" h="1859608" w="1332200">
                  <a:moveTo>
                    <a:pt x="70525" y="1299"/>
                  </a:moveTo>
                  <a:cubicBezTo>
                    <a:pt x="495138" y="23678"/>
                    <a:pt x="880380" y="257067"/>
                    <a:pt x="1096825" y="623056"/>
                  </a:cubicBezTo>
                  <a:cubicBezTo>
                    <a:pt x="1313271" y="989046"/>
                    <a:pt x="1332200" y="1439071"/>
                    <a:pt x="1147251" y="1821944"/>
                  </a:cubicBezTo>
                  <a:cubicBezTo>
                    <a:pt x="1137446" y="1842477"/>
                    <a:pt x="1117403" y="1856194"/>
                    <a:pt x="1094713" y="1857901"/>
                  </a:cubicBezTo>
                  <a:cubicBezTo>
                    <a:pt x="1072023" y="1859608"/>
                    <a:pt x="1050154" y="1849044"/>
                    <a:pt x="1037387" y="1830209"/>
                  </a:cubicBezTo>
                  <a:cubicBezTo>
                    <a:pt x="1024619" y="1811374"/>
                    <a:pt x="1022906" y="1787148"/>
                    <a:pt x="1032895" y="1766703"/>
                  </a:cubicBezTo>
                  <a:cubicBezTo>
                    <a:pt x="1199348" y="1422118"/>
                    <a:pt x="1182312" y="1017095"/>
                    <a:pt x="987511" y="687705"/>
                  </a:cubicBezTo>
                  <a:cubicBezTo>
                    <a:pt x="792710" y="358314"/>
                    <a:pt x="445993" y="148264"/>
                    <a:pt x="63841" y="128123"/>
                  </a:cubicBezTo>
                  <a:cubicBezTo>
                    <a:pt x="41113" y="127027"/>
                    <a:pt x="20709" y="113854"/>
                    <a:pt x="10354" y="93592"/>
                  </a:cubicBezTo>
                  <a:cubicBezTo>
                    <a:pt x="0" y="73331"/>
                    <a:pt x="1278" y="49077"/>
                    <a:pt x="13705" y="30016"/>
                  </a:cubicBezTo>
                  <a:cubicBezTo>
                    <a:pt x="26132" y="10955"/>
                    <a:pt x="47808" y="0"/>
                    <a:pt x="70525" y="1299"/>
                  </a:cubicBezTo>
                  <a:close/>
                </a:path>
              </a:pathLst>
            </a:custGeom>
            <a:solidFill>
              <a:srgbClr val="20FF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20"/>
          <p:cNvGrpSpPr/>
          <p:nvPr/>
        </p:nvGrpSpPr>
        <p:grpSpPr>
          <a:xfrm>
            <a:off x="7401780" y="6107059"/>
            <a:ext cx="2880648" cy="2745062"/>
            <a:chOff x="-62725" y="-2035"/>
            <a:chExt cx="2669729" cy="2544070"/>
          </a:xfrm>
        </p:grpSpPr>
        <p:sp>
          <p:nvSpPr>
            <p:cNvPr id="255" name="Google Shape;255;p20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129035"/>
                  </a:lnTo>
                  <a:cubicBezTo>
                    <a:pt x="923153" y="127203"/>
                    <a:pt x="543906" y="344656"/>
                    <a:pt x="338589" y="699054"/>
                  </a:cubicBezTo>
                  <a:cubicBezTo>
                    <a:pt x="133273" y="1053452"/>
                    <a:pt x="133273" y="1490618"/>
                    <a:pt x="338589" y="1845016"/>
                  </a:cubicBezTo>
                  <a:cubicBezTo>
                    <a:pt x="543906" y="2199414"/>
                    <a:pt x="923153" y="2416867"/>
                    <a:pt x="1332725" y="2415035"/>
                  </a:cubicBezTo>
                  <a:cubicBezTo>
                    <a:pt x="1742297" y="2416867"/>
                    <a:pt x="2121544" y="2199414"/>
                    <a:pt x="2326861" y="1845016"/>
                  </a:cubicBezTo>
                  <a:cubicBezTo>
                    <a:pt x="2532177" y="1490618"/>
                    <a:pt x="2532177" y="1053452"/>
                    <a:pt x="2326861" y="699054"/>
                  </a:cubicBezTo>
                  <a:cubicBezTo>
                    <a:pt x="2121544" y="344656"/>
                    <a:pt x="1742297" y="127203"/>
                    <a:pt x="1332725" y="129035"/>
                  </a:cubicBezTo>
                  <a:close/>
                </a:path>
              </a:pathLst>
            </a:custGeom>
            <a:solidFill>
              <a:srgbClr val="1E25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266317" y="461"/>
              <a:ext cx="1340687" cy="2488220"/>
            </a:xfrm>
            <a:custGeom>
              <a:rect b="b" l="l" r="r" t="t"/>
              <a:pathLst>
                <a:path extrusionOk="0" h="2488220" w="1340687">
                  <a:moveTo>
                    <a:pt x="70525" y="1299"/>
                  </a:moveTo>
                  <a:cubicBezTo>
                    <a:pt x="684182" y="33642"/>
                    <a:pt x="1186650" y="500703"/>
                    <a:pt x="1263669" y="1110366"/>
                  </a:cubicBezTo>
                  <a:cubicBezTo>
                    <a:pt x="1340687" y="1720028"/>
                    <a:pt x="970158" y="2297375"/>
                    <a:pt x="383824" y="2481312"/>
                  </a:cubicBezTo>
                  <a:cubicBezTo>
                    <a:pt x="362143" y="2488220"/>
                    <a:pt x="338424" y="2482999"/>
                    <a:pt x="321647" y="2467627"/>
                  </a:cubicBezTo>
                  <a:cubicBezTo>
                    <a:pt x="304870" y="2452256"/>
                    <a:pt x="297601" y="2429082"/>
                    <a:pt x="302591" y="2406882"/>
                  </a:cubicBezTo>
                  <a:cubicBezTo>
                    <a:pt x="307581" y="2384682"/>
                    <a:pt x="324068" y="2366848"/>
                    <a:pt x="345810" y="2360134"/>
                  </a:cubicBezTo>
                  <a:cubicBezTo>
                    <a:pt x="873510" y="2194591"/>
                    <a:pt x="1206986" y="1674979"/>
                    <a:pt x="1137670" y="1126283"/>
                  </a:cubicBezTo>
                  <a:cubicBezTo>
                    <a:pt x="1068353" y="577587"/>
                    <a:pt x="616132" y="157231"/>
                    <a:pt x="63841" y="128123"/>
                  </a:cubicBezTo>
                  <a:cubicBezTo>
                    <a:pt x="41113" y="127027"/>
                    <a:pt x="20709" y="113854"/>
                    <a:pt x="10354" y="93592"/>
                  </a:cubicBezTo>
                  <a:cubicBezTo>
                    <a:pt x="0" y="73331"/>
                    <a:pt x="1278" y="49077"/>
                    <a:pt x="13705" y="30016"/>
                  </a:cubicBezTo>
                  <a:cubicBezTo>
                    <a:pt x="26132" y="10955"/>
                    <a:pt x="47808" y="0"/>
                    <a:pt x="70525" y="1299"/>
                  </a:cubicBezTo>
                  <a:close/>
                </a:path>
              </a:pathLst>
            </a:custGeom>
            <a:solidFill>
              <a:srgbClr val="89F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20"/>
          <p:cNvGrpSpPr/>
          <p:nvPr/>
        </p:nvGrpSpPr>
        <p:grpSpPr>
          <a:xfrm>
            <a:off x="2185509" y="6394451"/>
            <a:ext cx="1894218" cy="2036493"/>
            <a:chOff x="1813" y="-57150"/>
            <a:chExt cx="809173" cy="869950"/>
          </a:xfrm>
        </p:grpSpPr>
        <p:sp>
          <p:nvSpPr>
            <p:cNvPr id="258" name="Google Shape;258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0FF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0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33%</a:t>
              </a:r>
              <a:endParaRPr/>
            </a:p>
          </p:txBody>
        </p:sp>
      </p:grpSp>
      <p:grpSp>
        <p:nvGrpSpPr>
          <p:cNvPr id="260" name="Google Shape;260;p20"/>
          <p:cNvGrpSpPr/>
          <p:nvPr/>
        </p:nvGrpSpPr>
        <p:grpSpPr>
          <a:xfrm>
            <a:off x="7892685" y="6394451"/>
            <a:ext cx="1894218" cy="2036493"/>
            <a:chOff x="1813" y="-57150"/>
            <a:chExt cx="809173" cy="869950"/>
          </a:xfrm>
        </p:grpSpPr>
        <p:sp>
          <p:nvSpPr>
            <p:cNvPr id="261" name="Google Shape;261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9F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46%</a:t>
              </a:r>
              <a:endParaRPr/>
            </a:p>
          </p:txBody>
        </p:sp>
      </p:grpSp>
      <p:pic>
        <p:nvPicPr>
          <p:cNvPr id="263" name="Google Shape;26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06921" y="8430944"/>
            <a:ext cx="1235901" cy="128770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4106236" y="436243"/>
            <a:ext cx="8585845" cy="831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Conformidade ISO 27001</a:t>
            </a:r>
            <a:endParaRPr/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/>
          <p:nvPr/>
        </p:nvSpPr>
        <p:spPr>
          <a:xfrm>
            <a:off x="13865159" y="180975"/>
            <a:ext cx="68792" cy="3353579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13705512" y="3340459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7930" y="4289552"/>
            <a:ext cx="807131" cy="513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 txBox="1"/>
          <p:nvPr/>
        </p:nvSpPr>
        <p:spPr>
          <a:xfrm>
            <a:off x="1494558" y="4731811"/>
            <a:ext cx="3276123" cy="4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2021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7201734" y="4731811"/>
            <a:ext cx="3276123" cy="4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Hoje</a:t>
            </a:r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14213677" y="3334515"/>
            <a:ext cx="4057650" cy="1002661"/>
            <a:chOff x="0" y="-47625"/>
            <a:chExt cx="5410200" cy="1336881"/>
          </a:xfrm>
        </p:grpSpPr>
        <p:sp>
          <p:nvSpPr>
            <p:cNvPr id="276" name="Google Shape;276;p20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ISO 27001</a:t>
              </a:r>
              <a:endParaRPr/>
            </a:p>
          </p:txBody>
        </p:sp>
        <p:sp>
          <p:nvSpPr>
            <p:cNvPr id="277" name="Google Shape;277;p20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280" name="Google Shape;280;p20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281" name="Google Shape;281;p20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284" name="Google Shape;284;p20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285" name="Google Shape;285;p20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286" name="Google Shape;286;p20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287" name="Google Shape;287;p20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288" name="Google Shape;288;p20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289" name="Google Shape;289;p20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290" name="Google Shape;290;p20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292" name="Google Shape;292;p20"/>
          <p:cNvSpPr txBox="1"/>
          <p:nvPr/>
        </p:nvSpPr>
        <p:spPr>
          <a:xfrm>
            <a:off x="1132482" y="8884366"/>
            <a:ext cx="4057650" cy="37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Máximo: 100%</a:t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6735876" y="8884366"/>
            <a:ext cx="4057650" cy="37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Máximo: 100%</a:t>
            </a:r>
            <a:endParaRPr/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034" y="4289552"/>
            <a:ext cx="807131" cy="51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0817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1"/>
          <p:cNvPicPr preferRelativeResize="0"/>
          <p:nvPr/>
        </p:nvPicPr>
        <p:blipFill rotWithShape="1">
          <a:blip r:embed="rId3">
            <a:alphaModFix amt="9999"/>
          </a:blip>
          <a:srcRect b="0" l="0" r="0" t="0"/>
          <a:stretch/>
        </p:blipFill>
        <p:spPr>
          <a:xfrm>
            <a:off x="1028700" y="-2501163"/>
            <a:ext cx="5707176" cy="570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859" y="167925"/>
            <a:ext cx="3147023" cy="786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21"/>
          <p:cNvGrpSpPr/>
          <p:nvPr/>
        </p:nvGrpSpPr>
        <p:grpSpPr>
          <a:xfrm>
            <a:off x="1028700" y="4061421"/>
            <a:ext cx="4199532" cy="5343577"/>
            <a:chOff x="0" y="-38100"/>
            <a:chExt cx="1374499" cy="1748943"/>
          </a:xfrm>
        </p:grpSpPr>
        <p:sp>
          <p:nvSpPr>
            <p:cNvPr id="302" name="Google Shape;302;p21"/>
            <p:cNvSpPr/>
            <p:nvPr/>
          </p:nvSpPr>
          <p:spPr>
            <a:xfrm>
              <a:off x="0" y="0"/>
              <a:ext cx="1374499" cy="1710843"/>
            </a:xfrm>
            <a:custGeom>
              <a:rect b="b" l="l" r="r" t="t"/>
              <a:pathLst>
                <a:path extrusionOk="0" h="1710843" w="1374499">
                  <a:moveTo>
                    <a:pt x="94020" y="0"/>
                  </a:moveTo>
                  <a:lnTo>
                    <a:pt x="1280480" y="0"/>
                  </a:lnTo>
                  <a:cubicBezTo>
                    <a:pt x="1332405" y="0"/>
                    <a:pt x="1374499" y="42094"/>
                    <a:pt x="1374499" y="94020"/>
                  </a:cubicBezTo>
                  <a:lnTo>
                    <a:pt x="1374499" y="1616823"/>
                  </a:lnTo>
                  <a:cubicBezTo>
                    <a:pt x="1374499" y="1641759"/>
                    <a:pt x="1364593" y="1665673"/>
                    <a:pt x="1346961" y="1683305"/>
                  </a:cubicBezTo>
                  <a:cubicBezTo>
                    <a:pt x="1329329" y="1700937"/>
                    <a:pt x="1305415" y="1710843"/>
                    <a:pt x="1280480" y="1710843"/>
                  </a:cubicBezTo>
                  <a:lnTo>
                    <a:pt x="94020" y="1710843"/>
                  </a:lnTo>
                  <a:cubicBezTo>
                    <a:pt x="69084" y="1710843"/>
                    <a:pt x="45170" y="1700937"/>
                    <a:pt x="27538" y="1683305"/>
                  </a:cubicBezTo>
                  <a:cubicBezTo>
                    <a:pt x="9906" y="1665673"/>
                    <a:pt x="0" y="1641759"/>
                    <a:pt x="0" y="1616823"/>
                  </a:cubicBezTo>
                  <a:lnTo>
                    <a:pt x="0" y="94020"/>
                  </a:lnTo>
                  <a:cubicBezTo>
                    <a:pt x="0" y="69084"/>
                    <a:pt x="9906" y="45170"/>
                    <a:pt x="27538" y="27538"/>
                  </a:cubicBezTo>
                  <a:cubicBezTo>
                    <a:pt x="45170" y="9906"/>
                    <a:pt x="69084" y="0"/>
                    <a:pt x="94020" y="0"/>
                  </a:cubicBezTo>
                  <a:close/>
                </a:path>
              </a:pathLst>
            </a:custGeom>
            <a:solidFill>
              <a:srgbClr val="89FFDB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6735876" y="4061421"/>
            <a:ext cx="4199532" cy="5343577"/>
            <a:chOff x="0" y="-38100"/>
            <a:chExt cx="1374499" cy="1748943"/>
          </a:xfrm>
        </p:grpSpPr>
        <p:sp>
          <p:nvSpPr>
            <p:cNvPr id="305" name="Google Shape;305;p21"/>
            <p:cNvSpPr/>
            <p:nvPr/>
          </p:nvSpPr>
          <p:spPr>
            <a:xfrm>
              <a:off x="0" y="0"/>
              <a:ext cx="1374499" cy="1710843"/>
            </a:xfrm>
            <a:custGeom>
              <a:rect b="b" l="l" r="r" t="t"/>
              <a:pathLst>
                <a:path extrusionOk="0" h="1710843" w="1374499">
                  <a:moveTo>
                    <a:pt x="94020" y="0"/>
                  </a:moveTo>
                  <a:lnTo>
                    <a:pt x="1280480" y="0"/>
                  </a:lnTo>
                  <a:cubicBezTo>
                    <a:pt x="1332405" y="0"/>
                    <a:pt x="1374499" y="42094"/>
                    <a:pt x="1374499" y="94020"/>
                  </a:cubicBezTo>
                  <a:lnTo>
                    <a:pt x="1374499" y="1616823"/>
                  </a:lnTo>
                  <a:cubicBezTo>
                    <a:pt x="1374499" y="1641759"/>
                    <a:pt x="1364593" y="1665673"/>
                    <a:pt x="1346961" y="1683305"/>
                  </a:cubicBezTo>
                  <a:cubicBezTo>
                    <a:pt x="1329329" y="1700937"/>
                    <a:pt x="1305415" y="1710843"/>
                    <a:pt x="1280480" y="1710843"/>
                  </a:cubicBezTo>
                  <a:lnTo>
                    <a:pt x="94020" y="1710843"/>
                  </a:lnTo>
                  <a:cubicBezTo>
                    <a:pt x="69084" y="1710843"/>
                    <a:pt x="45170" y="1700937"/>
                    <a:pt x="27538" y="1683305"/>
                  </a:cubicBezTo>
                  <a:cubicBezTo>
                    <a:pt x="9906" y="1665673"/>
                    <a:pt x="0" y="1641759"/>
                    <a:pt x="0" y="1616823"/>
                  </a:cubicBezTo>
                  <a:lnTo>
                    <a:pt x="0" y="94020"/>
                  </a:lnTo>
                  <a:cubicBezTo>
                    <a:pt x="0" y="69084"/>
                    <a:pt x="9906" y="45170"/>
                    <a:pt x="27538" y="27538"/>
                  </a:cubicBezTo>
                  <a:cubicBezTo>
                    <a:pt x="45170" y="9906"/>
                    <a:pt x="69084" y="0"/>
                    <a:pt x="94020" y="0"/>
                  </a:cubicBezTo>
                  <a:close/>
                </a:path>
              </a:pathLst>
            </a:custGeom>
            <a:solidFill>
              <a:srgbClr val="89FFDB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1"/>
          <p:cNvGrpSpPr/>
          <p:nvPr/>
        </p:nvGrpSpPr>
        <p:grpSpPr>
          <a:xfrm>
            <a:off x="1694603" y="6107059"/>
            <a:ext cx="2916552" cy="2745062"/>
            <a:chOff x="-90241" y="-2928"/>
            <a:chExt cx="3888735" cy="3660081"/>
          </a:xfrm>
        </p:grpSpPr>
        <p:sp>
          <p:nvSpPr>
            <p:cNvPr id="308" name="Google Shape;308;p21"/>
            <p:cNvSpPr txBox="1"/>
            <p:nvPr/>
          </p:nvSpPr>
          <p:spPr>
            <a:xfrm>
              <a:off x="1231610" y="1359169"/>
              <a:ext cx="1191007" cy="8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96" u="none" cap="none" strike="noStrike">
                  <a:solidFill>
                    <a:srgbClr val="89FFDB"/>
                  </a:solidFill>
                  <a:latin typeface="Poppins"/>
                  <a:ea typeface="Poppins"/>
                  <a:cs typeface="Poppins"/>
                  <a:sym typeface="Poppins"/>
                </a:rPr>
                <a:t>40%</a:t>
              </a:r>
              <a:endParaRPr/>
            </a:p>
          </p:txBody>
        </p:sp>
        <p:grpSp>
          <p:nvGrpSpPr>
            <p:cNvPr id="309" name="Google Shape;309;p21"/>
            <p:cNvGrpSpPr/>
            <p:nvPr/>
          </p:nvGrpSpPr>
          <p:grpSpPr>
            <a:xfrm>
              <a:off x="-90241" y="-2928"/>
              <a:ext cx="3888735" cy="3660081"/>
              <a:chOff x="-62725" y="-2035"/>
              <a:chExt cx="2703004" cy="2544070"/>
            </a:xfrm>
          </p:grpSpPr>
          <p:sp>
            <p:nvSpPr>
              <p:cNvPr id="310" name="Google Shape;310;p21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1E25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1266317" y="461"/>
                <a:ext cx="1373962" cy="2274560"/>
              </a:xfrm>
              <a:custGeom>
                <a:rect b="b" l="l" r="r" t="t"/>
                <a:pathLst>
                  <a:path extrusionOk="0" h="2274560" w="1373962">
                    <a:moveTo>
                      <a:pt x="70525" y="1299"/>
                    </a:moveTo>
                    <a:cubicBezTo>
                      <a:pt x="595453" y="28965"/>
                      <a:pt x="1049088" y="377158"/>
                      <a:pt x="1211525" y="877087"/>
                    </a:cubicBezTo>
                    <a:cubicBezTo>
                      <a:pt x="1373962" y="1377017"/>
                      <a:pt x="1211626" y="1925351"/>
                      <a:pt x="803212" y="2256278"/>
                    </a:cubicBezTo>
                    <a:cubicBezTo>
                      <a:pt x="785597" y="2270682"/>
                      <a:pt x="761622" y="2274560"/>
                      <a:pt x="740364" y="2266443"/>
                    </a:cubicBezTo>
                    <a:cubicBezTo>
                      <a:pt x="719107" y="2258327"/>
                      <a:pt x="703817" y="2239457"/>
                      <a:pt x="700284" y="2216978"/>
                    </a:cubicBezTo>
                    <a:cubicBezTo>
                      <a:pt x="696752" y="2194500"/>
                      <a:pt x="705516" y="2171849"/>
                      <a:pt x="723259" y="2157604"/>
                    </a:cubicBezTo>
                    <a:cubicBezTo>
                      <a:pt x="1090832" y="1859769"/>
                      <a:pt x="1236934" y="1366269"/>
                      <a:pt x="1090740" y="916332"/>
                    </a:cubicBezTo>
                    <a:cubicBezTo>
                      <a:pt x="944547" y="466396"/>
                      <a:pt x="536276" y="153023"/>
                      <a:pt x="63841" y="128123"/>
                    </a:cubicBezTo>
                    <a:cubicBezTo>
                      <a:pt x="41113" y="127027"/>
                      <a:pt x="20709" y="113854"/>
                      <a:pt x="10354" y="93592"/>
                    </a:cubicBezTo>
                    <a:cubicBezTo>
                      <a:pt x="0" y="73331"/>
                      <a:pt x="1278" y="49077"/>
                      <a:pt x="13705" y="30016"/>
                    </a:cubicBezTo>
                    <a:cubicBezTo>
                      <a:pt x="26132" y="10955"/>
                      <a:pt x="47808" y="0"/>
                      <a:pt x="70525" y="1299"/>
                    </a:cubicBezTo>
                    <a:close/>
                  </a:path>
                </a:pathLst>
              </a:custGeom>
              <a:solidFill>
                <a:srgbClr val="20FF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2" name="Google Shape;312;p21"/>
          <p:cNvGrpSpPr/>
          <p:nvPr/>
        </p:nvGrpSpPr>
        <p:grpSpPr>
          <a:xfrm>
            <a:off x="7401780" y="6107059"/>
            <a:ext cx="2898423" cy="2817256"/>
            <a:chOff x="-90241" y="-2928"/>
            <a:chExt cx="3864563" cy="3756340"/>
          </a:xfrm>
        </p:grpSpPr>
        <p:sp>
          <p:nvSpPr>
            <p:cNvPr id="313" name="Google Shape;313;p21"/>
            <p:cNvSpPr txBox="1"/>
            <p:nvPr/>
          </p:nvSpPr>
          <p:spPr>
            <a:xfrm>
              <a:off x="1231610" y="1359169"/>
              <a:ext cx="1191007" cy="83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96" u="none" cap="none" strike="noStrike">
                  <a:solidFill>
                    <a:srgbClr val="89FFDB"/>
                  </a:solidFill>
                  <a:latin typeface="Poppins"/>
                  <a:ea typeface="Poppins"/>
                  <a:cs typeface="Poppins"/>
                  <a:sym typeface="Poppins"/>
                </a:rPr>
                <a:t>54%</a:t>
              </a:r>
              <a:endParaRPr/>
            </a:p>
          </p:txBody>
        </p:sp>
        <p:grpSp>
          <p:nvGrpSpPr>
            <p:cNvPr id="314" name="Google Shape;314;p21"/>
            <p:cNvGrpSpPr/>
            <p:nvPr/>
          </p:nvGrpSpPr>
          <p:grpSpPr>
            <a:xfrm>
              <a:off x="-90241" y="-2928"/>
              <a:ext cx="3864563" cy="3756340"/>
              <a:chOff x="-62725" y="-2035"/>
              <a:chExt cx="2686202" cy="2610978"/>
            </a:xfrm>
          </p:grpSpPr>
          <p:sp>
            <p:nvSpPr>
              <p:cNvPr id="315" name="Google Shape;315;p21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1E25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964154" y="461"/>
                <a:ext cx="1659323" cy="2608482"/>
              </a:xfrm>
              <a:custGeom>
                <a:rect b="b" l="l" r="r" t="t"/>
                <a:pathLst>
                  <a:path extrusionOk="0" h="2608482" w="1659323">
                    <a:moveTo>
                      <a:pt x="372688" y="1299"/>
                    </a:moveTo>
                    <a:cubicBezTo>
                      <a:pt x="847913" y="26346"/>
                      <a:pt x="1269257" y="314968"/>
                      <a:pt x="1464290" y="749051"/>
                    </a:cubicBezTo>
                    <a:cubicBezTo>
                      <a:pt x="1659323" y="1183134"/>
                      <a:pt x="1595313" y="1689826"/>
                      <a:pt x="1298455" y="2061768"/>
                    </a:cubicBezTo>
                    <a:cubicBezTo>
                      <a:pt x="1001598" y="2433711"/>
                      <a:pt x="521713" y="2608482"/>
                      <a:pt x="55190" y="2514558"/>
                    </a:cubicBezTo>
                    <a:cubicBezTo>
                      <a:pt x="32863" y="2510166"/>
                      <a:pt x="14593" y="2494165"/>
                      <a:pt x="7297" y="2472612"/>
                    </a:cubicBezTo>
                    <a:cubicBezTo>
                      <a:pt x="0" y="2451060"/>
                      <a:pt x="4794" y="2427250"/>
                      <a:pt x="19862" y="2410200"/>
                    </a:cubicBezTo>
                    <a:cubicBezTo>
                      <a:pt x="34930" y="2393150"/>
                      <a:pt x="57969" y="2385465"/>
                      <a:pt x="80255" y="2390056"/>
                    </a:cubicBezTo>
                    <a:cubicBezTo>
                      <a:pt x="500126" y="2474587"/>
                      <a:pt x="932022" y="2317293"/>
                      <a:pt x="1199194" y="1982545"/>
                    </a:cubicBezTo>
                    <a:cubicBezTo>
                      <a:pt x="1466366" y="1647797"/>
                      <a:pt x="1523975" y="1191775"/>
                      <a:pt x="1348445" y="801100"/>
                    </a:cubicBezTo>
                    <a:cubicBezTo>
                      <a:pt x="1172915" y="410425"/>
                      <a:pt x="793706" y="150665"/>
                      <a:pt x="366004" y="128123"/>
                    </a:cubicBezTo>
                    <a:cubicBezTo>
                      <a:pt x="343276" y="127027"/>
                      <a:pt x="322872" y="113854"/>
                      <a:pt x="312517" y="93592"/>
                    </a:cubicBezTo>
                    <a:cubicBezTo>
                      <a:pt x="302163" y="73331"/>
                      <a:pt x="303441" y="49077"/>
                      <a:pt x="315868" y="30016"/>
                    </a:cubicBezTo>
                    <a:cubicBezTo>
                      <a:pt x="328295" y="10955"/>
                      <a:pt x="349971" y="0"/>
                      <a:pt x="372688" y="1299"/>
                    </a:cubicBezTo>
                    <a:close/>
                  </a:path>
                </a:pathLst>
              </a:custGeom>
              <a:solidFill>
                <a:srgbClr val="89FF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17" name="Google Shape;317;p21"/>
          <p:cNvGrpSpPr/>
          <p:nvPr/>
        </p:nvGrpSpPr>
        <p:grpSpPr>
          <a:xfrm>
            <a:off x="2185509" y="6394451"/>
            <a:ext cx="1894218" cy="2036493"/>
            <a:chOff x="1813" y="-57150"/>
            <a:chExt cx="809173" cy="869950"/>
          </a:xfrm>
        </p:grpSpPr>
        <p:sp>
          <p:nvSpPr>
            <p:cNvPr id="318" name="Google Shape;318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0FF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1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2.02</a:t>
              </a:r>
              <a:endParaRPr/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7892685" y="6394451"/>
            <a:ext cx="1894218" cy="2036493"/>
            <a:chOff x="1813" y="-57150"/>
            <a:chExt cx="809173" cy="869950"/>
          </a:xfrm>
        </p:grpSpPr>
        <p:sp>
          <p:nvSpPr>
            <p:cNvPr id="321" name="Google Shape;321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9FF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1"/>
            <p:cNvSpPr txBox="1"/>
            <p:nvPr/>
          </p:nvSpPr>
          <p:spPr>
            <a:xfrm>
              <a:off x="76200" y="-57150"/>
              <a:ext cx="660400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2.72</a:t>
              </a:r>
              <a:endParaRPr/>
            </a:p>
          </p:txBody>
        </p:sp>
      </p:grpSp>
      <p:pic>
        <p:nvPicPr>
          <p:cNvPr id="323" name="Google Shape;323;p21"/>
          <p:cNvPicPr preferRelativeResize="0"/>
          <p:nvPr/>
        </p:nvPicPr>
        <p:blipFill rotWithShape="1">
          <a:blip r:embed="rId5">
            <a:alphaModFix/>
          </a:blip>
          <a:srcRect b="6687" l="0" r="0" t="0"/>
          <a:stretch/>
        </p:blipFill>
        <p:spPr>
          <a:xfrm>
            <a:off x="10935408" y="9404998"/>
            <a:ext cx="2663839" cy="46520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4106236" y="436243"/>
            <a:ext cx="8585845" cy="1593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500" u="none" cap="none" strike="noStrik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Conformidade Controle CIS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1494558" y="4731811"/>
            <a:ext cx="3276123" cy="4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2021</a:t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7201734" y="4731811"/>
            <a:ext cx="3276123" cy="467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66" u="none" cap="none" strike="noStrike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Hoje</a:t>
            </a:r>
            <a:endParaRPr/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 rot="-8867791">
            <a:off x="12319034" y="-4109530"/>
            <a:ext cx="9880532" cy="988053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1"/>
          <p:cNvSpPr/>
          <p:nvPr/>
        </p:nvSpPr>
        <p:spPr>
          <a:xfrm>
            <a:off x="13864217" y="180975"/>
            <a:ext cx="69734" cy="4466575"/>
          </a:xfrm>
          <a:prstGeom prst="rect">
            <a:avLst/>
          </a:prstGeom>
          <a:solidFill>
            <a:srgbClr val="57FF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1"/>
          <p:cNvSpPr/>
          <p:nvPr/>
        </p:nvSpPr>
        <p:spPr>
          <a:xfrm>
            <a:off x="13705512" y="3340459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13714038" y="1584498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13714038" y="4453456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13714038" y="2268742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0097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13714038" y="854117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4213677" y="4426872"/>
            <a:ext cx="4057650" cy="1002661"/>
            <a:chOff x="0" y="-47625"/>
            <a:chExt cx="5410200" cy="1336881"/>
          </a:xfrm>
        </p:grpSpPr>
        <p:sp>
          <p:nvSpPr>
            <p:cNvPr id="335" name="Google Shape;335;p21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CONTROLES CIS</a:t>
              </a:r>
              <a:endParaRPr/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337" name="Google Shape;337;p21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14213677" y="3334515"/>
            <a:ext cx="4057650" cy="1002661"/>
            <a:chOff x="0" y="-47625"/>
            <a:chExt cx="5410200" cy="1336881"/>
          </a:xfrm>
        </p:grpSpPr>
        <p:sp>
          <p:nvSpPr>
            <p:cNvPr id="339" name="Google Shape;339;p21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ISO 27001</a:t>
              </a:r>
              <a:endParaRPr/>
            </a:p>
          </p:txBody>
        </p:sp>
        <p:sp>
          <p:nvSpPr>
            <p:cNvPr id="340" name="Google Shape;340;p21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Processos</a:t>
              </a:r>
              <a:endParaRPr/>
            </a:p>
          </p:txBody>
        </p:sp>
      </p:grpSp>
      <p:grpSp>
        <p:nvGrpSpPr>
          <p:cNvPr id="342" name="Google Shape;342;p21"/>
          <p:cNvGrpSpPr/>
          <p:nvPr/>
        </p:nvGrpSpPr>
        <p:grpSpPr>
          <a:xfrm>
            <a:off x="14213677" y="2242158"/>
            <a:ext cx="4057650" cy="1002661"/>
            <a:chOff x="0" y="-47625"/>
            <a:chExt cx="5410200" cy="1336881"/>
          </a:xfrm>
        </p:grpSpPr>
        <p:sp>
          <p:nvSpPr>
            <p:cNvPr id="343" name="Google Shape;343;p21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NOC</a:t>
              </a: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sp>
          <p:nvSpPr>
            <p:cNvPr id="345" name="Google Shape;345;p21"/>
            <p:cNvSpPr txBox="1"/>
            <p:nvPr/>
          </p:nvSpPr>
          <p:spPr>
            <a:xfrm>
              <a:off x="0" y="806553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Tecnologias</a:t>
              </a:r>
              <a:endParaRPr/>
            </a:p>
          </p:txBody>
        </p:sp>
      </p:grpSp>
      <p:grpSp>
        <p:nvGrpSpPr>
          <p:cNvPr id="346" name="Google Shape;346;p21"/>
          <p:cNvGrpSpPr/>
          <p:nvPr/>
        </p:nvGrpSpPr>
        <p:grpSpPr>
          <a:xfrm>
            <a:off x="14213677" y="1492801"/>
            <a:ext cx="4057650" cy="676353"/>
            <a:chOff x="0" y="-47625"/>
            <a:chExt cx="5410200" cy="901803"/>
          </a:xfrm>
        </p:grpSpPr>
        <p:sp>
          <p:nvSpPr>
            <p:cNvPr id="347" name="Google Shape;347;p21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O PROJETO</a:t>
              </a:r>
              <a:endParaRPr/>
            </a:p>
          </p:txBody>
        </p:sp>
        <p:sp>
          <p:nvSpPr>
            <p:cNvPr id="348" name="Google Shape;348;p21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349" name="Google Shape;349;p21"/>
          <p:cNvGrpSpPr/>
          <p:nvPr/>
        </p:nvGrpSpPr>
        <p:grpSpPr>
          <a:xfrm>
            <a:off x="14213677" y="795017"/>
            <a:ext cx="4057650" cy="676353"/>
            <a:chOff x="0" y="-47625"/>
            <a:chExt cx="5410200" cy="901803"/>
          </a:xfrm>
        </p:grpSpPr>
        <p:sp>
          <p:nvSpPr>
            <p:cNvPr id="350" name="Google Shape;350;p21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INICIATIVA FORTE DIGITAL</a:t>
              </a:r>
              <a:endParaRPr/>
            </a:p>
          </p:txBody>
        </p:sp>
        <p:sp>
          <p:nvSpPr>
            <p:cNvPr id="351" name="Google Shape;351;p21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</p:grpSp>
      <p:grpSp>
        <p:nvGrpSpPr>
          <p:cNvPr id="352" name="Google Shape;352;p21"/>
          <p:cNvGrpSpPr/>
          <p:nvPr/>
        </p:nvGrpSpPr>
        <p:grpSpPr>
          <a:xfrm>
            <a:off x="14213677" y="96729"/>
            <a:ext cx="4057650" cy="676353"/>
            <a:chOff x="0" y="-47625"/>
            <a:chExt cx="5410200" cy="901803"/>
          </a:xfrm>
        </p:grpSpPr>
        <p:sp>
          <p:nvSpPr>
            <p:cNvPr id="353" name="Google Shape;353;p21"/>
            <p:cNvSpPr txBox="1"/>
            <p:nvPr/>
          </p:nvSpPr>
          <p:spPr>
            <a:xfrm>
              <a:off x="0" y="-47625"/>
              <a:ext cx="5410200" cy="53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7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19" u="none" cap="none" strike="noStrike">
                  <a:solidFill>
                    <a:srgbClr val="57FFDC"/>
                  </a:solidFill>
                  <a:latin typeface="Arial"/>
                  <a:ea typeface="Arial"/>
                  <a:cs typeface="Arial"/>
                  <a:sym typeface="Arial"/>
                </a:rPr>
                <a:t>CENÁRIO ANTERIOR</a:t>
              </a:r>
              <a:endParaRPr/>
            </a:p>
          </p:txBody>
        </p:sp>
        <p:sp>
          <p:nvSpPr>
            <p:cNvPr id="354" name="Google Shape;354;p21"/>
            <p:cNvSpPr txBox="1"/>
            <p:nvPr/>
          </p:nvSpPr>
          <p:spPr>
            <a:xfrm>
              <a:off x="0" y="371475"/>
              <a:ext cx="5410200" cy="482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153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</p:grpSp>
      <p:sp>
        <p:nvSpPr>
          <p:cNvPr id="355" name="Google Shape;355;p21"/>
          <p:cNvSpPr/>
          <p:nvPr/>
        </p:nvSpPr>
        <p:spPr>
          <a:xfrm>
            <a:off x="13714038" y="171840"/>
            <a:ext cx="370511" cy="388188"/>
          </a:xfrm>
          <a:custGeom>
            <a:rect b="b" l="l" r="r" t="t"/>
            <a:pathLst>
              <a:path extrusionOk="0" h="11514742" w="10990383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5" y="11514742"/>
                  <a:pt x="6544390" y="11514742"/>
                  <a:pt x="8245500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500" y="985520"/>
                </a:cubicBezTo>
                <a:cubicBezTo>
                  <a:pt x="6544390" y="0"/>
                  <a:pt x="4445995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1"/>
          <p:cNvSpPr txBox="1"/>
          <p:nvPr/>
        </p:nvSpPr>
        <p:spPr>
          <a:xfrm>
            <a:off x="1132482" y="8884366"/>
            <a:ext cx="4057650" cy="37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Máximo: 5</a:t>
            </a:r>
            <a:endParaRPr/>
          </a:p>
        </p:txBody>
      </p:sp>
      <p:sp>
        <p:nvSpPr>
          <p:cNvPr id="357" name="Google Shape;357;p21"/>
          <p:cNvSpPr txBox="1"/>
          <p:nvPr/>
        </p:nvSpPr>
        <p:spPr>
          <a:xfrm>
            <a:off x="6735876" y="8884366"/>
            <a:ext cx="4057650" cy="37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5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Índice Máximo: 5</a:t>
            </a:r>
            <a:endParaRPr/>
          </a:p>
        </p:txBody>
      </p:sp>
      <p:pic>
        <p:nvPicPr>
          <p:cNvPr id="358" name="Google Shape;35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7930" y="4289552"/>
            <a:ext cx="807131" cy="51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034" y="4289552"/>
            <a:ext cx="807131" cy="51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