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5" r:id="rId3"/>
    <p:sldId id="279" r:id="rId4"/>
    <p:sldId id="277" r:id="rId5"/>
    <p:sldId id="302" r:id="rId6"/>
    <p:sldId id="280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6" r:id="rId17"/>
    <p:sldId id="318" r:id="rId18"/>
    <p:sldId id="320" r:id="rId19"/>
    <p:sldId id="321" r:id="rId20"/>
    <p:sldId id="325" r:id="rId21"/>
    <p:sldId id="324" r:id="rId22"/>
    <p:sldId id="322" r:id="rId23"/>
    <p:sldId id="304" r:id="rId24"/>
    <p:sldId id="305" r:id="rId25"/>
    <p:sldId id="306" r:id="rId26"/>
    <p:sldId id="307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6B348-078A-4040-85FE-FF6127B40A40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BB43FE9-1A57-5642-B26A-20679B655C2C}">
      <dgm:prSet phldrT="[Texto]"/>
      <dgm:spPr/>
      <dgm:t>
        <a:bodyPr/>
        <a:lstStyle/>
        <a:p>
          <a:r>
            <a:rPr lang="pt-BR" dirty="0"/>
            <a:t>Ênfase no planejamento da contratação</a:t>
          </a:r>
        </a:p>
      </dgm:t>
    </dgm:pt>
    <dgm:pt modelId="{AA11382F-F2A1-8F46-89FB-A2D3E3708C54}" type="parTrans" cxnId="{4EB8F1C6-BC52-824D-B85D-ED7403434548}">
      <dgm:prSet/>
      <dgm:spPr/>
      <dgm:t>
        <a:bodyPr/>
        <a:lstStyle/>
        <a:p>
          <a:endParaRPr lang="pt-BR"/>
        </a:p>
      </dgm:t>
    </dgm:pt>
    <dgm:pt modelId="{D21D6B0F-FFA4-B14E-8665-B8E86B9446F9}" type="sibTrans" cxnId="{4EB8F1C6-BC52-824D-B85D-ED7403434548}">
      <dgm:prSet/>
      <dgm:spPr/>
      <dgm:t>
        <a:bodyPr/>
        <a:lstStyle/>
        <a:p>
          <a:endParaRPr lang="pt-BR"/>
        </a:p>
      </dgm:t>
    </dgm:pt>
    <dgm:pt modelId="{4DCD06A7-A09D-3C4E-875D-C4F14AA5531F}">
      <dgm:prSet phldrT="[Texto]"/>
      <dgm:spPr/>
      <dgm:t>
        <a:bodyPr/>
        <a:lstStyle/>
        <a:p>
          <a:r>
            <a:rPr lang="pt-BR" dirty="0"/>
            <a:t>Seleção do fornecedor</a:t>
          </a:r>
        </a:p>
      </dgm:t>
    </dgm:pt>
    <dgm:pt modelId="{54C3E6F7-1C6C-9240-9C66-624748CC393D}" type="parTrans" cxnId="{892A9384-DD50-2D4A-BF36-6C9290B723CB}">
      <dgm:prSet/>
      <dgm:spPr/>
      <dgm:t>
        <a:bodyPr/>
        <a:lstStyle/>
        <a:p>
          <a:endParaRPr lang="pt-BR"/>
        </a:p>
      </dgm:t>
    </dgm:pt>
    <dgm:pt modelId="{F381D471-0E39-CB4B-831F-F6C1C6611487}" type="sibTrans" cxnId="{892A9384-DD50-2D4A-BF36-6C9290B723CB}">
      <dgm:prSet/>
      <dgm:spPr/>
      <dgm:t>
        <a:bodyPr/>
        <a:lstStyle/>
        <a:p>
          <a:endParaRPr lang="pt-BR"/>
        </a:p>
      </dgm:t>
    </dgm:pt>
    <dgm:pt modelId="{2824C4DF-26D3-0248-A784-333F0A6C595F}">
      <dgm:prSet phldrT="[Texto]"/>
      <dgm:spPr/>
      <dgm:t>
        <a:bodyPr/>
        <a:lstStyle/>
        <a:p>
          <a:r>
            <a:rPr lang="pt-BR" dirty="0"/>
            <a:t>Procedimentos auxiliares</a:t>
          </a:r>
        </a:p>
      </dgm:t>
    </dgm:pt>
    <dgm:pt modelId="{7C938C6E-91DA-5245-9EAA-A4C5DBF71E1D}" type="parTrans" cxnId="{0A47F203-5E32-4645-A39F-31B266C3FCD2}">
      <dgm:prSet/>
      <dgm:spPr/>
      <dgm:t>
        <a:bodyPr/>
        <a:lstStyle/>
        <a:p>
          <a:endParaRPr lang="pt-BR"/>
        </a:p>
      </dgm:t>
    </dgm:pt>
    <dgm:pt modelId="{C96AE486-092C-7345-AA18-94FD0A74D413}" type="sibTrans" cxnId="{0A47F203-5E32-4645-A39F-31B266C3FCD2}">
      <dgm:prSet/>
      <dgm:spPr/>
      <dgm:t>
        <a:bodyPr/>
        <a:lstStyle/>
        <a:p>
          <a:endParaRPr lang="pt-BR"/>
        </a:p>
      </dgm:t>
    </dgm:pt>
    <dgm:pt modelId="{3FE912AB-3B24-5F47-858C-65DE73B57390}">
      <dgm:prSet phldrT="[Texto]"/>
      <dgm:spPr/>
      <dgm:t>
        <a:bodyPr/>
        <a:lstStyle/>
        <a:p>
          <a:r>
            <a:rPr lang="pt-BR" dirty="0"/>
            <a:t>Centralização das contratações</a:t>
          </a:r>
        </a:p>
      </dgm:t>
    </dgm:pt>
    <dgm:pt modelId="{DDA28FF3-2139-EA45-AC57-6E475AC48D52}" type="parTrans" cxnId="{A48E0700-CDF5-FD47-9999-EA4C649EF659}">
      <dgm:prSet/>
      <dgm:spPr/>
      <dgm:t>
        <a:bodyPr/>
        <a:lstStyle/>
        <a:p>
          <a:endParaRPr lang="pt-BR"/>
        </a:p>
      </dgm:t>
    </dgm:pt>
    <dgm:pt modelId="{969CDC9D-602B-5940-9B7F-2B7ECF676324}" type="sibTrans" cxnId="{A48E0700-CDF5-FD47-9999-EA4C649EF659}">
      <dgm:prSet/>
      <dgm:spPr/>
      <dgm:t>
        <a:bodyPr/>
        <a:lstStyle/>
        <a:p>
          <a:endParaRPr lang="pt-BR"/>
        </a:p>
      </dgm:t>
    </dgm:pt>
    <dgm:pt modelId="{C08DC65F-F371-4E4C-BB97-8E267E608EAF}">
      <dgm:prSet phldrT="[Texto]"/>
      <dgm:spPr>
        <a:solidFill>
          <a:schemeClr val="bg1"/>
        </a:solidFill>
      </dgm:spPr>
      <dgm:t>
        <a:bodyPr/>
        <a:lstStyle/>
        <a:p>
          <a:r>
            <a:rPr lang="pt-BR" dirty="0"/>
            <a:t>Portal Nacional de Contratações Públicas</a:t>
          </a:r>
        </a:p>
      </dgm:t>
    </dgm:pt>
    <dgm:pt modelId="{DF22A612-C73F-8243-A1D9-F6A7B6D6511E}" type="parTrans" cxnId="{B8306AAF-454F-7F46-9D63-4C61A234F854}">
      <dgm:prSet/>
      <dgm:spPr/>
      <dgm:t>
        <a:bodyPr/>
        <a:lstStyle/>
        <a:p>
          <a:endParaRPr lang="pt-BR"/>
        </a:p>
      </dgm:t>
    </dgm:pt>
    <dgm:pt modelId="{E5E776A9-A093-5041-B98C-E0ADE518C39E}" type="sibTrans" cxnId="{B8306AAF-454F-7F46-9D63-4C61A234F854}">
      <dgm:prSet/>
      <dgm:spPr/>
      <dgm:t>
        <a:bodyPr/>
        <a:lstStyle/>
        <a:p>
          <a:endParaRPr lang="pt-BR"/>
        </a:p>
      </dgm:t>
    </dgm:pt>
    <dgm:pt modelId="{59230ACA-CED6-254D-BFF3-03E8E787EDF6}">
      <dgm:prSet phldrT="[Texto]"/>
      <dgm:spPr/>
      <dgm:t>
        <a:bodyPr/>
        <a:lstStyle/>
        <a:p>
          <a:r>
            <a:rPr lang="pt-BR" dirty="0"/>
            <a:t>Gestão de contratos</a:t>
          </a:r>
        </a:p>
      </dgm:t>
    </dgm:pt>
    <dgm:pt modelId="{F12A6023-68C5-F94F-8732-3392ED1EB595}" type="parTrans" cxnId="{E0EAD45C-0C80-D14C-A4A0-4E0B75B92045}">
      <dgm:prSet/>
      <dgm:spPr/>
      <dgm:t>
        <a:bodyPr/>
        <a:lstStyle/>
        <a:p>
          <a:endParaRPr lang="pt-BR"/>
        </a:p>
      </dgm:t>
    </dgm:pt>
    <dgm:pt modelId="{EBEC9C7C-60FF-7945-8311-46FE1A6FDFD1}" type="sibTrans" cxnId="{E0EAD45C-0C80-D14C-A4A0-4E0B75B92045}">
      <dgm:prSet/>
      <dgm:spPr/>
      <dgm:t>
        <a:bodyPr/>
        <a:lstStyle/>
        <a:p>
          <a:endParaRPr lang="pt-BR"/>
        </a:p>
      </dgm:t>
    </dgm:pt>
    <dgm:pt modelId="{905569C2-FF76-2B4C-8E90-5F3CDAE2B254}">
      <dgm:prSet phldrT="[Texto]"/>
      <dgm:spPr/>
      <dgm:t>
        <a:bodyPr/>
        <a:lstStyle/>
        <a:p>
          <a:r>
            <a:rPr lang="pt-BR" dirty="0"/>
            <a:t>Profissionalização dos servidores</a:t>
          </a:r>
        </a:p>
      </dgm:t>
    </dgm:pt>
    <dgm:pt modelId="{411A4CBF-741D-2E41-B214-0394157671E3}" type="parTrans" cxnId="{E8B27655-C7E7-0942-A93C-3DC574BBFED8}">
      <dgm:prSet/>
      <dgm:spPr/>
      <dgm:t>
        <a:bodyPr/>
        <a:lstStyle/>
        <a:p>
          <a:endParaRPr lang="pt-BR"/>
        </a:p>
      </dgm:t>
    </dgm:pt>
    <dgm:pt modelId="{EFB63A74-96E9-B94A-8C85-5AC127023823}" type="sibTrans" cxnId="{E8B27655-C7E7-0942-A93C-3DC574BBFED8}">
      <dgm:prSet/>
      <dgm:spPr/>
      <dgm:t>
        <a:bodyPr/>
        <a:lstStyle/>
        <a:p>
          <a:endParaRPr lang="pt-BR"/>
        </a:p>
      </dgm:t>
    </dgm:pt>
    <dgm:pt modelId="{53508AF6-DA10-0D47-BD1B-E1F94DD1DB80}">
      <dgm:prSet phldrT="[Texto]"/>
      <dgm:spPr/>
      <dgm:t>
        <a:bodyPr/>
        <a:lstStyle/>
        <a:p>
          <a:r>
            <a:rPr lang="pt-BR" dirty="0"/>
            <a:t>Crimes em licitações e contratos administrativos</a:t>
          </a:r>
        </a:p>
      </dgm:t>
    </dgm:pt>
    <dgm:pt modelId="{BC291278-6627-D045-BBE4-AA24538546C3}" type="parTrans" cxnId="{4D0B4BC9-99D3-E34F-9E34-FC33D1D9D9D1}">
      <dgm:prSet/>
      <dgm:spPr/>
      <dgm:t>
        <a:bodyPr/>
        <a:lstStyle/>
        <a:p>
          <a:endParaRPr lang="pt-BR"/>
        </a:p>
      </dgm:t>
    </dgm:pt>
    <dgm:pt modelId="{8BD1BDB0-2F18-DC4F-9D3A-6FA3B8624753}" type="sibTrans" cxnId="{4D0B4BC9-99D3-E34F-9E34-FC33D1D9D9D1}">
      <dgm:prSet/>
      <dgm:spPr/>
      <dgm:t>
        <a:bodyPr/>
        <a:lstStyle/>
        <a:p>
          <a:endParaRPr lang="pt-BR"/>
        </a:p>
      </dgm:t>
    </dgm:pt>
    <dgm:pt modelId="{C1758E7D-8581-B644-A0B6-50524FCA6757}" type="pres">
      <dgm:prSet presAssocID="{7056B348-078A-4040-85FE-FF6127B40A40}" presName="diagram" presStyleCnt="0">
        <dgm:presLayoutVars>
          <dgm:dir/>
          <dgm:resizeHandles val="exact"/>
        </dgm:presLayoutVars>
      </dgm:prSet>
      <dgm:spPr/>
    </dgm:pt>
    <dgm:pt modelId="{E43E460D-E60D-144C-B2BC-EC902E13F48C}" type="pres">
      <dgm:prSet presAssocID="{7BB43FE9-1A57-5642-B26A-20679B655C2C}" presName="node" presStyleLbl="node1" presStyleIdx="0" presStyleCnt="8">
        <dgm:presLayoutVars>
          <dgm:bulletEnabled val="1"/>
        </dgm:presLayoutVars>
      </dgm:prSet>
      <dgm:spPr/>
    </dgm:pt>
    <dgm:pt modelId="{BD06D119-D396-5648-85F7-722C23374DD2}" type="pres">
      <dgm:prSet presAssocID="{D21D6B0F-FFA4-B14E-8665-B8E86B9446F9}" presName="sibTrans" presStyleCnt="0"/>
      <dgm:spPr/>
    </dgm:pt>
    <dgm:pt modelId="{FDC11919-F386-4146-AC04-B2547E4D12CF}" type="pres">
      <dgm:prSet presAssocID="{4DCD06A7-A09D-3C4E-875D-C4F14AA5531F}" presName="node" presStyleLbl="node1" presStyleIdx="1" presStyleCnt="8">
        <dgm:presLayoutVars>
          <dgm:bulletEnabled val="1"/>
        </dgm:presLayoutVars>
      </dgm:prSet>
      <dgm:spPr/>
    </dgm:pt>
    <dgm:pt modelId="{C4B36B39-E2A1-1542-A5DF-8A1C83FF4ABF}" type="pres">
      <dgm:prSet presAssocID="{F381D471-0E39-CB4B-831F-F6C1C6611487}" presName="sibTrans" presStyleCnt="0"/>
      <dgm:spPr/>
    </dgm:pt>
    <dgm:pt modelId="{1E6F28A7-62D2-AD44-AE5F-EEFA3184B9F4}" type="pres">
      <dgm:prSet presAssocID="{2824C4DF-26D3-0248-A784-333F0A6C595F}" presName="node" presStyleLbl="node1" presStyleIdx="2" presStyleCnt="8">
        <dgm:presLayoutVars>
          <dgm:bulletEnabled val="1"/>
        </dgm:presLayoutVars>
      </dgm:prSet>
      <dgm:spPr/>
    </dgm:pt>
    <dgm:pt modelId="{D6B3C065-AAA0-B247-853D-73120654D639}" type="pres">
      <dgm:prSet presAssocID="{C96AE486-092C-7345-AA18-94FD0A74D413}" presName="sibTrans" presStyleCnt="0"/>
      <dgm:spPr/>
    </dgm:pt>
    <dgm:pt modelId="{C8C9154D-BE44-584E-9D01-473F254F300A}" type="pres">
      <dgm:prSet presAssocID="{3FE912AB-3B24-5F47-858C-65DE73B57390}" presName="node" presStyleLbl="node1" presStyleIdx="3" presStyleCnt="8">
        <dgm:presLayoutVars>
          <dgm:bulletEnabled val="1"/>
        </dgm:presLayoutVars>
      </dgm:prSet>
      <dgm:spPr/>
    </dgm:pt>
    <dgm:pt modelId="{80EAACE6-7B0E-AD43-B2D9-27C038411928}" type="pres">
      <dgm:prSet presAssocID="{969CDC9D-602B-5940-9B7F-2B7ECF676324}" presName="sibTrans" presStyleCnt="0"/>
      <dgm:spPr/>
    </dgm:pt>
    <dgm:pt modelId="{1719F9F2-766C-EE46-8230-1474CC420A42}" type="pres">
      <dgm:prSet presAssocID="{59230ACA-CED6-254D-BFF3-03E8E787EDF6}" presName="node" presStyleLbl="node1" presStyleIdx="4" presStyleCnt="8">
        <dgm:presLayoutVars>
          <dgm:bulletEnabled val="1"/>
        </dgm:presLayoutVars>
      </dgm:prSet>
      <dgm:spPr/>
    </dgm:pt>
    <dgm:pt modelId="{27152EC0-8B87-5F4D-BCD3-B04CBAD076E7}" type="pres">
      <dgm:prSet presAssocID="{EBEC9C7C-60FF-7945-8311-46FE1A6FDFD1}" presName="sibTrans" presStyleCnt="0"/>
      <dgm:spPr/>
    </dgm:pt>
    <dgm:pt modelId="{62A84957-239D-6647-A419-7696991716D3}" type="pres">
      <dgm:prSet presAssocID="{905569C2-FF76-2B4C-8E90-5F3CDAE2B254}" presName="node" presStyleLbl="node1" presStyleIdx="5" presStyleCnt="8">
        <dgm:presLayoutVars>
          <dgm:bulletEnabled val="1"/>
        </dgm:presLayoutVars>
      </dgm:prSet>
      <dgm:spPr/>
    </dgm:pt>
    <dgm:pt modelId="{9DBEA626-4B4B-814B-A80A-93993F78E40B}" type="pres">
      <dgm:prSet presAssocID="{EFB63A74-96E9-B94A-8C85-5AC127023823}" presName="sibTrans" presStyleCnt="0"/>
      <dgm:spPr/>
    </dgm:pt>
    <dgm:pt modelId="{E8F70B56-418A-F94B-8F38-D3C1404AB0C7}" type="pres">
      <dgm:prSet presAssocID="{53508AF6-DA10-0D47-BD1B-E1F94DD1DB80}" presName="node" presStyleLbl="node1" presStyleIdx="6" presStyleCnt="8">
        <dgm:presLayoutVars>
          <dgm:bulletEnabled val="1"/>
        </dgm:presLayoutVars>
      </dgm:prSet>
      <dgm:spPr/>
    </dgm:pt>
    <dgm:pt modelId="{385EF2B8-C422-7B43-9BA1-3AD345C3B522}" type="pres">
      <dgm:prSet presAssocID="{8BD1BDB0-2F18-DC4F-9D3A-6FA3B8624753}" presName="sibTrans" presStyleCnt="0"/>
      <dgm:spPr/>
    </dgm:pt>
    <dgm:pt modelId="{4472339C-C6D6-3948-A67C-4CB03515D1BC}" type="pres">
      <dgm:prSet presAssocID="{C08DC65F-F371-4E4C-BB97-8E267E608EAF}" presName="node" presStyleLbl="node1" presStyleIdx="7" presStyleCnt="8">
        <dgm:presLayoutVars>
          <dgm:bulletEnabled val="1"/>
        </dgm:presLayoutVars>
      </dgm:prSet>
      <dgm:spPr/>
    </dgm:pt>
  </dgm:ptLst>
  <dgm:cxnLst>
    <dgm:cxn modelId="{A48E0700-CDF5-FD47-9999-EA4C649EF659}" srcId="{7056B348-078A-4040-85FE-FF6127B40A40}" destId="{3FE912AB-3B24-5F47-858C-65DE73B57390}" srcOrd="3" destOrd="0" parTransId="{DDA28FF3-2139-EA45-AC57-6E475AC48D52}" sibTransId="{969CDC9D-602B-5940-9B7F-2B7ECF676324}"/>
    <dgm:cxn modelId="{0A47F203-5E32-4645-A39F-31B266C3FCD2}" srcId="{7056B348-078A-4040-85FE-FF6127B40A40}" destId="{2824C4DF-26D3-0248-A784-333F0A6C595F}" srcOrd="2" destOrd="0" parTransId="{7C938C6E-91DA-5245-9EAA-A4C5DBF71E1D}" sibTransId="{C96AE486-092C-7345-AA18-94FD0A74D413}"/>
    <dgm:cxn modelId="{82B6F30B-9980-374F-A3BC-1EDD524E551E}" type="presOf" srcId="{C08DC65F-F371-4E4C-BB97-8E267E608EAF}" destId="{4472339C-C6D6-3948-A67C-4CB03515D1BC}" srcOrd="0" destOrd="0" presId="urn:microsoft.com/office/officeart/2005/8/layout/default"/>
    <dgm:cxn modelId="{CA786618-AA35-6447-855F-E5CA5DF6911C}" type="presOf" srcId="{3FE912AB-3B24-5F47-858C-65DE73B57390}" destId="{C8C9154D-BE44-584E-9D01-473F254F300A}" srcOrd="0" destOrd="0" presId="urn:microsoft.com/office/officeart/2005/8/layout/default"/>
    <dgm:cxn modelId="{C66D761B-A1FD-5C43-BDFE-0DC874EBB4C7}" type="presOf" srcId="{7056B348-078A-4040-85FE-FF6127B40A40}" destId="{C1758E7D-8581-B644-A0B6-50524FCA6757}" srcOrd="0" destOrd="0" presId="urn:microsoft.com/office/officeart/2005/8/layout/default"/>
    <dgm:cxn modelId="{EC8C7A29-0EA1-9A4E-A8DF-D58AF62EDC52}" type="presOf" srcId="{59230ACA-CED6-254D-BFF3-03E8E787EDF6}" destId="{1719F9F2-766C-EE46-8230-1474CC420A42}" srcOrd="0" destOrd="0" presId="urn:microsoft.com/office/officeart/2005/8/layout/default"/>
    <dgm:cxn modelId="{6D0CA933-A867-1B45-A79C-8F02F692D12F}" type="presOf" srcId="{7BB43FE9-1A57-5642-B26A-20679B655C2C}" destId="{E43E460D-E60D-144C-B2BC-EC902E13F48C}" srcOrd="0" destOrd="0" presId="urn:microsoft.com/office/officeart/2005/8/layout/default"/>
    <dgm:cxn modelId="{E0EAD45C-0C80-D14C-A4A0-4E0B75B92045}" srcId="{7056B348-078A-4040-85FE-FF6127B40A40}" destId="{59230ACA-CED6-254D-BFF3-03E8E787EDF6}" srcOrd="4" destOrd="0" parTransId="{F12A6023-68C5-F94F-8732-3392ED1EB595}" sibTransId="{EBEC9C7C-60FF-7945-8311-46FE1A6FDFD1}"/>
    <dgm:cxn modelId="{71066F64-2BA6-0645-AB8F-49041876010E}" type="presOf" srcId="{53508AF6-DA10-0D47-BD1B-E1F94DD1DB80}" destId="{E8F70B56-418A-F94B-8F38-D3C1404AB0C7}" srcOrd="0" destOrd="0" presId="urn:microsoft.com/office/officeart/2005/8/layout/default"/>
    <dgm:cxn modelId="{E8B27655-C7E7-0942-A93C-3DC574BBFED8}" srcId="{7056B348-078A-4040-85FE-FF6127B40A40}" destId="{905569C2-FF76-2B4C-8E90-5F3CDAE2B254}" srcOrd="5" destOrd="0" parTransId="{411A4CBF-741D-2E41-B214-0394157671E3}" sibTransId="{EFB63A74-96E9-B94A-8C85-5AC127023823}"/>
    <dgm:cxn modelId="{892A9384-DD50-2D4A-BF36-6C9290B723CB}" srcId="{7056B348-078A-4040-85FE-FF6127B40A40}" destId="{4DCD06A7-A09D-3C4E-875D-C4F14AA5531F}" srcOrd="1" destOrd="0" parTransId="{54C3E6F7-1C6C-9240-9C66-624748CC393D}" sibTransId="{F381D471-0E39-CB4B-831F-F6C1C6611487}"/>
    <dgm:cxn modelId="{D33F9A87-55CA-734C-B80B-2D0F551AB6CA}" type="presOf" srcId="{905569C2-FF76-2B4C-8E90-5F3CDAE2B254}" destId="{62A84957-239D-6647-A419-7696991716D3}" srcOrd="0" destOrd="0" presId="urn:microsoft.com/office/officeart/2005/8/layout/default"/>
    <dgm:cxn modelId="{B8306AAF-454F-7F46-9D63-4C61A234F854}" srcId="{7056B348-078A-4040-85FE-FF6127B40A40}" destId="{C08DC65F-F371-4E4C-BB97-8E267E608EAF}" srcOrd="7" destOrd="0" parTransId="{DF22A612-C73F-8243-A1D9-F6A7B6D6511E}" sibTransId="{E5E776A9-A093-5041-B98C-E0ADE518C39E}"/>
    <dgm:cxn modelId="{3AB46BBF-9372-4D4A-BC03-C4150E8ECB61}" type="presOf" srcId="{2824C4DF-26D3-0248-A784-333F0A6C595F}" destId="{1E6F28A7-62D2-AD44-AE5F-EEFA3184B9F4}" srcOrd="0" destOrd="0" presId="urn:microsoft.com/office/officeart/2005/8/layout/default"/>
    <dgm:cxn modelId="{4EB8F1C6-BC52-824D-B85D-ED7403434548}" srcId="{7056B348-078A-4040-85FE-FF6127B40A40}" destId="{7BB43FE9-1A57-5642-B26A-20679B655C2C}" srcOrd="0" destOrd="0" parTransId="{AA11382F-F2A1-8F46-89FB-A2D3E3708C54}" sibTransId="{D21D6B0F-FFA4-B14E-8665-B8E86B9446F9}"/>
    <dgm:cxn modelId="{4D0B4BC9-99D3-E34F-9E34-FC33D1D9D9D1}" srcId="{7056B348-078A-4040-85FE-FF6127B40A40}" destId="{53508AF6-DA10-0D47-BD1B-E1F94DD1DB80}" srcOrd="6" destOrd="0" parTransId="{BC291278-6627-D045-BBE4-AA24538546C3}" sibTransId="{8BD1BDB0-2F18-DC4F-9D3A-6FA3B8624753}"/>
    <dgm:cxn modelId="{A21214E9-A0EC-0441-8C05-26143ADE18E2}" type="presOf" srcId="{4DCD06A7-A09D-3C4E-875D-C4F14AA5531F}" destId="{FDC11919-F386-4146-AC04-B2547E4D12CF}" srcOrd="0" destOrd="0" presId="urn:microsoft.com/office/officeart/2005/8/layout/default"/>
    <dgm:cxn modelId="{D6FDA449-3459-0743-87AF-758F6AC04AF9}" type="presParOf" srcId="{C1758E7D-8581-B644-A0B6-50524FCA6757}" destId="{E43E460D-E60D-144C-B2BC-EC902E13F48C}" srcOrd="0" destOrd="0" presId="urn:microsoft.com/office/officeart/2005/8/layout/default"/>
    <dgm:cxn modelId="{31C2BF34-B924-3342-A7FF-948B18E86948}" type="presParOf" srcId="{C1758E7D-8581-B644-A0B6-50524FCA6757}" destId="{BD06D119-D396-5648-85F7-722C23374DD2}" srcOrd="1" destOrd="0" presId="urn:microsoft.com/office/officeart/2005/8/layout/default"/>
    <dgm:cxn modelId="{1D0C1279-9C9E-E142-BC9E-532AEFCAD94D}" type="presParOf" srcId="{C1758E7D-8581-B644-A0B6-50524FCA6757}" destId="{FDC11919-F386-4146-AC04-B2547E4D12CF}" srcOrd="2" destOrd="0" presId="urn:microsoft.com/office/officeart/2005/8/layout/default"/>
    <dgm:cxn modelId="{959B84BF-15A1-AB4F-A51B-C3BD6964D14C}" type="presParOf" srcId="{C1758E7D-8581-B644-A0B6-50524FCA6757}" destId="{C4B36B39-E2A1-1542-A5DF-8A1C83FF4ABF}" srcOrd="3" destOrd="0" presId="urn:microsoft.com/office/officeart/2005/8/layout/default"/>
    <dgm:cxn modelId="{933FC50E-940C-4642-A12C-1C05D656AE74}" type="presParOf" srcId="{C1758E7D-8581-B644-A0B6-50524FCA6757}" destId="{1E6F28A7-62D2-AD44-AE5F-EEFA3184B9F4}" srcOrd="4" destOrd="0" presId="urn:microsoft.com/office/officeart/2005/8/layout/default"/>
    <dgm:cxn modelId="{DBB14AE7-8BB7-CD4C-B32F-5AEEDE34093D}" type="presParOf" srcId="{C1758E7D-8581-B644-A0B6-50524FCA6757}" destId="{D6B3C065-AAA0-B247-853D-73120654D639}" srcOrd="5" destOrd="0" presId="urn:microsoft.com/office/officeart/2005/8/layout/default"/>
    <dgm:cxn modelId="{CA7BF032-352B-D44C-BDE3-84D359AECD9A}" type="presParOf" srcId="{C1758E7D-8581-B644-A0B6-50524FCA6757}" destId="{C8C9154D-BE44-584E-9D01-473F254F300A}" srcOrd="6" destOrd="0" presId="urn:microsoft.com/office/officeart/2005/8/layout/default"/>
    <dgm:cxn modelId="{A78CCEAB-D1D7-B148-B394-58CD6C883C22}" type="presParOf" srcId="{C1758E7D-8581-B644-A0B6-50524FCA6757}" destId="{80EAACE6-7B0E-AD43-B2D9-27C038411928}" srcOrd="7" destOrd="0" presId="urn:microsoft.com/office/officeart/2005/8/layout/default"/>
    <dgm:cxn modelId="{B3541DE2-F3D9-7541-B50C-414F9135F422}" type="presParOf" srcId="{C1758E7D-8581-B644-A0B6-50524FCA6757}" destId="{1719F9F2-766C-EE46-8230-1474CC420A42}" srcOrd="8" destOrd="0" presId="urn:microsoft.com/office/officeart/2005/8/layout/default"/>
    <dgm:cxn modelId="{2CE1E102-E91C-6C41-B03B-72976D7B06CA}" type="presParOf" srcId="{C1758E7D-8581-B644-A0B6-50524FCA6757}" destId="{27152EC0-8B87-5F4D-BCD3-B04CBAD076E7}" srcOrd="9" destOrd="0" presId="urn:microsoft.com/office/officeart/2005/8/layout/default"/>
    <dgm:cxn modelId="{818C178A-AC46-3C49-8FCA-8F2792CEA19A}" type="presParOf" srcId="{C1758E7D-8581-B644-A0B6-50524FCA6757}" destId="{62A84957-239D-6647-A419-7696991716D3}" srcOrd="10" destOrd="0" presId="urn:microsoft.com/office/officeart/2005/8/layout/default"/>
    <dgm:cxn modelId="{189DEF1D-8156-8C41-83AD-989319623D07}" type="presParOf" srcId="{C1758E7D-8581-B644-A0B6-50524FCA6757}" destId="{9DBEA626-4B4B-814B-A80A-93993F78E40B}" srcOrd="11" destOrd="0" presId="urn:microsoft.com/office/officeart/2005/8/layout/default"/>
    <dgm:cxn modelId="{6C576FF7-7758-B243-B574-DC2ED6A46DAF}" type="presParOf" srcId="{C1758E7D-8581-B644-A0B6-50524FCA6757}" destId="{E8F70B56-418A-F94B-8F38-D3C1404AB0C7}" srcOrd="12" destOrd="0" presId="urn:microsoft.com/office/officeart/2005/8/layout/default"/>
    <dgm:cxn modelId="{6F4419BC-D41E-6446-B758-CAEB1EB031AC}" type="presParOf" srcId="{C1758E7D-8581-B644-A0B6-50524FCA6757}" destId="{385EF2B8-C422-7B43-9BA1-3AD345C3B522}" srcOrd="13" destOrd="0" presId="urn:microsoft.com/office/officeart/2005/8/layout/default"/>
    <dgm:cxn modelId="{1133A912-22BE-7942-AD0A-A2D563B33C53}" type="presParOf" srcId="{C1758E7D-8581-B644-A0B6-50524FCA6757}" destId="{4472339C-C6D6-3948-A67C-4CB03515D1B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B57FB-64CA-274A-BE9C-61486315868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0C999F-581C-B64F-B1EE-17D24600A4E9}">
      <dgm:prSet/>
      <dgm:spPr>
        <a:solidFill>
          <a:srgbClr val="92D050"/>
        </a:solidFill>
      </dgm:spPr>
      <dgm:t>
        <a:bodyPr/>
        <a:lstStyle/>
        <a:p>
          <a:r>
            <a:rPr lang="pt-BR" dirty="0"/>
            <a:t>editais de credenciamento e de pré-qualificação, avisos de contratação direta e editais</a:t>
          </a:r>
          <a:r>
            <a:rPr lang="pt-BR" b="0" i="0" dirty="0"/>
            <a:t> de licitação e respectivos anexos</a:t>
          </a:r>
          <a:endParaRPr lang="pt-BR" dirty="0"/>
        </a:p>
      </dgm:t>
    </dgm:pt>
    <dgm:pt modelId="{346C3CB3-AC80-F04E-9B67-BB122DB4D649}" type="parTrans" cxnId="{A7504F41-D1CD-AA43-9337-C4750E9AB6F9}">
      <dgm:prSet/>
      <dgm:spPr/>
      <dgm:t>
        <a:bodyPr/>
        <a:lstStyle/>
        <a:p>
          <a:endParaRPr lang="pt-BR"/>
        </a:p>
      </dgm:t>
    </dgm:pt>
    <dgm:pt modelId="{0339FBD1-302B-014B-AD71-D37768605C94}" type="sibTrans" cxnId="{A7504F41-D1CD-AA43-9337-C4750E9AB6F9}">
      <dgm:prSet/>
      <dgm:spPr/>
      <dgm:t>
        <a:bodyPr/>
        <a:lstStyle/>
        <a:p>
          <a:endParaRPr lang="pt-BR"/>
        </a:p>
      </dgm:t>
    </dgm:pt>
    <dgm:pt modelId="{89F59ED9-3A6D-4945-A227-36CAFAE062F9}">
      <dgm:prSet/>
      <dgm:spPr>
        <a:solidFill>
          <a:srgbClr val="92D050"/>
        </a:solidFill>
      </dgm:spPr>
      <dgm:t>
        <a:bodyPr/>
        <a:lstStyle/>
        <a:p>
          <a:r>
            <a:rPr lang="pt-BR"/>
            <a:t>atas de registro de preços</a:t>
          </a:r>
        </a:p>
      </dgm:t>
    </dgm:pt>
    <dgm:pt modelId="{04BCAC9D-6D95-6248-82C8-7A4CF25E8319}" type="parTrans" cxnId="{762D8D72-D16A-7B4B-9FBB-4B8792389833}">
      <dgm:prSet/>
      <dgm:spPr/>
      <dgm:t>
        <a:bodyPr/>
        <a:lstStyle/>
        <a:p>
          <a:endParaRPr lang="pt-BR"/>
        </a:p>
      </dgm:t>
    </dgm:pt>
    <dgm:pt modelId="{15CC602B-A6BC-0349-8A2B-F59B5A5A9356}" type="sibTrans" cxnId="{762D8D72-D16A-7B4B-9FBB-4B8792389833}">
      <dgm:prSet/>
      <dgm:spPr/>
      <dgm:t>
        <a:bodyPr/>
        <a:lstStyle/>
        <a:p>
          <a:endParaRPr lang="pt-BR"/>
        </a:p>
      </dgm:t>
    </dgm:pt>
    <dgm:pt modelId="{5D249AD5-F069-CF42-9828-806D9B61D27C}">
      <dgm:prSet/>
      <dgm:spPr>
        <a:solidFill>
          <a:srgbClr val="92D050"/>
        </a:solidFill>
      </dgm:spPr>
      <dgm:t>
        <a:bodyPr/>
        <a:lstStyle/>
        <a:p>
          <a:r>
            <a:rPr lang="pt-BR"/>
            <a:t>contratos e termos aditivos</a:t>
          </a:r>
        </a:p>
      </dgm:t>
    </dgm:pt>
    <dgm:pt modelId="{523BB4A3-A014-6C49-81ED-33396B3CBF92}" type="parTrans" cxnId="{5B7B9EB1-6AF8-6C45-B4F0-8F56463A2D1F}">
      <dgm:prSet/>
      <dgm:spPr/>
      <dgm:t>
        <a:bodyPr/>
        <a:lstStyle/>
        <a:p>
          <a:endParaRPr lang="pt-BR"/>
        </a:p>
      </dgm:t>
    </dgm:pt>
    <dgm:pt modelId="{0D0F122C-F9A4-B44C-A2B5-0A3A75E322B4}" type="sibTrans" cxnId="{5B7B9EB1-6AF8-6C45-B4F0-8F56463A2D1F}">
      <dgm:prSet/>
      <dgm:spPr/>
      <dgm:t>
        <a:bodyPr/>
        <a:lstStyle/>
        <a:p>
          <a:endParaRPr lang="pt-BR"/>
        </a:p>
      </dgm:t>
    </dgm:pt>
    <dgm:pt modelId="{2F2C0C10-7AFA-D542-993D-9F9A62B96F37}">
      <dgm:prSet/>
      <dgm:spPr>
        <a:solidFill>
          <a:schemeClr val="accent2"/>
        </a:solidFill>
      </dgm:spPr>
      <dgm:t>
        <a:bodyPr/>
        <a:lstStyle/>
        <a:p>
          <a:r>
            <a:rPr lang="pt-BR"/>
            <a:t>planos de contratação anuais</a:t>
          </a:r>
        </a:p>
      </dgm:t>
    </dgm:pt>
    <dgm:pt modelId="{D96F63E5-5FB3-674A-B205-697224E8C1F7}" type="parTrans" cxnId="{99280DC8-136B-3C47-9A82-30EF6D25A278}">
      <dgm:prSet/>
      <dgm:spPr/>
      <dgm:t>
        <a:bodyPr/>
        <a:lstStyle/>
        <a:p>
          <a:endParaRPr lang="pt-BR"/>
        </a:p>
      </dgm:t>
    </dgm:pt>
    <dgm:pt modelId="{EFA6DFF5-6C07-5C4C-9EE7-D4368FD8EE41}" type="sibTrans" cxnId="{99280DC8-136B-3C47-9A82-30EF6D25A278}">
      <dgm:prSet/>
      <dgm:spPr/>
      <dgm:t>
        <a:bodyPr/>
        <a:lstStyle/>
        <a:p>
          <a:endParaRPr lang="pt-BR"/>
        </a:p>
      </dgm:t>
    </dgm:pt>
    <dgm:pt modelId="{11AD3BD0-846F-0842-AF08-2242B5615446}">
      <dgm:prSet/>
      <dgm:spPr>
        <a:solidFill>
          <a:srgbClr val="92D050"/>
        </a:solidFill>
      </dgm:spPr>
      <dgm:t>
        <a:bodyPr/>
        <a:lstStyle/>
        <a:p>
          <a:r>
            <a:rPr lang="pt-BR"/>
            <a:t>catálogos eletrônicos de padronização</a:t>
          </a:r>
        </a:p>
      </dgm:t>
    </dgm:pt>
    <dgm:pt modelId="{7AEA5CE3-BA62-4B4B-9941-2C6F6ECC9038}" type="parTrans" cxnId="{D61EA3D4-3657-DD44-AF59-4192B241CD8F}">
      <dgm:prSet/>
      <dgm:spPr/>
      <dgm:t>
        <a:bodyPr/>
        <a:lstStyle/>
        <a:p>
          <a:endParaRPr lang="pt-BR"/>
        </a:p>
      </dgm:t>
    </dgm:pt>
    <dgm:pt modelId="{76EBF5C8-5D24-034F-89B0-BA6F099340A2}" type="sibTrans" cxnId="{D61EA3D4-3657-DD44-AF59-4192B241CD8F}">
      <dgm:prSet/>
      <dgm:spPr/>
      <dgm:t>
        <a:bodyPr/>
        <a:lstStyle/>
        <a:p>
          <a:endParaRPr lang="pt-BR"/>
        </a:p>
      </dgm:t>
    </dgm:pt>
    <dgm:pt modelId="{BEABFB41-4CF6-5E4D-B08A-EBBA5B2C8C2D}">
      <dgm:prSet/>
      <dgm:spPr>
        <a:solidFill>
          <a:srgbClr val="00B0F0"/>
        </a:solidFill>
      </dgm:spPr>
      <dgm:t>
        <a:bodyPr/>
        <a:lstStyle/>
        <a:p>
          <a:r>
            <a:rPr lang="pt-BR"/>
            <a:t>notas fiscais eletrônicas, quando for o caso</a:t>
          </a:r>
        </a:p>
      </dgm:t>
    </dgm:pt>
    <dgm:pt modelId="{0A98259B-8BAD-4141-B447-D9CA22A23414}" type="parTrans" cxnId="{4C9BB92C-034A-1049-BBE2-6FBA983590AA}">
      <dgm:prSet/>
      <dgm:spPr/>
      <dgm:t>
        <a:bodyPr/>
        <a:lstStyle/>
        <a:p>
          <a:endParaRPr lang="pt-BR"/>
        </a:p>
      </dgm:t>
    </dgm:pt>
    <dgm:pt modelId="{1148CFAB-7B6C-1347-BF74-337F237F6C79}" type="sibTrans" cxnId="{4C9BB92C-034A-1049-BBE2-6FBA983590AA}">
      <dgm:prSet/>
      <dgm:spPr/>
      <dgm:t>
        <a:bodyPr/>
        <a:lstStyle/>
        <a:p>
          <a:endParaRPr lang="pt-BR"/>
        </a:p>
      </dgm:t>
    </dgm:pt>
    <dgm:pt modelId="{F3DD887C-B6C3-C943-AA9B-2247B7C25F43}">
      <dgm:prSet/>
      <dgm:spPr>
        <a:solidFill>
          <a:srgbClr val="00B0F0"/>
        </a:solidFill>
      </dgm:spPr>
      <dgm:t>
        <a:bodyPr/>
        <a:lstStyle/>
        <a:p>
          <a:r>
            <a:rPr lang="pt-BR"/>
            <a:t>sistema de registro cadastral unificado</a:t>
          </a:r>
        </a:p>
      </dgm:t>
    </dgm:pt>
    <dgm:pt modelId="{236B5CDA-E986-6649-8026-CAE2CB3643CE}" type="parTrans" cxnId="{62F18615-9883-5140-8F31-51CF7993829D}">
      <dgm:prSet/>
      <dgm:spPr/>
      <dgm:t>
        <a:bodyPr/>
        <a:lstStyle/>
        <a:p>
          <a:endParaRPr lang="pt-BR"/>
        </a:p>
      </dgm:t>
    </dgm:pt>
    <dgm:pt modelId="{483A31D1-614A-E541-B988-BE1921D86344}" type="sibTrans" cxnId="{62F18615-9883-5140-8F31-51CF7993829D}">
      <dgm:prSet/>
      <dgm:spPr/>
      <dgm:t>
        <a:bodyPr/>
        <a:lstStyle/>
        <a:p>
          <a:endParaRPr lang="pt-BR"/>
        </a:p>
      </dgm:t>
    </dgm:pt>
    <dgm:pt modelId="{75FA193F-B5F9-734E-9D10-29869D07A191}">
      <dgm:prSet/>
      <dgm:spPr>
        <a:solidFill>
          <a:srgbClr val="00B0F0"/>
        </a:solidFill>
      </dgm:spPr>
      <dgm:t>
        <a:bodyPr/>
        <a:lstStyle/>
        <a:p>
          <a:r>
            <a:rPr lang="pt-BR"/>
            <a:t>painel para consulta de preços, banco de preços em saúde e acesso à base nacional de notas fiscais eletrônicas</a:t>
          </a:r>
        </a:p>
      </dgm:t>
    </dgm:pt>
    <dgm:pt modelId="{5765F466-F189-434B-A00C-54A27E6FBDA3}" type="parTrans" cxnId="{65CAB648-8CE8-2C47-B2ED-7B5AA7BB7413}">
      <dgm:prSet/>
      <dgm:spPr/>
      <dgm:t>
        <a:bodyPr/>
        <a:lstStyle/>
        <a:p>
          <a:endParaRPr lang="pt-BR"/>
        </a:p>
      </dgm:t>
    </dgm:pt>
    <dgm:pt modelId="{847A49E4-1A00-AD4C-9431-DEC2632F2CFD}" type="sibTrans" cxnId="{65CAB648-8CE8-2C47-B2ED-7B5AA7BB7413}">
      <dgm:prSet/>
      <dgm:spPr/>
      <dgm:t>
        <a:bodyPr/>
        <a:lstStyle/>
        <a:p>
          <a:endParaRPr lang="pt-BR"/>
        </a:p>
      </dgm:t>
    </dgm:pt>
    <dgm:pt modelId="{1D009F99-F556-0648-8A93-1023483B2B71}">
      <dgm:prSet/>
      <dgm:spPr>
        <a:solidFill>
          <a:srgbClr val="00B0F0"/>
        </a:solidFill>
      </dgm:spPr>
      <dgm:t>
        <a:bodyPr/>
        <a:lstStyle/>
        <a:p>
          <a:r>
            <a:rPr lang="pt-BR"/>
            <a:t>sistema de planejamento e gerenciamento de contratações, incluído o cadastro de atesto de cumprimento de obrigações</a:t>
          </a:r>
        </a:p>
      </dgm:t>
    </dgm:pt>
    <dgm:pt modelId="{2F7B5B68-327C-1044-93DB-6BF85DB464D1}" type="parTrans" cxnId="{514348AE-592B-A842-B677-1FD411895CF8}">
      <dgm:prSet/>
      <dgm:spPr/>
      <dgm:t>
        <a:bodyPr/>
        <a:lstStyle/>
        <a:p>
          <a:endParaRPr lang="pt-BR"/>
        </a:p>
      </dgm:t>
    </dgm:pt>
    <dgm:pt modelId="{32D99EBE-B4A5-B444-929F-20781D443D0B}" type="sibTrans" cxnId="{514348AE-592B-A842-B677-1FD411895CF8}">
      <dgm:prSet/>
      <dgm:spPr/>
      <dgm:t>
        <a:bodyPr/>
        <a:lstStyle/>
        <a:p>
          <a:endParaRPr lang="pt-BR"/>
        </a:p>
      </dgm:t>
    </dgm:pt>
    <dgm:pt modelId="{C3C1DC36-FFCD-194A-A654-583AA8DEC78D}">
      <dgm:prSet/>
      <dgm:spPr>
        <a:solidFill>
          <a:srgbClr val="00B0F0"/>
        </a:solidFill>
      </dgm:spPr>
      <dgm:t>
        <a:bodyPr/>
        <a:lstStyle/>
        <a:p>
          <a:r>
            <a:rPr lang="pt-BR"/>
            <a:t>sistema eletrônico para a realização de sessões públicas</a:t>
          </a:r>
        </a:p>
      </dgm:t>
    </dgm:pt>
    <dgm:pt modelId="{4E716C71-CA75-634F-B351-6D083BBAE18A}" type="parTrans" cxnId="{B0B03F64-37F1-7E44-B3CE-BA97648EF19C}">
      <dgm:prSet/>
      <dgm:spPr/>
      <dgm:t>
        <a:bodyPr/>
        <a:lstStyle/>
        <a:p>
          <a:endParaRPr lang="pt-BR"/>
        </a:p>
      </dgm:t>
    </dgm:pt>
    <dgm:pt modelId="{7DCF3465-3C57-604E-9A8D-38C6EC2DF443}" type="sibTrans" cxnId="{B0B03F64-37F1-7E44-B3CE-BA97648EF19C}">
      <dgm:prSet/>
      <dgm:spPr/>
      <dgm:t>
        <a:bodyPr/>
        <a:lstStyle/>
        <a:p>
          <a:endParaRPr lang="pt-BR"/>
        </a:p>
      </dgm:t>
    </dgm:pt>
    <dgm:pt modelId="{765933B3-04CA-EF45-8A1F-996AE28FFD3E}">
      <dgm:prSet/>
      <dgm:spPr>
        <a:solidFill>
          <a:srgbClr val="00B0F0"/>
        </a:solidFill>
      </dgm:spPr>
      <dgm:t>
        <a:bodyPr/>
        <a:lstStyle/>
        <a:p>
          <a:r>
            <a:rPr lang="pt-BR"/>
            <a:t>acesso ao Cadastro Nacional de Empresas Inidôneas e Suspensas (Ceis) e ao Cadastro Nacional de Empresas Punidas (Cnep)</a:t>
          </a:r>
        </a:p>
      </dgm:t>
    </dgm:pt>
    <dgm:pt modelId="{F2098510-394B-E24C-AE00-869AE0BE8A12}" type="parTrans" cxnId="{8F15A1B4-C9B4-1040-B98A-951704094DB8}">
      <dgm:prSet/>
      <dgm:spPr/>
      <dgm:t>
        <a:bodyPr/>
        <a:lstStyle/>
        <a:p>
          <a:endParaRPr lang="pt-BR"/>
        </a:p>
      </dgm:t>
    </dgm:pt>
    <dgm:pt modelId="{4E3D9EFE-4B3D-B643-9622-C4AFE609A7B3}" type="sibTrans" cxnId="{8F15A1B4-C9B4-1040-B98A-951704094DB8}">
      <dgm:prSet/>
      <dgm:spPr/>
      <dgm:t>
        <a:bodyPr/>
        <a:lstStyle/>
        <a:p>
          <a:endParaRPr lang="pt-BR"/>
        </a:p>
      </dgm:t>
    </dgm:pt>
    <dgm:pt modelId="{7DD99277-2B47-284D-B68E-E8A57254A22F}">
      <dgm:prSet/>
      <dgm:spPr>
        <a:solidFill>
          <a:srgbClr val="00B0F0"/>
        </a:solidFill>
      </dgm:spPr>
      <dgm:t>
        <a:bodyPr/>
        <a:lstStyle/>
        <a:p>
          <a:r>
            <a:rPr lang="pt-BR"/>
            <a:t>sistema de gestão compartilhada com a sociedade de informações referentes à execução do contrato</a:t>
          </a:r>
        </a:p>
      </dgm:t>
    </dgm:pt>
    <dgm:pt modelId="{7E787E10-723B-F747-AEC9-36D2BD9040D9}" type="parTrans" cxnId="{56EAC404-2866-1D46-A972-D011ECAA9D7C}">
      <dgm:prSet/>
      <dgm:spPr/>
      <dgm:t>
        <a:bodyPr/>
        <a:lstStyle/>
        <a:p>
          <a:endParaRPr lang="pt-BR"/>
        </a:p>
      </dgm:t>
    </dgm:pt>
    <dgm:pt modelId="{DE1EF33D-1CFD-F241-9145-9BE6B7E4B2EE}" type="sibTrans" cxnId="{56EAC404-2866-1D46-A972-D011ECAA9D7C}">
      <dgm:prSet/>
      <dgm:spPr/>
      <dgm:t>
        <a:bodyPr/>
        <a:lstStyle/>
        <a:p>
          <a:endParaRPr lang="pt-BR"/>
        </a:p>
      </dgm:t>
    </dgm:pt>
    <dgm:pt modelId="{62E1688B-E7B2-0244-A5FC-94752FBA8A13}" type="pres">
      <dgm:prSet presAssocID="{421B57FB-64CA-274A-BE9C-614863158682}" presName="diagram" presStyleCnt="0">
        <dgm:presLayoutVars>
          <dgm:dir/>
          <dgm:resizeHandles val="exact"/>
        </dgm:presLayoutVars>
      </dgm:prSet>
      <dgm:spPr/>
    </dgm:pt>
    <dgm:pt modelId="{677A91E2-0219-354C-BAE4-8D7FA96240B4}" type="pres">
      <dgm:prSet presAssocID="{140C999F-581C-B64F-B1EE-17D24600A4E9}" presName="node" presStyleLbl="node1" presStyleIdx="0" presStyleCnt="12">
        <dgm:presLayoutVars>
          <dgm:bulletEnabled val="1"/>
        </dgm:presLayoutVars>
      </dgm:prSet>
      <dgm:spPr/>
    </dgm:pt>
    <dgm:pt modelId="{ADDEC603-4E7E-E44B-B0B6-29114CDE931D}" type="pres">
      <dgm:prSet presAssocID="{0339FBD1-302B-014B-AD71-D37768605C94}" presName="sibTrans" presStyleCnt="0"/>
      <dgm:spPr/>
    </dgm:pt>
    <dgm:pt modelId="{5B68603A-2855-D340-90D7-3DE4D02C9873}" type="pres">
      <dgm:prSet presAssocID="{89F59ED9-3A6D-4945-A227-36CAFAE062F9}" presName="node" presStyleLbl="node1" presStyleIdx="1" presStyleCnt="12">
        <dgm:presLayoutVars>
          <dgm:bulletEnabled val="1"/>
        </dgm:presLayoutVars>
      </dgm:prSet>
      <dgm:spPr/>
    </dgm:pt>
    <dgm:pt modelId="{0B0A9704-1DCF-F947-8D02-A6E6CDBD141C}" type="pres">
      <dgm:prSet presAssocID="{15CC602B-A6BC-0349-8A2B-F59B5A5A9356}" presName="sibTrans" presStyleCnt="0"/>
      <dgm:spPr/>
    </dgm:pt>
    <dgm:pt modelId="{00AA0197-C414-964D-9729-2C506865D9DE}" type="pres">
      <dgm:prSet presAssocID="{5D249AD5-F069-CF42-9828-806D9B61D27C}" presName="node" presStyleLbl="node1" presStyleIdx="2" presStyleCnt="12">
        <dgm:presLayoutVars>
          <dgm:bulletEnabled val="1"/>
        </dgm:presLayoutVars>
      </dgm:prSet>
      <dgm:spPr/>
    </dgm:pt>
    <dgm:pt modelId="{0AD749A2-109A-254D-8168-444A8F734A15}" type="pres">
      <dgm:prSet presAssocID="{0D0F122C-F9A4-B44C-A2B5-0A3A75E322B4}" presName="sibTrans" presStyleCnt="0"/>
      <dgm:spPr/>
    </dgm:pt>
    <dgm:pt modelId="{2B7EEA93-04A4-0840-A9C1-A744CFF9AE84}" type="pres">
      <dgm:prSet presAssocID="{2F2C0C10-7AFA-D542-993D-9F9A62B96F37}" presName="node" presStyleLbl="node1" presStyleIdx="3" presStyleCnt="12">
        <dgm:presLayoutVars>
          <dgm:bulletEnabled val="1"/>
        </dgm:presLayoutVars>
      </dgm:prSet>
      <dgm:spPr/>
    </dgm:pt>
    <dgm:pt modelId="{796965DC-9BF5-9440-BD2B-7D7E92023777}" type="pres">
      <dgm:prSet presAssocID="{EFA6DFF5-6C07-5C4C-9EE7-D4368FD8EE41}" presName="sibTrans" presStyleCnt="0"/>
      <dgm:spPr/>
    </dgm:pt>
    <dgm:pt modelId="{2F4F8706-671F-E945-BED8-15E2AA7E625A}" type="pres">
      <dgm:prSet presAssocID="{11AD3BD0-846F-0842-AF08-2242B5615446}" presName="node" presStyleLbl="node1" presStyleIdx="4" presStyleCnt="12">
        <dgm:presLayoutVars>
          <dgm:bulletEnabled val="1"/>
        </dgm:presLayoutVars>
      </dgm:prSet>
      <dgm:spPr/>
    </dgm:pt>
    <dgm:pt modelId="{47340F09-9771-AF4B-9DEA-82FF567C02BC}" type="pres">
      <dgm:prSet presAssocID="{76EBF5C8-5D24-034F-89B0-BA6F099340A2}" presName="sibTrans" presStyleCnt="0"/>
      <dgm:spPr/>
    </dgm:pt>
    <dgm:pt modelId="{F079D902-1F0F-C548-B3C3-6C4B6ABE6B89}" type="pres">
      <dgm:prSet presAssocID="{BEABFB41-4CF6-5E4D-B08A-EBBA5B2C8C2D}" presName="node" presStyleLbl="node1" presStyleIdx="5" presStyleCnt="12">
        <dgm:presLayoutVars>
          <dgm:bulletEnabled val="1"/>
        </dgm:presLayoutVars>
      </dgm:prSet>
      <dgm:spPr/>
    </dgm:pt>
    <dgm:pt modelId="{B8F416DB-B00F-EC4A-9BF7-33B56E05C8E2}" type="pres">
      <dgm:prSet presAssocID="{1148CFAB-7B6C-1347-BF74-337F237F6C79}" presName="sibTrans" presStyleCnt="0"/>
      <dgm:spPr/>
    </dgm:pt>
    <dgm:pt modelId="{F09FC9E7-FA27-5043-8910-21EF72C434C3}" type="pres">
      <dgm:prSet presAssocID="{F3DD887C-B6C3-C943-AA9B-2247B7C25F43}" presName="node" presStyleLbl="node1" presStyleIdx="6" presStyleCnt="12">
        <dgm:presLayoutVars>
          <dgm:bulletEnabled val="1"/>
        </dgm:presLayoutVars>
      </dgm:prSet>
      <dgm:spPr/>
    </dgm:pt>
    <dgm:pt modelId="{CA92CEEA-7FEE-474E-ABAD-77335E71CC6B}" type="pres">
      <dgm:prSet presAssocID="{483A31D1-614A-E541-B988-BE1921D86344}" presName="sibTrans" presStyleCnt="0"/>
      <dgm:spPr/>
    </dgm:pt>
    <dgm:pt modelId="{F0B58125-2807-8B4F-A3B5-F35EB7A98548}" type="pres">
      <dgm:prSet presAssocID="{75FA193F-B5F9-734E-9D10-29869D07A191}" presName="node" presStyleLbl="node1" presStyleIdx="7" presStyleCnt="12">
        <dgm:presLayoutVars>
          <dgm:bulletEnabled val="1"/>
        </dgm:presLayoutVars>
      </dgm:prSet>
      <dgm:spPr/>
    </dgm:pt>
    <dgm:pt modelId="{29899422-85CB-624D-9A5F-9F8D1678DEC7}" type="pres">
      <dgm:prSet presAssocID="{847A49E4-1A00-AD4C-9431-DEC2632F2CFD}" presName="sibTrans" presStyleCnt="0"/>
      <dgm:spPr/>
    </dgm:pt>
    <dgm:pt modelId="{B9327EA0-770B-6742-80ED-1966EBA926BD}" type="pres">
      <dgm:prSet presAssocID="{1D009F99-F556-0648-8A93-1023483B2B71}" presName="node" presStyleLbl="node1" presStyleIdx="8" presStyleCnt="12">
        <dgm:presLayoutVars>
          <dgm:bulletEnabled val="1"/>
        </dgm:presLayoutVars>
      </dgm:prSet>
      <dgm:spPr/>
    </dgm:pt>
    <dgm:pt modelId="{B6A9DB05-D462-0A46-A70B-521DB459D38E}" type="pres">
      <dgm:prSet presAssocID="{32D99EBE-B4A5-B444-929F-20781D443D0B}" presName="sibTrans" presStyleCnt="0"/>
      <dgm:spPr/>
    </dgm:pt>
    <dgm:pt modelId="{BFD5D337-08B9-E041-A2CD-43A518321E9B}" type="pres">
      <dgm:prSet presAssocID="{C3C1DC36-FFCD-194A-A654-583AA8DEC78D}" presName="node" presStyleLbl="node1" presStyleIdx="9" presStyleCnt="12">
        <dgm:presLayoutVars>
          <dgm:bulletEnabled val="1"/>
        </dgm:presLayoutVars>
      </dgm:prSet>
      <dgm:spPr/>
    </dgm:pt>
    <dgm:pt modelId="{DF34DB0E-0802-8747-8905-5DED1F20CC8E}" type="pres">
      <dgm:prSet presAssocID="{7DCF3465-3C57-604E-9A8D-38C6EC2DF443}" presName="sibTrans" presStyleCnt="0"/>
      <dgm:spPr/>
    </dgm:pt>
    <dgm:pt modelId="{1E9C0621-BD61-FC4E-9AA9-C8A0356E0946}" type="pres">
      <dgm:prSet presAssocID="{765933B3-04CA-EF45-8A1F-996AE28FFD3E}" presName="node" presStyleLbl="node1" presStyleIdx="10" presStyleCnt="12">
        <dgm:presLayoutVars>
          <dgm:bulletEnabled val="1"/>
        </dgm:presLayoutVars>
      </dgm:prSet>
      <dgm:spPr/>
    </dgm:pt>
    <dgm:pt modelId="{D77F6334-F000-4D4E-86DB-8EF528BF625B}" type="pres">
      <dgm:prSet presAssocID="{4E3D9EFE-4B3D-B643-9622-C4AFE609A7B3}" presName="sibTrans" presStyleCnt="0"/>
      <dgm:spPr/>
    </dgm:pt>
    <dgm:pt modelId="{01A370DA-0105-5444-905A-135A212F538D}" type="pres">
      <dgm:prSet presAssocID="{7DD99277-2B47-284D-B68E-E8A57254A22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46DDB03-7B0F-F54E-B404-08E9B5C20034}" type="presOf" srcId="{C3C1DC36-FFCD-194A-A654-583AA8DEC78D}" destId="{BFD5D337-08B9-E041-A2CD-43A518321E9B}" srcOrd="0" destOrd="0" presId="urn:microsoft.com/office/officeart/2005/8/layout/default"/>
    <dgm:cxn modelId="{56EAC404-2866-1D46-A972-D011ECAA9D7C}" srcId="{421B57FB-64CA-274A-BE9C-614863158682}" destId="{7DD99277-2B47-284D-B68E-E8A57254A22F}" srcOrd="11" destOrd="0" parTransId="{7E787E10-723B-F747-AEC9-36D2BD9040D9}" sibTransId="{DE1EF33D-1CFD-F241-9145-9BE6B7E4B2EE}"/>
    <dgm:cxn modelId="{62F18615-9883-5140-8F31-51CF7993829D}" srcId="{421B57FB-64CA-274A-BE9C-614863158682}" destId="{F3DD887C-B6C3-C943-AA9B-2247B7C25F43}" srcOrd="6" destOrd="0" parTransId="{236B5CDA-E986-6649-8026-CAE2CB3643CE}" sibTransId="{483A31D1-614A-E541-B988-BE1921D86344}"/>
    <dgm:cxn modelId="{68B23427-6491-394F-8214-9C839202EDC0}" type="presOf" srcId="{11AD3BD0-846F-0842-AF08-2242B5615446}" destId="{2F4F8706-671F-E945-BED8-15E2AA7E625A}" srcOrd="0" destOrd="0" presId="urn:microsoft.com/office/officeart/2005/8/layout/default"/>
    <dgm:cxn modelId="{4C9BB92C-034A-1049-BBE2-6FBA983590AA}" srcId="{421B57FB-64CA-274A-BE9C-614863158682}" destId="{BEABFB41-4CF6-5E4D-B08A-EBBA5B2C8C2D}" srcOrd="5" destOrd="0" parTransId="{0A98259B-8BAD-4141-B447-D9CA22A23414}" sibTransId="{1148CFAB-7B6C-1347-BF74-337F237F6C79}"/>
    <dgm:cxn modelId="{423E9D3A-FE12-4345-8943-CB7B589814E2}" type="presOf" srcId="{75FA193F-B5F9-734E-9D10-29869D07A191}" destId="{F0B58125-2807-8B4F-A3B5-F35EB7A98548}" srcOrd="0" destOrd="0" presId="urn:microsoft.com/office/officeart/2005/8/layout/default"/>
    <dgm:cxn modelId="{A7504F41-D1CD-AA43-9337-C4750E9AB6F9}" srcId="{421B57FB-64CA-274A-BE9C-614863158682}" destId="{140C999F-581C-B64F-B1EE-17D24600A4E9}" srcOrd="0" destOrd="0" parTransId="{346C3CB3-AC80-F04E-9B67-BB122DB4D649}" sibTransId="{0339FBD1-302B-014B-AD71-D37768605C94}"/>
    <dgm:cxn modelId="{B0B03F64-37F1-7E44-B3CE-BA97648EF19C}" srcId="{421B57FB-64CA-274A-BE9C-614863158682}" destId="{C3C1DC36-FFCD-194A-A654-583AA8DEC78D}" srcOrd="9" destOrd="0" parTransId="{4E716C71-CA75-634F-B351-6D083BBAE18A}" sibTransId="{7DCF3465-3C57-604E-9A8D-38C6EC2DF443}"/>
    <dgm:cxn modelId="{AABEDF67-B576-E641-BFFD-0F28042DC921}" type="presOf" srcId="{7DD99277-2B47-284D-B68E-E8A57254A22F}" destId="{01A370DA-0105-5444-905A-135A212F538D}" srcOrd="0" destOrd="0" presId="urn:microsoft.com/office/officeart/2005/8/layout/default"/>
    <dgm:cxn modelId="{65CAB648-8CE8-2C47-B2ED-7B5AA7BB7413}" srcId="{421B57FB-64CA-274A-BE9C-614863158682}" destId="{75FA193F-B5F9-734E-9D10-29869D07A191}" srcOrd="7" destOrd="0" parTransId="{5765F466-F189-434B-A00C-54A27E6FBDA3}" sibTransId="{847A49E4-1A00-AD4C-9431-DEC2632F2CFD}"/>
    <dgm:cxn modelId="{762D8D72-D16A-7B4B-9FBB-4B8792389833}" srcId="{421B57FB-64CA-274A-BE9C-614863158682}" destId="{89F59ED9-3A6D-4945-A227-36CAFAE062F9}" srcOrd="1" destOrd="0" parTransId="{04BCAC9D-6D95-6248-82C8-7A4CF25E8319}" sibTransId="{15CC602B-A6BC-0349-8A2B-F59B5A5A9356}"/>
    <dgm:cxn modelId="{9AFA1A7D-2FC6-224C-993A-13EF86277E28}" type="presOf" srcId="{F3DD887C-B6C3-C943-AA9B-2247B7C25F43}" destId="{F09FC9E7-FA27-5043-8910-21EF72C434C3}" srcOrd="0" destOrd="0" presId="urn:microsoft.com/office/officeart/2005/8/layout/default"/>
    <dgm:cxn modelId="{FEB9E096-7BA0-B14D-A728-CA4A7175FA39}" type="presOf" srcId="{421B57FB-64CA-274A-BE9C-614863158682}" destId="{62E1688B-E7B2-0244-A5FC-94752FBA8A13}" srcOrd="0" destOrd="0" presId="urn:microsoft.com/office/officeart/2005/8/layout/default"/>
    <dgm:cxn modelId="{AA6D4397-4AF4-764E-8E8B-6954D24CE53E}" type="presOf" srcId="{89F59ED9-3A6D-4945-A227-36CAFAE062F9}" destId="{5B68603A-2855-D340-90D7-3DE4D02C9873}" srcOrd="0" destOrd="0" presId="urn:microsoft.com/office/officeart/2005/8/layout/default"/>
    <dgm:cxn modelId="{D021A29A-208D-8B4A-A211-98FE52ECD439}" type="presOf" srcId="{5D249AD5-F069-CF42-9828-806D9B61D27C}" destId="{00AA0197-C414-964D-9729-2C506865D9DE}" srcOrd="0" destOrd="0" presId="urn:microsoft.com/office/officeart/2005/8/layout/default"/>
    <dgm:cxn modelId="{F3F0189E-537F-2C4D-B663-4429F263DE76}" type="presOf" srcId="{140C999F-581C-B64F-B1EE-17D24600A4E9}" destId="{677A91E2-0219-354C-BAE4-8D7FA96240B4}" srcOrd="0" destOrd="0" presId="urn:microsoft.com/office/officeart/2005/8/layout/default"/>
    <dgm:cxn modelId="{6EECDD9E-3583-C442-B355-828C4B41294F}" type="presOf" srcId="{BEABFB41-4CF6-5E4D-B08A-EBBA5B2C8C2D}" destId="{F079D902-1F0F-C548-B3C3-6C4B6ABE6B89}" srcOrd="0" destOrd="0" presId="urn:microsoft.com/office/officeart/2005/8/layout/default"/>
    <dgm:cxn modelId="{514348AE-592B-A842-B677-1FD411895CF8}" srcId="{421B57FB-64CA-274A-BE9C-614863158682}" destId="{1D009F99-F556-0648-8A93-1023483B2B71}" srcOrd="8" destOrd="0" parTransId="{2F7B5B68-327C-1044-93DB-6BF85DB464D1}" sibTransId="{32D99EBE-B4A5-B444-929F-20781D443D0B}"/>
    <dgm:cxn modelId="{5B7B9EB1-6AF8-6C45-B4F0-8F56463A2D1F}" srcId="{421B57FB-64CA-274A-BE9C-614863158682}" destId="{5D249AD5-F069-CF42-9828-806D9B61D27C}" srcOrd="2" destOrd="0" parTransId="{523BB4A3-A014-6C49-81ED-33396B3CBF92}" sibTransId="{0D0F122C-F9A4-B44C-A2B5-0A3A75E322B4}"/>
    <dgm:cxn modelId="{8F15A1B4-C9B4-1040-B98A-951704094DB8}" srcId="{421B57FB-64CA-274A-BE9C-614863158682}" destId="{765933B3-04CA-EF45-8A1F-996AE28FFD3E}" srcOrd="10" destOrd="0" parTransId="{F2098510-394B-E24C-AE00-869AE0BE8A12}" sibTransId="{4E3D9EFE-4B3D-B643-9622-C4AFE609A7B3}"/>
    <dgm:cxn modelId="{C01E8ABA-11EB-5445-8BC4-B1F115EA729C}" type="presOf" srcId="{765933B3-04CA-EF45-8A1F-996AE28FFD3E}" destId="{1E9C0621-BD61-FC4E-9AA9-C8A0356E0946}" srcOrd="0" destOrd="0" presId="urn:microsoft.com/office/officeart/2005/8/layout/default"/>
    <dgm:cxn modelId="{99280DC8-136B-3C47-9A82-30EF6D25A278}" srcId="{421B57FB-64CA-274A-BE9C-614863158682}" destId="{2F2C0C10-7AFA-D542-993D-9F9A62B96F37}" srcOrd="3" destOrd="0" parTransId="{D96F63E5-5FB3-674A-B205-697224E8C1F7}" sibTransId="{EFA6DFF5-6C07-5C4C-9EE7-D4368FD8EE41}"/>
    <dgm:cxn modelId="{9030B0D2-FE50-0144-80A6-C5930C7B96A6}" type="presOf" srcId="{2F2C0C10-7AFA-D542-993D-9F9A62B96F37}" destId="{2B7EEA93-04A4-0840-A9C1-A744CFF9AE84}" srcOrd="0" destOrd="0" presId="urn:microsoft.com/office/officeart/2005/8/layout/default"/>
    <dgm:cxn modelId="{D61EA3D4-3657-DD44-AF59-4192B241CD8F}" srcId="{421B57FB-64CA-274A-BE9C-614863158682}" destId="{11AD3BD0-846F-0842-AF08-2242B5615446}" srcOrd="4" destOrd="0" parTransId="{7AEA5CE3-BA62-4B4B-9941-2C6F6ECC9038}" sibTransId="{76EBF5C8-5D24-034F-89B0-BA6F099340A2}"/>
    <dgm:cxn modelId="{8C2CE6E4-A670-D241-887A-AFF984B6F0CC}" type="presOf" srcId="{1D009F99-F556-0648-8A93-1023483B2B71}" destId="{B9327EA0-770B-6742-80ED-1966EBA926BD}" srcOrd="0" destOrd="0" presId="urn:microsoft.com/office/officeart/2005/8/layout/default"/>
    <dgm:cxn modelId="{4F5DAD6B-3352-6946-9146-11AEAF0D87D0}" type="presParOf" srcId="{62E1688B-E7B2-0244-A5FC-94752FBA8A13}" destId="{677A91E2-0219-354C-BAE4-8D7FA96240B4}" srcOrd="0" destOrd="0" presId="urn:microsoft.com/office/officeart/2005/8/layout/default"/>
    <dgm:cxn modelId="{5443E54A-A013-6545-B736-9A4ECC5946C1}" type="presParOf" srcId="{62E1688B-E7B2-0244-A5FC-94752FBA8A13}" destId="{ADDEC603-4E7E-E44B-B0B6-29114CDE931D}" srcOrd="1" destOrd="0" presId="urn:microsoft.com/office/officeart/2005/8/layout/default"/>
    <dgm:cxn modelId="{52E42F4A-0711-934C-81BC-5350DFB238A5}" type="presParOf" srcId="{62E1688B-E7B2-0244-A5FC-94752FBA8A13}" destId="{5B68603A-2855-D340-90D7-3DE4D02C9873}" srcOrd="2" destOrd="0" presId="urn:microsoft.com/office/officeart/2005/8/layout/default"/>
    <dgm:cxn modelId="{A36A8221-3ECA-D947-B771-D8CE7DB0CF8E}" type="presParOf" srcId="{62E1688B-E7B2-0244-A5FC-94752FBA8A13}" destId="{0B0A9704-1DCF-F947-8D02-A6E6CDBD141C}" srcOrd="3" destOrd="0" presId="urn:microsoft.com/office/officeart/2005/8/layout/default"/>
    <dgm:cxn modelId="{CBEC58B2-92CF-A04A-8C79-66F29D6FF85F}" type="presParOf" srcId="{62E1688B-E7B2-0244-A5FC-94752FBA8A13}" destId="{00AA0197-C414-964D-9729-2C506865D9DE}" srcOrd="4" destOrd="0" presId="urn:microsoft.com/office/officeart/2005/8/layout/default"/>
    <dgm:cxn modelId="{946DA5D5-818A-3547-99FB-2781C814A31E}" type="presParOf" srcId="{62E1688B-E7B2-0244-A5FC-94752FBA8A13}" destId="{0AD749A2-109A-254D-8168-444A8F734A15}" srcOrd="5" destOrd="0" presId="urn:microsoft.com/office/officeart/2005/8/layout/default"/>
    <dgm:cxn modelId="{8DBA3B03-3262-AA49-B8EF-A8A7856478DD}" type="presParOf" srcId="{62E1688B-E7B2-0244-A5FC-94752FBA8A13}" destId="{2B7EEA93-04A4-0840-A9C1-A744CFF9AE84}" srcOrd="6" destOrd="0" presId="urn:microsoft.com/office/officeart/2005/8/layout/default"/>
    <dgm:cxn modelId="{09C9DAD4-05ED-244F-A251-065D4A0A30D4}" type="presParOf" srcId="{62E1688B-E7B2-0244-A5FC-94752FBA8A13}" destId="{796965DC-9BF5-9440-BD2B-7D7E92023777}" srcOrd="7" destOrd="0" presId="urn:microsoft.com/office/officeart/2005/8/layout/default"/>
    <dgm:cxn modelId="{3CD3FE18-26D9-8F45-AFF6-1A174B1515D3}" type="presParOf" srcId="{62E1688B-E7B2-0244-A5FC-94752FBA8A13}" destId="{2F4F8706-671F-E945-BED8-15E2AA7E625A}" srcOrd="8" destOrd="0" presId="urn:microsoft.com/office/officeart/2005/8/layout/default"/>
    <dgm:cxn modelId="{E414ADC7-0207-6846-8D72-DC522467756F}" type="presParOf" srcId="{62E1688B-E7B2-0244-A5FC-94752FBA8A13}" destId="{47340F09-9771-AF4B-9DEA-82FF567C02BC}" srcOrd="9" destOrd="0" presId="urn:microsoft.com/office/officeart/2005/8/layout/default"/>
    <dgm:cxn modelId="{FE11F48B-9E9C-164B-B9FF-3BEC967EF0AC}" type="presParOf" srcId="{62E1688B-E7B2-0244-A5FC-94752FBA8A13}" destId="{F079D902-1F0F-C548-B3C3-6C4B6ABE6B89}" srcOrd="10" destOrd="0" presId="urn:microsoft.com/office/officeart/2005/8/layout/default"/>
    <dgm:cxn modelId="{34C3CC59-007F-534C-B0A1-1AE2D1E70D42}" type="presParOf" srcId="{62E1688B-E7B2-0244-A5FC-94752FBA8A13}" destId="{B8F416DB-B00F-EC4A-9BF7-33B56E05C8E2}" srcOrd="11" destOrd="0" presId="urn:microsoft.com/office/officeart/2005/8/layout/default"/>
    <dgm:cxn modelId="{6480BA80-08C4-9E45-A9C9-48E2C1B4CA72}" type="presParOf" srcId="{62E1688B-E7B2-0244-A5FC-94752FBA8A13}" destId="{F09FC9E7-FA27-5043-8910-21EF72C434C3}" srcOrd="12" destOrd="0" presId="urn:microsoft.com/office/officeart/2005/8/layout/default"/>
    <dgm:cxn modelId="{21B9A5D5-395C-0A4E-BE74-346F9ECA4DC4}" type="presParOf" srcId="{62E1688B-E7B2-0244-A5FC-94752FBA8A13}" destId="{CA92CEEA-7FEE-474E-ABAD-77335E71CC6B}" srcOrd="13" destOrd="0" presId="urn:microsoft.com/office/officeart/2005/8/layout/default"/>
    <dgm:cxn modelId="{183DAD8D-4649-7B4F-BE7E-2EE6DF0A90F1}" type="presParOf" srcId="{62E1688B-E7B2-0244-A5FC-94752FBA8A13}" destId="{F0B58125-2807-8B4F-A3B5-F35EB7A98548}" srcOrd="14" destOrd="0" presId="urn:microsoft.com/office/officeart/2005/8/layout/default"/>
    <dgm:cxn modelId="{39765319-CB67-D945-8DC2-F05C303FD889}" type="presParOf" srcId="{62E1688B-E7B2-0244-A5FC-94752FBA8A13}" destId="{29899422-85CB-624D-9A5F-9F8D1678DEC7}" srcOrd="15" destOrd="0" presId="urn:microsoft.com/office/officeart/2005/8/layout/default"/>
    <dgm:cxn modelId="{E2A24BA7-E225-FD49-B6A8-022C4A7435BC}" type="presParOf" srcId="{62E1688B-E7B2-0244-A5FC-94752FBA8A13}" destId="{B9327EA0-770B-6742-80ED-1966EBA926BD}" srcOrd="16" destOrd="0" presId="urn:microsoft.com/office/officeart/2005/8/layout/default"/>
    <dgm:cxn modelId="{8C739608-2CD5-E548-95AC-7EE70DAAF6DD}" type="presParOf" srcId="{62E1688B-E7B2-0244-A5FC-94752FBA8A13}" destId="{B6A9DB05-D462-0A46-A70B-521DB459D38E}" srcOrd="17" destOrd="0" presId="urn:microsoft.com/office/officeart/2005/8/layout/default"/>
    <dgm:cxn modelId="{852EF224-8222-EE4A-98E9-8CE4CB4A8E0E}" type="presParOf" srcId="{62E1688B-E7B2-0244-A5FC-94752FBA8A13}" destId="{BFD5D337-08B9-E041-A2CD-43A518321E9B}" srcOrd="18" destOrd="0" presId="urn:microsoft.com/office/officeart/2005/8/layout/default"/>
    <dgm:cxn modelId="{8DA9ED66-42C7-A545-A31F-3870BB388960}" type="presParOf" srcId="{62E1688B-E7B2-0244-A5FC-94752FBA8A13}" destId="{DF34DB0E-0802-8747-8905-5DED1F20CC8E}" srcOrd="19" destOrd="0" presId="urn:microsoft.com/office/officeart/2005/8/layout/default"/>
    <dgm:cxn modelId="{F9832981-5D0F-E941-B4F0-AB82C69C9362}" type="presParOf" srcId="{62E1688B-E7B2-0244-A5FC-94752FBA8A13}" destId="{1E9C0621-BD61-FC4E-9AA9-C8A0356E0946}" srcOrd="20" destOrd="0" presId="urn:microsoft.com/office/officeart/2005/8/layout/default"/>
    <dgm:cxn modelId="{23D92F99-E58D-6B49-B2E6-F5B5F1EFF0AE}" type="presParOf" srcId="{62E1688B-E7B2-0244-A5FC-94752FBA8A13}" destId="{D77F6334-F000-4D4E-86DB-8EF528BF625B}" srcOrd="21" destOrd="0" presId="urn:microsoft.com/office/officeart/2005/8/layout/default"/>
    <dgm:cxn modelId="{CAFB3DAF-C741-6848-BA78-A0F167196ED7}" type="presParOf" srcId="{62E1688B-E7B2-0244-A5FC-94752FBA8A13}" destId="{01A370DA-0105-5444-905A-135A212F538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E460D-E60D-144C-B2BC-EC902E13F48C}">
      <dsp:nvSpPr>
        <dsp:cNvPr id="0" name=""/>
        <dsp:cNvSpPr/>
      </dsp:nvSpPr>
      <dsp:spPr>
        <a:xfrm>
          <a:off x="3004" y="598721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Ênfase no planejamento da contratação</a:t>
          </a:r>
        </a:p>
      </dsp:txBody>
      <dsp:txXfrm>
        <a:off x="3004" y="598721"/>
        <a:ext cx="2383336" cy="1430001"/>
      </dsp:txXfrm>
    </dsp:sp>
    <dsp:sp modelId="{FDC11919-F386-4146-AC04-B2547E4D12CF}">
      <dsp:nvSpPr>
        <dsp:cNvPr id="0" name=""/>
        <dsp:cNvSpPr/>
      </dsp:nvSpPr>
      <dsp:spPr>
        <a:xfrm>
          <a:off x="2624674" y="598721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Seleção do fornecedor</a:t>
          </a:r>
        </a:p>
      </dsp:txBody>
      <dsp:txXfrm>
        <a:off x="2624674" y="598721"/>
        <a:ext cx="2383336" cy="1430001"/>
      </dsp:txXfrm>
    </dsp:sp>
    <dsp:sp modelId="{1E6F28A7-62D2-AD44-AE5F-EEFA3184B9F4}">
      <dsp:nvSpPr>
        <dsp:cNvPr id="0" name=""/>
        <dsp:cNvSpPr/>
      </dsp:nvSpPr>
      <dsp:spPr>
        <a:xfrm>
          <a:off x="5246344" y="598721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Procedimentos auxiliares</a:t>
          </a:r>
        </a:p>
      </dsp:txBody>
      <dsp:txXfrm>
        <a:off x="5246344" y="598721"/>
        <a:ext cx="2383336" cy="1430001"/>
      </dsp:txXfrm>
    </dsp:sp>
    <dsp:sp modelId="{C8C9154D-BE44-584E-9D01-473F254F300A}">
      <dsp:nvSpPr>
        <dsp:cNvPr id="0" name=""/>
        <dsp:cNvSpPr/>
      </dsp:nvSpPr>
      <dsp:spPr>
        <a:xfrm>
          <a:off x="7868014" y="598721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Centralização das contratações</a:t>
          </a:r>
        </a:p>
      </dsp:txBody>
      <dsp:txXfrm>
        <a:off x="7868014" y="598721"/>
        <a:ext cx="2383336" cy="1430001"/>
      </dsp:txXfrm>
    </dsp:sp>
    <dsp:sp modelId="{1719F9F2-766C-EE46-8230-1474CC420A42}">
      <dsp:nvSpPr>
        <dsp:cNvPr id="0" name=""/>
        <dsp:cNvSpPr/>
      </dsp:nvSpPr>
      <dsp:spPr>
        <a:xfrm>
          <a:off x="3004" y="2267057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Gestão de contratos</a:t>
          </a:r>
        </a:p>
      </dsp:txBody>
      <dsp:txXfrm>
        <a:off x="3004" y="2267057"/>
        <a:ext cx="2383336" cy="1430001"/>
      </dsp:txXfrm>
    </dsp:sp>
    <dsp:sp modelId="{62A84957-239D-6647-A419-7696991716D3}">
      <dsp:nvSpPr>
        <dsp:cNvPr id="0" name=""/>
        <dsp:cNvSpPr/>
      </dsp:nvSpPr>
      <dsp:spPr>
        <a:xfrm>
          <a:off x="2624674" y="2267057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Profissionalização dos servidores</a:t>
          </a:r>
        </a:p>
      </dsp:txBody>
      <dsp:txXfrm>
        <a:off x="2624674" y="2267057"/>
        <a:ext cx="2383336" cy="1430001"/>
      </dsp:txXfrm>
    </dsp:sp>
    <dsp:sp modelId="{E8F70B56-418A-F94B-8F38-D3C1404AB0C7}">
      <dsp:nvSpPr>
        <dsp:cNvPr id="0" name=""/>
        <dsp:cNvSpPr/>
      </dsp:nvSpPr>
      <dsp:spPr>
        <a:xfrm>
          <a:off x="5246344" y="2267057"/>
          <a:ext cx="2383336" cy="143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Crimes em licitações e contratos administrativos</a:t>
          </a:r>
        </a:p>
      </dsp:txBody>
      <dsp:txXfrm>
        <a:off x="5246344" y="2267057"/>
        <a:ext cx="2383336" cy="1430001"/>
      </dsp:txXfrm>
    </dsp:sp>
    <dsp:sp modelId="{4472339C-C6D6-3948-A67C-4CB03515D1BC}">
      <dsp:nvSpPr>
        <dsp:cNvPr id="0" name=""/>
        <dsp:cNvSpPr/>
      </dsp:nvSpPr>
      <dsp:spPr>
        <a:xfrm>
          <a:off x="7868014" y="2267057"/>
          <a:ext cx="2383336" cy="14300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Portal Nacional de Contratações Públicas</a:t>
          </a:r>
        </a:p>
      </dsp:txBody>
      <dsp:txXfrm>
        <a:off x="7868014" y="2267057"/>
        <a:ext cx="2383336" cy="1430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A91E2-0219-354C-BAE4-8D7FA96240B4}">
      <dsp:nvSpPr>
        <dsp:cNvPr id="0" name=""/>
        <dsp:cNvSpPr/>
      </dsp:nvSpPr>
      <dsp:spPr>
        <a:xfrm>
          <a:off x="715257" y="804"/>
          <a:ext cx="2340229" cy="14041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editais de credenciamento e de pré-qualificação, avisos de contratação direta e editais</a:t>
          </a:r>
          <a:r>
            <a:rPr lang="pt-BR" sz="1500" b="0" i="0" kern="1200" dirty="0"/>
            <a:t> de licitação e respectivos anexos</a:t>
          </a:r>
          <a:endParaRPr lang="pt-BR" sz="1500" kern="1200" dirty="0"/>
        </a:p>
      </dsp:txBody>
      <dsp:txXfrm>
        <a:off x="715257" y="804"/>
        <a:ext cx="2340229" cy="1404137"/>
      </dsp:txXfrm>
    </dsp:sp>
    <dsp:sp modelId="{5B68603A-2855-D340-90D7-3DE4D02C9873}">
      <dsp:nvSpPr>
        <dsp:cNvPr id="0" name=""/>
        <dsp:cNvSpPr/>
      </dsp:nvSpPr>
      <dsp:spPr>
        <a:xfrm>
          <a:off x="3289509" y="804"/>
          <a:ext cx="2340229" cy="14041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atas de registro de preços</a:t>
          </a:r>
        </a:p>
      </dsp:txBody>
      <dsp:txXfrm>
        <a:off x="3289509" y="804"/>
        <a:ext cx="2340229" cy="1404137"/>
      </dsp:txXfrm>
    </dsp:sp>
    <dsp:sp modelId="{00AA0197-C414-964D-9729-2C506865D9DE}">
      <dsp:nvSpPr>
        <dsp:cNvPr id="0" name=""/>
        <dsp:cNvSpPr/>
      </dsp:nvSpPr>
      <dsp:spPr>
        <a:xfrm>
          <a:off x="5863761" y="804"/>
          <a:ext cx="2340229" cy="14041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contratos e termos aditivos</a:t>
          </a:r>
        </a:p>
      </dsp:txBody>
      <dsp:txXfrm>
        <a:off x="5863761" y="804"/>
        <a:ext cx="2340229" cy="1404137"/>
      </dsp:txXfrm>
    </dsp:sp>
    <dsp:sp modelId="{2B7EEA93-04A4-0840-A9C1-A744CFF9AE84}">
      <dsp:nvSpPr>
        <dsp:cNvPr id="0" name=""/>
        <dsp:cNvSpPr/>
      </dsp:nvSpPr>
      <dsp:spPr>
        <a:xfrm>
          <a:off x="8438013" y="804"/>
          <a:ext cx="2340229" cy="140413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planos de contratação anuais</a:t>
          </a:r>
        </a:p>
      </dsp:txBody>
      <dsp:txXfrm>
        <a:off x="8438013" y="804"/>
        <a:ext cx="2340229" cy="1404137"/>
      </dsp:txXfrm>
    </dsp:sp>
    <dsp:sp modelId="{2F4F8706-671F-E945-BED8-15E2AA7E625A}">
      <dsp:nvSpPr>
        <dsp:cNvPr id="0" name=""/>
        <dsp:cNvSpPr/>
      </dsp:nvSpPr>
      <dsp:spPr>
        <a:xfrm>
          <a:off x="715257" y="1638964"/>
          <a:ext cx="2340229" cy="14041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catálogos eletrônicos de padronização</a:t>
          </a:r>
        </a:p>
      </dsp:txBody>
      <dsp:txXfrm>
        <a:off x="715257" y="1638964"/>
        <a:ext cx="2340229" cy="1404137"/>
      </dsp:txXfrm>
    </dsp:sp>
    <dsp:sp modelId="{F079D902-1F0F-C548-B3C3-6C4B6ABE6B89}">
      <dsp:nvSpPr>
        <dsp:cNvPr id="0" name=""/>
        <dsp:cNvSpPr/>
      </dsp:nvSpPr>
      <dsp:spPr>
        <a:xfrm>
          <a:off x="3289509" y="1638964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notas fiscais eletrônicas, quando for o caso</a:t>
          </a:r>
        </a:p>
      </dsp:txBody>
      <dsp:txXfrm>
        <a:off x="3289509" y="1638964"/>
        <a:ext cx="2340229" cy="1404137"/>
      </dsp:txXfrm>
    </dsp:sp>
    <dsp:sp modelId="{F09FC9E7-FA27-5043-8910-21EF72C434C3}">
      <dsp:nvSpPr>
        <dsp:cNvPr id="0" name=""/>
        <dsp:cNvSpPr/>
      </dsp:nvSpPr>
      <dsp:spPr>
        <a:xfrm>
          <a:off x="5863761" y="1638964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sistema de registro cadastral unificado</a:t>
          </a:r>
        </a:p>
      </dsp:txBody>
      <dsp:txXfrm>
        <a:off x="5863761" y="1638964"/>
        <a:ext cx="2340229" cy="1404137"/>
      </dsp:txXfrm>
    </dsp:sp>
    <dsp:sp modelId="{F0B58125-2807-8B4F-A3B5-F35EB7A98548}">
      <dsp:nvSpPr>
        <dsp:cNvPr id="0" name=""/>
        <dsp:cNvSpPr/>
      </dsp:nvSpPr>
      <dsp:spPr>
        <a:xfrm>
          <a:off x="8438013" y="1638964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painel para consulta de preços, banco de preços em saúde e acesso à base nacional de notas fiscais eletrônicas</a:t>
          </a:r>
        </a:p>
      </dsp:txBody>
      <dsp:txXfrm>
        <a:off x="8438013" y="1638964"/>
        <a:ext cx="2340229" cy="1404137"/>
      </dsp:txXfrm>
    </dsp:sp>
    <dsp:sp modelId="{B9327EA0-770B-6742-80ED-1966EBA926BD}">
      <dsp:nvSpPr>
        <dsp:cNvPr id="0" name=""/>
        <dsp:cNvSpPr/>
      </dsp:nvSpPr>
      <dsp:spPr>
        <a:xfrm>
          <a:off x="715257" y="3277125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sistema de planejamento e gerenciamento de contratações, incluído o cadastro de atesto de cumprimento de obrigações</a:t>
          </a:r>
        </a:p>
      </dsp:txBody>
      <dsp:txXfrm>
        <a:off x="715257" y="3277125"/>
        <a:ext cx="2340229" cy="1404137"/>
      </dsp:txXfrm>
    </dsp:sp>
    <dsp:sp modelId="{BFD5D337-08B9-E041-A2CD-43A518321E9B}">
      <dsp:nvSpPr>
        <dsp:cNvPr id="0" name=""/>
        <dsp:cNvSpPr/>
      </dsp:nvSpPr>
      <dsp:spPr>
        <a:xfrm>
          <a:off x="3289509" y="3277125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sistema eletrônico para a realização de sessões públicas</a:t>
          </a:r>
        </a:p>
      </dsp:txBody>
      <dsp:txXfrm>
        <a:off x="3289509" y="3277125"/>
        <a:ext cx="2340229" cy="1404137"/>
      </dsp:txXfrm>
    </dsp:sp>
    <dsp:sp modelId="{1E9C0621-BD61-FC4E-9AA9-C8A0356E0946}">
      <dsp:nvSpPr>
        <dsp:cNvPr id="0" name=""/>
        <dsp:cNvSpPr/>
      </dsp:nvSpPr>
      <dsp:spPr>
        <a:xfrm>
          <a:off x="5863761" y="3277125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acesso ao Cadastro Nacional de Empresas Inidôneas e Suspensas (Ceis) e ao Cadastro Nacional de Empresas Punidas (Cnep)</a:t>
          </a:r>
        </a:p>
      </dsp:txBody>
      <dsp:txXfrm>
        <a:off x="5863761" y="3277125"/>
        <a:ext cx="2340229" cy="1404137"/>
      </dsp:txXfrm>
    </dsp:sp>
    <dsp:sp modelId="{01A370DA-0105-5444-905A-135A212F538D}">
      <dsp:nvSpPr>
        <dsp:cNvPr id="0" name=""/>
        <dsp:cNvSpPr/>
      </dsp:nvSpPr>
      <dsp:spPr>
        <a:xfrm>
          <a:off x="8438013" y="3277125"/>
          <a:ext cx="2340229" cy="140413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sistema de gestão compartilhada com a sociedade de informações referentes à execução do contrato</a:t>
          </a:r>
        </a:p>
      </dsp:txBody>
      <dsp:txXfrm>
        <a:off x="8438013" y="3277125"/>
        <a:ext cx="2340229" cy="140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CA8E-3DB0-4228-9F2F-302DCC0A00DC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A7995-BC2A-4BC1-8E57-DA7F872B4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2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"/>
            <a:ext cx="12187646" cy="68579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9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32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"/>
            <a:ext cx="12187646" cy="7968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1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87646" cy="108421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71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7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6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85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83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3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5368-1CCC-4CCF-B653-7B795DE2B7EE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7610-7203-464C-A6E5-EE07BF2DD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9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21/lei/L14133.htm#art53%C2%A7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W25KItdhhw8&amp;list=PLhySkMfUNaLZdFv3ferQBSd-5Dqvelucy&amp;index=9&amp;t=2259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49287" y="3298274"/>
            <a:ext cx="9144000" cy="958228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bg1"/>
                </a:solidFill>
              </a:rPr>
              <a:t>Cristiano Rocha Heckert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235" y="925099"/>
            <a:ext cx="9144000" cy="1655762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Mecanismos de Governança na Nova Lei de Licitações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14400" y="5329928"/>
            <a:ext cx="10813774" cy="958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</a:rPr>
              <a:t>1º Encontro Nacional de Boas Práticas em Gestão Administrativa do MP</a:t>
            </a:r>
          </a:p>
          <a:p>
            <a:r>
              <a:rPr lang="pt-BR" sz="2800" dirty="0">
                <a:solidFill>
                  <a:schemeClr val="bg1"/>
                </a:solidFill>
              </a:rPr>
              <a:t>Brasília, 25 de março de 2024</a:t>
            </a:r>
          </a:p>
        </p:txBody>
      </p:sp>
    </p:spTree>
    <p:extLst>
      <p:ext uri="{BB962C8B-B14F-4D97-AF65-F5344CB8AC3E}">
        <p14:creationId xmlns:p14="http://schemas.microsoft.com/office/powerpoint/2010/main" val="220455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B35DB34-71E3-4849-AA90-0087D5A66365}"/>
              </a:ext>
            </a:extLst>
          </p:cNvPr>
          <p:cNvSpPr txBox="1"/>
          <p:nvPr/>
        </p:nvSpPr>
        <p:spPr>
          <a:xfrm>
            <a:off x="418726" y="1023602"/>
            <a:ext cx="1092660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12. No processo licitatório, observar-se-á o seguinte:</a:t>
            </a:r>
          </a:p>
          <a:p>
            <a:pPr algn="just"/>
            <a:r>
              <a:rPr lang="pt-BR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VII - a partir de </a:t>
            </a:r>
            <a:r>
              <a:rPr lang="pt-BR" dirty="0">
                <a:solidFill>
                  <a:srgbClr val="162937"/>
                </a:solidFill>
                <a:latin typeface="Century Gothic" panose="020B0502020202020204" pitchFamily="34" charset="0"/>
              </a:rPr>
              <a:t>documentos de formalização de demandas</a:t>
            </a:r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os órgãos responsáveis pelo</a:t>
            </a:r>
          </a:p>
          <a:p>
            <a:pPr algn="l"/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planejamento de cada ente federativo poderão, na forma de regulamento, elaborar </a:t>
            </a:r>
            <a:r>
              <a:rPr lang="pt-B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plano de contratações anual</a:t>
            </a:r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com o objetivo de </a:t>
            </a:r>
            <a:r>
              <a:rPr lang="pt-BR" b="0" i="0" u="none" strike="noStrike" baseline="0" dirty="0">
                <a:solidFill>
                  <a:srgbClr val="00B050"/>
                </a:solidFill>
                <a:latin typeface="Century Gothic" panose="020B0502020202020204" pitchFamily="34" charset="0"/>
              </a:rPr>
              <a:t>racionalizar</a:t>
            </a:r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as contratações dos órgãos e entidades sob sua competência, garantir o </a:t>
            </a:r>
            <a:r>
              <a:rPr lang="pt-BR" b="0" i="0" u="none" strike="noStrike" baseline="0" dirty="0">
                <a:latin typeface="Century Gothic" panose="020B0502020202020204" pitchFamily="34" charset="0"/>
              </a:rPr>
              <a:t>alinhamento</a:t>
            </a:r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com o seu </a:t>
            </a:r>
            <a:r>
              <a:rPr lang="pt-BR" b="0" i="0" u="none" strike="noStrike" baseline="0" dirty="0">
                <a:solidFill>
                  <a:srgbClr val="00B050"/>
                </a:solidFill>
                <a:latin typeface="Century Gothic" panose="020B0502020202020204" pitchFamily="34" charset="0"/>
              </a:rPr>
              <a:t>planejamento estratégico</a:t>
            </a:r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e subsidiar a elaboração das respectivas </a:t>
            </a:r>
            <a:r>
              <a:rPr lang="pt-BR" b="0" i="0" u="none" strike="noStrike" baseline="0" dirty="0">
                <a:solidFill>
                  <a:srgbClr val="00B050"/>
                </a:solidFill>
                <a:latin typeface="Century Gothic" panose="020B0502020202020204" pitchFamily="34" charset="0"/>
              </a:rPr>
              <a:t>leis orçamentárias</a:t>
            </a:r>
            <a:r>
              <a:rPr lang="pt-BR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pt-BR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14EB4-EA3F-4588-8E39-1DAB7B59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67" y="3376945"/>
            <a:ext cx="9148179" cy="33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B35DB34-71E3-4849-AA90-0087D5A66365}"/>
              </a:ext>
            </a:extLst>
          </p:cNvPr>
          <p:cNvSpPr txBox="1"/>
          <p:nvPr/>
        </p:nvSpPr>
        <p:spPr>
          <a:xfrm>
            <a:off x="418726" y="990486"/>
            <a:ext cx="11383414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12. No processo licitatório, observar-se-á o seguinte: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1º O 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plano de contratações anual 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 que trata o inciso VII do </a:t>
            </a:r>
            <a:r>
              <a:rPr lang="pt-BR" sz="20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caput 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deste artigo deverá ser divulgado e mantido à disposição do público </a:t>
            </a:r>
            <a:r>
              <a:rPr lang="pt-BR" sz="2000" b="0" i="0" u="none" strike="noStrike" baseline="0" dirty="0">
                <a:solidFill>
                  <a:srgbClr val="00B050"/>
                </a:solidFill>
                <a:latin typeface="Century Gothic" panose="020B0502020202020204" pitchFamily="34" charset="0"/>
              </a:rPr>
              <a:t>em sítio eletrônico oficial 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e será observado pelo ente federativo na realização de licitações e na execução dos contratos.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30" y="3854109"/>
            <a:ext cx="11145805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16607" y="996665"/>
            <a:ext cx="115587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18. A fase preparatória do processo licitatório é caracterizada pelo </a:t>
            </a:r>
            <a:r>
              <a:rPr lang="pt-BR" sz="24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planejamento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e deve compatibilizar-se com o plano de contratações anual..., compreendidos: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 - a descrição da necessidade da contratação fundamentada em </a:t>
            </a:r>
            <a:r>
              <a:rPr lang="pt-BR" sz="180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estudo técnico preliminar 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que caracterize o interesse público envolvido;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 - a definição do objeto para o atendimento da necessidade, por meio de </a:t>
            </a:r>
            <a:r>
              <a:rPr lang="pt-BR" sz="180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termo de referência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anteprojeto, projeto básico ou projeto executivo, conforme o caso;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III - a definição das </a:t>
            </a:r>
            <a:r>
              <a:rPr lang="pt-BR" sz="1800" b="0" i="0" u="none" strike="noStrike" baseline="0" dirty="0">
                <a:latin typeface="Century Gothic" panose="020B0502020202020204" pitchFamily="34" charset="0"/>
              </a:rPr>
              <a:t>condições de execução e pagamento...;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IV - o </a:t>
            </a:r>
            <a:r>
              <a:rPr lang="pt-BR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orçamento estimado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com as composições dos preços utilizados para sua formação;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 - a elaboração do </a:t>
            </a:r>
            <a:r>
              <a:rPr lang="pt-BR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edital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de licitação;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 - a elaboração de </a:t>
            </a:r>
            <a:r>
              <a:rPr lang="pt-BR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minuta de contrato</a:t>
            </a:r>
            <a:r>
              <a:rPr lang="pt-BR" sz="1800" b="0" i="0" u="none" strike="noStrike" baseline="0" dirty="0">
                <a:latin typeface="Century Gothic" panose="020B0502020202020204" pitchFamily="34" charset="0"/>
              </a:rPr>
              <a:t>...;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VII - o </a:t>
            </a:r>
            <a:r>
              <a:rPr lang="pt-BR" sz="1800" b="0" i="0" u="none" strike="noStrike" baseline="0" dirty="0">
                <a:latin typeface="Century Gothic" panose="020B0502020202020204" pitchFamily="34" charset="0"/>
              </a:rPr>
              <a:t>regime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de fornecimento de bens, de prestação de serviços ou de execução de obras...;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VIII - a modalidade de licitação, o critério de julgamento, o modo de disputa e a adequação e eficiência da forma de combinação desses parâmetros...;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IX - a motivação circunstanciada das condições do edital... 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 - a </a:t>
            </a:r>
            <a:r>
              <a:rPr lang="pt-BR" sz="1800" b="0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análise dos riscos 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que possam comprometer o sucesso da licitação e a boa execução contratual;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XI - a motivação sobre o momento da divulgação do orçamento da licitação, observado o art. 24 desta Lei.</a:t>
            </a:r>
          </a:p>
          <a:p>
            <a:pPr algn="l"/>
            <a:endParaRPr lang="pt-BR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97566" y="1439578"/>
            <a:ext cx="112345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18...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1º O </a:t>
            </a:r>
            <a:r>
              <a:rPr lang="pt-BR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estudo técnico preliminar 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 que se refere o inciso I do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caput 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deste artigo deverá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evidenciar o problema a ser resolvido e a sua melhor solução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de modo a permitir a avaliação da viabilidade técnica e econômica da contratação, e conterá os seguintes elementos: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 - descrição da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necessidade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da contratação, considerado o problema a ser resolvido...;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 - demonstração da previsão da contratação no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plano de contratações anual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III - requisitos da contratação;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IV - estimativas das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quantidades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para a contratação, acompanhadas das memórias de cálculo...;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 - levantamento de mercado, que consiste na análise das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alternativas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possíveis, e justificativa técnica e econômica da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escolha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do tipo de solução a contratar;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 - estimativa do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valor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da contratação, acompanhada dos preços unitários referenciais...;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VII - descrição da solução como um todo, inclusive das exigências relacionadas à manutenção e à assistência técnica...;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VIII - justificativas para o parcelamento ou não da contratação;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IX - demonstrativo dos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resultados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pretendidos...;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 - providências a serem adotadas pela Administração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previamente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à celebração do contrato...; (</a:t>
            </a:r>
            <a:r>
              <a:rPr lang="pt-BR" sz="1600" b="0" i="1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plano de sustentação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)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XI - contratações correlatas e/ou interdependentes;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XII - descrição de possíveis impactos ambientais e respectivas medidas mitigadoras...;</a:t>
            </a:r>
          </a:p>
          <a:p>
            <a:pPr algn="l"/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XIII - posicionamento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conclusivo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sobre a adequação da contratação para o atendimento da </a:t>
            </a:r>
            <a:r>
              <a:rPr lang="pt-BR" sz="16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necessidade</a:t>
            </a:r>
            <a:r>
              <a:rPr lang="pt-BR" sz="16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  <a:endParaRPr lang="pt-BR" sz="160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endParaRPr lang="pt-BR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07017E-85A2-4751-A035-455CB48322A3}"/>
              </a:ext>
            </a:extLst>
          </p:cNvPr>
          <p:cNvSpPr txBox="1"/>
          <p:nvPr/>
        </p:nvSpPr>
        <p:spPr>
          <a:xfrm>
            <a:off x="7052400" y="916358"/>
            <a:ext cx="41998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Compras.gov.br: ETP Digital</a:t>
            </a:r>
          </a:p>
        </p:txBody>
      </p:sp>
    </p:spTree>
    <p:extLst>
      <p:ext uri="{BB962C8B-B14F-4D97-AF65-F5344CB8AC3E}">
        <p14:creationId xmlns:p14="http://schemas.microsoft.com/office/powerpoint/2010/main" val="15028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97566" y="1643508"/>
            <a:ext cx="115326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</a:t>
            </a:r>
            <a:r>
              <a:rPr lang="pt-BR" dirty="0">
                <a:latin typeface="Century Gothic" panose="020B0502020202020204" pitchFamily="34" charset="0"/>
              </a:rPr>
              <a:t>rt. 23.</a:t>
            </a:r>
            <a:r>
              <a:rPr lang="pt-BR" b="1" dirty="0">
                <a:latin typeface="Century Gothic" panose="020B0502020202020204" pitchFamily="34" charset="0"/>
              </a:rPr>
              <a:t> </a:t>
            </a:r>
            <a:r>
              <a:rPr lang="pt-BR" dirty="0">
                <a:latin typeface="Century Gothic" panose="020B0502020202020204" pitchFamily="34" charset="0"/>
              </a:rPr>
              <a:t>O valor previamente estimado da contratação deverá ser compatível com os valores praticados pelo mercado....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§ 1º No processo licitatório para aquisição de </a:t>
            </a:r>
            <a:r>
              <a:rPr lang="pt-BR" b="1" dirty="0">
                <a:latin typeface="Century Gothic" panose="020B0502020202020204" pitchFamily="34" charset="0"/>
              </a:rPr>
              <a:t>bens</a:t>
            </a:r>
            <a:r>
              <a:rPr lang="pt-BR" dirty="0">
                <a:latin typeface="Century Gothic" panose="020B0502020202020204" pitchFamily="34" charset="0"/>
              </a:rPr>
              <a:t> e contratação de </a:t>
            </a:r>
            <a:r>
              <a:rPr lang="pt-BR" b="1" dirty="0">
                <a:latin typeface="Century Gothic" panose="020B0502020202020204" pitchFamily="34" charset="0"/>
              </a:rPr>
              <a:t>serviços</a:t>
            </a:r>
            <a:r>
              <a:rPr lang="pt-BR" dirty="0">
                <a:latin typeface="Century Gothic" panose="020B0502020202020204" pitchFamily="34" charset="0"/>
              </a:rPr>
              <a:t> em geral... o valor estimado será definido com base no melhor preço aferido por meio da utilização dos seguintes parâmetros... :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I - composição de custos unitários menores ou iguais à mediana do item ... no Portal Nacional de Contratações Públicas (PNCP);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II - contratações similares feitas pela Administração Pública, em execução ou concluídas no período de 1 (um) ano...;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III - utilização de dados de pesquisa publicada em mídia especializada...;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IV - pesquisa direta com no mínimo 3 (três) fornecedores...;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V - pesquisa na base nacional de notas fiscais eletrônicas, na forma de regulamento.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8E4F34-7D77-46B3-B6AD-C96AD04B1864}"/>
              </a:ext>
            </a:extLst>
          </p:cNvPr>
          <p:cNvSpPr txBox="1"/>
          <p:nvPr/>
        </p:nvSpPr>
        <p:spPr>
          <a:xfrm>
            <a:off x="7752512" y="1010413"/>
            <a:ext cx="41998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IN Seges nº 65/2021</a:t>
            </a:r>
          </a:p>
        </p:txBody>
      </p:sp>
    </p:spTree>
    <p:extLst>
      <p:ext uri="{BB962C8B-B14F-4D97-AF65-F5344CB8AC3E}">
        <p14:creationId xmlns:p14="http://schemas.microsoft.com/office/powerpoint/2010/main" val="1173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97566" y="1706564"/>
            <a:ext cx="11415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22. O edital poderá contemplar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matriz de alocação de riscos 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entre o contratante e o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Contratado... </a:t>
            </a:r>
          </a:p>
          <a:p>
            <a:pPr algn="l"/>
            <a:endParaRPr lang="pt-BR" sz="1800" b="0" i="0" u="none" strike="noStrike" baseline="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1º A matriz de que trata o </a:t>
            </a:r>
            <a:r>
              <a:rPr lang="pt-BR" sz="180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caput</a:t>
            </a:r>
            <a:r>
              <a:rPr lang="pt-BR" sz="18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deste artigo deverá promover a alocação eficiente dos riscos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 cada contrato e estabelecer a responsabilidade que caiba a cada parte contratante...</a:t>
            </a:r>
          </a:p>
          <a:p>
            <a:pPr algn="l"/>
            <a:endParaRPr lang="pt-BR" sz="1800" b="0" i="0" u="none" strike="noStrike" baseline="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2º O contrato deverá refletir a alocação realizada pela matriz de riscos, especialmente quanto: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 - às hipóteses de alteração para o restabelecimento da equação econômico-financeira...;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 - à possibilidade de resolução quando o sinistro majorar excessivamente ou impedir a continuidade da execução contratual;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III - à contratação de seguros obrigatórios previamente definidos no contrato....</a:t>
            </a:r>
          </a:p>
          <a:p>
            <a:pPr algn="l"/>
            <a:endParaRPr lang="pt-BR" sz="1800" b="0" i="0" u="none" strike="noStrike" baseline="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  <a:endParaRPr lang="pt-BR" sz="1800" b="0" i="0" u="none" strike="noStrike" baseline="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4º Nas contratações integradas ou </a:t>
            </a:r>
            <a:r>
              <a:rPr lang="pt-BR" sz="1800" b="0" i="0" u="none" strike="noStrike" baseline="0" dirty="0" err="1">
                <a:solidFill>
                  <a:srgbClr val="162937"/>
                </a:solidFill>
                <a:latin typeface="Century Gothic" panose="020B0502020202020204" pitchFamily="34" charset="0"/>
              </a:rPr>
              <a:t>semi-integradas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os riscos decorrentes de fatos supervenientes à contratação associados à escolha da solução de projeto básico pelo contratado deverão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ser alocados como de sua responsabilidade na matriz de riscos.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97566" y="1667592"/>
            <a:ext cx="11234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6º (definições)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</a:p>
          <a:p>
            <a:pPr algn="just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XXIII – </a:t>
            </a:r>
            <a:r>
              <a:rPr lang="pt-BR" sz="1800" b="0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termo de referência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documento necessário para a contratação de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serviços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que deve conter os seguintes parâmetros e elementos descritivos: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a) definição do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objeto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...;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b) fundamentação da contratação...;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c) descrição da </a:t>
            </a:r>
            <a:r>
              <a:rPr lang="pt-BR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solução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como um todo, considerado todo o ciclo de vida do objeto;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d)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requisitos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da contratação;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e) modelo de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execução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do objeto...;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f) modelo de </a:t>
            </a:r>
            <a:r>
              <a:rPr lang="pt-BR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gestão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do contrato...;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g) critérios de medição e de pagamento;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h) forma e critérios de seleção do fornecedor;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i) estimativas do valor da contratação...;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j) adequação orçamentária;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8E4F34-7D77-46B3-B6AD-C96AD04B1864}"/>
              </a:ext>
            </a:extLst>
          </p:cNvPr>
          <p:cNvSpPr txBox="1"/>
          <p:nvPr/>
        </p:nvSpPr>
        <p:spPr>
          <a:xfrm>
            <a:off x="7752512" y="1010413"/>
            <a:ext cx="41998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TR Digital</a:t>
            </a:r>
          </a:p>
        </p:txBody>
      </p:sp>
    </p:spTree>
    <p:extLst>
      <p:ext uri="{BB962C8B-B14F-4D97-AF65-F5344CB8AC3E}">
        <p14:creationId xmlns:p14="http://schemas.microsoft.com/office/powerpoint/2010/main" val="37080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2 e 3. Seleção do fornecedor </a:t>
            </a:r>
            <a:r>
              <a:rPr lang="en-AE" sz="2800" b="1" dirty="0">
                <a:solidFill>
                  <a:schemeClr val="bg1"/>
                </a:solidFill>
              </a:rPr>
              <a:t>–</a:t>
            </a:r>
            <a:r>
              <a:rPr lang="pt-BR" sz="2800" b="1" dirty="0">
                <a:solidFill>
                  <a:schemeClr val="bg1"/>
                </a:solidFill>
              </a:rPr>
              <a:t> Modalidades e procedimentos auxiliares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68626" y="2213113"/>
            <a:ext cx="4253948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Pregão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Concorrência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Concurso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Leilão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</a:rPr>
              <a:t>Diálogo competitivo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1603513"/>
            <a:ext cx="410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Modalidades de licitação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74904" y="1603513"/>
            <a:ext cx="410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Procedimentos auxiliares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74904" y="2213113"/>
            <a:ext cx="5307496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Credenciamento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Pré-qualificação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Procedimento de manifestação de interesse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Sistema de registro de preço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Registro cadastral</a:t>
            </a:r>
          </a:p>
        </p:txBody>
      </p:sp>
    </p:spTree>
    <p:extLst>
      <p:ext uri="{BB962C8B-B14F-4D97-AF65-F5344CB8AC3E}">
        <p14:creationId xmlns:p14="http://schemas.microsoft.com/office/powerpoint/2010/main" val="13596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4. Centralização das contratações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7CA678A2-5C05-4A7C-822E-E042F357D449}"/>
              </a:ext>
            </a:extLst>
          </p:cNvPr>
          <p:cNvSpPr txBox="1"/>
          <p:nvPr/>
        </p:nvSpPr>
        <p:spPr>
          <a:xfrm>
            <a:off x="440797" y="1122980"/>
            <a:ext cx="8767314" cy="584775"/>
          </a:xfrm>
          <a:prstGeom prst="rect">
            <a:avLst/>
          </a:prstGeom>
          <a:solidFill>
            <a:srgbClr val="C0E3C2"/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00" dirty="0">
                <a:latin typeface="Arial Rounded MT Bold"/>
              </a:rPr>
              <a:t>R$ 4,49 bi em contratações centralizadas conduzidas pela Seges/ME com</a:t>
            </a:r>
          </a:p>
          <a:p>
            <a:pPr algn="ctr"/>
            <a:r>
              <a:rPr lang="pt-BR" sz="1600" dirty="0">
                <a:latin typeface="Arial Rounded MT Bold"/>
              </a:rPr>
              <a:t> 3.599 órgãos participantes</a:t>
            </a:r>
          </a:p>
        </p:txBody>
      </p:sp>
      <p:pic>
        <p:nvPicPr>
          <p:cNvPr id="5" name="Imagem 5" descr="Gráfico&#10;&#10;Descrição gerada automaticamente">
            <a:extLst>
              <a:ext uri="{FF2B5EF4-FFF2-40B4-BE49-F238E27FC236}">
                <a16:creationId xmlns:a16="http://schemas.microsoft.com/office/drawing/2014/main" id="{195A5085-58A4-47F8-A557-A626F8F2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7" y="1774777"/>
            <a:ext cx="8867954" cy="44873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501809" y="1774777"/>
            <a:ext cx="2491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Centrais de compras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Consórcios municipais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362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5. Gestão de contratos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4801" y="1219200"/>
            <a:ext cx="11118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Seguro de grandes obras com </a:t>
            </a:r>
            <a:r>
              <a:rPr lang="pt-BR" sz="2800" i="1" dirty="0" err="1"/>
              <a:t>step</a:t>
            </a:r>
            <a:r>
              <a:rPr lang="pt-BR" sz="2800" i="1" dirty="0"/>
              <a:t>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Extinção do contrato pela contratada em caso de suspensões que totalizem 90 dias ou atraso superior a 2 meses no pagamento a partir da emissão da nota fiscal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2" y="3472737"/>
            <a:ext cx="4664764" cy="28989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23" y="3798472"/>
            <a:ext cx="2305372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2</a:t>
            </a:fld>
            <a:endParaRPr lang="pt-BR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7E89DC9C-E756-47C4-96B9-A61251BB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72" y="969104"/>
            <a:ext cx="6260774" cy="85418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b="1" dirty="0">
                <a:solidFill>
                  <a:srgbClr val="76C48C"/>
                </a:solidFill>
                <a:latin typeface="+mn-lt"/>
              </a:rPr>
              <a:t>Cristiano</a:t>
            </a:r>
            <a:r>
              <a:rPr lang="pt-BR" b="1" dirty="0">
                <a:latin typeface="+mn-lt"/>
              </a:rPr>
              <a:t> </a:t>
            </a:r>
            <a:r>
              <a:rPr lang="pt-BR" b="1" dirty="0">
                <a:solidFill>
                  <a:srgbClr val="76C48C"/>
                </a:solidFill>
                <a:latin typeface="+mn-lt"/>
              </a:rPr>
              <a:t>Rocha Heckert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27D784-DC18-4BDD-AEDA-ABE9251CC922}"/>
              </a:ext>
            </a:extLst>
          </p:cNvPr>
          <p:cNvSpPr/>
          <p:nvPr/>
        </p:nvSpPr>
        <p:spPr>
          <a:xfrm>
            <a:off x="357472" y="1978503"/>
            <a:ext cx="116092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dirty="0"/>
              <a:t>Engenheiro de Produção pela USP (Doutor)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dirty="0"/>
              <a:t>Servidor público federal - EPPGG (1º lugar no concurso 2005)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dirty="0"/>
              <a:t>Presidente da Funpresp-Exe (2022-2023)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dirty="0"/>
              <a:t>Secretário de Gestão no Ministério da Economia (2019-2022)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b="1" dirty="0"/>
              <a:t>Secretário de Modernização e Gestão Estratégica no MPF (2016-2017)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dirty="0"/>
              <a:t>Secretário de Logística e Tecnologia da Informação no Min. Planejamento (2015-2016)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b="1" dirty="0"/>
              <a:t>Secretário de Gestão Estratégica no CNMP (2012-2015)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400" dirty="0"/>
              <a:t>Professor na ABOP, ENAP, FGV e IBGP</a:t>
            </a:r>
          </a:p>
        </p:txBody>
      </p:sp>
      <p:pic>
        <p:nvPicPr>
          <p:cNvPr id="6" name="Picture 2" descr="C:\Cristiano\Pessoal\Cristiano Heckert 2016.png">
            <a:extLst>
              <a:ext uri="{FF2B5EF4-FFF2-40B4-BE49-F238E27FC236}">
                <a16:creationId xmlns:a16="http://schemas.microsoft.com/office/drawing/2014/main" id="{017C7B54-9CA5-4981-8D28-D37F77C3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79" y="1292956"/>
            <a:ext cx="2071321" cy="21157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0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6. Profissionalização dos servidores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80503" y="1229793"/>
            <a:ext cx="11555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Art. 7º Caberá à autoridade máxima... promover </a:t>
            </a:r>
            <a:r>
              <a:rPr lang="pt-BR" sz="1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gestão por competências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 designar agentes públicos para o desempenho das funções essenciais à execução desta Lei que preencham os seguintes requisitos: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 - sejam, preferencialmente, servidor efetivo ou empregado público...;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II - tenham atribuições relacionadas a licitações e contratos ou possuam formação compatível... 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lvl="0"/>
            <a:endParaRPr lang="pt-BR" dirty="0">
              <a:latin typeface="Century Gothic" panose="020B0502020202020204" pitchFamily="34" charset="0"/>
            </a:endParaRP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Art. 8º A licitação será conduzida por </a:t>
            </a:r>
            <a:r>
              <a:rPr lang="pt-BR" sz="1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agente de contratação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pessoa designada... para tomar decisões, acompanhar o trâmite da licitação, dar impulso ao procedimento licitatório e executar quaisquer outras atividades necessárias ao bom andamento do certame até a homologação.</a:t>
            </a:r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§ 1º O agente de contratação será auxiliado por equipe de apoio...</a:t>
            </a:r>
            <a:endParaRPr lang="pt-BR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pt-BR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Art. 10. Se as autoridades competentes e os servidores públicos que tiverem participado dos procedimentos relacionados às licitações e aos contratos de que trata esta Lei precisarem defender-se nas esferas administrativa, controladora ou judicial em razão de ato praticado com estrita observância de orientação constante em parecer jurídico elaborado na forma do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pt-BR" u="sng" dirty="0">
                <a:solidFill>
                  <a:srgbClr val="00000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1º do art. 53 desta Lei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pt-B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 </a:t>
            </a:r>
            <a:r>
              <a:rPr lang="pt-BR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advocacia pública </a:t>
            </a:r>
            <a:r>
              <a:rPr lang="pt-B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promoverá, a critério do agente público, sua </a:t>
            </a:r>
            <a:r>
              <a:rPr lang="pt-BR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representação judicial ou extrajudicial</a:t>
            </a:r>
            <a:r>
              <a:rPr lang="pt-B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br>
              <a:rPr lang="pt-B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7. Crimes em licitações e contratos administrativos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43339" y="1258956"/>
            <a:ext cx="9409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Penas mais duras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Unificação no Código Penal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Aplicável também às estatais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Meios alternativos de resolução de controvérsias: conciliação, mediação, comitê de resolução de disputas e  arbitragem</a:t>
            </a:r>
          </a:p>
        </p:txBody>
      </p:sp>
      <p:pic>
        <p:nvPicPr>
          <p:cNvPr id="2050" name="Picture 2" descr="Crimes Praticados em Licitações e Contratos Administrativos | Trilh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984" y="894107"/>
            <a:ext cx="2962274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8. Portal Nacional de Compras Públicas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23033" y="1133356"/>
            <a:ext cx="113834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174. É criado o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Portal Nacional de Contratações Públicas (PNCP)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sítio eletrônico oficial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destinado à: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 - </a:t>
            </a:r>
            <a:r>
              <a:rPr lang="pt-BR" sz="18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divulgação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centralizada e obrigatória dos atos exigidos por esta Lei;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 - </a:t>
            </a:r>
            <a:r>
              <a:rPr lang="pt-BR" sz="180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realização facultativa das contratações 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pelos órgãos e entidades dos Poderes Executivo,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Legislativo e Judiciário de todos os entes federativos.</a:t>
            </a:r>
          </a:p>
          <a:p>
            <a:pPr algn="l"/>
            <a:endParaRPr lang="pt-BR" sz="1800" b="0" i="0" u="none" strike="noStrike" baseline="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1º O PNCP será gerido pelo Comitê Gestor da </a:t>
            </a:r>
            <a:r>
              <a:rPr lang="pt-BR" sz="18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Rede</a:t>
            </a:r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Nacional de Contratações Públicas... </a:t>
            </a:r>
          </a:p>
          <a:p>
            <a:pPr algn="l"/>
            <a:endParaRPr lang="pt-BR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§ 2º O PNCP conterá, entre outras, as seguintes informações acerca das contratações: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 - planos de contratação anuais;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 - catálogos eletrônicos de padronização;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III - editais de credenciamento e de pré-qualificação, avisos de contratação direta e editais de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licitação e respectivos anexos;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IV - atas de registro de preços;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 - contratos e termos aditivos;</a:t>
            </a:r>
          </a:p>
          <a:p>
            <a:pPr algn="l"/>
            <a:r>
              <a:rPr lang="pt-BR" sz="18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 - notas fiscais eletrônicas, quando for o caso.</a:t>
            </a:r>
          </a:p>
          <a:p>
            <a:pPr algn="l"/>
            <a:r>
              <a:rPr lang="pt-BR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  <a:endParaRPr lang="pt-BR" sz="1800" b="0" i="0" u="none" strike="noStrike" baseline="0" dirty="0">
              <a:solidFill>
                <a:srgbClr val="16293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Linha do tempo&#10;&#10;Descrição gerada automaticamente">
            <a:extLst>
              <a:ext uri="{FF2B5EF4-FFF2-40B4-BE49-F238E27FC236}">
                <a16:creationId xmlns:a16="http://schemas.microsoft.com/office/drawing/2014/main" id="{22A28403-5CDA-4939-A2B3-146592C58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50" y="1014100"/>
            <a:ext cx="9077900" cy="40910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054DBC-6D1E-434C-8C41-BACE067A4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9" y="4726301"/>
            <a:ext cx="11772900" cy="11176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8. Portal Nacional de Compras Públicas</a:t>
            </a:r>
          </a:p>
        </p:txBody>
      </p:sp>
    </p:spTree>
    <p:extLst>
      <p:ext uri="{BB962C8B-B14F-4D97-AF65-F5344CB8AC3E}">
        <p14:creationId xmlns:p14="http://schemas.microsoft.com/office/powerpoint/2010/main" val="4089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74AD14E-93B4-4266-BF9E-46406E0F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19" y="1018834"/>
            <a:ext cx="7466055" cy="521176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8. Portal Nacional de Compras Públicas</a:t>
            </a:r>
          </a:p>
        </p:txBody>
      </p:sp>
    </p:spTree>
    <p:extLst>
      <p:ext uri="{BB962C8B-B14F-4D97-AF65-F5344CB8AC3E}">
        <p14:creationId xmlns:p14="http://schemas.microsoft.com/office/powerpoint/2010/main" val="23800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D723B2-2E9E-43CA-A4EF-1A8DD8FEA80A}"/>
              </a:ext>
            </a:extLst>
          </p:cNvPr>
          <p:cNvSpPr txBox="1"/>
          <p:nvPr/>
        </p:nvSpPr>
        <p:spPr>
          <a:xfrm>
            <a:off x="609601" y="925196"/>
            <a:ext cx="1055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linkClick r:id="rId2"/>
              </a:rPr>
              <a:t>https://www.youtube.com/watch?v=W25KItdhhw8&amp;list=PLhySkMfUNaLZdFv3ferQBSd-5Dqvelucy&amp;index=9&amp;t=2259s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F8E8B1E-3746-4E20-952F-35DC2D5D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22" y="1651014"/>
            <a:ext cx="7633396" cy="493234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8. Portal Nacional de Compras Públicas</a:t>
            </a:r>
          </a:p>
        </p:txBody>
      </p:sp>
    </p:spTree>
    <p:extLst>
      <p:ext uri="{BB962C8B-B14F-4D97-AF65-F5344CB8AC3E}">
        <p14:creationId xmlns:p14="http://schemas.microsoft.com/office/powerpoint/2010/main" val="4828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B38F225-EE46-4CA0-AFBF-B72FF2445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529896"/>
              </p:ext>
            </p:extLst>
          </p:nvPr>
        </p:nvGraphicFramePr>
        <p:xfrm>
          <a:off x="243233" y="1363691"/>
          <a:ext cx="11493500" cy="468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8. Portal Nacional de Compras Públicas</a:t>
            </a:r>
          </a:p>
        </p:txBody>
      </p:sp>
    </p:spTree>
    <p:extLst>
      <p:ext uri="{BB962C8B-B14F-4D97-AF65-F5344CB8AC3E}">
        <p14:creationId xmlns:p14="http://schemas.microsoft.com/office/powerpoint/2010/main" val="20533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61121" y="59229"/>
            <a:ext cx="10515600" cy="734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Mensagem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323033" y="1314308"/>
            <a:ext cx="847641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“Uma </a:t>
            </a:r>
            <a:r>
              <a:rPr lang="pt-BR" sz="20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demanda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só surge quando o tratamento do problema (</a:t>
            </a:r>
            <a:r>
              <a:rPr lang="pt-BR" sz="20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necessidade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) passa pela contratação de um fornecedor privado que será responsável por sua entrega. Para contratar, é preciso traduzir a necessidade em </a:t>
            </a:r>
            <a:r>
              <a:rPr lang="pt-BR" sz="20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requisitos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para os quais se possa buscar no mercado produtos e serviços capazes de atende-los.</a:t>
            </a:r>
          </a:p>
          <a:p>
            <a:pPr algn="l">
              <a:lnSpc>
                <a:spcPct val="150000"/>
              </a:lnSpc>
            </a:pPr>
            <a:r>
              <a:rPr lang="pt-BR" sz="2000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</a:p>
          <a:p>
            <a:pPr algn="l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 escolha da solução deve </a:t>
            </a:r>
            <a:r>
              <a:rPr lang="pt-BR" sz="20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necessariamente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 atender à necessidade e </a:t>
            </a:r>
            <a:r>
              <a:rPr lang="pt-BR" sz="2000" b="1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sempre que possível 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maximizar o número de concorrentes.”</a:t>
            </a:r>
          </a:p>
          <a:p>
            <a:pPr algn="l"/>
            <a:endParaRPr lang="pt-BR" sz="200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pPr algn="l"/>
            <a:endParaRPr lang="pt-BR" sz="2000" dirty="0">
              <a:solidFill>
                <a:srgbClr val="162937"/>
              </a:solidFill>
              <a:latin typeface="Century Gothic" panose="020B0502020202020204" pitchFamily="34" charset="0"/>
            </a:endParaRPr>
          </a:p>
          <a:p>
            <a:r>
              <a:rPr lang="pt-BR" sz="1200" dirty="0">
                <a:solidFill>
                  <a:srgbClr val="37474F"/>
                </a:solidFill>
                <a:latin typeface="Century Gothic" panose="020B0502020202020204" pitchFamily="34" charset="0"/>
              </a:rPr>
              <a:t>Fonte: HECKERT, Cristiano Rocha; NETTO, Antonio Fernando Soares. Contratações de TI: o Jogo. Curitiba: Editora Negócios Públicos do Brasil, 2017</a:t>
            </a:r>
            <a:endParaRPr lang="pt-BR" sz="1200" dirty="0">
              <a:solidFill>
                <a:srgbClr val="16293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EPPGG Cristiano Heckert lança livro “Contratações de TI: O Jogo” — ANESP">
            <a:extLst>
              <a:ext uri="{FF2B5EF4-FFF2-40B4-BE49-F238E27FC236}">
                <a16:creationId xmlns:a16="http://schemas.microsoft.com/office/drawing/2014/main" id="{860787F0-652C-4A0A-ABFA-17752E4F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1655563"/>
            <a:ext cx="2627164" cy="36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3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2219814-9D56-4A8D-9036-EC1DAE30540E}"/>
              </a:ext>
            </a:extLst>
          </p:cNvPr>
          <p:cNvSpPr txBox="1"/>
          <p:nvPr/>
        </p:nvSpPr>
        <p:spPr>
          <a:xfrm>
            <a:off x="1487489" y="1260051"/>
            <a:ext cx="272061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b">
            <a:spAutoFit/>
          </a:bodyPr>
          <a:lstStyle/>
          <a:p>
            <a:r>
              <a:rPr lang="pt-BR" sz="3200" dirty="0">
                <a:latin typeface="+mj-lt"/>
              </a:rPr>
              <a:t>Lei nº 8.666/93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DD2A1E-5E6F-4AEB-AAD0-252E9C52E9DF}"/>
              </a:ext>
            </a:extLst>
          </p:cNvPr>
          <p:cNvSpPr txBox="1"/>
          <p:nvPr/>
        </p:nvSpPr>
        <p:spPr>
          <a:xfrm>
            <a:off x="1414755" y="2492898"/>
            <a:ext cx="29290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b">
            <a:spAutoFit/>
          </a:bodyPr>
          <a:lstStyle/>
          <a:p>
            <a:r>
              <a:rPr lang="pt-BR" sz="3200" dirty="0">
                <a:latin typeface="+mj-lt"/>
              </a:rPr>
              <a:t>Lei nº 10.520/02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9E2FA4-A1A2-4A4A-943C-5E3356D9B5D7}"/>
              </a:ext>
            </a:extLst>
          </p:cNvPr>
          <p:cNvSpPr txBox="1"/>
          <p:nvPr/>
        </p:nvSpPr>
        <p:spPr>
          <a:xfrm>
            <a:off x="1429679" y="3780331"/>
            <a:ext cx="29290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b">
            <a:spAutoFit/>
          </a:bodyPr>
          <a:lstStyle/>
          <a:p>
            <a:r>
              <a:rPr lang="pt-BR" sz="3200" dirty="0">
                <a:latin typeface="+mj-lt"/>
              </a:rPr>
              <a:t>Lei nº 12.462/11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BB00DA-A5C8-4BA4-BAA2-BD505DFBBB8B}"/>
              </a:ext>
            </a:extLst>
          </p:cNvPr>
          <p:cNvSpPr txBox="1"/>
          <p:nvPr/>
        </p:nvSpPr>
        <p:spPr>
          <a:xfrm>
            <a:off x="1429679" y="5067765"/>
            <a:ext cx="292900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 dirty="0">
                <a:latin typeface="+mj-lt"/>
              </a:rPr>
              <a:t>Lei nº 13.303/16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815497-9A71-47EC-BFB0-AEA29EE3CF0E}"/>
              </a:ext>
            </a:extLst>
          </p:cNvPr>
          <p:cNvSpPr txBox="1"/>
          <p:nvPr/>
        </p:nvSpPr>
        <p:spPr>
          <a:xfrm>
            <a:off x="7464153" y="2844227"/>
            <a:ext cx="292900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>
            <a:spAutoFit/>
          </a:bodyPr>
          <a:lstStyle/>
          <a:p>
            <a:r>
              <a:rPr lang="pt-BR" sz="3200" dirty="0">
                <a:latin typeface="+mj-lt"/>
              </a:rPr>
              <a:t>Lei nº 14.133/21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F30613-4B6D-432B-B5A4-F928969322FD}"/>
              </a:ext>
            </a:extLst>
          </p:cNvPr>
          <p:cNvSpPr txBox="1"/>
          <p:nvPr/>
        </p:nvSpPr>
        <p:spPr>
          <a:xfrm>
            <a:off x="1429679" y="5067764"/>
            <a:ext cx="292900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b">
            <a:spAutoFit/>
          </a:bodyPr>
          <a:lstStyle/>
          <a:p>
            <a:r>
              <a:rPr lang="pt-BR" sz="3200" dirty="0">
                <a:latin typeface="+mj-lt"/>
              </a:rPr>
              <a:t>Lei nº 13.303/16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7C2B267-B38E-4CCE-9FE5-0A1D9698B2D1}"/>
              </a:ext>
            </a:extLst>
          </p:cNvPr>
          <p:cNvCxnSpPr/>
          <p:nvPr/>
        </p:nvCxnSpPr>
        <p:spPr>
          <a:xfrm>
            <a:off x="1631504" y="1124744"/>
            <a:ext cx="2376264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BCB8E99-DF31-40EC-A20F-FD71329B05DA}"/>
              </a:ext>
            </a:extLst>
          </p:cNvPr>
          <p:cNvCxnSpPr>
            <a:cxnSpLocks/>
          </p:cNvCxnSpPr>
          <p:nvPr/>
        </p:nvCxnSpPr>
        <p:spPr>
          <a:xfrm flipH="1">
            <a:off x="1703512" y="1124744"/>
            <a:ext cx="2304256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F49C301-1DAC-47D0-A156-EFB12CCBB2DB}"/>
              </a:ext>
            </a:extLst>
          </p:cNvPr>
          <p:cNvCxnSpPr/>
          <p:nvPr/>
        </p:nvCxnSpPr>
        <p:spPr>
          <a:xfrm>
            <a:off x="1637251" y="2376173"/>
            <a:ext cx="2376264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CFBC187-C5DA-4959-B061-92B767051FBC}"/>
              </a:ext>
            </a:extLst>
          </p:cNvPr>
          <p:cNvCxnSpPr>
            <a:cxnSpLocks/>
          </p:cNvCxnSpPr>
          <p:nvPr/>
        </p:nvCxnSpPr>
        <p:spPr>
          <a:xfrm flipH="1">
            <a:off x="1709259" y="2376173"/>
            <a:ext cx="2304256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FCF704E-7DFC-4088-A374-E79EC43A8439}"/>
              </a:ext>
            </a:extLst>
          </p:cNvPr>
          <p:cNvCxnSpPr/>
          <p:nvPr/>
        </p:nvCxnSpPr>
        <p:spPr>
          <a:xfrm>
            <a:off x="1631504" y="3635757"/>
            <a:ext cx="2376264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C265D84-5F69-4E18-B79A-C09C3C415C49}"/>
              </a:ext>
            </a:extLst>
          </p:cNvPr>
          <p:cNvCxnSpPr>
            <a:cxnSpLocks/>
          </p:cNvCxnSpPr>
          <p:nvPr/>
        </p:nvCxnSpPr>
        <p:spPr>
          <a:xfrm flipH="1">
            <a:off x="1703512" y="3635757"/>
            <a:ext cx="2304256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2C3694E-A82D-45FA-B42F-8538293D583A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486600" y="1537049"/>
            <a:ext cx="2977552" cy="1584176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D6AD12C-EE8B-49D3-B76B-3F5ED3DECBED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642563" y="2769897"/>
            <a:ext cx="2821589" cy="351329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6D3252F-94A4-4BD9-996F-432ABA675A71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657488" y="3121225"/>
            <a:ext cx="2806665" cy="936104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817A158-CDF5-4AAC-9463-489A8EA03A5A}"/>
              </a:ext>
            </a:extLst>
          </p:cNvPr>
          <p:cNvSpPr txBox="1"/>
          <p:nvPr/>
        </p:nvSpPr>
        <p:spPr>
          <a:xfrm>
            <a:off x="5215155" y="1258129"/>
            <a:ext cx="66247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solidFill>
                  <a:srgbClr val="990000"/>
                </a:solidFill>
                <a:latin typeface="+mj-lt"/>
              </a:rPr>
              <a:t>Vacatio legis</a:t>
            </a:r>
            <a:r>
              <a:rPr lang="pt-BR" sz="2000" i="1" dirty="0">
                <a:latin typeface="+mj-lt"/>
              </a:rPr>
              <a:t> “</a:t>
            </a:r>
            <a:r>
              <a:rPr lang="pt-BR" sz="2000" dirty="0">
                <a:latin typeface="+mj-lt"/>
              </a:rPr>
              <a:t>optativo” de </a:t>
            </a:r>
            <a:r>
              <a:rPr lang="pt-BR" sz="2400" b="1" dirty="0">
                <a:solidFill>
                  <a:srgbClr val="990000"/>
                </a:solidFill>
                <a:latin typeface="+mj-lt"/>
              </a:rPr>
              <a:t>2 (dois) anos </a:t>
            </a:r>
            <a:r>
              <a:rPr lang="pt-BR" sz="2000" dirty="0">
                <a:latin typeface="+mj-lt"/>
              </a:rPr>
              <a:t>(art. 193 e 194), a não ser para as crimes e penas já encerrado</a:t>
            </a:r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93644" y="0"/>
            <a:ext cx="10515600" cy="74212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Novas Leis de Contratações Públicas</a:t>
            </a:r>
          </a:p>
        </p:txBody>
      </p:sp>
    </p:spTree>
    <p:extLst>
      <p:ext uri="{BB962C8B-B14F-4D97-AF65-F5344CB8AC3E}">
        <p14:creationId xmlns:p14="http://schemas.microsoft.com/office/powerpoint/2010/main" val="34706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0BC7-C779-44D5-B638-8C312D21D914}" type="slidenum">
              <a:rPr lang="pt-BR" smtClean="0"/>
              <a:t>4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93644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A governança na Lei nº 14.133/21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3253" y="954215"/>
            <a:ext cx="11449050" cy="3293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pt-BR" sz="3200" b="0" i="0" dirty="0">
                <a:solidFill>
                  <a:srgbClr val="37474F"/>
                </a:solidFill>
                <a:effectLst/>
                <a:latin typeface="Century Gothic" panose="020B0502020202020204" pitchFamily="34" charset="0"/>
              </a:rPr>
              <a:t>“</a:t>
            </a:r>
            <a:r>
              <a:rPr lang="pt-BR" sz="3200" b="0" i="1" dirty="0">
                <a:solidFill>
                  <a:srgbClr val="37474F"/>
                </a:solidFill>
                <a:effectLst/>
                <a:latin typeface="Century Gothic" panose="020B0502020202020204" pitchFamily="34" charset="0"/>
              </a:rPr>
              <a:t>Da análise do PL aprovado, exsurge a </a:t>
            </a:r>
            <a:r>
              <a:rPr lang="pt-BR" sz="3200" b="0" i="1" u="sng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governança</a:t>
            </a:r>
            <a:r>
              <a:rPr lang="pt-BR" sz="3200" b="0" i="1" dirty="0">
                <a:solidFill>
                  <a:srgbClr val="37474F"/>
                </a:solidFill>
                <a:effectLst/>
                <a:latin typeface="Century Gothic" panose="020B0502020202020204" pitchFamily="34" charset="0"/>
              </a:rPr>
              <a:t> como eixo central do novo marco legal... Em essência, com a </a:t>
            </a:r>
            <a:r>
              <a:rPr lang="pt-BR" sz="32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governança pública</a:t>
            </a:r>
            <a:r>
              <a:rPr lang="pt-BR" sz="3200" b="0" i="1" dirty="0">
                <a:solidFill>
                  <a:srgbClr val="37474F"/>
                </a:solidFill>
                <a:effectLst/>
                <a:latin typeface="Century Gothic" panose="020B0502020202020204" pitchFamily="34" charset="0"/>
              </a:rPr>
              <a:t>, busca-se a disseminação de ‘uma </a:t>
            </a:r>
            <a:r>
              <a:rPr lang="pt-BR" sz="32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cultura de planejamento</a:t>
            </a:r>
            <a:r>
              <a:rPr lang="pt-BR" sz="3200" b="0" i="1" dirty="0">
                <a:solidFill>
                  <a:srgbClr val="37474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32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 probidade</a:t>
            </a:r>
            <a:r>
              <a:rPr lang="pt-BR" sz="3200" b="0" i="1" dirty="0">
                <a:solidFill>
                  <a:srgbClr val="37474F"/>
                </a:solidFill>
                <a:effectLst/>
                <a:latin typeface="Century Gothic" panose="020B0502020202020204" pitchFamily="34" charset="0"/>
              </a:rPr>
              <a:t>’ e, por corolário, ‘o incremento da eficiência’...”</a:t>
            </a:r>
          </a:p>
          <a:p>
            <a:endParaRPr lang="pt-BR" sz="2400" i="1" dirty="0">
              <a:solidFill>
                <a:srgbClr val="37474F"/>
              </a:solidFill>
              <a:latin typeface="Century Gothic" panose="020B0502020202020204" pitchFamily="34" charset="0"/>
            </a:endParaRPr>
          </a:p>
          <a:p>
            <a:endParaRPr lang="pt-BR" sz="2400" dirty="0">
              <a:solidFill>
                <a:srgbClr val="37474F"/>
              </a:solidFill>
              <a:latin typeface="Century Gothic" panose="020B0502020202020204" pitchFamily="34" charset="0"/>
            </a:endParaRPr>
          </a:p>
          <a:p>
            <a:endParaRPr lang="pt-BR" sz="2400" dirty="0">
              <a:solidFill>
                <a:srgbClr val="37474F"/>
              </a:solidFill>
              <a:latin typeface="Century Gothic" panose="020B0502020202020204" pitchFamily="34" charset="0"/>
            </a:endParaRPr>
          </a:p>
          <a:p>
            <a:endParaRPr lang="pt-BR" sz="2400" dirty="0">
              <a:solidFill>
                <a:srgbClr val="37474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5922" y="6294782"/>
            <a:ext cx="1082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3747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FORTINI, Cristiana; AMORIM, Rafael A. Um novo olhar para a futura lei de licitações e contratos administrativos: a floresta além das árvores. Portal L&amp;C, fev/2021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5" y="3860975"/>
            <a:ext cx="5062332" cy="22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Eixos estruturantes da Lei nº 14.133/21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93644" y="1051455"/>
            <a:ext cx="103234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3600" dirty="0"/>
              <a:t> Promover a governança das contratações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3600" dirty="0"/>
              <a:t> Profissionalizar os recursos humanos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3600" dirty="0"/>
              <a:t> Impulsionar o planejamento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3600" dirty="0"/>
              <a:t> Absorver tecnologia da informação e comunicação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3600" dirty="0"/>
              <a:t> Fortalecer a prevenção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5922" y="6294782"/>
            <a:ext cx="1082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3747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FORTINI, Cristiana; AMORIM, Rafael A. Um novo olhar para a futura lei de licitações e contratos administrativos: a floresta além das árvores. Portal L&amp;C, fev/2021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3D4881F-0C08-4F23-A8B6-B6443B219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292271"/>
              </p:ext>
            </p:extLst>
          </p:nvPr>
        </p:nvGraphicFramePr>
        <p:xfrm>
          <a:off x="968823" y="1271499"/>
          <a:ext cx="10254355" cy="429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Principais destaques da Lei nº 14.133/21</a:t>
            </a:r>
          </a:p>
        </p:txBody>
      </p:sp>
    </p:spTree>
    <p:extLst>
      <p:ext uri="{BB962C8B-B14F-4D97-AF65-F5344CB8AC3E}">
        <p14:creationId xmlns:p14="http://schemas.microsoft.com/office/powerpoint/2010/main" val="18265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8029A07-5A39-4A82-99FA-BB1F58D7D6D6}"/>
              </a:ext>
            </a:extLst>
          </p:cNvPr>
          <p:cNvSpPr/>
          <p:nvPr/>
        </p:nvSpPr>
        <p:spPr>
          <a:xfrm>
            <a:off x="229807" y="1731477"/>
            <a:ext cx="2163607" cy="331351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18726" y="1012954"/>
            <a:ext cx="1092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que é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uma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contratação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pública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?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Quando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começa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FDE22FCF-34DE-452E-9670-83EAE43CA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8861" y="4905104"/>
            <a:ext cx="6977415" cy="1563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35D2FABD-329D-4AD1-BC6F-9A40626CF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8860" y="4751467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B84CD626-BA96-4157-B2F7-8BB1B2227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326" y="4762229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4FD94AE6-CF58-4318-8273-A13F0CFB8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5689" y="4762229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91E4A593-3F60-4E3D-9CAA-D3FB288F2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276" y="4762229"/>
            <a:ext cx="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4671245-A5FE-4705-B8DD-ED6F8130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176" y="523442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Planejamento da contratação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941A12D0-FC44-41C6-8342-8180FE6D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101" y="523442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Seleção do fornecedor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B9C4FB7E-60AA-4186-9EE0-3CCA399D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589" y="4972796"/>
            <a:ext cx="1873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FF0000"/>
                </a:solidFill>
              </a:rPr>
              <a:t>Execução/</a:t>
            </a:r>
          </a:p>
          <a:p>
            <a:pPr algn="ctr" eaLnBrk="1" hangingPunct="1"/>
            <a:r>
              <a:rPr lang="pt-BR" altLang="pt-BR" b="1" dirty="0">
                <a:solidFill>
                  <a:srgbClr val="FF0000"/>
                </a:solidFill>
              </a:rPr>
              <a:t>Gerenciamento do contrato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4710F378-72A4-4923-B851-B958D38D5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644" y="4031277"/>
            <a:ext cx="1873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Início da contratação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FE7DFC7-B253-4E71-8392-183E7727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701" y="4087722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Minuta do TR/PB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288722C-88E1-41B1-832B-6E89D91B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106" y="4051888"/>
            <a:ext cx="148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Assinatura do contrato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8C712915-6B1B-42F8-BC31-7C771278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8714" y="4051888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Encerramento do contrato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305FD8A3-9014-42D5-BDF7-C3FBD2DA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2" y="2952387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Formalização da demanda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0C1462AF-215A-4A33-9379-0F4062EF6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2" y="1951120"/>
            <a:ext cx="187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Necessidade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2E9DDD1-1516-4BEB-B08A-4B9926CC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1" y="5134839"/>
            <a:ext cx="21229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accent1"/>
                </a:solidFill>
              </a:rPr>
              <a:t>Planejamento das contratações</a:t>
            </a:r>
          </a:p>
        </p:txBody>
      </p:sp>
      <p:sp>
        <p:nvSpPr>
          <p:cNvPr id="23" name="Seta: para Baixo 1">
            <a:extLst>
              <a:ext uri="{FF2B5EF4-FFF2-40B4-BE49-F238E27FC236}">
                <a16:creationId xmlns:a16="http://schemas.microsoft.com/office/drawing/2014/main" id="{E4AFADC7-0BEF-44E3-9642-D85E4E23CF54}"/>
              </a:ext>
            </a:extLst>
          </p:cNvPr>
          <p:cNvSpPr/>
          <p:nvPr/>
        </p:nvSpPr>
        <p:spPr>
          <a:xfrm>
            <a:off x="1045126" y="2320452"/>
            <a:ext cx="474132" cy="631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CE451E60-F1C4-4620-B514-1EB45D83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87" y="4164356"/>
            <a:ext cx="1873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Plano de contratações anual</a:t>
            </a:r>
          </a:p>
        </p:txBody>
      </p:sp>
      <p:sp>
        <p:nvSpPr>
          <p:cNvPr id="25" name="Seta: para Baixo 23">
            <a:extLst>
              <a:ext uri="{FF2B5EF4-FFF2-40B4-BE49-F238E27FC236}">
                <a16:creationId xmlns:a16="http://schemas.microsoft.com/office/drawing/2014/main" id="{5838DB95-EE75-4A5F-8C16-7C64E773E414}"/>
              </a:ext>
            </a:extLst>
          </p:cNvPr>
          <p:cNvSpPr/>
          <p:nvPr/>
        </p:nvSpPr>
        <p:spPr>
          <a:xfrm>
            <a:off x="1028191" y="3579162"/>
            <a:ext cx="474132" cy="631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DA74CC4-E238-4925-985D-08FEC785F228}"/>
              </a:ext>
            </a:extLst>
          </p:cNvPr>
          <p:cNvGrpSpPr/>
          <p:nvPr/>
        </p:nvGrpSpPr>
        <p:grpSpPr>
          <a:xfrm>
            <a:off x="7542052" y="4707946"/>
            <a:ext cx="249667" cy="397180"/>
            <a:chOff x="7542052" y="4424936"/>
            <a:chExt cx="249667" cy="397180"/>
          </a:xfrm>
          <a:solidFill>
            <a:srgbClr val="00B050"/>
          </a:solidFill>
        </p:grpSpPr>
        <p:sp>
          <p:nvSpPr>
            <p:cNvPr id="27" name="Triângulo isósceles 26">
              <a:extLst>
                <a:ext uri="{FF2B5EF4-FFF2-40B4-BE49-F238E27FC236}">
                  <a16:creationId xmlns:a16="http://schemas.microsoft.com/office/drawing/2014/main" id="{E333CD7D-5622-4683-A3B7-3D544DF52F99}"/>
                </a:ext>
              </a:extLst>
            </p:cNvPr>
            <p:cNvSpPr/>
            <p:nvPr/>
          </p:nvSpPr>
          <p:spPr>
            <a:xfrm>
              <a:off x="7543364" y="4424936"/>
              <a:ext cx="248355" cy="192669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8" name="Triângulo isósceles 27">
              <a:extLst>
                <a:ext uri="{FF2B5EF4-FFF2-40B4-BE49-F238E27FC236}">
                  <a16:creationId xmlns:a16="http://schemas.microsoft.com/office/drawing/2014/main" id="{61FABAF3-3C3A-4F3F-A528-081EE48A01A7}"/>
                </a:ext>
              </a:extLst>
            </p:cNvPr>
            <p:cNvSpPr/>
            <p:nvPr/>
          </p:nvSpPr>
          <p:spPr>
            <a:xfrm rot="10800000">
              <a:off x="7542052" y="4629447"/>
              <a:ext cx="248355" cy="192669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FF00"/>
                </a:highlight>
              </a:endParaRPr>
            </a:p>
          </p:txBody>
        </p:sp>
      </p:grpSp>
      <p:sp>
        <p:nvSpPr>
          <p:cNvPr id="29" name="Text Box 14">
            <a:extLst>
              <a:ext uri="{FF2B5EF4-FFF2-40B4-BE49-F238E27FC236}">
                <a16:creationId xmlns:a16="http://schemas.microsoft.com/office/drawing/2014/main" id="{67BC9F63-2CC2-426B-8121-226A8ADC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279" y="4072012"/>
            <a:ext cx="1485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4D4D4D"/>
                </a:solidFill>
              </a:rPr>
              <a:t>Publicação do edital</a:t>
            </a:r>
          </a:p>
        </p:txBody>
      </p:sp>
      <p:sp>
        <p:nvSpPr>
          <p:cNvPr id="30" name="Chave Direita 29">
            <a:extLst>
              <a:ext uri="{FF2B5EF4-FFF2-40B4-BE49-F238E27FC236}">
                <a16:creationId xmlns:a16="http://schemas.microsoft.com/office/drawing/2014/main" id="{853B9BC6-C8E1-4E76-AEA7-F087ED257AF4}"/>
              </a:ext>
            </a:extLst>
          </p:cNvPr>
          <p:cNvSpPr/>
          <p:nvPr/>
        </p:nvSpPr>
        <p:spPr>
          <a:xfrm rot="16200000">
            <a:off x="5733222" y="1807737"/>
            <a:ext cx="304504" cy="3533226"/>
          </a:xfrm>
          <a:prstGeom prst="rightBrace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have Direita 30">
            <a:extLst>
              <a:ext uri="{FF2B5EF4-FFF2-40B4-BE49-F238E27FC236}">
                <a16:creationId xmlns:a16="http://schemas.microsoft.com/office/drawing/2014/main" id="{135D7294-0164-49FD-80DC-310AADEFE736}"/>
              </a:ext>
            </a:extLst>
          </p:cNvPr>
          <p:cNvSpPr/>
          <p:nvPr/>
        </p:nvSpPr>
        <p:spPr>
          <a:xfrm rot="16200000">
            <a:off x="8135648" y="2922546"/>
            <a:ext cx="304504" cy="1295578"/>
          </a:xfrm>
          <a:prstGeom prst="rightBrace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75BF0120-005D-4893-B36B-F04851D9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518" y="2245658"/>
            <a:ext cx="12550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00B050"/>
                </a:solidFill>
              </a:rPr>
              <a:t>Fase interna da licitação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8DB56B39-F59C-4FFC-A1D5-1D94E1E8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335" y="2229209"/>
            <a:ext cx="12955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00B050"/>
                </a:solidFill>
              </a:rPr>
              <a:t>Fase externa da licitação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73CFE7E1-4B63-45F5-972C-B5C3A1A20AA6}"/>
              </a:ext>
            </a:extLst>
          </p:cNvPr>
          <p:cNvSpPr/>
          <p:nvPr/>
        </p:nvSpPr>
        <p:spPr>
          <a:xfrm>
            <a:off x="2177716" y="4211083"/>
            <a:ext cx="1121680" cy="364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23033" y="1112836"/>
            <a:ext cx="10926607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origem – IN 04/2010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Art. 11 A fase de Planejamento da Contratação terá início com o recebimento pela Área de Tecnologia da Informação do </a:t>
            </a:r>
            <a:r>
              <a:rPr lang="pt-B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Documento de Oficialização da Demanda - DOD</a:t>
            </a:r>
            <a:r>
              <a:rPr lang="pt-BR" sz="2400" b="1" dirty="0">
                <a:latin typeface="Century Gothic" panose="020B0502020202020204" pitchFamily="34" charset="0"/>
              </a:rPr>
              <a:t>,</a:t>
            </a:r>
            <a:r>
              <a:rPr lang="pt-BR" sz="2400" dirty="0">
                <a:latin typeface="Century Gothic" panose="020B0502020202020204" pitchFamily="34" charset="0"/>
              </a:rPr>
              <a:t> a cargo da Área Requisitante da Solução, para instituição da Equipe de Planejamento da Contratação, que conterá no mínimo: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,..</a:t>
            </a:r>
          </a:p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7566" y="0"/>
            <a:ext cx="10515600" cy="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</a:rPr>
              <a:t>1. Ênfase no Planejamento da Contratação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418726" y="1336119"/>
            <a:ext cx="1092660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Documentos de formalização da demanda na Lei 14.133/21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Art. 12. No processo licitatório, observar-se-á o seguinte: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162937"/>
                </a:solidFill>
                <a:latin typeface="Century Gothic" panose="020B0502020202020204" pitchFamily="34" charset="0"/>
              </a:rPr>
              <a:t>...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VII - a partir de </a:t>
            </a:r>
            <a:r>
              <a:rPr lang="pt-BR" sz="24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documentos de formalização de demandas</a:t>
            </a:r>
            <a:r>
              <a:rPr lang="pt-BR" sz="2000" b="0" i="0" u="none" strike="noStrike" baseline="0" dirty="0">
                <a:solidFill>
                  <a:srgbClr val="162937"/>
                </a:solidFill>
                <a:latin typeface="Century Gothic" panose="020B0502020202020204" pitchFamily="34" charset="0"/>
              </a:rPr>
              <a:t>, os órgãos responsáveis pelo planejamento de cada ente federativo poderão, na forma de regulamento, elaborar plano de contratações anual, com o objetivo de racionalizar as contratações dos órgãos e entidades sob sua competência, garantir o alinhamento com o seu planejamento estratégico e subsidiar a elaboração das respectivas leis orçamentárias.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</TotalTime>
  <Words>2441</Words>
  <Application>Microsoft Office PowerPoint</Application>
  <PresentationFormat>Widescreen</PresentationFormat>
  <Paragraphs>235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Century Gothic</vt:lpstr>
      <vt:lpstr>Times New Roman</vt:lpstr>
      <vt:lpstr>Office Theme</vt:lpstr>
      <vt:lpstr>Cristiano Rocha Heckert</vt:lpstr>
      <vt:lpstr>Cristiano Rocha Heckert</vt:lpstr>
      <vt:lpstr>Novas Leis de Contratações Públicas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Complementar Aberta</dc:title>
  <dc:creator>Cristiano Rocha Heckert</dc:creator>
  <cp:lastModifiedBy>Roberto Itajahy  Lopes</cp:lastModifiedBy>
  <cp:revision>43</cp:revision>
  <dcterms:created xsi:type="dcterms:W3CDTF">2023-09-17T01:17:57Z</dcterms:created>
  <dcterms:modified xsi:type="dcterms:W3CDTF">2024-03-25T19:46:35Z</dcterms:modified>
</cp:coreProperties>
</file>