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81" r:id="rId2"/>
    <p:sldId id="911" r:id="rId3"/>
    <p:sldId id="1449" r:id="rId4"/>
    <p:sldId id="3682" r:id="rId5"/>
    <p:sldId id="3683" r:id="rId6"/>
    <p:sldId id="835" r:id="rId7"/>
    <p:sldId id="3690" r:id="rId8"/>
    <p:sldId id="3691" r:id="rId9"/>
    <p:sldId id="1364" r:id="rId10"/>
    <p:sldId id="1357" r:id="rId11"/>
    <p:sldId id="2359" r:id="rId12"/>
    <p:sldId id="2360" r:id="rId13"/>
    <p:sldId id="1363" r:id="rId14"/>
    <p:sldId id="368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le Mun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6928D"/>
    <a:srgbClr val="234B5C"/>
    <a:srgbClr val="011F37"/>
    <a:srgbClr val="011525"/>
    <a:srgbClr val="6AA843"/>
    <a:srgbClr val="600009"/>
    <a:srgbClr val="183F21"/>
    <a:srgbClr val="3D654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9B7647-C6EA-B04E-B80B-C776BECD7D5D}" v="3" dt="2024-03-25T00:33:46.3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Quantidade de processos de compras (2018-2021)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A8-421D-9E44-0CC8E469774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A8-421D-9E44-0CC8E469774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A8-421D-9E44-0CC8E469774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A8-421D-9E44-0CC8E469774F}"/>
              </c:ext>
            </c:extLst>
          </c:dPt>
          <c:dLbls>
            <c:dLbl>
              <c:idx val="0"/>
              <c:layout>
                <c:manualLayout>
                  <c:x val="5.172316982044825E-2"/>
                  <c:y val="-6.5320122298865954E-2"/>
                </c:manualLayout>
              </c:layout>
              <c:tx>
                <c:rich>
                  <a:bodyPr/>
                  <a:lstStyle/>
                  <a:p>
                    <a:fld id="{AD8D5D2C-2D17-AC4B-9A42-413E14C504C7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4413E7A6-3A24-CC4B-AD4F-B56A95739DB4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; </a:t>
                    </a:r>
                    <a:fld id="{19DF4074-28EE-0B43-9961-C9E851200162}" type="PERCENTAGE">
                      <a:rPr lang="en-US" b="1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8A8-421D-9E44-0CC8E469774F}"/>
                </c:ext>
              </c:extLst>
            </c:dLbl>
            <c:dLbl>
              <c:idx val="1"/>
              <c:layout>
                <c:manualLayout>
                  <c:x val="-8.8018451889893351E-2"/>
                  <c:y val="8.8668198189835912E-4"/>
                </c:manualLayout>
              </c:layout>
              <c:tx>
                <c:rich>
                  <a:bodyPr/>
                  <a:lstStyle/>
                  <a:p>
                    <a:fld id="{A42404C3-887B-4442-98B5-7125D43D991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803D4E9A-7722-6F46-BC81-8776789142C2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; </a:t>
                    </a:r>
                    <a:fld id="{C9EB1F7C-CB44-9349-ADEC-F4E3ED94D3C6}" type="PERCENTAGE">
                      <a:rPr lang="en-US" b="1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8A8-421D-9E44-0CC8E469774F}"/>
                </c:ext>
              </c:extLst>
            </c:dLbl>
            <c:dLbl>
              <c:idx val="2"/>
              <c:layout>
                <c:manualLayout>
                  <c:x val="-0.17340000752991175"/>
                  <c:y val="3.3495579693805344E-2"/>
                </c:manualLayout>
              </c:layout>
              <c:tx>
                <c:rich>
                  <a:bodyPr/>
                  <a:lstStyle/>
                  <a:p>
                    <a:fld id="{7B420F35-6546-274E-9416-DC83EA38FCB9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FDBF822D-148C-8449-B082-9EF5B3478987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; </a:t>
                    </a:r>
                    <a:fld id="{34B38AE9-BB4D-6640-A50B-10EE43DF8AF1}" type="PERCENTAGE">
                      <a:rPr lang="en-US" b="1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8A8-421D-9E44-0CC8E469774F}"/>
                </c:ext>
              </c:extLst>
            </c:dLbl>
            <c:dLbl>
              <c:idx val="3"/>
              <c:layout>
                <c:manualLayout>
                  <c:x val="0.26348547202823963"/>
                  <c:y val="2.5652354775252507E-2"/>
                </c:manualLayout>
              </c:layout>
              <c:tx>
                <c:rich>
                  <a:bodyPr/>
                  <a:lstStyle/>
                  <a:p>
                    <a:fld id="{F99B9062-E1DD-A944-B8A0-83F8EF4BF025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; </a:t>
                    </a:r>
                    <a:fld id="{48A347FC-0B5C-B244-BEDF-6839CDA3EE80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; </a:t>
                    </a:r>
                    <a:fld id="{9ECECCDD-0187-854C-B6D1-236D98823CF3}" type="PERCENTAGE">
                      <a:rPr lang="en-US" b="1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8A8-421D-9E44-0CC8E469774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Segoe UI" panose="020B0502040204020203" pitchFamily="34" charset="0"/>
                  </a:defRPr>
                </a:pPr>
                <a:endParaRPr lang="en-B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Dispensa</c:v>
                </c:pt>
                <c:pt idx="1">
                  <c:v>Pregão</c:v>
                </c:pt>
                <c:pt idx="2">
                  <c:v>Inexigibilidade</c:v>
                </c:pt>
                <c:pt idx="3">
                  <c:v>Outras modalidades</c:v>
                </c:pt>
              </c:strCache>
            </c:strRef>
          </c:cat>
          <c:val>
            <c:numRef>
              <c:f>Planilha1!$B$2:$B$5</c:f>
              <c:numCache>
                <c:formatCode>#,##0</c:formatCode>
                <c:ptCount val="4"/>
                <c:pt idx="0">
                  <c:v>406905</c:v>
                </c:pt>
                <c:pt idx="1">
                  <c:v>200891</c:v>
                </c:pt>
                <c:pt idx="2">
                  <c:v>81500</c:v>
                </c:pt>
                <c:pt idx="3">
                  <c:v>3664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A8-421D-9E44-0CC8E4697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41720-7B84-45F1-9A13-9DC77DBFEFE2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F24E9-0393-4F5B-A574-FCEA646BF13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83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FA34-E289-455F-BA39-CCAFA2E9490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537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FA34-E289-455F-BA39-CCAFA2E9490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016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latin typeface="Montserrat" pitchFamily="2" charset="77"/>
            </a:endParaRP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22BCB3AA-95CB-49A7-8FC4-22F7A4D5D234}" type="slidenum">
              <a:rPr lang="pt-BR" altLang="pt-BR" smtClean="0"/>
              <a:pPr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498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F24E9-0393-4F5B-A574-FCEA646BF13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36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B151D1-8C86-4BBA-922D-2A404D34C47E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919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latin typeface="Montserrat" pitchFamily="2" charset="77"/>
            </a:endParaRP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22BCB3AA-95CB-49A7-8FC4-22F7A4D5D234}" type="slidenum">
              <a:rPr lang="pt-BR" altLang="pt-BR" smtClean="0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446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latin typeface="Montserrat" pitchFamily="2" charset="77"/>
            </a:endParaRP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22BCB3AA-95CB-49A7-8FC4-22F7A4D5D234}" type="slidenum">
              <a:rPr lang="pt-BR" altLang="pt-BR" smtClean="0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564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FA34-E289-455F-BA39-CCAFA2E9490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375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latin typeface="Montserrat" pitchFamily="2" charset="77"/>
            </a:endParaRP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22BCB3AA-95CB-49A7-8FC4-22F7A4D5D234}" type="slidenum">
              <a:rPr lang="pt-BR" altLang="pt-BR" smtClean="0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1795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latin typeface="Montserrat" pitchFamily="2" charset="77"/>
            </a:endParaRP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22BCB3AA-95CB-49A7-8FC4-22F7A4D5D234}" type="slidenum">
              <a:rPr lang="pt-BR" altLang="pt-BR" smtClean="0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8606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303CADDB-6E3A-449E-9113-2D4594A09218}" type="slidenum">
              <a:rPr lang="pt-BR" altLang="pt-BR" smtClean="0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3613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</a:t>
            </a:r>
            <a:r>
              <a:rPr lang="pt-BR" dirty="0" err="1"/>
              <a:t>gazetadetoledo.com.br</a:t>
            </a:r>
            <a:r>
              <a:rPr lang="pt-BR" dirty="0"/>
              <a:t>/petrobras-celebra-primeiro-contrato-publico-no-pais-sob-o-novo-marco-legal-das-startups/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FA34-E289-455F-BA39-CCAFA2E9490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89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C7337-CA2A-478D-AEF2-80B58FF1B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0C30E6-8DEA-4EC8-B702-7E5E01E2E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2C415F-5316-4819-984C-D775FE08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0AB4-4A34-4B85-9E2C-06B668E47F31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44AF16-7AE3-4406-9DA6-E95B3F04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B54B91-0F6D-4DFD-920A-3DF4EBBD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DE26-707A-4678-B430-ABCAEDEB43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50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6F095-006D-4868-918C-80473062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C9D375C-DA69-491F-9819-B3948EC33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693A8C-B7AF-48C5-A4FC-C0E7FF3B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0AB4-4A34-4B85-9E2C-06B668E47F31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E32BF8-60E9-4C98-93F4-AEA8DEB1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C047EA-2ECA-4BC1-8BF0-B9B84F7A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DE26-707A-4678-B430-ABCAEDEB43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41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AC4111-3F39-439C-94FF-E775605D2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E0535C-693B-4788-9170-A03FA45B2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76983C-151D-4941-9E51-18E76086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0AB4-4A34-4B85-9E2C-06B668E47F31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CFBD28-1B68-42A2-B227-2DDCA326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6B1BB1-6554-4D7A-8E19-99B00D73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DE26-707A-4678-B430-ABCAEDEB43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633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04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83EF6-E213-4367-B94E-3C99D279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F716D2-BB28-4505-8255-6E07B009E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8746C8-7696-41C7-821E-2CC4AF58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0AB4-4A34-4B85-9E2C-06B668E47F31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BB8A67-6B0B-4F42-AFB3-91EA4CAE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C663DE-8665-4196-BBED-B11CF264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DE26-707A-4678-B430-ABCAEDEB43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28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5E739-4831-4185-B143-4F42E1EE2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B51378-84A8-4C50-BA84-3F7ABF7B2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8CC6E6-8FDD-482A-A577-B5A98DBB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0AB4-4A34-4B85-9E2C-06B668E47F31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71C51D-10E9-48FC-9ABB-2A5A6E4C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B9C0BB-1BC9-43CF-B22F-6B56B682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DE26-707A-4678-B430-ABCAEDEB43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3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2FB63-48B6-4BC4-B1D7-C77F4C23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988956-DA4B-4686-B47B-812960127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E23AFA-C42E-47F2-A3F6-E2E777F34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3419A4-9D02-4408-B384-1EFEC406D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0AB4-4A34-4B85-9E2C-06B668E47F31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079284-710B-436B-B145-8D93A43C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39D2D6-AA07-4D5F-9656-12A76A8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DE26-707A-4678-B430-ABCAEDEB43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44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FD677-42DB-4DAE-95BD-968FADD7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515E34-35BF-409B-9BDE-573839084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5AD6B5-CC74-4F49-9DB4-A83AB7B1E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0AA4901-B387-4808-98A8-05056BD4D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037A622-9D93-440D-A8CB-A1F4C9C2F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B264B99-5D45-40D9-89B4-3CD18527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0AB4-4A34-4B85-9E2C-06B668E47F31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AE172F2-20CF-4531-81EC-2FF57A2B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6F1D342-4E9E-4864-90A5-397A8A1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DE26-707A-4678-B430-ABCAEDEB43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33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58856-9730-48E8-88E1-B8FC1539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F7248E5-77C3-4ABD-9E81-7407888D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0AB4-4A34-4B85-9E2C-06B668E47F31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ECC82BE-30F5-48B0-A599-27FE2E81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B42FB3-0311-4A52-AC93-EE5E98F7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DE26-707A-4678-B430-ABCAEDEB43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83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F51D26B-89B2-4B83-8F52-13A0081D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0AB4-4A34-4B85-9E2C-06B668E47F31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EA404B2-5F82-4B73-BEEB-CB5B5013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934FFD9-09D4-48E4-91B3-7A866E99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DE26-707A-4678-B430-ABCAEDEB43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01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63473-3CED-4419-87A7-68774EE7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333269-7FBB-4A35-8ECB-AEA46DC77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5BC936-9D74-4872-AB87-345B91AE1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3D59B0-8EC3-4C13-A655-90D9BFEA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0AB4-4A34-4B85-9E2C-06B668E47F31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1A39B1-456D-4510-BCD4-CCFBBD9A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04F6C0-5643-41ED-B0F0-2EA53014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DE26-707A-4678-B430-ABCAEDEB43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15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4B775-0757-4855-879F-64CA8799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9B1FE4C-EF3A-4AA4-85C9-A3F486F61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988CD9-EF64-40A8-8BE0-7673CB088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9CBD66-2E59-4846-9E40-A875837A3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0AB4-4A34-4B85-9E2C-06B668E47F31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CA16F6-F025-4F98-9861-F86D8F5A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2AADE2-0AAE-416B-918C-70979AEA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DE26-707A-4678-B430-ABCAEDEB43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70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A313A8E-95E5-404B-AA76-2A5F6AD8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2F0DA0-6FFE-4593-B44E-09C729CD9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6E9BBA-0956-4985-8E5C-6D6A9C067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F0AB4-4A34-4B85-9E2C-06B668E47F31}" type="datetimeFigureOut">
              <a:rPr lang="pt-BR" smtClean="0"/>
              <a:t>24/03/2024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3A6BA7-A729-4ED8-84D3-41BD36208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7C6065-0B1D-4675-B44D-A2A0C232A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1DE26-707A-4678-B430-ABCAEDEB439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70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zetadetoledo.com.br/author/redaca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id="{E4ADAD5E-55E3-E28B-F79A-EADA1C032CDC}"/>
              </a:ext>
            </a:extLst>
          </p:cNvPr>
          <p:cNvSpPr txBox="1">
            <a:spLocks/>
          </p:cNvSpPr>
          <p:nvPr/>
        </p:nvSpPr>
        <p:spPr>
          <a:xfrm>
            <a:off x="476847" y="4459515"/>
            <a:ext cx="8807152" cy="19762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>
                <a:solidFill>
                  <a:srgbClr val="0070C0"/>
                </a:solidFill>
                <a:latin typeface="Montserrat" panose="00000500000000000000" pitchFamily="2" charset="0"/>
                <a:ea typeface="+mn-ea"/>
              </a:rPr>
              <a:t>Rafael Carvalho de </a:t>
            </a:r>
            <a:r>
              <a:rPr lang="pt-BR" sz="3600" dirty="0" err="1">
                <a:solidFill>
                  <a:srgbClr val="0070C0"/>
                </a:solidFill>
                <a:latin typeface="Montserrat" panose="00000500000000000000" pitchFamily="2" charset="0"/>
                <a:ea typeface="+mn-ea"/>
              </a:rPr>
              <a:t>Fassio</a:t>
            </a:r>
            <a:endParaRPr lang="pt-BR" sz="3600" dirty="0">
              <a:solidFill>
                <a:srgbClr val="0070C0"/>
              </a:solidFill>
              <a:latin typeface="Montserrat" panose="00000500000000000000" pitchFamily="2" charset="0"/>
              <a:ea typeface="+mn-ea"/>
            </a:endParaRPr>
          </a:p>
          <a:p>
            <a:pPr algn="l"/>
            <a:endParaRPr lang="pt-BR" sz="1200" dirty="0">
              <a:latin typeface="Montserrat" panose="00000500000000000000" pitchFamily="2" charset="0"/>
              <a:cs typeface="Segoe UI" panose="020B0502040204020203" pitchFamily="34" charset="0"/>
            </a:endParaRPr>
          </a:p>
          <a:p>
            <a:pPr algn="l"/>
            <a:r>
              <a:rPr lang="pt-BR" sz="1800" dirty="0">
                <a:latin typeface="Montserrat" panose="00000500000000000000" pitchFamily="2" charset="0"/>
                <a:cs typeface="Segoe UI" panose="020B0502040204020203" pitchFamily="34" charset="0"/>
              </a:rPr>
              <a:t>Procurador do Estado de São Paulo. Mestre em Direito Econômico e Doutorando em Direito Administrativo pela USP. Foi consultor do BID para compras públicas de inovação e inovação aberta e </a:t>
            </a:r>
            <a:r>
              <a:rPr lang="pt-BR" sz="1800" i="1" dirty="0">
                <a:latin typeface="Montserrat" panose="00000500000000000000" pitchFamily="2" charset="0"/>
                <a:cs typeface="Segoe UI" panose="020B0502040204020203" pitchFamily="34" charset="0"/>
              </a:rPr>
              <a:t>fellow</a:t>
            </a:r>
            <a:r>
              <a:rPr lang="pt-BR" sz="1800" dirty="0">
                <a:latin typeface="Montserrat" panose="00000500000000000000" pitchFamily="2" charset="0"/>
                <a:cs typeface="Segoe UI" panose="020B0502040204020203" pitchFamily="34" charset="0"/>
              </a:rPr>
              <a:t> em inteligência artificial e </a:t>
            </a:r>
            <a:r>
              <a:rPr lang="pt-BR" sz="1800" i="1" dirty="0" err="1">
                <a:latin typeface="Montserrat" panose="00000500000000000000" pitchFamily="2" charset="0"/>
                <a:cs typeface="Segoe UI" panose="020B0502040204020203" pitchFamily="34" charset="0"/>
              </a:rPr>
              <a:t>machine</a:t>
            </a:r>
            <a:r>
              <a:rPr lang="pt-BR" sz="1800" i="1" dirty="0">
                <a:latin typeface="Montserrat" panose="00000500000000000000" pitchFamily="2" charset="0"/>
                <a:cs typeface="Segoe UI" panose="020B0502040204020203" pitchFamily="34" charset="0"/>
              </a:rPr>
              <a:t> </a:t>
            </a:r>
            <a:r>
              <a:rPr lang="pt-BR" sz="1800" i="1" dirty="0" err="1">
                <a:latin typeface="Montserrat" panose="00000500000000000000" pitchFamily="2" charset="0"/>
                <a:cs typeface="Segoe UI" panose="020B0502040204020203" pitchFamily="34" charset="0"/>
              </a:rPr>
              <a:t>learning</a:t>
            </a:r>
            <a:r>
              <a:rPr lang="pt-BR" sz="1800" i="1" dirty="0">
                <a:latin typeface="Montserrat" panose="00000500000000000000" pitchFamily="2" charset="0"/>
                <a:cs typeface="Segoe UI" panose="020B0502040204020203" pitchFamily="34" charset="0"/>
              </a:rPr>
              <a:t> </a:t>
            </a:r>
            <a:r>
              <a:rPr lang="pt-BR" sz="1800" dirty="0">
                <a:latin typeface="Montserrat" panose="00000500000000000000" pitchFamily="2" charset="0"/>
                <a:cs typeface="Segoe UI" panose="020B0502040204020203" pitchFamily="34" charset="0"/>
              </a:rPr>
              <a:t>no Fórum Econômico Mundial. </a:t>
            </a:r>
            <a:endParaRPr lang="pt-BR" sz="1800" dirty="0">
              <a:solidFill>
                <a:srgbClr val="26928D"/>
              </a:solidFill>
              <a:latin typeface="Montserrat" panose="00000500000000000000" pitchFamily="2" charset="0"/>
              <a:ea typeface="+mn-ea"/>
            </a:endParaRPr>
          </a:p>
        </p:txBody>
      </p:sp>
      <p:sp>
        <p:nvSpPr>
          <p:cNvPr id="2" name="Retângulo 10">
            <a:extLst>
              <a:ext uri="{FF2B5EF4-FFF2-40B4-BE49-F238E27FC236}">
                <a16:creationId xmlns:a16="http://schemas.microsoft.com/office/drawing/2014/main" id="{E5411A94-50B2-89CC-86A4-1BF58559B574}"/>
              </a:ext>
            </a:extLst>
          </p:cNvPr>
          <p:cNvSpPr/>
          <p:nvPr/>
        </p:nvSpPr>
        <p:spPr>
          <a:xfrm>
            <a:off x="476847" y="3721205"/>
            <a:ext cx="9178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Montserrat" panose="00000500000000000000" pitchFamily="2" charset="0"/>
                <a:cs typeface="+mj-cs"/>
              </a:rPr>
              <a:t>Conselho Nacional do Ministério Público, 25 de março de 2024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EDB246-B749-FBE9-3D78-59D465E91F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9910"/>
            <a:ext cx="12192000" cy="268090"/>
          </a:xfrm>
          <a:prstGeom prst="rect">
            <a:avLst/>
          </a:prstGeom>
        </p:spPr>
      </p:pic>
      <p:pic>
        <p:nvPicPr>
          <p:cNvPr id="5" name="Imagem 6" descr="Desenho preto e branco&#10;&#10;Descrição gerada automaticamente com confiança média">
            <a:extLst>
              <a:ext uri="{FF2B5EF4-FFF2-40B4-BE49-F238E27FC236}">
                <a16:creationId xmlns:a16="http://schemas.microsoft.com/office/drawing/2014/main" id="{5627A0E5-F9D1-20C2-139A-406F044B25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86" y="-156028"/>
            <a:ext cx="4184913" cy="3508255"/>
          </a:xfrm>
          <a:prstGeom prst="rect">
            <a:avLst/>
          </a:prstGeom>
        </p:spPr>
      </p:pic>
      <p:pic>
        <p:nvPicPr>
          <p:cNvPr id="6" name="Imagem 7" descr="Imagem em preto e branco&#10;&#10;Descrição gerada automaticamente">
            <a:extLst>
              <a:ext uri="{FF2B5EF4-FFF2-40B4-BE49-F238E27FC236}">
                <a16:creationId xmlns:a16="http://schemas.microsoft.com/office/drawing/2014/main" id="{2001BD67-C386-B02F-4D7B-4F5046AE8E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85" y="3156277"/>
            <a:ext cx="4184913" cy="3508255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AECF83A9-F717-403F-8B6B-937A16A48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847" y="259682"/>
            <a:ext cx="10354437" cy="2896595"/>
          </a:xfrm>
        </p:spPr>
        <p:txBody>
          <a:bodyPr>
            <a:noAutofit/>
          </a:bodyPr>
          <a:lstStyle/>
          <a:p>
            <a:pPr algn="l"/>
            <a:r>
              <a:rPr lang="pt-BR" dirty="0">
                <a:solidFill>
                  <a:srgbClr val="0070C0"/>
                </a:solidFill>
                <a:latin typeface="Montserrat ExtraBold"/>
                <a:ea typeface="+mn-ea"/>
              </a:rPr>
              <a:t>CONTRATAÇÕES PÚBLICAS DE SOLUÇÕES INOVADORAS</a:t>
            </a:r>
            <a:endParaRPr lang="pt-BR" sz="4800" dirty="0">
              <a:solidFill>
                <a:srgbClr val="0070C0"/>
              </a:solidFill>
              <a:latin typeface="Montserrat ExtraBold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035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FF43ED10-902B-2E4F-9A05-F7835D500E5D}"/>
              </a:ext>
            </a:extLst>
          </p:cNvPr>
          <p:cNvSpPr/>
          <p:nvPr/>
        </p:nvSpPr>
        <p:spPr>
          <a:xfrm>
            <a:off x="649356" y="2827661"/>
            <a:ext cx="11275943" cy="369331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§ 4º Os critérios para julgamento das propostas deverão considerar, sem prejuízo de outros definidos no edital:</a:t>
            </a:r>
          </a:p>
          <a:p>
            <a:pPr algn="just"/>
            <a:r>
              <a:rPr lang="pt-BR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o potencial de resolução do problema pela solução proposta e, se for o caso, da provável economia para a administração pública;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 - o grau de desenvolvimento da solução proposta;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III - a viabilidade e a maturidade do modelo de negócio da solução;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 - a viabilidade econômica da proposta, considerados os recursos financeiros disponíveis para a celebração dos contratos; e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 - a demonstração comparativa de custo e benefício da proposta em relação às opções funcionalmente equivalentes.</a:t>
            </a:r>
          </a:p>
          <a:p>
            <a:pPr algn="just"/>
            <a:endParaRPr lang="pt-BR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§ 5º O preço indicado pelos proponentes para execução do objeto será critério de julgamento somente na forma disposta nos incisos IV e V do § 4º deste artigo.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13580D4-5934-A944-B222-AFC00017EB02}"/>
              </a:ext>
            </a:extLst>
          </p:cNvPr>
          <p:cNvSpPr/>
          <p:nvPr/>
        </p:nvSpPr>
        <p:spPr>
          <a:xfrm>
            <a:off x="649356" y="1489126"/>
            <a:ext cx="11275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As soluções propostas pelos licitantes não com base em critérios de preço, mas sim em razão do seu </a:t>
            </a:r>
            <a:r>
              <a:rPr lang="pt-BR" sz="24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potencial para a resolução do problema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 apresentado no edital (art. 13, §§ 1º e 4º)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6911998-8987-F615-4FE8-DADA3CEA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9910"/>
            <a:ext cx="12192000" cy="268090"/>
          </a:xfrm>
          <a:prstGeom prst="rect">
            <a:avLst/>
          </a:prstGeom>
        </p:spPr>
      </p:pic>
      <p:sp>
        <p:nvSpPr>
          <p:cNvPr id="4" name="Retângulo 8">
            <a:extLst>
              <a:ext uri="{FF2B5EF4-FFF2-40B4-BE49-F238E27FC236}">
                <a16:creationId xmlns:a16="http://schemas.microsoft.com/office/drawing/2014/main" id="{51658056-BC9D-C64F-4F7B-AF2EDFF5E6BB}"/>
              </a:ext>
            </a:extLst>
          </p:cNvPr>
          <p:cNvSpPr/>
          <p:nvPr/>
        </p:nvSpPr>
        <p:spPr>
          <a:xfrm>
            <a:off x="649357" y="455935"/>
            <a:ext cx="1255939" cy="123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ACFD1E1-1429-8001-40DA-9E0F1A709C15}"/>
              </a:ext>
            </a:extLst>
          </p:cNvPr>
          <p:cNvSpPr txBox="1">
            <a:spLocks/>
          </p:cNvSpPr>
          <p:nvPr/>
        </p:nvSpPr>
        <p:spPr>
          <a:xfrm>
            <a:off x="570239" y="644204"/>
            <a:ext cx="11067692" cy="5463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>
                <a:solidFill>
                  <a:srgbClr val="0070C0"/>
                </a:solidFill>
                <a:latin typeface="Montserrat ExtraBold"/>
                <a:ea typeface="+mn-ea"/>
              </a:rPr>
              <a:t>MARCO LEGAL DE STARTUPS</a:t>
            </a:r>
            <a:endParaRPr lang="pt-BR" sz="3200" dirty="0">
              <a:solidFill>
                <a:srgbClr val="0070C0"/>
              </a:solidFill>
              <a:latin typeface="Montserrat Black" panose="00000A00000000000000" pitchFamily="2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333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D7F424-15D1-1D5F-0ED7-9948871D6809}"/>
              </a:ext>
            </a:extLst>
          </p:cNvPr>
          <p:cNvSpPr txBox="1"/>
          <p:nvPr/>
        </p:nvSpPr>
        <p:spPr>
          <a:xfrm>
            <a:off x="299551" y="1604214"/>
            <a:ext cx="11606051" cy="1488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793" b="1" dirty="0" err="1">
                <a:solidFill>
                  <a:srgbClr val="11111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Petrobrás</a:t>
            </a:r>
            <a:r>
              <a:rPr lang="en-US" sz="3793" b="1" dirty="0">
                <a:solidFill>
                  <a:srgbClr val="11111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  <a:r>
              <a:rPr lang="en-US" sz="3793" b="1" dirty="0" err="1">
                <a:solidFill>
                  <a:srgbClr val="11111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celebra</a:t>
            </a:r>
            <a:r>
              <a:rPr lang="en-US" sz="3793" b="1" dirty="0">
                <a:solidFill>
                  <a:srgbClr val="11111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  <a:r>
              <a:rPr lang="en-US" sz="3793" b="1" dirty="0" err="1">
                <a:solidFill>
                  <a:srgbClr val="11111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primeiro</a:t>
            </a:r>
            <a:r>
              <a:rPr lang="en-US" sz="3793" b="1" dirty="0">
                <a:solidFill>
                  <a:srgbClr val="11111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  <a:r>
              <a:rPr lang="en-US" sz="3793" b="1" dirty="0" err="1">
                <a:solidFill>
                  <a:srgbClr val="11111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contrato</a:t>
            </a:r>
            <a:r>
              <a:rPr lang="en-US" sz="3793" b="1" dirty="0">
                <a:solidFill>
                  <a:srgbClr val="11111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  <a:r>
              <a:rPr lang="en-US" sz="3793" b="1" dirty="0" err="1">
                <a:solidFill>
                  <a:srgbClr val="11111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público</a:t>
            </a:r>
            <a:r>
              <a:rPr lang="en-US" sz="3793" b="1" dirty="0">
                <a:solidFill>
                  <a:srgbClr val="11111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 no </a:t>
            </a:r>
            <a:r>
              <a:rPr lang="en-US" sz="3793" b="1" dirty="0" err="1">
                <a:solidFill>
                  <a:srgbClr val="11111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país</a:t>
            </a:r>
            <a:r>
              <a:rPr lang="en-US" sz="3793" b="1" dirty="0">
                <a:solidFill>
                  <a:srgbClr val="111111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 sob o novo Marco Legal das Startups</a:t>
            </a:r>
          </a:p>
          <a:p>
            <a:pPr algn="l"/>
            <a:r>
              <a:rPr lang="en-US" sz="1490" dirty="0">
                <a:solidFill>
                  <a:srgbClr val="444444"/>
                </a:solidFill>
              </a:rPr>
              <a:t>Por  </a:t>
            </a:r>
            <a:r>
              <a:rPr lang="en-US" sz="1490" dirty="0">
                <a:solidFill>
                  <a:srgbClr val="000000"/>
                </a:solidFill>
                <a:hlinkClick r:id="rId3"/>
              </a:rPr>
              <a:t>redacao gazeta</a:t>
            </a:r>
            <a:r>
              <a:rPr lang="en-US" sz="1490" dirty="0">
                <a:solidFill>
                  <a:srgbClr val="444444"/>
                </a:solidFill>
              </a:rPr>
              <a:t> -  7 de </a:t>
            </a:r>
            <a:r>
              <a:rPr lang="en-US" sz="1490" dirty="0" err="1">
                <a:solidFill>
                  <a:srgbClr val="444444"/>
                </a:solidFill>
              </a:rPr>
              <a:t>abril</a:t>
            </a:r>
            <a:r>
              <a:rPr lang="en-US" sz="1490" dirty="0">
                <a:solidFill>
                  <a:srgbClr val="444444"/>
                </a:solidFill>
              </a:rPr>
              <a:t> de 2022, 11:20</a:t>
            </a:r>
            <a:endParaRPr lang="en-US" sz="1490" dirty="0">
              <a:solidFill>
                <a:srgbClr val="00000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EFF639A-AEFE-897D-8936-2365B2687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416" y="2930869"/>
            <a:ext cx="4639186" cy="309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5C00EF-FD55-50B6-1BDD-A8E63B47DF77}"/>
              </a:ext>
            </a:extLst>
          </p:cNvPr>
          <p:cNvSpPr txBox="1"/>
          <p:nvPr/>
        </p:nvSpPr>
        <p:spPr>
          <a:xfrm>
            <a:off x="348696" y="3302947"/>
            <a:ext cx="6930871" cy="27180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896" dirty="0">
                <a:solidFill>
                  <a:srgbClr val="222222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A empresa contratada, a AEVO, foi selecionada por meio de um novo módulo do programa </a:t>
            </a:r>
            <a:r>
              <a:rPr lang="pt-BR" sz="1896" dirty="0">
                <a:solidFill>
                  <a:srgbClr val="00B050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Petrobras Conexões para a Inovação </a:t>
            </a:r>
            <a:r>
              <a:rPr lang="pt-BR" sz="1896" dirty="0">
                <a:solidFill>
                  <a:srgbClr val="222222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  que tem como foco aumentar o engajamento com todo o ecossistema de inovação e acelerar o desenvolvimento e implantação de soluções com alto potencial de geração de valor para o setor de óleo, gás e energia. </a:t>
            </a:r>
            <a:r>
              <a:rPr lang="pt-BR" sz="1896" dirty="0">
                <a:solidFill>
                  <a:srgbClr val="00B050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A empresa foi contratada para demonstrar uma plataforma de inovação aberta de seleção e gestão de soluções inovadoras</a:t>
            </a:r>
            <a:r>
              <a:rPr lang="pt-BR" sz="1896" dirty="0">
                <a:solidFill>
                  <a:srgbClr val="222222"/>
                </a:solidFill>
                <a:ea typeface="Amazon Ember" panose="020B0603020204020204" pitchFamily="34" charset="0"/>
                <a:cs typeface="Amazon Ember" panose="020B0603020204020204" pitchFamily="34" charset="0"/>
              </a:rPr>
              <a:t>, com o uso de novos instrumentos de contratação como, por exemplo, o próprio CPSI.</a:t>
            </a:r>
            <a:endParaRPr lang="pt-BR" sz="1896" dirty="0"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6D0A6B9-2304-F4E0-A1B1-27358D31BD2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9910"/>
            <a:ext cx="12192000" cy="268090"/>
          </a:xfrm>
          <a:prstGeom prst="rect">
            <a:avLst/>
          </a:prstGeom>
        </p:spPr>
      </p:pic>
      <p:sp>
        <p:nvSpPr>
          <p:cNvPr id="8" name="Retângulo 8">
            <a:extLst>
              <a:ext uri="{FF2B5EF4-FFF2-40B4-BE49-F238E27FC236}">
                <a16:creationId xmlns:a16="http://schemas.microsoft.com/office/drawing/2014/main" id="{D258696E-5C6A-D75B-CF8F-BC7223B408C2}"/>
              </a:ext>
            </a:extLst>
          </p:cNvPr>
          <p:cNvSpPr/>
          <p:nvPr/>
        </p:nvSpPr>
        <p:spPr>
          <a:xfrm>
            <a:off x="649357" y="455935"/>
            <a:ext cx="1255939" cy="123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BB5BA7B-7615-1351-3934-70B8E0DE0FE4}"/>
              </a:ext>
            </a:extLst>
          </p:cNvPr>
          <p:cNvSpPr txBox="1">
            <a:spLocks/>
          </p:cNvSpPr>
          <p:nvPr/>
        </p:nvSpPr>
        <p:spPr>
          <a:xfrm>
            <a:off x="570239" y="644204"/>
            <a:ext cx="11067692" cy="5463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>
                <a:solidFill>
                  <a:srgbClr val="0070C0"/>
                </a:solidFill>
                <a:latin typeface="Montserrat ExtraBold"/>
                <a:ea typeface="+mn-ea"/>
              </a:rPr>
              <a:t>MARCO LEGAL DE STARTUPS</a:t>
            </a:r>
            <a:endParaRPr lang="pt-BR" sz="3200" dirty="0">
              <a:solidFill>
                <a:srgbClr val="0070C0"/>
              </a:solidFill>
              <a:latin typeface="Montserrat Black" panose="00000A00000000000000" pitchFamily="2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331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6A05A2-DE33-493B-7327-514B71E06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1" y="1187520"/>
            <a:ext cx="5418828" cy="44611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CA6DDA-A69F-82AD-30DF-D776E1382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273" y="1244654"/>
            <a:ext cx="6341728" cy="44611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00F83-5054-CAA6-3149-81B5B8C88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57">
            <a:off x="655354" y="1987761"/>
            <a:ext cx="6155389" cy="45105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ED79C0-8285-DCA8-46E3-CCFD14E42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876">
            <a:off x="6362188" y="1076294"/>
            <a:ext cx="5677494" cy="54998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etângulo 8">
            <a:extLst>
              <a:ext uri="{FF2B5EF4-FFF2-40B4-BE49-F238E27FC236}">
                <a16:creationId xmlns:a16="http://schemas.microsoft.com/office/drawing/2014/main" id="{AF516A7A-77D0-DA84-E9F9-D40EFAD3A2F2}"/>
              </a:ext>
            </a:extLst>
          </p:cNvPr>
          <p:cNvSpPr/>
          <p:nvPr/>
        </p:nvSpPr>
        <p:spPr>
          <a:xfrm>
            <a:off x="649357" y="455935"/>
            <a:ext cx="1255939" cy="123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6D7F8BD-48BE-BE24-33A1-5214BA1A0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239" y="644204"/>
            <a:ext cx="11067692" cy="546347"/>
          </a:xfrm>
        </p:spPr>
        <p:txBody>
          <a:bodyPr>
            <a:noAutofit/>
          </a:bodyPr>
          <a:lstStyle/>
          <a:p>
            <a:pPr algn="l"/>
            <a:r>
              <a:rPr lang="pt-BR" sz="3200" dirty="0">
                <a:solidFill>
                  <a:srgbClr val="0070C0"/>
                </a:solidFill>
                <a:latin typeface="Montserrat ExtraBold"/>
                <a:ea typeface="+mn-ea"/>
              </a:rPr>
              <a:t>MARCO LEGAL DE STARTUPS</a:t>
            </a:r>
            <a:endParaRPr lang="pt-BR" sz="3200" dirty="0">
              <a:solidFill>
                <a:srgbClr val="0070C0"/>
              </a:solidFill>
              <a:latin typeface="Montserrat Black" panose="00000A00000000000000" pitchFamily="2" charset="0"/>
              <a:ea typeface="+mn-ea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357CC97-A525-B016-663C-60293D04B96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9910"/>
            <a:ext cx="12192000" cy="2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69BEAF1E-8B3E-CC4E-92EB-73D800CFFB6B}"/>
              </a:ext>
            </a:extLst>
          </p:cNvPr>
          <p:cNvSpPr/>
          <p:nvPr/>
        </p:nvSpPr>
        <p:spPr>
          <a:xfrm>
            <a:off x="6969130" y="4077072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Montserrat" pitchFamily="2" charset="77"/>
            </a:endParaRPr>
          </a:p>
          <a:p>
            <a:endParaRPr lang="pt-BR" dirty="0">
              <a:latin typeface="Montserrat" pitchFamily="2" charset="77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2CE5424-2D55-55FD-7223-499A5B735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6" y="972529"/>
            <a:ext cx="2919369" cy="37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F3AD8E06-ECB9-99BB-75A8-7C8146842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1" y="945394"/>
            <a:ext cx="2919369" cy="377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1EB9253B-F0DA-6B31-FD59-DB88D9C3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077" y="945394"/>
            <a:ext cx="2919369" cy="377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Bracket 2">
            <a:extLst>
              <a:ext uri="{FF2B5EF4-FFF2-40B4-BE49-F238E27FC236}">
                <a16:creationId xmlns:a16="http://schemas.microsoft.com/office/drawing/2014/main" id="{17F57063-3D8F-3FBD-7F7F-5101D2077901}"/>
              </a:ext>
            </a:extLst>
          </p:cNvPr>
          <p:cNvSpPr/>
          <p:nvPr/>
        </p:nvSpPr>
        <p:spPr>
          <a:xfrm rot="16200000">
            <a:off x="5808858" y="981592"/>
            <a:ext cx="214244" cy="8136903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R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B7EFE9B-8675-5355-0B2A-657C3B71A7CE}"/>
              </a:ext>
            </a:extLst>
          </p:cNvPr>
          <p:cNvSpPr/>
          <p:nvPr/>
        </p:nvSpPr>
        <p:spPr>
          <a:xfrm>
            <a:off x="3605735" y="5486836"/>
            <a:ext cx="6414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PUBLICAÇÕES DO BID SOBRE COMPRAS PÚBLICAS DE INOVAÇÃO E INOVAÇÃO ABERTA NO BRASIL</a:t>
            </a:r>
            <a:endParaRPr lang="en-BR" sz="2000" b="1" dirty="0"/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BF96C291-8083-C536-F31D-BE7E6DE12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14" y="5255699"/>
            <a:ext cx="1251721" cy="125172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608E8E3-67B3-917F-97D6-152A1C50519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9910"/>
            <a:ext cx="12192000" cy="2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C80E7-FD34-1271-A1A7-B98DAEFC59A4}"/>
              </a:ext>
            </a:extLst>
          </p:cNvPr>
          <p:cNvSpPr txBox="1">
            <a:spLocks/>
          </p:cNvSpPr>
          <p:nvPr/>
        </p:nvSpPr>
        <p:spPr>
          <a:xfrm>
            <a:off x="4147621" y="1492310"/>
            <a:ext cx="4797039" cy="8580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dirty="0">
                <a:solidFill>
                  <a:srgbClr val="0070C0"/>
                </a:solidFill>
                <a:latin typeface="Montserrat ExtraBold"/>
                <a:ea typeface="+mn-ea"/>
              </a:rPr>
              <a:t>OBRIGADO!</a:t>
            </a:r>
            <a:endParaRPr lang="pt-BR" sz="5400" dirty="0">
              <a:solidFill>
                <a:srgbClr val="0070C0"/>
              </a:solidFill>
              <a:latin typeface="Montserrat Black" panose="00000A00000000000000" pitchFamily="2" charset="0"/>
              <a:ea typeface="+mn-ea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8BE6C5-27B1-1729-D4F5-73A1938BF3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9910"/>
            <a:ext cx="12192000" cy="268090"/>
          </a:xfrm>
          <a:prstGeom prst="rect">
            <a:avLst/>
          </a:prstGeom>
        </p:spPr>
      </p:pic>
      <p:pic>
        <p:nvPicPr>
          <p:cNvPr id="7" name="Imagem 6" descr="Desenho preto e branco&#10;&#10;Descrição gerada automaticamente com confiança média">
            <a:extLst>
              <a:ext uri="{FF2B5EF4-FFF2-40B4-BE49-F238E27FC236}">
                <a16:creationId xmlns:a16="http://schemas.microsoft.com/office/drawing/2014/main" id="{6C9BE940-3DAA-60F5-E5E2-7A611A7806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495" y="2957946"/>
            <a:ext cx="4184913" cy="3508255"/>
          </a:xfrm>
          <a:prstGeom prst="rect">
            <a:avLst/>
          </a:prstGeom>
        </p:spPr>
      </p:pic>
      <p:pic>
        <p:nvPicPr>
          <p:cNvPr id="8" name="Imagem 7" descr="Imagem em preto e branco&#10;&#10;Descrição gerada automaticamente">
            <a:extLst>
              <a:ext uri="{FF2B5EF4-FFF2-40B4-BE49-F238E27FC236}">
                <a16:creationId xmlns:a16="http://schemas.microsoft.com/office/drawing/2014/main" id="{ABAEE0E5-A73F-0D91-E1B1-E94579AE7B8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10" y="380499"/>
            <a:ext cx="4184913" cy="3508255"/>
          </a:xfrm>
          <a:prstGeom prst="rect">
            <a:avLst/>
          </a:prstGeom>
        </p:spPr>
      </p:pic>
      <p:pic>
        <p:nvPicPr>
          <p:cNvPr id="4" name="Imagem 3" descr="Código QR&#10;&#10;Descrição gerada automaticamente">
            <a:extLst>
              <a:ext uri="{FF2B5EF4-FFF2-40B4-BE49-F238E27FC236}">
                <a16:creationId xmlns:a16="http://schemas.microsoft.com/office/drawing/2014/main" id="{51FC2987-6DDB-A18C-F84E-6A889473C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75" y="3171959"/>
            <a:ext cx="2523166" cy="252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Linkedin - Free social media icons">
            <a:extLst>
              <a:ext uri="{FF2B5EF4-FFF2-40B4-BE49-F238E27FC236}">
                <a16:creationId xmlns:a16="http://schemas.microsoft.com/office/drawing/2014/main" id="{A43FD98F-E0AD-2D26-4B13-94B480466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021" y="3985002"/>
            <a:ext cx="939113" cy="93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C40AEC-4C2D-A362-D730-20DF3BD5B7B2}"/>
              </a:ext>
            </a:extLst>
          </p:cNvPr>
          <p:cNvSpPr txBox="1"/>
          <p:nvPr/>
        </p:nvSpPr>
        <p:spPr>
          <a:xfrm>
            <a:off x="4236876" y="2423098"/>
            <a:ext cx="3904528" cy="813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  <a:buSzPts val="1100"/>
            </a:pPr>
            <a:r>
              <a:rPr lang="pt-BR" sz="2000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  <a:cs typeface="+mj-cs"/>
                <a:sym typeface="Poppins"/>
              </a:rPr>
              <a:t>rafael.fassio@usp.br</a:t>
            </a:r>
            <a:endParaRPr lang="pt-BR" sz="2000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0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333"/>
              </a:spcAft>
              <a:buClr>
                <a:srgbClr val="000000"/>
              </a:buClr>
              <a:buSzPts val="1100"/>
            </a:pPr>
            <a:r>
              <a:rPr lang="pt-BR" sz="2000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  <a:cs typeface="+mj-cs"/>
                <a:sym typeface="Poppins"/>
              </a:rPr>
              <a:t>rfassio@sp.gov.br</a:t>
            </a:r>
            <a:endParaRPr lang="en-BR" sz="2000" dirty="0">
              <a:solidFill>
                <a:schemeClr val="accent5">
                  <a:lumMod val="50000"/>
                </a:schemeClr>
              </a:solidFill>
              <a:latin typeface="Montserrat" panose="00000500000000000000" pitchFamily="2" charset="0"/>
              <a:cs typeface="+mj-cs"/>
            </a:endParaRPr>
          </a:p>
        </p:txBody>
      </p:sp>
      <p:pic>
        <p:nvPicPr>
          <p:cNvPr id="14" name="Imagem 1">
            <a:extLst>
              <a:ext uri="{FF2B5EF4-FFF2-40B4-BE49-F238E27FC236}">
                <a16:creationId xmlns:a16="http://schemas.microsoft.com/office/drawing/2014/main" id="{9301AD8A-03C0-3442-05DF-DB9E09E45C5A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239210" y="3456136"/>
            <a:ext cx="383174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4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agem 46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F825217B-BC22-484B-9EED-045A2C04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05" y="1462007"/>
            <a:ext cx="9265791" cy="502362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85E8EB5-71BB-9247-BCFF-284D58049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975" y="1480425"/>
            <a:ext cx="11578961" cy="61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8" tIns="45514" rIns="91028" bIns="45514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896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Gastos com P&amp;D no Brasil (% do PIB) entre 2000 e 2013 </a:t>
            </a:r>
            <a:endParaRPr lang="pt-BR" altLang="pt-BR" sz="1896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ctr" defTabSz="910338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9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992A442-FB3F-9E4A-982E-56137D18B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564" y="6553755"/>
            <a:ext cx="3751451" cy="27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8" tIns="45514" rIns="91028" bIns="45514" numCol="1" anchor="ctr" anchorCtr="0" compatLnSpc="1">
            <a:prstTxWarp prst="textNoShape">
              <a:avLst/>
            </a:prstTxWarp>
            <a:spAutoFit/>
          </a:bodyPr>
          <a:lstStyle/>
          <a:p>
            <a:pPr defTabSz="9103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19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Fonte: Mazzucato e Penna (2016, p. 53).</a:t>
            </a:r>
            <a:endParaRPr lang="pt-BR" altLang="pt-BR" sz="1219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BA664DD-9D89-D3C1-34D4-B6D11EBEA2CB}"/>
              </a:ext>
            </a:extLst>
          </p:cNvPr>
          <p:cNvSpPr txBox="1">
            <a:spLocks/>
          </p:cNvSpPr>
          <p:nvPr/>
        </p:nvSpPr>
        <p:spPr>
          <a:xfrm>
            <a:off x="562154" y="645261"/>
            <a:ext cx="11067692" cy="546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0070C0"/>
                </a:solidFill>
                <a:latin typeface="Montserrat ExtraBold"/>
                <a:ea typeface="+mn-ea"/>
              </a:rPr>
              <a:t>INOVAÇÃO E COMPRAS PÚBLICAS</a:t>
            </a:r>
            <a:endParaRPr lang="pt-BR" sz="3200" dirty="0">
              <a:solidFill>
                <a:srgbClr val="0070C0"/>
              </a:solidFill>
              <a:latin typeface="Montserrat Black" panose="00000A00000000000000" pitchFamily="2" charset="0"/>
              <a:ea typeface="+mn-ea"/>
            </a:endParaRPr>
          </a:p>
        </p:txBody>
      </p:sp>
      <p:sp>
        <p:nvSpPr>
          <p:cNvPr id="6" name="Retângulo 8">
            <a:extLst>
              <a:ext uri="{FF2B5EF4-FFF2-40B4-BE49-F238E27FC236}">
                <a16:creationId xmlns:a16="http://schemas.microsoft.com/office/drawing/2014/main" id="{695F3753-48A6-76A2-469C-1B9D43664A55}"/>
              </a:ext>
            </a:extLst>
          </p:cNvPr>
          <p:cNvSpPr/>
          <p:nvPr/>
        </p:nvSpPr>
        <p:spPr>
          <a:xfrm>
            <a:off x="649357" y="455935"/>
            <a:ext cx="1255939" cy="123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6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B1428BC7-BD69-AF45-AD5F-63A4C733B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6" y="85727"/>
            <a:ext cx="183899" cy="33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028" tIns="45514" rIns="91028" bIns="45514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593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78B9E6B-2B88-CA48-A39D-EEA379C6F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910" y="6524484"/>
            <a:ext cx="4951315" cy="27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8" tIns="45514" rIns="91028" bIns="45514" numCol="1" anchor="ctr" anchorCtr="0" compatLnSpc="1">
            <a:prstTxWarp prst="textNoShape">
              <a:avLst/>
            </a:prstTxWarp>
            <a:spAutoFit/>
          </a:bodyPr>
          <a:lstStyle/>
          <a:p>
            <a:pPr defTabSz="9103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19" dirty="0">
                <a:latin typeface="Segoe UI" panose="020B0502040204020203" pitchFamily="34" charset="0"/>
                <a:cs typeface="Segoe UI" panose="020B0502040204020203" pitchFamily="34" charset="0"/>
              </a:rPr>
              <a:t>Fonte: IPEA (</a:t>
            </a:r>
            <a:r>
              <a:rPr lang="pt-BR" altLang="pt-BR" sz="1219" dirty="0" err="1">
                <a:latin typeface="Segoe UI" panose="020B0502040204020203" pitchFamily="34" charset="0"/>
                <a:cs typeface="Segoe UI" panose="020B0502040204020203" pitchFamily="34" charset="0"/>
              </a:rPr>
              <a:t>Thorstensen</a:t>
            </a:r>
            <a:r>
              <a:rPr lang="pt-BR" altLang="pt-BR" sz="1219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pt-BR" altLang="pt-BR" sz="1219" dirty="0" err="1">
                <a:latin typeface="Segoe UI" panose="020B0502040204020203" pitchFamily="34" charset="0"/>
                <a:cs typeface="Segoe UI" panose="020B0502040204020203" pitchFamily="34" charset="0"/>
              </a:rPr>
              <a:t>Giesteira</a:t>
            </a:r>
            <a:r>
              <a:rPr lang="pt-BR" altLang="pt-BR" sz="1219" dirty="0">
                <a:latin typeface="Segoe UI" panose="020B0502040204020203" pitchFamily="34" charset="0"/>
                <a:cs typeface="Segoe UI" panose="020B0502040204020203" pitchFamily="34" charset="0"/>
              </a:rPr>
              <a:t>, 2021, p. 38)</a:t>
            </a:r>
          </a:p>
        </p:txBody>
      </p:sp>
      <p:pic>
        <p:nvPicPr>
          <p:cNvPr id="4" name="Picture 1" descr="Chart&#10;&#10;Description automatically generated">
            <a:extLst>
              <a:ext uri="{FF2B5EF4-FFF2-40B4-BE49-F238E27FC236}">
                <a16:creationId xmlns:a16="http://schemas.microsoft.com/office/drawing/2014/main" id="{19E17003-3B1E-5250-258E-77A8ADF7B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68" y="1687989"/>
            <a:ext cx="9335064" cy="471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0AB6584-D78C-4816-1CE6-7B34645BDB7C}"/>
              </a:ext>
            </a:extLst>
          </p:cNvPr>
          <p:cNvSpPr txBox="1"/>
          <p:nvPr/>
        </p:nvSpPr>
        <p:spPr>
          <a:xfrm>
            <a:off x="1400734" y="1236754"/>
            <a:ext cx="9390532" cy="38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96" b="1" dirty="0">
                <a:latin typeface="Segoe UI" panose="020B0502040204020203" pitchFamily="34" charset="0"/>
                <a:cs typeface="Segoe UI" panose="020B0502040204020203" pitchFamily="34" charset="0"/>
              </a:rPr>
              <a:t>Compras governamentais no Brasil (% do PIB) entre 2002 e 2019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020774-8BFE-1C28-72AE-0FBE5CE7A0BB}"/>
              </a:ext>
            </a:extLst>
          </p:cNvPr>
          <p:cNvSpPr txBox="1">
            <a:spLocks/>
          </p:cNvSpPr>
          <p:nvPr/>
        </p:nvSpPr>
        <p:spPr>
          <a:xfrm>
            <a:off x="562154" y="645261"/>
            <a:ext cx="11067692" cy="546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0070C0"/>
                </a:solidFill>
                <a:latin typeface="Montserrat ExtraBold"/>
                <a:ea typeface="+mn-ea"/>
              </a:rPr>
              <a:t>INOVAÇÃO E COMPRAS PÚBLICAS</a:t>
            </a:r>
            <a:endParaRPr lang="pt-BR" sz="3200" dirty="0">
              <a:solidFill>
                <a:srgbClr val="0070C0"/>
              </a:solidFill>
              <a:latin typeface="Montserrat Black" panose="00000A00000000000000" pitchFamily="2" charset="0"/>
              <a:ea typeface="+mn-ea"/>
            </a:endParaRPr>
          </a:p>
        </p:txBody>
      </p:sp>
      <p:sp>
        <p:nvSpPr>
          <p:cNvPr id="7" name="Retângulo 8">
            <a:extLst>
              <a:ext uri="{FF2B5EF4-FFF2-40B4-BE49-F238E27FC236}">
                <a16:creationId xmlns:a16="http://schemas.microsoft.com/office/drawing/2014/main" id="{98AADFAA-EBBA-FB40-814D-7A967C83EED2}"/>
              </a:ext>
            </a:extLst>
          </p:cNvPr>
          <p:cNvSpPr/>
          <p:nvPr/>
        </p:nvSpPr>
        <p:spPr>
          <a:xfrm>
            <a:off x="649357" y="455935"/>
            <a:ext cx="1255939" cy="123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59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69BEAF1E-8B3E-CC4E-92EB-73D800CFFB6B}"/>
              </a:ext>
            </a:extLst>
          </p:cNvPr>
          <p:cNvSpPr/>
          <p:nvPr/>
        </p:nvSpPr>
        <p:spPr>
          <a:xfrm>
            <a:off x="7101427" y="3733780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FCED5C7-F969-E2F0-0A1F-AB824E5ACD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9910"/>
            <a:ext cx="12192000" cy="268090"/>
          </a:xfrm>
          <a:prstGeom prst="rect">
            <a:avLst/>
          </a:prstGeom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076B01F9-0E97-4CC2-533F-110839F83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608" y="6212739"/>
            <a:ext cx="4085040" cy="27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8" tIns="45514" rIns="91028" bIns="45514" numCol="1" anchor="ctr" anchorCtr="0" compatLnSpc="1">
            <a:prstTxWarp prst="textNoShape">
              <a:avLst/>
            </a:prstTxWarp>
            <a:spAutoFit/>
          </a:bodyPr>
          <a:lstStyle/>
          <a:p>
            <a:pPr defTabSz="9103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19" dirty="0">
                <a:latin typeface="Segoe UI" panose="020B0502040204020203" pitchFamily="34" charset="0"/>
                <a:cs typeface="Segoe UI" panose="020B0502040204020203" pitchFamily="34" charset="0"/>
              </a:rPr>
              <a:t>Fonte: Painel de Compras do Governo Federal</a:t>
            </a:r>
          </a:p>
        </p:txBody>
      </p:sp>
      <p:sp>
        <p:nvSpPr>
          <p:cNvPr id="27" name="CaixaDeTexto 5">
            <a:extLst>
              <a:ext uri="{FF2B5EF4-FFF2-40B4-BE49-F238E27FC236}">
                <a16:creationId xmlns:a16="http://schemas.microsoft.com/office/drawing/2014/main" id="{216684A7-9069-C534-D1DA-41F76236C103}"/>
              </a:ext>
            </a:extLst>
          </p:cNvPr>
          <p:cNvSpPr txBox="1"/>
          <p:nvPr/>
        </p:nvSpPr>
        <p:spPr>
          <a:xfrm>
            <a:off x="-295143" y="1468754"/>
            <a:ext cx="121857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896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Processos homologados, por quantidade, no SIASG entre 2018 e 2021</a:t>
            </a:r>
          </a:p>
        </p:txBody>
      </p:sp>
      <p:graphicFrame>
        <p:nvGraphicFramePr>
          <p:cNvPr id="28" name="Gráfico 1">
            <a:extLst>
              <a:ext uri="{FF2B5EF4-FFF2-40B4-BE49-F238E27FC236}">
                <a16:creationId xmlns:a16="http://schemas.microsoft.com/office/drawing/2014/main" id="{34AF1A05-0F7C-8C4C-19D4-CFF847DF2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599505"/>
              </p:ext>
            </p:extLst>
          </p:nvPr>
        </p:nvGraphicFramePr>
        <p:xfrm>
          <a:off x="1382628" y="1946486"/>
          <a:ext cx="8830198" cy="486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ítulo 1">
            <a:extLst>
              <a:ext uri="{FF2B5EF4-FFF2-40B4-BE49-F238E27FC236}">
                <a16:creationId xmlns:a16="http://schemas.microsoft.com/office/drawing/2014/main" id="{09C0FE13-7B6F-01A9-3F67-C95D73FF3E14}"/>
              </a:ext>
            </a:extLst>
          </p:cNvPr>
          <p:cNvSpPr txBox="1">
            <a:spLocks/>
          </p:cNvSpPr>
          <p:nvPr/>
        </p:nvSpPr>
        <p:spPr>
          <a:xfrm>
            <a:off x="714554" y="797661"/>
            <a:ext cx="11067692" cy="546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0070C0"/>
                </a:solidFill>
                <a:latin typeface="Montserrat ExtraBold"/>
                <a:ea typeface="+mn-ea"/>
              </a:rPr>
              <a:t>INOVAÇÃO E COMPRAS PÚBLICAS</a:t>
            </a:r>
            <a:endParaRPr lang="pt-BR" sz="3200" dirty="0">
              <a:solidFill>
                <a:srgbClr val="0070C0"/>
              </a:solidFill>
              <a:latin typeface="Montserrat Black" panose="00000A00000000000000" pitchFamily="2" charset="0"/>
              <a:ea typeface="+mn-ea"/>
            </a:endParaRPr>
          </a:p>
        </p:txBody>
      </p:sp>
      <p:sp>
        <p:nvSpPr>
          <p:cNvPr id="30" name="Retângulo 8">
            <a:extLst>
              <a:ext uri="{FF2B5EF4-FFF2-40B4-BE49-F238E27FC236}">
                <a16:creationId xmlns:a16="http://schemas.microsoft.com/office/drawing/2014/main" id="{72059863-D84C-C50D-A414-03A679ED2B97}"/>
              </a:ext>
            </a:extLst>
          </p:cNvPr>
          <p:cNvSpPr/>
          <p:nvPr/>
        </p:nvSpPr>
        <p:spPr>
          <a:xfrm>
            <a:off x="801757" y="608335"/>
            <a:ext cx="1255939" cy="123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54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69BEAF1E-8B3E-CC4E-92EB-73D800CFFB6B}"/>
              </a:ext>
            </a:extLst>
          </p:cNvPr>
          <p:cNvSpPr/>
          <p:nvPr/>
        </p:nvSpPr>
        <p:spPr>
          <a:xfrm>
            <a:off x="7101427" y="3733780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tângulo 8">
            <a:extLst>
              <a:ext uri="{FF2B5EF4-FFF2-40B4-BE49-F238E27FC236}">
                <a16:creationId xmlns:a16="http://schemas.microsoft.com/office/drawing/2014/main" id="{D74C8B8B-6862-BFCB-42C3-0E72DFF90103}"/>
              </a:ext>
            </a:extLst>
          </p:cNvPr>
          <p:cNvSpPr/>
          <p:nvPr/>
        </p:nvSpPr>
        <p:spPr>
          <a:xfrm>
            <a:off x="649357" y="455935"/>
            <a:ext cx="1255939" cy="123208"/>
          </a:xfrm>
          <a:prstGeom prst="rect">
            <a:avLst/>
          </a:prstGeom>
          <a:solidFill>
            <a:srgbClr val="269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EC83D18-9550-C263-F492-3D5F345D8188}"/>
              </a:ext>
            </a:extLst>
          </p:cNvPr>
          <p:cNvSpPr txBox="1">
            <a:spLocks/>
          </p:cNvSpPr>
          <p:nvPr/>
        </p:nvSpPr>
        <p:spPr>
          <a:xfrm>
            <a:off x="562154" y="645261"/>
            <a:ext cx="11067692" cy="546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0070C0"/>
                </a:solidFill>
                <a:latin typeface="Montserrat ExtraBold"/>
                <a:ea typeface="+mn-ea"/>
              </a:rPr>
              <a:t>COMO CONTRATAR INOVAÇÃO?</a:t>
            </a:r>
            <a:endParaRPr lang="pt-BR" sz="3200" dirty="0">
              <a:solidFill>
                <a:srgbClr val="0070C0"/>
              </a:solidFill>
              <a:latin typeface="Montserrat Black" panose="00000A00000000000000" pitchFamily="2" charset="0"/>
              <a:ea typeface="+mn-ea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B6EEE1-4E92-5471-4ACD-CE4C790F5663}"/>
              </a:ext>
            </a:extLst>
          </p:cNvPr>
          <p:cNvSpPr/>
          <p:nvPr/>
        </p:nvSpPr>
        <p:spPr>
          <a:xfrm>
            <a:off x="3055089" y="1785293"/>
            <a:ext cx="3226913" cy="3287414"/>
          </a:xfrm>
          <a:prstGeom prst="ellipse">
            <a:avLst/>
          </a:prstGeom>
          <a:solidFill>
            <a:srgbClr val="366073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FFFFFF"/>
                </a:solidFill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</a:rPr>
              <a:t>P&amp;D</a:t>
            </a:r>
            <a:endParaRPr kumimoji="0" lang="en-GB" sz="24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Helvetica Neue Light" panose="020004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8DD87C-EEBA-8E41-8CCA-60BF5D65EF5D}"/>
              </a:ext>
            </a:extLst>
          </p:cNvPr>
          <p:cNvSpPr/>
          <p:nvPr/>
        </p:nvSpPr>
        <p:spPr>
          <a:xfrm>
            <a:off x="5453644" y="1785293"/>
            <a:ext cx="3226913" cy="3287414"/>
          </a:xfrm>
          <a:prstGeom prst="ellipse">
            <a:avLst/>
          </a:prstGeom>
          <a:solidFill>
            <a:srgbClr val="89B5C8">
              <a:alpha val="6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</a:rPr>
              <a:t>TI</a:t>
            </a:r>
            <a:endParaRPr kumimoji="0" lang="en-GB" sz="240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Helvetica Neue Light" panose="020004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16EFEA0C-8ED3-DEBA-B9C6-24328F996CC4}"/>
              </a:ext>
            </a:extLst>
          </p:cNvPr>
          <p:cNvSpPr/>
          <p:nvPr/>
        </p:nvSpPr>
        <p:spPr>
          <a:xfrm>
            <a:off x="9261751" y="2618867"/>
            <a:ext cx="1106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120000"/>
            </a:pPr>
            <a:r>
              <a:rPr lang="en-US" dirty="0" err="1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Pregão</a:t>
            </a:r>
            <a:endParaRPr lang="en-US" dirty="0">
              <a:latin typeface="Segoe UI" panose="020B0502040204020203" pitchFamily="34" charset="0"/>
              <a:ea typeface="Helvetica Neue Light" panose="02000403000000020004" pitchFamily="2" charset="0"/>
              <a:cs typeface="Segoe UI" panose="020B0502040204020203" pitchFamily="34" charset="0"/>
              <a:sym typeface="Cambria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F1520F6A-D94F-0013-0929-C7344B1FE438}"/>
              </a:ext>
            </a:extLst>
          </p:cNvPr>
          <p:cNvSpPr/>
          <p:nvPr/>
        </p:nvSpPr>
        <p:spPr>
          <a:xfrm>
            <a:off x="8511763" y="4039246"/>
            <a:ext cx="2213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120000"/>
            </a:pPr>
            <a:r>
              <a:rPr lang="en-US" dirty="0" err="1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Licitações</a:t>
            </a:r>
            <a:r>
              <a:rPr lang="en-US" dirty="0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 “</a:t>
            </a:r>
            <a:r>
              <a:rPr lang="en-US" dirty="0" err="1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técnica</a:t>
            </a:r>
            <a:r>
              <a:rPr lang="en-US" dirty="0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 e </a:t>
            </a:r>
            <a:r>
              <a:rPr lang="en-US" dirty="0" err="1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preço</a:t>
            </a:r>
            <a:r>
              <a:rPr lang="en-US" dirty="0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” </a:t>
            </a:r>
            <a:r>
              <a:rPr lang="en-US" dirty="0" err="1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ou</a:t>
            </a:r>
            <a:r>
              <a:rPr lang="en-US" dirty="0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 “</a:t>
            </a:r>
            <a:r>
              <a:rPr lang="en-US" dirty="0" err="1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melhor</a:t>
            </a:r>
            <a:r>
              <a:rPr lang="en-US" dirty="0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técnica</a:t>
            </a:r>
            <a:r>
              <a:rPr lang="en-US" dirty="0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”</a:t>
            </a:r>
            <a:endParaRPr lang="en-US" dirty="0">
              <a:latin typeface="Segoe UI" panose="020B0502040204020203" pitchFamily="34" charset="0"/>
              <a:ea typeface="Helvetica Neue Light" panose="02000403000000020004" pitchFamily="2" charset="0"/>
              <a:cs typeface="Segoe UI" panose="020B0502040204020203" pitchFamily="34" charset="0"/>
              <a:sym typeface="Cambria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D2B4CC88-D800-5E99-3B1D-0780021316B8}"/>
              </a:ext>
            </a:extLst>
          </p:cNvPr>
          <p:cNvSpPr/>
          <p:nvPr/>
        </p:nvSpPr>
        <p:spPr>
          <a:xfrm>
            <a:off x="1114673" y="2571164"/>
            <a:ext cx="1588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120000"/>
            </a:pPr>
            <a:r>
              <a:rPr lang="en-US" dirty="0" err="1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Acordos</a:t>
            </a:r>
            <a:r>
              <a:rPr lang="en-US" dirty="0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 de </a:t>
            </a:r>
            <a:r>
              <a:rPr lang="en-US" dirty="0" err="1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parceria</a:t>
            </a:r>
            <a:r>
              <a:rPr lang="en-US" dirty="0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 para PD&amp;I</a:t>
            </a:r>
            <a:endParaRPr lang="en-US" dirty="0">
              <a:latin typeface="Segoe UI" panose="020B0502040204020203" pitchFamily="34" charset="0"/>
              <a:ea typeface="Helvetica Neue Light" panose="02000403000000020004" pitchFamily="2" charset="0"/>
              <a:cs typeface="Segoe UI" panose="020B0502040204020203" pitchFamily="34" charset="0"/>
              <a:sym typeface="Cambria"/>
            </a:endParaRP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FEDDA4EC-84BC-0613-9A37-C5125BE7BB5E}"/>
              </a:ext>
            </a:extLst>
          </p:cNvPr>
          <p:cNvSpPr/>
          <p:nvPr/>
        </p:nvSpPr>
        <p:spPr>
          <a:xfrm>
            <a:off x="5244351" y="5640215"/>
            <a:ext cx="1631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120000"/>
            </a:pPr>
            <a:r>
              <a:rPr lang="en-US" dirty="0" err="1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Encomenda</a:t>
            </a:r>
            <a:r>
              <a:rPr lang="en-US" dirty="0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 </a:t>
            </a:r>
          </a:p>
          <a:p>
            <a:pPr lvl="0" algn="ctr">
              <a:buClr>
                <a:schemeClr val="dk1"/>
              </a:buClr>
              <a:buSzPct val="120000"/>
            </a:pPr>
            <a:r>
              <a:rPr lang="en-US" dirty="0" err="1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tecnológica</a:t>
            </a:r>
            <a:endParaRPr lang="en-US" dirty="0">
              <a:latin typeface="Segoe UI" panose="020B0502040204020203" pitchFamily="34" charset="0"/>
              <a:ea typeface="Helvetica Neue Light" panose="02000403000000020004" pitchFamily="2" charset="0"/>
              <a:cs typeface="Segoe UI" panose="020B0502040204020203" pitchFamily="34" charset="0"/>
              <a:sym typeface="Cambria"/>
            </a:endParaRP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390F2B46-BD32-DDCC-5B33-6309D0578BE9}"/>
              </a:ext>
            </a:extLst>
          </p:cNvPr>
          <p:cNvSpPr/>
          <p:nvPr/>
        </p:nvSpPr>
        <p:spPr>
          <a:xfrm>
            <a:off x="3122888" y="5404138"/>
            <a:ext cx="1631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0000"/>
            </a:pPr>
            <a:r>
              <a:rPr lang="en-US" dirty="0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Marco Legal de startups</a:t>
            </a:r>
            <a:endParaRPr lang="en-US" dirty="0">
              <a:latin typeface="Segoe UI" panose="020B0502040204020203" pitchFamily="34" charset="0"/>
              <a:ea typeface="Helvetica Neue Light" panose="02000403000000020004" pitchFamily="2" charset="0"/>
              <a:cs typeface="Segoe UI" panose="020B0502040204020203" pitchFamily="34" charset="0"/>
              <a:sym typeface="Cambria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DBBE8214-102F-612A-3BEA-58CD2D81C6AF}"/>
              </a:ext>
            </a:extLst>
          </p:cNvPr>
          <p:cNvSpPr/>
          <p:nvPr/>
        </p:nvSpPr>
        <p:spPr>
          <a:xfrm>
            <a:off x="1227567" y="3977961"/>
            <a:ext cx="192180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120000"/>
            </a:pPr>
            <a:r>
              <a:rPr lang="en-US" dirty="0" err="1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Concursos</a:t>
            </a:r>
            <a:r>
              <a:rPr lang="en-US" dirty="0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 de </a:t>
            </a:r>
            <a:r>
              <a:rPr lang="en-US" dirty="0" err="1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inovação</a:t>
            </a:r>
            <a:r>
              <a:rPr lang="en-US" dirty="0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sz="1600" dirty="0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(“innovation prizes”)</a:t>
            </a:r>
            <a:endParaRPr lang="en-US" dirty="0">
              <a:latin typeface="Segoe UI" panose="020B0502040204020203" pitchFamily="34" charset="0"/>
              <a:ea typeface="Helvetica Neue Light" panose="02000403000000020004" pitchFamily="2" charset="0"/>
              <a:cs typeface="Segoe UI" panose="020B0502040204020203" pitchFamily="34" charset="0"/>
              <a:sym typeface="Cambria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D8F881A7-8498-AA5F-BB78-B44BF336A0DA}"/>
              </a:ext>
            </a:extLst>
          </p:cNvPr>
          <p:cNvSpPr/>
          <p:nvPr/>
        </p:nvSpPr>
        <p:spPr>
          <a:xfrm>
            <a:off x="7365816" y="5399260"/>
            <a:ext cx="1949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120000"/>
            </a:pPr>
            <a:r>
              <a:rPr lang="en-US" dirty="0" err="1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Diálogo</a:t>
            </a:r>
            <a:r>
              <a:rPr lang="en-US" dirty="0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competitivo</a:t>
            </a:r>
            <a:endParaRPr lang="en-US" dirty="0">
              <a:latin typeface="Segoe UI" panose="020B0502040204020203" pitchFamily="34" charset="0"/>
              <a:ea typeface="Helvetica Neue Light" panose="02000403000000020004" pitchFamily="2" charset="0"/>
              <a:cs typeface="Segoe UI" panose="020B0502040204020203" pitchFamily="34" charset="0"/>
              <a:sym typeface="Cambri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56861B-E673-7001-6FB8-3FC76D969A37}"/>
              </a:ext>
            </a:extLst>
          </p:cNvPr>
          <p:cNvSpPr/>
          <p:nvPr/>
        </p:nvSpPr>
        <p:spPr>
          <a:xfrm>
            <a:off x="1753103" y="2123772"/>
            <a:ext cx="311565" cy="292488"/>
          </a:xfrm>
          <a:prstGeom prst="ellipse">
            <a:avLst/>
          </a:prstGeom>
          <a:solidFill>
            <a:srgbClr val="315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EDEB5C-C39C-5A73-5397-1BB02B435805}"/>
              </a:ext>
            </a:extLst>
          </p:cNvPr>
          <p:cNvSpPr/>
          <p:nvPr/>
        </p:nvSpPr>
        <p:spPr>
          <a:xfrm>
            <a:off x="2032690" y="3629222"/>
            <a:ext cx="311565" cy="292488"/>
          </a:xfrm>
          <a:prstGeom prst="ellipse">
            <a:avLst/>
          </a:prstGeom>
          <a:solidFill>
            <a:srgbClr val="31586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accent4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6741C7-6B4C-60A9-069D-64EDF2234B6D}"/>
              </a:ext>
            </a:extLst>
          </p:cNvPr>
          <p:cNvSpPr/>
          <p:nvPr/>
        </p:nvSpPr>
        <p:spPr>
          <a:xfrm>
            <a:off x="3680374" y="5075750"/>
            <a:ext cx="311565" cy="292488"/>
          </a:xfrm>
          <a:prstGeom prst="ellipse">
            <a:avLst/>
          </a:prstGeom>
          <a:solidFill>
            <a:srgbClr val="31586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3158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1EE30E-BF63-095C-EA91-B85DD04508E0}"/>
              </a:ext>
            </a:extLst>
          </p:cNvPr>
          <p:cNvSpPr/>
          <p:nvPr/>
        </p:nvSpPr>
        <p:spPr>
          <a:xfrm>
            <a:off x="5904112" y="5315464"/>
            <a:ext cx="311565" cy="292488"/>
          </a:xfrm>
          <a:prstGeom prst="ellipse">
            <a:avLst/>
          </a:prstGeom>
          <a:solidFill>
            <a:srgbClr val="31586A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30FDD74-0C0E-1B51-0A93-CD82DA144228}"/>
              </a:ext>
            </a:extLst>
          </p:cNvPr>
          <p:cNvSpPr/>
          <p:nvPr/>
        </p:nvSpPr>
        <p:spPr>
          <a:xfrm>
            <a:off x="9659019" y="2154794"/>
            <a:ext cx="311565" cy="292488"/>
          </a:xfrm>
          <a:prstGeom prst="ellipse">
            <a:avLst/>
          </a:prstGeom>
          <a:solidFill>
            <a:srgbClr val="ADC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0C9108-435C-A27F-6902-279CF47AAB71}"/>
              </a:ext>
            </a:extLst>
          </p:cNvPr>
          <p:cNvSpPr/>
          <p:nvPr/>
        </p:nvSpPr>
        <p:spPr>
          <a:xfrm>
            <a:off x="9462601" y="3629222"/>
            <a:ext cx="311565" cy="292488"/>
          </a:xfrm>
          <a:prstGeom prst="ellipse">
            <a:avLst/>
          </a:prstGeom>
          <a:solidFill>
            <a:srgbClr val="ADCBD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3B0B496-38B0-AC3B-E25B-3342C15D86CE}"/>
              </a:ext>
            </a:extLst>
          </p:cNvPr>
          <p:cNvSpPr/>
          <p:nvPr/>
        </p:nvSpPr>
        <p:spPr>
          <a:xfrm>
            <a:off x="8184836" y="5077935"/>
            <a:ext cx="311565" cy="292488"/>
          </a:xfrm>
          <a:prstGeom prst="ellipse">
            <a:avLst/>
          </a:prstGeom>
          <a:solidFill>
            <a:srgbClr val="ADCB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493525F8-5104-1547-2D9F-1D0618D2B9FA}"/>
              </a:ext>
            </a:extLst>
          </p:cNvPr>
          <p:cNvSpPr/>
          <p:nvPr/>
        </p:nvSpPr>
        <p:spPr>
          <a:xfrm rot="16200000">
            <a:off x="-221467" y="3259722"/>
            <a:ext cx="18149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120000"/>
            </a:pPr>
            <a:r>
              <a:rPr lang="en-US" sz="1600" b="1" dirty="0">
                <a:solidFill>
                  <a:srgbClr val="366073"/>
                </a:solidFill>
                <a:latin typeface="Segoe UI" panose="020B0502040204020203" pitchFamily="34" charset="0"/>
                <a:ea typeface="Helvetica Neue Light" panose="02000403000000020004" pitchFamily="2" charset="0"/>
                <a:cs typeface="Segoe UI" panose="020B0502040204020203" pitchFamily="34" charset="0"/>
                <a:sym typeface="Arial"/>
              </a:rPr>
              <a:t>INSTRUMENTOS</a:t>
            </a:r>
            <a:endParaRPr lang="en-US" sz="1600" b="1" dirty="0">
              <a:solidFill>
                <a:srgbClr val="366073"/>
              </a:solidFill>
              <a:latin typeface="Segoe UI" panose="020B0502040204020203" pitchFamily="34" charset="0"/>
              <a:ea typeface="Helvetica Neue Light" panose="02000403000000020004" pitchFamily="2" charset="0"/>
              <a:cs typeface="Segoe UI" panose="020B0502040204020203" pitchFamily="34" charset="0"/>
              <a:sym typeface="Cambria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FCED5C7-F969-E2F0-0A1F-AB824E5ACD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9910"/>
            <a:ext cx="12192000" cy="268090"/>
          </a:xfrm>
          <a:prstGeom prst="rect">
            <a:avLst/>
          </a:prstGeom>
        </p:spPr>
      </p:pic>
      <p:sp>
        <p:nvSpPr>
          <p:cNvPr id="23" name="Retângulo 8">
            <a:extLst>
              <a:ext uri="{FF2B5EF4-FFF2-40B4-BE49-F238E27FC236}">
                <a16:creationId xmlns:a16="http://schemas.microsoft.com/office/drawing/2014/main" id="{FE295FCC-3F0C-9FE6-484A-ABB08184DA3C}"/>
              </a:ext>
            </a:extLst>
          </p:cNvPr>
          <p:cNvSpPr/>
          <p:nvPr/>
        </p:nvSpPr>
        <p:spPr>
          <a:xfrm>
            <a:off x="649357" y="455935"/>
            <a:ext cx="1255939" cy="123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22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99994F1-B28E-3340-9559-9E35FF3A8B52}"/>
              </a:ext>
            </a:extLst>
          </p:cNvPr>
          <p:cNvSpPr/>
          <p:nvPr/>
        </p:nvSpPr>
        <p:spPr>
          <a:xfrm>
            <a:off x="292974" y="1458663"/>
            <a:ext cx="11606053" cy="4553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77" indent="-341377">
              <a:buClr>
                <a:srgbClr val="0070C0"/>
              </a:buClr>
              <a:buFont typeface="Wingdings" pitchFamily="2" charset="2"/>
              <a:buChar char="§"/>
            </a:pPr>
            <a:r>
              <a:rPr lang="pt-BR" sz="2438" dirty="0">
                <a:latin typeface="Segoe UI" panose="020B0502040204020203" pitchFamily="34" charset="0"/>
                <a:cs typeface="Segoe UI" panose="020B0502040204020203" pitchFamily="34" charset="0"/>
              </a:rPr>
              <a:t>Aperfeiçoar a legislação com </a:t>
            </a:r>
            <a:r>
              <a:rPr lang="pt-BR" sz="2438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mais flexibilidade </a:t>
            </a:r>
            <a:r>
              <a:rPr lang="pt-BR" sz="2438" dirty="0">
                <a:latin typeface="Segoe UI" panose="020B0502040204020203" pitchFamily="34" charset="0"/>
                <a:cs typeface="Segoe UI" panose="020B0502040204020203" pitchFamily="34" charset="0"/>
              </a:rPr>
              <a:t>para decidir o tipo de procedimento e os critérios de julgamento à luz do objeto a ser contratado;</a:t>
            </a:r>
          </a:p>
          <a:p>
            <a:pPr marL="341377" indent="-341377">
              <a:buClr>
                <a:srgbClr val="0070C0"/>
              </a:buClr>
              <a:buFont typeface="Wingdings" pitchFamily="2" charset="2"/>
              <a:buChar char="§"/>
            </a:pPr>
            <a:endParaRPr lang="pt-BR" sz="1084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1377" indent="-341377">
              <a:buClr>
                <a:srgbClr val="0070C0"/>
              </a:buClr>
              <a:buFont typeface="Wingdings" pitchFamily="2" charset="2"/>
              <a:buChar char="§"/>
            </a:pPr>
            <a:r>
              <a:rPr lang="pt-BR" sz="2438" dirty="0">
                <a:latin typeface="Segoe UI" panose="020B0502040204020203" pitchFamily="34" charset="0"/>
                <a:cs typeface="Segoe UI" panose="020B0502040204020203" pitchFamily="34" charset="0"/>
              </a:rPr>
              <a:t>Aumentar a possibilidade de </a:t>
            </a:r>
            <a:r>
              <a:rPr lang="pt-BR" sz="2438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negociação</a:t>
            </a:r>
            <a:r>
              <a:rPr lang="pt-BR" sz="2438" dirty="0">
                <a:latin typeface="Segoe UI" panose="020B0502040204020203" pitchFamily="34" charset="0"/>
                <a:cs typeface="Segoe UI" panose="020B0502040204020203" pitchFamily="34" charset="0"/>
              </a:rPr>
              <a:t> com fornecedores antes e ao longo da contratação, com transparência e impessoalidade;</a:t>
            </a:r>
          </a:p>
          <a:p>
            <a:pPr marL="341377" indent="-341377">
              <a:buClr>
                <a:srgbClr val="0070C0"/>
              </a:buClr>
              <a:buFont typeface="Wingdings" pitchFamily="2" charset="2"/>
              <a:buChar char="§"/>
            </a:pPr>
            <a:endParaRPr lang="pt-BR" sz="1084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1377" indent="-341377">
              <a:buClr>
                <a:srgbClr val="0070C0"/>
              </a:buClr>
              <a:buFont typeface="Wingdings" pitchFamily="2" charset="2"/>
              <a:buChar char="§"/>
            </a:pPr>
            <a:r>
              <a:rPr lang="pt-BR" sz="2438" dirty="0">
                <a:latin typeface="Segoe UI" panose="020B0502040204020203" pitchFamily="34" charset="0"/>
                <a:cs typeface="Segoe UI" panose="020B0502040204020203" pitchFamily="34" charset="0"/>
              </a:rPr>
              <a:t>Reconhecer que, em objetos complexos, </a:t>
            </a:r>
            <a:r>
              <a:rPr lang="pt-BR" sz="2438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há como definir previamente </a:t>
            </a:r>
            <a:r>
              <a:rPr lang="pt-BR" sz="2438" dirty="0">
                <a:latin typeface="Segoe UI" panose="020B0502040204020203" pitchFamily="34" charset="0"/>
                <a:cs typeface="Segoe UI" panose="020B0502040204020203" pitchFamily="34" charset="0"/>
              </a:rPr>
              <a:t>as características técnicas do objeto (i.e., </a:t>
            </a:r>
            <a:r>
              <a:rPr lang="pt-BR" sz="2438" i="1" dirty="0" err="1">
                <a:latin typeface="Segoe UI" panose="020B0502040204020203" pitchFamily="34" charset="0"/>
                <a:cs typeface="Segoe UI" panose="020B0502040204020203" pitchFamily="34" charset="0"/>
              </a:rPr>
              <a:t>functional</a:t>
            </a:r>
            <a:r>
              <a:rPr lang="pt-BR" sz="2438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438" i="1" dirty="0" err="1">
                <a:latin typeface="Segoe UI" panose="020B0502040204020203" pitchFamily="34" charset="0"/>
                <a:cs typeface="Segoe UI" panose="020B0502040204020203" pitchFamily="34" charset="0"/>
              </a:rPr>
              <a:t>procurement</a:t>
            </a:r>
            <a:r>
              <a:rPr lang="pt-BR" sz="2438" dirty="0">
                <a:latin typeface="Segoe UI" panose="020B0502040204020203" pitchFamily="34" charset="0"/>
                <a:cs typeface="Segoe UI" panose="020B0502040204020203" pitchFamily="34" charset="0"/>
              </a:rPr>
              <a:t>);</a:t>
            </a:r>
          </a:p>
          <a:p>
            <a:pPr marL="341377" indent="-341377">
              <a:buClr>
                <a:srgbClr val="0070C0"/>
              </a:buClr>
              <a:buFont typeface="Wingdings" pitchFamily="2" charset="2"/>
              <a:buChar char="§"/>
            </a:pPr>
            <a:endParaRPr lang="pt-BR" sz="135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1377" indent="-341377">
              <a:buClr>
                <a:srgbClr val="0070C0"/>
              </a:buClr>
              <a:buFont typeface="Wingdings" pitchFamily="2" charset="2"/>
              <a:buChar char="§"/>
            </a:pPr>
            <a:r>
              <a:rPr lang="pt-BR" sz="2438" dirty="0">
                <a:latin typeface="Segoe UI" panose="020B0502040204020203" pitchFamily="34" charset="0"/>
                <a:cs typeface="Segoe UI" panose="020B0502040204020203" pitchFamily="34" charset="0"/>
              </a:rPr>
              <a:t>Bons exemplos, </a:t>
            </a:r>
            <a:r>
              <a:rPr lang="pt-BR" sz="2438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pilotos em pequena escala </a:t>
            </a:r>
            <a:r>
              <a:rPr lang="pt-BR" sz="2438" dirty="0">
                <a:latin typeface="Segoe UI" panose="020B0502040204020203" pitchFamily="34" charset="0"/>
                <a:cs typeface="Segoe UI" panose="020B0502040204020203" pitchFamily="34" charset="0"/>
              </a:rPr>
              <a:t>e casos-modelo que reduzam o risco de questionamento pelos órgãos de controle;</a:t>
            </a:r>
          </a:p>
          <a:p>
            <a:pPr marL="341377" indent="-341377" algn="just">
              <a:buClr>
                <a:srgbClr val="0070C0"/>
              </a:buClr>
              <a:buFont typeface="Wingdings" pitchFamily="2" charset="2"/>
              <a:buChar char="§"/>
            </a:pPr>
            <a:endParaRPr lang="pt-BR" sz="1084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1377" indent="-341377"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pt-BR" sz="2438" dirty="0">
                <a:latin typeface="Segoe UI" panose="020B0502040204020203" pitchFamily="34" charset="0"/>
                <a:cs typeface="Segoe UI" panose="020B0502040204020203" pitchFamily="34" charset="0"/>
              </a:rPr>
              <a:t>Plataformas e meios para </a:t>
            </a:r>
            <a:r>
              <a:rPr lang="pt-BR" sz="2438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conectar gestores públicos </a:t>
            </a:r>
            <a:r>
              <a:rPr lang="pt-BR" sz="2438" dirty="0">
                <a:latin typeface="Segoe UI" panose="020B0502040204020203" pitchFamily="34" charset="0"/>
                <a:cs typeface="Segoe UI" panose="020B0502040204020203" pitchFamily="34" charset="0"/>
              </a:rPr>
              <a:t>interessados em compras públicas de inovação.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42DB7F0-B5CA-EEBB-C190-50B2624B1626}"/>
              </a:ext>
            </a:extLst>
          </p:cNvPr>
          <p:cNvSpPr txBox="1">
            <a:spLocks/>
          </p:cNvSpPr>
          <p:nvPr/>
        </p:nvSpPr>
        <p:spPr>
          <a:xfrm>
            <a:off x="562154" y="645261"/>
            <a:ext cx="11067692" cy="546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0070C0"/>
                </a:solidFill>
                <a:latin typeface="Montserrat ExtraBold"/>
                <a:ea typeface="+mn-ea"/>
              </a:rPr>
              <a:t>COMO CONTRATAR INOVAÇÃO?</a:t>
            </a:r>
            <a:endParaRPr lang="pt-BR" sz="3200" dirty="0">
              <a:solidFill>
                <a:srgbClr val="0070C0"/>
              </a:solidFill>
              <a:latin typeface="Montserrat Black" panose="00000A00000000000000" pitchFamily="2" charset="0"/>
              <a:ea typeface="+mn-ea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971D72-F06C-8DB4-8CAC-303B05C661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9910"/>
            <a:ext cx="12192000" cy="268090"/>
          </a:xfrm>
          <a:prstGeom prst="rect">
            <a:avLst/>
          </a:prstGeom>
        </p:spPr>
      </p:pic>
      <p:sp>
        <p:nvSpPr>
          <p:cNvPr id="6" name="Retângulo 8">
            <a:extLst>
              <a:ext uri="{FF2B5EF4-FFF2-40B4-BE49-F238E27FC236}">
                <a16:creationId xmlns:a16="http://schemas.microsoft.com/office/drawing/2014/main" id="{FDE9D31C-D66A-556B-F893-BD5F6D055654}"/>
              </a:ext>
            </a:extLst>
          </p:cNvPr>
          <p:cNvSpPr/>
          <p:nvPr/>
        </p:nvSpPr>
        <p:spPr>
          <a:xfrm>
            <a:off x="649357" y="455935"/>
            <a:ext cx="1255939" cy="123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72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69BEAF1E-8B3E-CC4E-92EB-73D800CFFB6B}"/>
              </a:ext>
            </a:extLst>
          </p:cNvPr>
          <p:cNvSpPr/>
          <p:nvPr/>
        </p:nvSpPr>
        <p:spPr>
          <a:xfrm>
            <a:off x="6969130" y="4077072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Montserrat" pitchFamily="2" charset="77"/>
            </a:endParaRPr>
          </a:p>
          <a:p>
            <a:endParaRPr lang="pt-BR" dirty="0">
              <a:latin typeface="Montserrat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2DFFE6-09A9-E537-F49E-60F7DCD82335}"/>
              </a:ext>
            </a:extLst>
          </p:cNvPr>
          <p:cNvSpPr/>
          <p:nvPr/>
        </p:nvSpPr>
        <p:spPr>
          <a:xfrm>
            <a:off x="7818995" y="5084446"/>
            <a:ext cx="4384812" cy="992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sz="3200" b="1" dirty="0">
                <a:solidFill>
                  <a:schemeClr val="tx1"/>
                </a:solidFill>
                <a:latin typeface="Montserrat" pitchFamily="2" charset="77"/>
              </a:rPr>
              <a:t>www.toolkit</a:t>
            </a:r>
            <a:r>
              <a:rPr lang="en-BR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rPr>
              <a:t>cti</a:t>
            </a:r>
            <a:r>
              <a:rPr lang="en-BR" sz="3200" b="1" dirty="0">
                <a:solidFill>
                  <a:schemeClr val="tx1"/>
                </a:solidFill>
                <a:latin typeface="Montserrat" pitchFamily="2" charset="77"/>
              </a:rPr>
              <a:t>.org</a:t>
            </a:r>
          </a:p>
        </p:txBody>
      </p:sp>
      <p:pic>
        <p:nvPicPr>
          <p:cNvPr id="5" name="Imagem 1">
            <a:extLst>
              <a:ext uri="{FF2B5EF4-FFF2-40B4-BE49-F238E27FC236}">
                <a16:creationId xmlns:a16="http://schemas.microsoft.com/office/drawing/2014/main" id="{E4AE2B61-885A-8F87-8826-57E73812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9910"/>
            <a:ext cx="12192000" cy="268090"/>
          </a:xfrm>
          <a:prstGeom prst="rect">
            <a:avLst/>
          </a:prstGeom>
        </p:spPr>
      </p:pic>
      <p:pic>
        <p:nvPicPr>
          <p:cNvPr id="3" name="Picture 2" descr="A map of a network&#10;&#10;Description automatically generated">
            <a:extLst>
              <a:ext uri="{FF2B5EF4-FFF2-40B4-BE49-F238E27FC236}">
                <a16:creationId xmlns:a16="http://schemas.microsoft.com/office/drawing/2014/main" id="{B73253E6-3418-1941-B151-A048D90439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" r="5079" b="1556"/>
          <a:stretch/>
        </p:blipFill>
        <p:spPr>
          <a:xfrm>
            <a:off x="649944" y="1624532"/>
            <a:ext cx="7169051" cy="4619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796C302-AB42-F3EB-E1DC-0E9E8B17D35B}"/>
              </a:ext>
            </a:extLst>
          </p:cNvPr>
          <p:cNvSpPr txBox="1">
            <a:spLocks/>
          </p:cNvSpPr>
          <p:nvPr/>
        </p:nvSpPr>
        <p:spPr>
          <a:xfrm>
            <a:off x="562154" y="645261"/>
            <a:ext cx="11067692" cy="546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0070C0"/>
                </a:solidFill>
                <a:latin typeface="Montserrat ExtraBold"/>
                <a:ea typeface="+mn-ea"/>
              </a:rPr>
              <a:t>TOOLKIT DO MARCO LEGAL DE CT&amp;I</a:t>
            </a:r>
            <a:endParaRPr lang="pt-BR" sz="3200" dirty="0">
              <a:solidFill>
                <a:srgbClr val="0070C0"/>
              </a:solidFill>
              <a:latin typeface="Montserrat Black" panose="00000A00000000000000" pitchFamily="2" charset="0"/>
              <a:ea typeface="+mn-ea"/>
            </a:endParaRPr>
          </a:p>
        </p:txBody>
      </p:sp>
      <p:sp>
        <p:nvSpPr>
          <p:cNvPr id="7" name="Retângulo 8">
            <a:extLst>
              <a:ext uri="{FF2B5EF4-FFF2-40B4-BE49-F238E27FC236}">
                <a16:creationId xmlns:a16="http://schemas.microsoft.com/office/drawing/2014/main" id="{47353520-0BBF-0E1A-96AF-2A42CE822FAF}"/>
              </a:ext>
            </a:extLst>
          </p:cNvPr>
          <p:cNvSpPr/>
          <p:nvPr/>
        </p:nvSpPr>
        <p:spPr>
          <a:xfrm>
            <a:off x="649357" y="455935"/>
            <a:ext cx="1255939" cy="123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0C185F-FC7B-A742-0A2A-040B50BE4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849" y="1704569"/>
            <a:ext cx="3397105" cy="3392224"/>
          </a:xfrm>
          <a:prstGeom prst="rect">
            <a:avLst/>
          </a:prstGeom>
          <a:ln w="1143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087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69BEAF1E-8B3E-CC4E-92EB-73D800CFFB6B}"/>
              </a:ext>
            </a:extLst>
          </p:cNvPr>
          <p:cNvSpPr/>
          <p:nvPr/>
        </p:nvSpPr>
        <p:spPr>
          <a:xfrm>
            <a:off x="6969130" y="4077072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Montserrat" pitchFamily="2" charset="77"/>
            </a:endParaRPr>
          </a:p>
          <a:p>
            <a:endParaRPr lang="pt-BR" dirty="0">
              <a:latin typeface="Montserrat" pitchFamily="2" charset="77"/>
            </a:endParaRPr>
          </a:p>
        </p:txBody>
      </p:sp>
      <p:pic>
        <p:nvPicPr>
          <p:cNvPr id="5" name="Imagem 1">
            <a:extLst>
              <a:ext uri="{FF2B5EF4-FFF2-40B4-BE49-F238E27FC236}">
                <a16:creationId xmlns:a16="http://schemas.microsoft.com/office/drawing/2014/main" id="{E4AE2B61-885A-8F87-8826-57E73812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9910"/>
            <a:ext cx="12192000" cy="26809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796C302-AB42-F3EB-E1DC-0E9E8B17D35B}"/>
              </a:ext>
            </a:extLst>
          </p:cNvPr>
          <p:cNvSpPr txBox="1">
            <a:spLocks/>
          </p:cNvSpPr>
          <p:nvPr/>
        </p:nvSpPr>
        <p:spPr>
          <a:xfrm>
            <a:off x="562154" y="645261"/>
            <a:ext cx="11067692" cy="546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0070C0"/>
                </a:solidFill>
                <a:latin typeface="Montserrat ExtraBold"/>
                <a:ea typeface="+mn-ea"/>
              </a:rPr>
              <a:t>TOOLKIT DO MARCO LEGAL DE CT&amp;I</a:t>
            </a:r>
            <a:endParaRPr lang="pt-BR" sz="3200" dirty="0">
              <a:solidFill>
                <a:srgbClr val="0070C0"/>
              </a:solidFill>
              <a:latin typeface="Montserrat Black" panose="00000A00000000000000" pitchFamily="2" charset="0"/>
              <a:ea typeface="+mn-ea"/>
            </a:endParaRPr>
          </a:p>
        </p:txBody>
      </p:sp>
      <p:sp>
        <p:nvSpPr>
          <p:cNvPr id="7" name="Retângulo 8">
            <a:extLst>
              <a:ext uri="{FF2B5EF4-FFF2-40B4-BE49-F238E27FC236}">
                <a16:creationId xmlns:a16="http://schemas.microsoft.com/office/drawing/2014/main" id="{47353520-0BBF-0E1A-96AF-2A42CE822FAF}"/>
              </a:ext>
            </a:extLst>
          </p:cNvPr>
          <p:cNvSpPr/>
          <p:nvPr/>
        </p:nvSpPr>
        <p:spPr>
          <a:xfrm>
            <a:off x="649357" y="455935"/>
            <a:ext cx="1255939" cy="123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25">
            <a:extLst>
              <a:ext uri="{FF2B5EF4-FFF2-40B4-BE49-F238E27FC236}">
                <a16:creationId xmlns:a16="http://schemas.microsoft.com/office/drawing/2014/main" id="{A780216E-D8F8-C585-545F-53755506C0B5}"/>
              </a:ext>
            </a:extLst>
          </p:cNvPr>
          <p:cNvSpPr txBox="1"/>
          <p:nvPr/>
        </p:nvSpPr>
        <p:spPr>
          <a:xfrm rot="5400000">
            <a:off x="8055688" y="2468120"/>
            <a:ext cx="5725003" cy="31719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9900" b="1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pt-BR" sz="19900" b="1" dirty="0">
                <a:solidFill>
                  <a:schemeClr val="bg1">
                    <a:lumMod val="85000"/>
                  </a:schemeClr>
                </a:solidFill>
              </a:rPr>
              <a:t>23</a:t>
            </a:r>
            <a:endParaRPr lang="pt-BR" sz="19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tângulo 8">
            <a:extLst>
              <a:ext uri="{FF2B5EF4-FFF2-40B4-BE49-F238E27FC236}">
                <a16:creationId xmlns:a16="http://schemas.microsoft.com/office/drawing/2014/main" id="{1B693849-1062-1190-2D17-B14BE42444AE}"/>
              </a:ext>
            </a:extLst>
          </p:cNvPr>
          <p:cNvSpPr/>
          <p:nvPr/>
        </p:nvSpPr>
        <p:spPr>
          <a:xfrm>
            <a:off x="6944295" y="4077072"/>
            <a:ext cx="4561339" cy="64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latin typeface="Montserrat" pitchFamily="2" charset="77"/>
            </a:endParaRPr>
          </a:p>
          <a:p>
            <a:endParaRPr lang="pt-BR" dirty="0">
              <a:latin typeface="Montserrat" pitchFamily="2" charset="77"/>
            </a:endParaRPr>
          </a:p>
        </p:txBody>
      </p:sp>
      <p:sp>
        <p:nvSpPr>
          <p:cNvPr id="11" name="CaixaDeTexto 3">
            <a:extLst>
              <a:ext uri="{FF2B5EF4-FFF2-40B4-BE49-F238E27FC236}">
                <a16:creationId xmlns:a16="http://schemas.microsoft.com/office/drawing/2014/main" id="{F22F2571-A797-A52C-DFE7-957792347810}"/>
              </a:ext>
            </a:extLst>
          </p:cNvPr>
          <p:cNvSpPr txBox="1"/>
          <p:nvPr/>
        </p:nvSpPr>
        <p:spPr>
          <a:xfrm>
            <a:off x="2482768" y="3124374"/>
            <a:ext cx="3931360" cy="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Acordo de Parceria para PD&amp;I</a:t>
            </a:r>
          </a:p>
        </p:txBody>
      </p:sp>
      <p:sp>
        <p:nvSpPr>
          <p:cNvPr id="12" name="CaixaDeTexto 7">
            <a:extLst>
              <a:ext uri="{FF2B5EF4-FFF2-40B4-BE49-F238E27FC236}">
                <a16:creationId xmlns:a16="http://schemas.microsoft.com/office/drawing/2014/main" id="{49AC33A7-E237-A5D4-CEBC-14FE82F8A57A}"/>
              </a:ext>
            </a:extLst>
          </p:cNvPr>
          <p:cNvSpPr txBox="1"/>
          <p:nvPr/>
        </p:nvSpPr>
        <p:spPr>
          <a:xfrm>
            <a:off x="6958118" y="3134704"/>
            <a:ext cx="53665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Prestação de serviços técnicos especializados</a:t>
            </a:r>
          </a:p>
        </p:txBody>
      </p:sp>
      <p:sp>
        <p:nvSpPr>
          <p:cNvPr id="13" name="CaixaDeTexto 9">
            <a:extLst>
              <a:ext uri="{FF2B5EF4-FFF2-40B4-BE49-F238E27FC236}">
                <a16:creationId xmlns:a16="http://schemas.microsoft.com/office/drawing/2014/main" id="{E0A9A52B-595B-E725-4785-5603352F38E9}"/>
              </a:ext>
            </a:extLst>
          </p:cNvPr>
          <p:cNvSpPr txBox="1"/>
          <p:nvPr/>
        </p:nvSpPr>
        <p:spPr>
          <a:xfrm>
            <a:off x="2466340" y="1562864"/>
            <a:ext cx="4502790" cy="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Encomenda tecnológica </a:t>
            </a:r>
          </a:p>
        </p:txBody>
      </p:sp>
      <p:sp>
        <p:nvSpPr>
          <p:cNvPr id="14" name="CaixaDeTexto 12">
            <a:extLst>
              <a:ext uri="{FF2B5EF4-FFF2-40B4-BE49-F238E27FC236}">
                <a16:creationId xmlns:a16="http://schemas.microsoft.com/office/drawing/2014/main" id="{9A8C3BA7-733C-E8E3-BDA8-C93F75B9FC25}"/>
              </a:ext>
            </a:extLst>
          </p:cNvPr>
          <p:cNvSpPr txBox="1"/>
          <p:nvPr/>
        </p:nvSpPr>
        <p:spPr>
          <a:xfrm>
            <a:off x="2466340" y="2191628"/>
            <a:ext cx="4502790" cy="711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Modalidade especial de licitação do Marco Legal de Startups</a:t>
            </a:r>
          </a:p>
        </p:txBody>
      </p:sp>
      <p:sp>
        <p:nvSpPr>
          <p:cNvPr id="15" name="CaixaDeTexto 13">
            <a:extLst>
              <a:ext uri="{FF2B5EF4-FFF2-40B4-BE49-F238E27FC236}">
                <a16:creationId xmlns:a16="http://schemas.microsoft.com/office/drawing/2014/main" id="{EB6460C5-BCCE-B95B-FB22-866C9F0DDA11}"/>
              </a:ext>
            </a:extLst>
          </p:cNvPr>
          <p:cNvSpPr txBox="1"/>
          <p:nvPr/>
        </p:nvSpPr>
        <p:spPr>
          <a:xfrm>
            <a:off x="2415145" y="4370118"/>
            <a:ext cx="4502790" cy="711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Transferência de Tecnologia e licenciamento de </a:t>
            </a:r>
            <a:r>
              <a:rPr lang="pt-BR" sz="2000" dirty="0" err="1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Prop</a:t>
            </a:r>
            <a:r>
              <a:rPr lang="pt-BR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. Intelectual</a:t>
            </a:r>
          </a:p>
        </p:txBody>
      </p:sp>
      <p:sp>
        <p:nvSpPr>
          <p:cNvPr id="16" name="CaixaDeTexto 14">
            <a:extLst>
              <a:ext uri="{FF2B5EF4-FFF2-40B4-BE49-F238E27FC236}">
                <a16:creationId xmlns:a16="http://schemas.microsoft.com/office/drawing/2014/main" id="{C760A7E5-6424-1A29-C237-3EDFD2B198B0}"/>
              </a:ext>
            </a:extLst>
          </p:cNvPr>
          <p:cNvSpPr txBox="1"/>
          <p:nvPr/>
        </p:nvSpPr>
        <p:spPr>
          <a:xfrm>
            <a:off x="2481688" y="3754004"/>
            <a:ext cx="3289174" cy="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Convênio para PD&amp;I</a:t>
            </a:r>
          </a:p>
        </p:txBody>
      </p:sp>
      <p:sp>
        <p:nvSpPr>
          <p:cNvPr id="17" name="CaixaDeTexto 15">
            <a:extLst>
              <a:ext uri="{FF2B5EF4-FFF2-40B4-BE49-F238E27FC236}">
                <a16:creationId xmlns:a16="http://schemas.microsoft.com/office/drawing/2014/main" id="{7F996223-F5F5-321F-4446-3F7093B17B97}"/>
              </a:ext>
            </a:extLst>
          </p:cNvPr>
          <p:cNvSpPr txBox="1"/>
          <p:nvPr/>
        </p:nvSpPr>
        <p:spPr>
          <a:xfrm>
            <a:off x="6960425" y="1564999"/>
            <a:ext cx="4502790" cy="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Concursos de inovação</a:t>
            </a:r>
          </a:p>
        </p:txBody>
      </p:sp>
      <p:sp>
        <p:nvSpPr>
          <p:cNvPr id="18" name="CaixaDeTexto 16">
            <a:extLst>
              <a:ext uri="{FF2B5EF4-FFF2-40B4-BE49-F238E27FC236}">
                <a16:creationId xmlns:a16="http://schemas.microsoft.com/office/drawing/2014/main" id="{B2DB36C3-090F-D2A9-E2B7-2A663BA8EA6F}"/>
              </a:ext>
            </a:extLst>
          </p:cNvPr>
          <p:cNvSpPr txBox="1"/>
          <p:nvPr/>
        </p:nvSpPr>
        <p:spPr>
          <a:xfrm>
            <a:off x="2478166" y="5684342"/>
            <a:ext cx="3935961" cy="711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Checklist para instrução de processos</a:t>
            </a:r>
          </a:p>
        </p:txBody>
      </p:sp>
      <p:sp>
        <p:nvSpPr>
          <p:cNvPr id="19" name="CaixaDeTexto 17">
            <a:extLst>
              <a:ext uri="{FF2B5EF4-FFF2-40B4-BE49-F238E27FC236}">
                <a16:creationId xmlns:a16="http://schemas.microsoft.com/office/drawing/2014/main" id="{D06218FB-A73E-5543-43F7-D207F5861A08}"/>
              </a:ext>
            </a:extLst>
          </p:cNvPr>
          <p:cNvSpPr txBox="1"/>
          <p:nvPr/>
        </p:nvSpPr>
        <p:spPr>
          <a:xfrm>
            <a:off x="6960425" y="5719706"/>
            <a:ext cx="4502790" cy="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Cartilha de propriedade intelectual</a:t>
            </a:r>
          </a:p>
        </p:txBody>
      </p:sp>
      <p:sp>
        <p:nvSpPr>
          <p:cNvPr id="20" name="CaixaDeTexto 18">
            <a:extLst>
              <a:ext uri="{FF2B5EF4-FFF2-40B4-BE49-F238E27FC236}">
                <a16:creationId xmlns:a16="http://schemas.microsoft.com/office/drawing/2014/main" id="{2B0265BA-E000-A804-D61E-920B4817256B}"/>
              </a:ext>
            </a:extLst>
          </p:cNvPr>
          <p:cNvSpPr txBox="1"/>
          <p:nvPr/>
        </p:nvSpPr>
        <p:spPr>
          <a:xfrm>
            <a:off x="6933602" y="2204184"/>
            <a:ext cx="4502790" cy="711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Chamamento público para instalação de ambientes promotores de inovação</a:t>
            </a:r>
          </a:p>
        </p:txBody>
      </p:sp>
      <p:sp>
        <p:nvSpPr>
          <p:cNvPr id="21" name="CaixaDeTexto 19">
            <a:extLst>
              <a:ext uri="{FF2B5EF4-FFF2-40B4-BE49-F238E27FC236}">
                <a16:creationId xmlns:a16="http://schemas.microsoft.com/office/drawing/2014/main" id="{7513C378-7439-E893-91EA-B2C5C77EAE8E}"/>
              </a:ext>
            </a:extLst>
          </p:cNvPr>
          <p:cNvSpPr txBox="1"/>
          <p:nvPr/>
        </p:nvSpPr>
        <p:spPr>
          <a:xfrm>
            <a:off x="6960425" y="4383656"/>
            <a:ext cx="4502790" cy="711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Modelos para constituição de Comitê Técnico de Especialistas</a:t>
            </a:r>
          </a:p>
        </p:txBody>
      </p:sp>
      <p:sp>
        <p:nvSpPr>
          <p:cNvPr id="22" name="CaixaDeTexto 20">
            <a:extLst>
              <a:ext uri="{FF2B5EF4-FFF2-40B4-BE49-F238E27FC236}">
                <a16:creationId xmlns:a16="http://schemas.microsoft.com/office/drawing/2014/main" id="{25981492-6580-C2F6-D9F2-C149D90894A5}"/>
              </a:ext>
            </a:extLst>
          </p:cNvPr>
          <p:cNvSpPr txBox="1"/>
          <p:nvPr/>
        </p:nvSpPr>
        <p:spPr>
          <a:xfrm>
            <a:off x="6960425" y="3787187"/>
            <a:ext cx="4502790" cy="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Acordo de confidencialidade [PT]-[EN]</a:t>
            </a:r>
          </a:p>
        </p:txBody>
      </p:sp>
      <p:sp>
        <p:nvSpPr>
          <p:cNvPr id="23" name="CaixaDeTexto 2">
            <a:extLst>
              <a:ext uri="{FF2B5EF4-FFF2-40B4-BE49-F238E27FC236}">
                <a16:creationId xmlns:a16="http://schemas.microsoft.com/office/drawing/2014/main" id="{F443A3CC-04C8-1895-9C69-8DBB3C3A7016}"/>
              </a:ext>
            </a:extLst>
          </p:cNvPr>
          <p:cNvSpPr txBox="1"/>
          <p:nvPr/>
        </p:nvSpPr>
        <p:spPr>
          <a:xfrm>
            <a:off x="266701" y="2888483"/>
            <a:ext cx="1893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rPr>
              <a:t>instrumentos jurídicos</a:t>
            </a:r>
          </a:p>
        </p:txBody>
      </p:sp>
      <p:sp>
        <p:nvSpPr>
          <p:cNvPr id="24" name="CaixaDeTexto 10">
            <a:extLst>
              <a:ext uri="{FF2B5EF4-FFF2-40B4-BE49-F238E27FC236}">
                <a16:creationId xmlns:a16="http://schemas.microsoft.com/office/drawing/2014/main" id="{98911C2A-BF2D-1337-7CAF-6B606FDDE73D}"/>
              </a:ext>
            </a:extLst>
          </p:cNvPr>
          <p:cNvSpPr txBox="1"/>
          <p:nvPr/>
        </p:nvSpPr>
        <p:spPr>
          <a:xfrm>
            <a:off x="266701" y="5848840"/>
            <a:ext cx="1776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ontserrat" pitchFamily="2" charset="77"/>
              </a:rPr>
              <a:t>documentos de apoio</a:t>
            </a:r>
          </a:p>
        </p:txBody>
      </p:sp>
      <p:sp>
        <p:nvSpPr>
          <p:cNvPr id="25" name="CaixaDeTexto 28">
            <a:extLst>
              <a:ext uri="{FF2B5EF4-FFF2-40B4-BE49-F238E27FC236}">
                <a16:creationId xmlns:a16="http://schemas.microsoft.com/office/drawing/2014/main" id="{241827CA-1FBF-F64F-34C0-0584C467BB71}"/>
              </a:ext>
            </a:extLst>
          </p:cNvPr>
          <p:cNvSpPr txBox="1"/>
          <p:nvPr/>
        </p:nvSpPr>
        <p:spPr>
          <a:xfrm>
            <a:off x="1219102" y="5000861"/>
            <a:ext cx="8206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</a:t>
            </a:r>
            <a:endParaRPr lang="pt-BR" sz="6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CaixaDeTexto 29">
            <a:extLst>
              <a:ext uri="{FF2B5EF4-FFF2-40B4-BE49-F238E27FC236}">
                <a16:creationId xmlns:a16="http://schemas.microsoft.com/office/drawing/2014/main" id="{9C97FF36-D99D-52B8-2C90-711AD11DCA08}"/>
              </a:ext>
            </a:extLst>
          </p:cNvPr>
          <p:cNvSpPr txBox="1"/>
          <p:nvPr/>
        </p:nvSpPr>
        <p:spPr>
          <a:xfrm>
            <a:off x="1041401" y="1877750"/>
            <a:ext cx="1181888" cy="1114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600" b="1" dirty="0">
                <a:solidFill>
                  <a:schemeClr val="accent5">
                    <a:lumMod val="75000"/>
                  </a:schemeClr>
                </a:solidFill>
              </a:rPr>
              <a:t>10</a:t>
            </a:r>
            <a:endParaRPr lang="pt-BR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Retângulo 8">
            <a:extLst>
              <a:ext uri="{FF2B5EF4-FFF2-40B4-BE49-F238E27FC236}">
                <a16:creationId xmlns:a16="http://schemas.microsoft.com/office/drawing/2014/main" id="{635B4BE8-4712-4839-AB03-70F81532DBE7}"/>
              </a:ext>
            </a:extLst>
          </p:cNvPr>
          <p:cNvSpPr/>
          <p:nvPr/>
        </p:nvSpPr>
        <p:spPr>
          <a:xfrm rot="5400000">
            <a:off x="1858117" y="5936298"/>
            <a:ext cx="842930" cy="123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tângulo 8">
            <a:extLst>
              <a:ext uri="{FF2B5EF4-FFF2-40B4-BE49-F238E27FC236}">
                <a16:creationId xmlns:a16="http://schemas.microsoft.com/office/drawing/2014/main" id="{EA1B0D25-25E0-64B4-DAEC-2DE5FDFC4219}"/>
              </a:ext>
            </a:extLst>
          </p:cNvPr>
          <p:cNvSpPr/>
          <p:nvPr/>
        </p:nvSpPr>
        <p:spPr>
          <a:xfrm rot="5400000">
            <a:off x="577643" y="3226524"/>
            <a:ext cx="3446386" cy="123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2CC9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tângulo 8">
            <a:extLst>
              <a:ext uri="{FF2B5EF4-FFF2-40B4-BE49-F238E27FC236}">
                <a16:creationId xmlns:a16="http://schemas.microsoft.com/office/drawing/2014/main" id="{1174A12C-0230-3DB2-4A79-30922413F81E}"/>
              </a:ext>
            </a:extLst>
          </p:cNvPr>
          <p:cNvSpPr/>
          <p:nvPr/>
        </p:nvSpPr>
        <p:spPr>
          <a:xfrm rot="5400000">
            <a:off x="5078362" y="3261719"/>
            <a:ext cx="3446385" cy="123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2CC9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tângulo 8">
            <a:extLst>
              <a:ext uri="{FF2B5EF4-FFF2-40B4-BE49-F238E27FC236}">
                <a16:creationId xmlns:a16="http://schemas.microsoft.com/office/drawing/2014/main" id="{E8CA0623-5E0C-64F8-B57F-8F5AF211C4F9}"/>
              </a:ext>
            </a:extLst>
          </p:cNvPr>
          <p:cNvSpPr/>
          <p:nvPr/>
        </p:nvSpPr>
        <p:spPr>
          <a:xfrm rot="5400000">
            <a:off x="6380088" y="5936298"/>
            <a:ext cx="842930" cy="123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00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0B57154-40B6-4A75-84FA-54D9B24B4F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17453" y="1161651"/>
            <a:ext cx="9573263" cy="5428259"/>
          </a:xfrm>
          <a:prstGeom prst="rect">
            <a:avLst/>
          </a:prstGeom>
        </p:spPr>
      </p:pic>
      <p:sp>
        <p:nvSpPr>
          <p:cNvPr id="3" name="Retângulo 8">
            <a:extLst>
              <a:ext uri="{FF2B5EF4-FFF2-40B4-BE49-F238E27FC236}">
                <a16:creationId xmlns:a16="http://schemas.microsoft.com/office/drawing/2014/main" id="{687ACC7A-9930-8D3A-4EDF-B9E084FC79A6}"/>
              </a:ext>
            </a:extLst>
          </p:cNvPr>
          <p:cNvSpPr/>
          <p:nvPr/>
        </p:nvSpPr>
        <p:spPr>
          <a:xfrm>
            <a:off x="649357" y="455935"/>
            <a:ext cx="1255939" cy="123208"/>
          </a:xfrm>
          <a:prstGeom prst="rect">
            <a:avLst/>
          </a:prstGeom>
          <a:solidFill>
            <a:srgbClr val="269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DC75BBC-03B5-C730-12CA-13E58D85B96D}"/>
              </a:ext>
            </a:extLst>
          </p:cNvPr>
          <p:cNvSpPr txBox="1">
            <a:spLocks/>
          </p:cNvSpPr>
          <p:nvPr/>
        </p:nvSpPr>
        <p:spPr>
          <a:xfrm>
            <a:off x="570239" y="735644"/>
            <a:ext cx="11067692" cy="5463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0070C0"/>
                </a:solidFill>
                <a:latin typeface="Montserrat ExtraBold"/>
                <a:ea typeface="+mn-ea"/>
              </a:rPr>
              <a:t>MARCO LEGAL DE STARTUPS</a:t>
            </a:r>
            <a:endParaRPr lang="pt-BR" sz="3200" dirty="0">
              <a:solidFill>
                <a:srgbClr val="0070C0"/>
              </a:solidFill>
              <a:latin typeface="Montserrat Black" panose="00000A00000000000000" pitchFamily="2" charset="0"/>
              <a:ea typeface="+mn-e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D0D22F-0A89-904F-ADA6-DA1E404A5B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9910"/>
            <a:ext cx="12192000" cy="2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86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5935</TotalTime>
  <Words>792</Words>
  <Application>Microsoft Macintosh PowerPoint</Application>
  <PresentationFormat>Widescreen</PresentationFormat>
  <Paragraphs>100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Amazon Ember</vt:lpstr>
      <vt:lpstr>Arial</vt:lpstr>
      <vt:lpstr>Calibri</vt:lpstr>
      <vt:lpstr>Calibri Light</vt:lpstr>
      <vt:lpstr>Helvetica Neue Light</vt:lpstr>
      <vt:lpstr>Montserrat</vt:lpstr>
      <vt:lpstr>Montserrat Black</vt:lpstr>
      <vt:lpstr>Montserrat ExtraBold</vt:lpstr>
      <vt:lpstr>Segoe UI</vt:lpstr>
      <vt:lpstr>Wingdings</vt:lpstr>
      <vt:lpstr>Tema do Office</vt:lpstr>
      <vt:lpstr>CONTRATAÇÕES PÚBLICAS DE SOLUÇÕES INOVADORAS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MARCO LEGAL DE STARTUPS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Cassiane Silveira Osorio</dc:creator>
  <cp:lastModifiedBy>Rafael Carvalho de Fassio</cp:lastModifiedBy>
  <cp:revision>75</cp:revision>
  <dcterms:created xsi:type="dcterms:W3CDTF">2021-09-29T18:29:02Z</dcterms:created>
  <dcterms:modified xsi:type="dcterms:W3CDTF">2024-03-25T00:47:22Z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ad1aa98-b4b6-4f6d-a238-eb87b534c92d_Enabled">
    <vt:lpwstr>true</vt:lpwstr>
  </property>
  <property fmtid="{D5CDD505-2E9C-101B-9397-08002B2CF9AE}" pid="3" name="MSIP_Label_aad1aa98-b4b6-4f6d-a238-eb87b534c92d_SetDate">
    <vt:lpwstr>2023-02-24T19:59:10Z</vt:lpwstr>
  </property>
  <property fmtid="{D5CDD505-2E9C-101B-9397-08002B2CF9AE}" pid="4" name="MSIP_Label_aad1aa98-b4b6-4f6d-a238-eb87b534c92d_Method">
    <vt:lpwstr>Standard</vt:lpwstr>
  </property>
  <property fmtid="{D5CDD505-2E9C-101B-9397-08002B2CF9AE}" pid="5" name="MSIP_Label_aad1aa98-b4b6-4f6d-a238-eb87b534c92d_Name">
    <vt:lpwstr>defa4170-0d19-0005-0004-bc88714345d2</vt:lpwstr>
  </property>
  <property fmtid="{D5CDD505-2E9C-101B-9397-08002B2CF9AE}" pid="6" name="MSIP_Label_aad1aa98-b4b6-4f6d-a238-eb87b534c92d_SiteId">
    <vt:lpwstr>83bd090b-756e-4a02-a512-e5ea02c03041</vt:lpwstr>
  </property>
  <property fmtid="{D5CDD505-2E9C-101B-9397-08002B2CF9AE}" pid="7" name="MSIP_Label_aad1aa98-b4b6-4f6d-a238-eb87b534c92d_ActionId">
    <vt:lpwstr>aa39673f-e5ae-4286-84b4-b62a669410ce</vt:lpwstr>
  </property>
  <property fmtid="{D5CDD505-2E9C-101B-9397-08002B2CF9AE}" pid="8" name="MSIP_Label_aad1aa98-b4b6-4f6d-a238-eb87b534c92d_ContentBits">
    <vt:lpwstr>0</vt:lpwstr>
  </property>
</Properties>
</file>