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3.jpeg" ContentType="image/jpe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914BD32-7AD7-497A-9814-78326472B24D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C7E6779-CD1D-4457-8C8F-EC24257B8543}" type="slidenum">
              <a:rPr lang="pt-B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17/11/15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1967BCF-BDDA-42AA-98BF-D26AE347A89C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file:///C:/Users/sergiobispo/AppData/Local/Temp/A%20pessoa%20com%20defici&#234;ncia%20e%20sua%20rela&#231;&#227;o%20com%20a%20hist&#243;ria%20da%20humanidade.doc" TargetMode="External"/><Relationship Id="rId2" Type="http://schemas.openxmlformats.org/officeDocument/2006/relationships/hyperlink" Target="file:///C:/Users/sergiobispo/AppData/Local/Temp/A%20pessoa%20com%20defici&#234;ncia%20e%20sua%20rela&#231;&#227;o%20com%20a%20hist&#243;ria%20da%20humanidade.doc" TargetMode="External"/><Relationship Id="rId3" Type="http://schemas.openxmlformats.org/officeDocument/2006/relationships/hyperlink" Target="file:///C:/Users/sergiobispo/AppData/Local/Temp/A%20pessoa%20com%20defici&#234;ncia%20e%20sua%20rela&#231;&#227;o%20com%20a%20hist&#243;ria%20da%20humanidade.doc" TargetMode="External"/><Relationship Id="rId4" Type="http://schemas.openxmlformats.org/officeDocument/2006/relationships/hyperlink" Target="file:///C:/Users/sergiobispo/AppData/Local/Temp/A%20pessoa%20com%20defici&#234;ncia%20e%20sua%20rela&#231;&#227;o%20com%20a%20hist&#243;ria%20da%20humanidade.doc" TargetMode="External"/><Relationship Id="rId5" Type="http://schemas.openxmlformats.org/officeDocument/2006/relationships/hyperlink" Target="file:///C:/Users/sergiobispo/AppData/Local/Temp/A%20pessoa%20com%20defici&#234;ncia%20e%20sua%20rela&#231;&#227;o%20com%20a%20hist&#243;ria%20da%20humanidade.doc" TargetMode="External"/><Relationship Id="rId6" Type="http://schemas.openxmlformats.org/officeDocument/2006/relationships/image" Target="../media/image2.png"/><Relationship Id="rId7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395640" y="1412640"/>
            <a:ext cx="7560360" cy="40690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pt-BR" sz="3200">
                <a:solidFill>
                  <a:srgbClr val="1f497d"/>
                </a:solidFill>
                <a:latin typeface="Calibri"/>
              </a:rPr>
              <a:t>Todos Juntos por um Brasil mais Acessível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3200">
                <a:solidFill>
                  <a:srgbClr val="000000"/>
                </a:solidFill>
                <a:latin typeface="Calibri"/>
              </a:rPr>
              <a:t>A Diversidade Humana, a Pessoa com Deficiência e a Acessibilidade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95640" y="5622480"/>
            <a:ext cx="7416360" cy="7002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entury"/>
              </a:rPr>
              <a:t>Conselho Nacional do Ministério Público (CNMP)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entury"/>
              </a:rPr>
              <a:t>Núcleo de Atuação Especial em Acessibilidade (NEACE)</a:t>
            </a:r>
            <a:endParaRPr/>
          </a:p>
        </p:txBody>
      </p:sp>
      <p:sp>
        <p:nvSpPr>
          <p:cNvPr id="4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30C8DB3-8116-49B0-853D-02A026888C3D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67640" y="116640"/>
            <a:ext cx="7354800" cy="863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u="sng">
                <a:solidFill>
                  <a:srgbClr val="0000ff"/>
                </a:solidFill>
                <a:latin typeface="Calibri"/>
                <a:hlinkClick r:id="rId1"/>
              </a:rPr>
              <a:t>http://phylos.net/direito/pd-historia</a:t>
            </a:r>
            <a:r>
              <a:rPr b="1" lang="pt-BR" u="sng">
                <a:solidFill>
                  <a:srgbClr val="0000ff"/>
                </a:solidFill>
                <a:latin typeface="Calibri"/>
                <a:hlinkClick r:id="rId2"/>
              </a:rPr>
              <a:t>/</a:t>
            </a:r>
            <a:r>
              <a:rPr b="1" lang="pt-BR" sz="1600" u="sng">
                <a:solidFill>
                  <a:srgbClr val="0000ff"/>
                </a:solidFill>
                <a:latin typeface="Calibri"/>
                <a:hlinkClick r:id="rId3"/>
              </a:rPr>
              <a:t>A pessoa com deficiência e sua relação com a história da humanidade</a:t>
            </a:r>
            <a:r>
              <a:rPr lang="pt-BR" sz="1600" u="sng">
                <a:solidFill>
                  <a:srgbClr val="0000ff"/>
                </a:solidFill>
                <a:latin typeface="Calibri"/>
                <a:hlinkClick r:id="rId4"/>
              </a:rPr>
              <a:t> </a:t>
            </a:r>
            <a:r>
              <a:rPr lang="pt-BR" sz="1600" u="sng">
                <a:solidFill>
                  <a:srgbClr val="0000ff"/>
                </a:solidFill>
                <a:latin typeface="Calibri"/>
                <a:hlinkClick r:id="rId5"/>
              </a:rPr>
              <a:t>Maria Aparecida Gugel</a:t>
            </a:r>
            <a:r>
              <a:rPr lang="pt-BR" sz="1600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971640" y="1268640"/>
            <a:ext cx="6480360" cy="51123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4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9257D29-86B8-42EC-8AD5-C9E07A877CF6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48" name="Picture 2"/>
          <p:cNvPicPr/>
          <p:nvPr/>
        </p:nvPicPr>
        <p:blipFill>
          <a:blip r:embed="rId6"/>
          <a:stretch>
            <a:fillRect/>
          </a:stretch>
        </p:blipFill>
        <p:spPr>
          <a:xfrm>
            <a:off x="1331640" y="1196640"/>
            <a:ext cx="5976360" cy="525636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17/11/15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E672172-6701-49D5-902D-44139B91C25A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51" name="TextShape 3"/>
          <p:cNvSpPr txBox="1"/>
          <p:nvPr/>
        </p:nvSpPr>
        <p:spPr>
          <a:xfrm>
            <a:off x="5220000" y="3429000"/>
            <a:ext cx="2808000" cy="2447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pt-BR">
                <a:solidFill>
                  <a:srgbClr val="000000"/>
                </a:solidFill>
                <a:latin typeface="Calibri"/>
              </a:rPr>
              <a:t>Le Nain, portrait d´un jeune mendiant (1642)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Le Pied-Bot (1870)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L’enfant hémiplégique (2007)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>
                <a:solidFill>
                  <a:srgbClr val="000000"/>
                </a:solidFill>
                <a:latin typeface="Calibri"/>
              </a:rPr>
              <a:t>Jusepe de Ribera</a:t>
            </a:r>
            <a:r>
              <a:rPr b="1" lang="pt-BR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pic>
        <p:nvPicPr>
          <p:cNvPr descr="" id="52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4896360" cy="619704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60640"/>
            <a:ext cx="7426800" cy="719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As Constituições</a:t>
            </a:r>
            <a:r>
              <a:rPr b="1" lang="pt-BR" sz="2400">
                <a:solidFill>
                  <a:srgbClr val="000000"/>
                </a:solidFill>
                <a:latin typeface="Calibri"/>
              </a:rPr>
              <a:t>
</a:t>
            </a:r>
            <a:r>
              <a:rPr b="1" lang="pt-BR" sz="2400">
                <a:solidFill>
                  <a:srgbClr val="000000"/>
                </a:solidFill>
                <a:latin typeface="Calibri"/>
              </a:rPr>
              <a:t>Onde estava a pessoa? </a:t>
            </a:r>
            <a:r>
              <a:rPr lang="pt-BR" sz="2400">
                <a:solidFill>
                  <a:srgbClr val="000000"/>
                </a:solidFill>
                <a:latin typeface="Calibri"/>
              </a:rPr>
              <a:t>1824  ...  1891</a:t>
            </a:r>
            <a:r>
              <a:rPr b="1" lang="pt-BR" sz="2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295E439-2BA0-4420-9A10-CD19D669984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11640" y="116640"/>
            <a:ext cx="7354800" cy="863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pt-BR">
                <a:solidFill>
                  <a:srgbClr val="000000"/>
                </a:solidFill>
                <a:latin typeface="Calibri"/>
              </a:rPr>
              <a:t>PROPÓSITO: PROMOVER, PROTEGER E ASSEGURAR ... DIREITOS HUMANOS E LIBERDADES FUNDAMENTAIS DE TODAS AS PESSOAS COM DEFICIÊNCIA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457200" y="1268640"/>
            <a:ext cx="7570800" cy="51123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400">
                <a:solidFill>
                  <a:srgbClr val="1f497d"/>
                </a:solidFill>
                <a:latin typeface="writer8"/>
                <a:ea typeface="Arial Unicode MS"/>
              </a:rPr>
              <a:t>... </a:t>
            </a:r>
            <a:r>
              <a:rPr b="1" lang="pt-BR" sz="2400">
                <a:solidFill>
                  <a:srgbClr val="1e1c11"/>
                </a:solidFill>
                <a:latin typeface="Arial"/>
                <a:ea typeface="Arial Unicode MS"/>
              </a:rPr>
              <a:t>impedimentos de longo prazo de natureza </a:t>
            </a:r>
            <a:r>
              <a:rPr b="1" lang="pt-BR" sz="2400">
                <a:solidFill>
                  <a:srgbClr val="000000"/>
                </a:solidFill>
                <a:latin typeface="Calibri"/>
                <a:ea typeface="Arial Unicode MS"/>
              </a:rPr>
              <a:t>física, mental, intelectual ou sensorial, </a:t>
            </a:r>
            <a:r>
              <a:rPr b="1" lang="pt-BR" sz="2400">
                <a:solidFill>
                  <a:srgbClr val="1e1c11"/>
                </a:solidFill>
                <a:latin typeface="Arial"/>
                <a:ea typeface="Arial Unicode MS"/>
              </a:rPr>
              <a:t>os quais, em interação com diversas barreiras, podem obstruir sua participação plena e efetiva na sociedade em igualdades de condições com as demais pessoas.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  <a:ea typeface="Arial Unicode MS"/>
              </a:rPr>
              <a:t>Convenção sobre os Direitos da Pessoa com Deficiência, Decreto nº 6.949/2009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  <a:ea typeface="Arial Unicode MS"/>
              </a:rPr>
              <a:t>Lei Brasileira de Inclusão da Pessoa com Deficiência, Lei n° 13.146/2015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5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44D5CDE-AF2A-47DD-B6F1-5D8CBF296368}" type="slidenum">
              <a:rPr lang="pt-BR" sz="1200">
                <a:solidFill>
                  <a:srgbClr val="8b8b8b"/>
                </a:solidFill>
                <a:latin typeface="&gt;&lt;value"/>
              </a:rPr>
              <a:t>&lt;número&gt;</a:t>
            </a:fld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251640" y="188640"/>
            <a:ext cx="7632360" cy="604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O PROPÓSITO E A RELAÇÃO COM O AMBIENTE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A Classificação Internacional de Funcionalidade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0 Deficiência = 1 impedimentos x 0 Ambiente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0 Deficiência = 5 impedimentos x 0 Ambiente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1 Deficiência = 1 impedimentos x 1 Ambiente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25 Deficiência = 5 impedimentos x 5 Ambiente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1900">
                <a:solidFill>
                  <a:srgbClr val="000000"/>
                </a:solidFill>
                <a:latin typeface="Calibri"/>
              </a:rPr>
              <a:t>Deficiência = impedimentos X ambiente  (Marcelo Medeiros, 2005)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3" st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78" st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223" st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269" st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57200" y="274680"/>
            <a:ext cx="7498800" cy="705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Convenção sobre os Direitos das Pessoas com Deficiência (CDPD)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457200" y="1340640"/>
            <a:ext cx="7498800" cy="4785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3200">
                <a:solidFill>
                  <a:srgbClr val="000000"/>
                </a:solidFill>
                <a:latin typeface="Calibri"/>
              </a:rPr>
              <a:t>Igualdade e não discriminação, Artigo 5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Todas as pessoas são iguais perante e sob a lei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3200">
                <a:solidFill>
                  <a:srgbClr val="000000"/>
                </a:solidFill>
                <a:latin typeface="Calibri"/>
              </a:rPr>
              <a:t>Acessibilidade, Artigo 9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Viver de forma independente e participar plenamente de todos os aspectos da vida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3200">
                <a:solidFill>
                  <a:srgbClr val="000000"/>
                </a:solidFill>
                <a:latin typeface="Calibri"/>
              </a:rPr>
              <a:t>Reconhecimento igual perante a lei, Artigo 12</a:t>
            </a:r>
            <a:endParaRPr/>
          </a:p>
          <a:p>
            <a:pPr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As pessoas com deficiência gozam de capacidade legal em igualdade e condições com as demais pessoas em todos os aspectos da vida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68B1432-6778-4846-8994-AFB44C2576C2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1619640" y="1656720"/>
            <a:ext cx="6336360" cy="48520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b050"/>
                </a:solidFill>
                <a:latin typeface="Calibri"/>
              </a:rPr>
              <a:t>OBRIGADA  PELA  ATENÇÃO!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Maria Aparecida Gugel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Subprocuradora-geral do Trabalho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400">
                <a:solidFill>
                  <a:srgbClr val="000000"/>
                </a:solidFill>
                <a:latin typeface="Calibri"/>
              </a:rPr>
              <a:t>Membro Auxiliar CNMP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Conselho Nacional do Ministério Público (CNMP)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Núcleo de Atuação Especial em Acessibilidade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(61) 3366-9126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3F79CFA-E7D7-4B71-86FA-2D3E16EE8DD4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