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_rels/presentation.xml.rels" ContentType="application/vnd.openxmlformats-package.relationships+xml"/>
  <Override PartName="/ppt/media/image8.png" ContentType="image/png"/>
  <Override PartName="/ppt/media/image10.png" ContentType="image/png"/>
  <Override PartName="/ppt/media/image12.png" ContentType="image/png"/>
  <Override PartName="/ppt/media/image21.png" ContentType="image/png"/>
  <Override PartName="/ppt/media/image30.png" ContentType="image/png"/>
  <Override PartName="/ppt/media/image14.png" ContentType="image/png"/>
  <Override PartName="/ppt/media/image23.png" ContentType="image/png"/>
  <Override PartName="/ppt/media/image32.png" ContentType="image/png"/>
  <Override PartName="/ppt/media/image16.png" ContentType="image/png"/>
  <Override PartName="/ppt/media/image25.png" ContentType="image/png"/>
  <Override PartName="/ppt/media/image2.jpeg" ContentType="image/jpeg"/>
  <Override PartName="/ppt/media/image18.png" ContentType="image/png"/>
  <Override PartName="/ppt/media/image27.png" ContentType="image/png"/>
  <Override PartName="/ppt/media/image1.png" ContentType="image/png"/>
  <Override PartName="/ppt/media/image29.png" ContentType="image/png"/>
  <Override PartName="/ppt/media/image3.png" ContentType="image/png"/>
  <Override PartName="/ppt/media/image5.png" ContentType="image/png"/>
  <Override PartName="/ppt/media/image7.png" ContentType="image/png"/>
  <Override PartName="/ppt/media/image9.png" ContentType="image/png"/>
  <Override PartName="/ppt/media/image11.png" ContentType="image/png"/>
  <Override PartName="/ppt/media/image20.png" ContentType="image/png"/>
  <Override PartName="/ppt/media/image13.png" ContentType="image/png"/>
  <Override PartName="/ppt/media/image22.png" ContentType="image/png"/>
  <Override PartName="/ppt/media/image31.png" ContentType="image/png"/>
  <Override PartName="/ppt/media/image15.png" ContentType="image/png"/>
  <Override PartName="/ppt/media/image24.png" ContentType="image/png"/>
  <Override PartName="/ppt/media/image17.png" ContentType="image/png"/>
  <Override PartName="/ppt/media/image26.png" ContentType="image/png"/>
  <Override PartName="/ppt/media/image19.png" ContentType="image/png"/>
  <Override PartName="/ppt/media/image28.png" ContentType="image/png"/>
  <Override PartName="/ppt/media/image4.png" ContentType="image/png"/>
  <Override PartName="/ppt/media/image6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Clique para editar o formato de notas</a:t>
            </a:r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&lt;cabeçalho&gt;</a:t>
            </a:r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pt-BR"/>
              <a:t>&lt;data/hora&gt;</a:t>
            </a:r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pt-BR"/>
              <a:t>&lt;rodapé&gt;</a:t>
            </a:r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91C2B8F0-DF6B-4E44-B242-842A91895897}" type="slidenum">
              <a:rPr lang="pt-BR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lang="pt-BR"/>
              <a:t>AMPCON</a:t>
            </a:r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807A0093-2004-43F4-8F1E-0023E7CD9E68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1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5EA5D115-7BA0-4218-8E01-1AB35F91AE74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1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8D348891-ECFE-44DC-8BBA-5CC026639D0C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1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B191E3EE-1F58-4BCB-B726-DE471D1DC9C0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2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742B1259-FFBD-4EB2-AA05-F193D2E4056A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2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5B7371E3-39E8-4C96-AC2E-45BA40B90475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1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0090C96-F32F-4131-8F0F-FCA6BE0D9E98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1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DBFAB7F9-BB60-40F7-93E9-258C8E59ED68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02/12/15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41064DD-47BC-4C50-B650-C06FD6059027}" type="slidenum">
              <a:rPr lang="pt-B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7.º Nível da estrutura de tópicosClique para editar o texto mestre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2400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02/12/15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09B0DAF-25B5-42C8-98B5-43E22FFCF1B2}" type="slidenum">
              <a:rPr lang="pt-B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7.º Nível da estrutura de tópicosClique para editar o texto mestre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 sz="2400">
                <a:solidFill>
                  <a:srgbClr val="000000"/>
                </a:solidFill>
                <a:latin typeface="Calibri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pt-BR" sz="2800">
                <a:solidFill>
                  <a:srgbClr val="8b8b8b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 sz="2800">
                <a:solidFill>
                  <a:srgbClr val="8b8b8b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 sz="2800">
                <a:solidFill>
                  <a:srgbClr val="8b8b8b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 sz="2800">
                <a:solidFill>
                  <a:srgbClr val="8b8b8b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 sz="2800">
                <a:solidFill>
                  <a:srgbClr val="8b8b8b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 sz="2800">
                <a:solidFill>
                  <a:srgbClr val="8b8b8b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>
                <a:solidFill>
                  <a:srgbClr val="8b8b8b"/>
                </a:solidFill>
                <a:latin typeface="Calibri"/>
              </a:rPr>
              <a:t>7.º Nível da estrutura de tópicosClique para editar o texto mestre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 sz="2400">
                <a:solidFill>
                  <a:srgbClr val="000000"/>
                </a:solidFill>
                <a:latin typeface="Calibri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2800">
                <a:solidFill>
                  <a:srgbClr val="8b8b8b"/>
                </a:solidFill>
                <a:latin typeface="Calibri"/>
              </a:rPr>
              <a:t>02/12/15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79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2FFB494-906A-4C4B-8913-1CBA3839926A}" type="slidenum">
              <a:rPr lang="pt-B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hyperlink" Target="http://www1.tce.pr.gov.br/multimidia/2013/12/flipbook/253655/index.html" TargetMode="External"/><Relationship Id="rId3" Type="http://schemas.openxmlformats.org/officeDocument/2006/relationships/hyperlink" Target="http://www1.tce.pr.gov.br/multimidia/2013/12/flipbook/253655/index.html" TargetMode="External"/><Relationship Id="rId4" Type="http://schemas.openxmlformats.org/officeDocument/2006/relationships/hyperlink" Target="http://www1.tce.pr.gov.br/multimidia/2013/12/flipbook/253655/index.html" TargetMode="External"/><Relationship Id="rId5" Type="http://schemas.openxmlformats.org/officeDocument/2006/relationships/hyperlink" Target="http://www1.tce.pr.gov.br/conteudo/fiscalizacao-de-obras-concluidas/249429/area/48" TargetMode="External"/><Relationship Id="rId6" Type="http://schemas.openxmlformats.org/officeDocument/2006/relationships/hyperlink" Target="http://www1.tce.pr.gov.br/multimidia/2013/12/xlsx/00253653.xlsx" TargetMode="External"/><Relationship Id="rId7" Type="http://schemas.openxmlformats.org/officeDocument/2006/relationships/hyperlink" Target="http://www1.tce.pr.gov.br/multimidia/2013/12/xlsx/00253653.xlsx" TargetMode="External"/><Relationship Id="rId8" Type="http://schemas.openxmlformats.org/officeDocument/2006/relationships/hyperlink" Target="http://www1.tce.pr.gov.br/multimidia/2013/12/xlsx/00253653.xlsx" TargetMode="External"/><Relationship Id="rId9" Type="http://schemas.openxmlformats.org/officeDocument/2006/relationships/hyperlink" Target="http://www1.tce.pr.gov.br/multimidia/2013/12/xlsx/00253652.xlsx" TargetMode="External"/><Relationship Id="rId10" Type="http://schemas.openxmlformats.org/officeDocument/2006/relationships/hyperlink" Target="http://www1.tce.pr.gov.br/multimidia/2013/12/xlsx/00253652.xlsx" TargetMode="External"/><Relationship Id="rId11" Type="http://schemas.openxmlformats.org/officeDocument/2006/relationships/hyperlink" Target="http://www1.tce.pr.gov.br/multimidia/2013/12/xlsx/00253652.xlsx" TargetMode="External"/><Relationship Id="rId12" Type="http://schemas.openxmlformats.org/officeDocument/2006/relationships/hyperlink" Target="http://www1.tce.pr.gov.br/multimidia/2013/12/flipbook/253655/index.html" TargetMode="External"/><Relationship Id="rId13" Type="http://schemas.openxmlformats.org/officeDocument/2006/relationships/hyperlink" Target="http://www1.tce.pr.gov.br/multimidia/2013/12/flipbook/253655/index.html" TargetMode="External"/><Relationship Id="rId14" Type="http://schemas.openxmlformats.org/officeDocument/2006/relationships/hyperlink" Target="http://www1.tce.pr.gov.br/multimidia/2013/12/flipbook/253655/index.html" TargetMode="External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28.xml"/><Relationship Id="rId17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mailto:gabriel.leger@tce.pr.gov.br" TargetMode="External"/><Relationship Id="rId2" Type="http://schemas.openxmlformats.org/officeDocument/2006/relationships/hyperlink" Target="mailto:gabriel.leger@mpc.pr.gov.br" TargetMode="Externa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95640" y="380880"/>
            <a:ext cx="5976360" cy="17521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4400">
                <a:solidFill>
                  <a:srgbClr val="0000ff"/>
                </a:solidFill>
                <a:latin typeface="Calibri"/>
              </a:rPr>
              <a:t>24ΩΩΩΩΩ</a:t>
            </a:r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827640" y="5805360"/>
            <a:ext cx="7920360" cy="791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ff"/>
                </a:solidFill>
                <a:latin typeface="Cambria"/>
              </a:rPr>
              <a:t>Todos juntos por um Brasil mais Acessível – NEACE/CNMP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ff"/>
                </a:solidFill>
                <a:latin typeface="Cambria"/>
              </a:rPr>
              <a:t>Brasília, 16 de novembro de 2015 – Auditório do  CNMP</a:t>
            </a: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r>
              <a:rPr b="1" lang="pt-BR" sz="1400">
                <a:solidFill>
                  <a:srgbClr val="0000ff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descr="" id="11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404640"/>
            <a:ext cx="4896360" cy="1800000"/>
          </a:xfrm>
          <a:prstGeom prst="rect">
            <a:avLst/>
          </a:prstGeom>
        </p:spPr>
      </p:pic>
      <p:sp>
        <p:nvSpPr>
          <p:cNvPr id="120" name="CustomShape 3"/>
          <p:cNvSpPr/>
          <p:nvPr/>
        </p:nvSpPr>
        <p:spPr>
          <a:xfrm>
            <a:off x="251640" y="2997000"/>
            <a:ext cx="8496720" cy="25282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0000ff"/>
                </a:solidFill>
                <a:latin typeface="Calibri"/>
              </a:rPr>
              <a:t>O MINISTÉRIO PÚBLICO DE  CONTAS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0000ff"/>
                </a:solidFill>
                <a:latin typeface="Calibri"/>
              </a:rPr>
              <a:t>E SUA ATUAÇÃO EM PROL DA ACESSIBILIDADE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0000ff"/>
                </a:solidFill>
                <a:latin typeface="Calibri"/>
              </a:rPr>
              <a:t>Parceria CREA-PR</a:t>
            </a:r>
            <a:endParaRPr/>
          </a:p>
        </p:txBody>
      </p:sp>
      <p:pic>
        <p:nvPicPr>
          <p:cNvPr descr="" id="121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796000" y="404640"/>
            <a:ext cx="2248200" cy="2088000"/>
          </a:xfrm>
          <a:prstGeom prst="rect">
            <a:avLst/>
          </a:prstGeom>
        </p:spPr>
      </p:pic>
      <p:sp>
        <p:nvSpPr>
          <p:cNvPr id="122" name="CustomShape 4"/>
          <p:cNvSpPr/>
          <p:nvPr/>
        </p:nvSpPr>
        <p:spPr>
          <a:xfrm>
            <a:off x="10650960" y="1642680"/>
            <a:ext cx="184320" cy="369000"/>
          </a:xfrm>
          <a:prstGeom prst="rect">
            <a:avLst/>
          </a:prstGeom>
        </p:spPr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301680" y="116640"/>
            <a:ext cx="8534160" cy="791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Fiscalização de Obras 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301680" y="1527120"/>
            <a:ext cx="8503560" cy="4637880"/>
          </a:xfrm>
          <a:prstGeom prst="rect">
            <a:avLst/>
          </a:prstGeom>
        </p:spPr>
        <p:txBody>
          <a:bodyPr/>
          <a:p>
            <a:pPr>
              <a:lnSpc>
                <a:spcPct val="120000"/>
              </a:lnSpc>
              <a:buFont charset="2" typeface="Wingdings"/>
              <a:buChar char=""/>
            </a:pPr>
            <a:r>
              <a:rPr b="1" lang="pt-BR" sz="24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Fiscalização de Obras Concluídas - 2013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Com base em parceria firmada em 2008 entre o TCE e o CREA-PR e verificando a relevância do tema referente à Qualidade de Obras Públicas e Acessibilidade foi planejado e executado, pelos dois órgãos, o Projeto de Fiscalização Conjunta de Obras Públicas Pós-Conclusão: Qualidade e Acessibilidade.</a:t>
            </a:r>
            <a:endParaRPr/>
          </a:p>
        </p:txBody>
      </p:sp>
      <p:pic>
        <p:nvPicPr>
          <p:cNvPr descr="" id="14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301680" y="116640"/>
            <a:ext cx="8534160" cy="863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Fiscalização de Obras 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612360" y="1412640"/>
            <a:ext cx="8503560" cy="46378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Em dezembro de 2013 foi divulgado o Relatório</a:t>
            </a:r>
            <a:endParaRPr/>
          </a:p>
        </p:txBody>
      </p:sp>
      <p:pic>
        <p:nvPicPr>
          <p:cNvPr descr="" id="15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  <p:pic>
        <p:nvPicPr>
          <p:cNvPr descr="" id="15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640" y="2709000"/>
            <a:ext cx="8470800" cy="331200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Fiscalização de Obras</a:t>
            </a:r>
            <a:endParaRPr/>
          </a:p>
        </p:txBody>
      </p:sp>
      <p:pic>
        <p:nvPicPr>
          <p:cNvPr descr="" id="155" name="Espaço Reservado para Conteúdo 4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1628640"/>
            <a:ext cx="2738880" cy="3816000"/>
          </a:xfrm>
          <a:prstGeom prst="rect">
            <a:avLst/>
          </a:prstGeom>
        </p:spPr>
      </p:pic>
      <p:sp>
        <p:nvSpPr>
          <p:cNvPr id="156" name="TextShape 2"/>
          <p:cNvSpPr txBox="1"/>
          <p:nvPr/>
        </p:nvSpPr>
        <p:spPr>
          <a:xfrm>
            <a:off x="3924000" y="1600200"/>
            <a:ext cx="4762440" cy="4525560"/>
          </a:xfrm>
          <a:prstGeom prst="rect">
            <a:avLst/>
          </a:prstGeom>
        </p:spPr>
        <p:txBody>
          <a:bodyPr anchor="ctr"/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b="1" lang="pt-BR" sz="3600" u="sng">
                <a:solidFill>
                  <a:srgbClr val="0000ff"/>
                </a:solidFill>
                <a:latin typeface="Calibri"/>
                <a:hlinkClick r:id="rId2"/>
              </a:rPr>
              <a:t>Relatório </a:t>
            </a:r>
            <a:r>
              <a:rPr b="1" lang="pt-BR" sz="3600" u="sng">
                <a:solidFill>
                  <a:srgbClr val="0000ff"/>
                </a:solidFill>
                <a:latin typeface="Calibri"/>
                <a:hlinkClick r:id="rId3"/>
              </a:rPr>
              <a:t>TCE-Crea-PR de Obras - Pós-Conclusão: Qualidade e </a:t>
            </a:r>
            <a:r>
              <a:rPr b="1" lang="pt-BR" sz="3600" u="sng">
                <a:solidFill>
                  <a:srgbClr val="0000ff"/>
                </a:solidFill>
                <a:latin typeface="Calibri"/>
                <a:hlinkClick r:id="rId4"/>
              </a:rPr>
              <a:t>Acessibilidade</a:t>
            </a:r>
            <a:endParaRPr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pt-BR" sz="3600" u="sng">
                <a:solidFill>
                  <a:srgbClr val="0000ff"/>
                </a:solidFill>
                <a:latin typeface="Calibri"/>
                <a:hlinkClick r:id="rId5"/>
              </a:rPr>
              <a:t>http://www1.tce.pr.gov.br/conteudo/fiscalizacao-de-obras-concluidas/249429/area/48</a:t>
            </a:r>
            <a:endParaRPr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b="1" lang="pt-BR" sz="3600" u="sng">
                <a:solidFill>
                  <a:srgbClr val="0000ff"/>
                </a:solidFill>
                <a:latin typeface="Calibri"/>
                <a:hlinkClick r:id="rId6"/>
              </a:rPr>
              <a:t>Anexo </a:t>
            </a:r>
            <a:r>
              <a:rPr b="1" lang="pt-BR" sz="3600" u="sng">
                <a:solidFill>
                  <a:srgbClr val="0000ff"/>
                </a:solidFill>
                <a:latin typeface="Calibri"/>
                <a:hlinkClick r:id="rId7"/>
              </a:rPr>
              <a:t>1 - Check </a:t>
            </a:r>
            <a:r>
              <a:rPr b="1" lang="pt-BR" sz="3600" u="sng">
                <a:solidFill>
                  <a:srgbClr val="0000ff"/>
                </a:solidFill>
                <a:latin typeface="Calibri"/>
                <a:hlinkClick r:id="rId8"/>
              </a:rPr>
              <a:t>List</a:t>
            </a:r>
            <a:endParaRPr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b="1" lang="pt-BR" sz="3600" u="sng">
                <a:solidFill>
                  <a:srgbClr val="0000ff"/>
                </a:solidFill>
                <a:latin typeface="Calibri"/>
                <a:hlinkClick r:id="rId9"/>
              </a:rPr>
              <a:t>Anexo </a:t>
            </a:r>
            <a:r>
              <a:rPr b="1" lang="pt-BR" sz="3600" u="sng">
                <a:solidFill>
                  <a:srgbClr val="0000ff"/>
                </a:solidFill>
                <a:latin typeface="Calibri"/>
                <a:hlinkClick r:id="rId10"/>
              </a:rPr>
              <a:t>2 - Obras Fiscalizadas (Municípios</a:t>
            </a:r>
            <a:r>
              <a:rPr b="1" lang="pt-BR" sz="3600" u="sng">
                <a:solidFill>
                  <a:srgbClr val="0000ff"/>
                </a:solidFill>
                <a:latin typeface="Calibri"/>
                <a:hlinkClick r:id="rId11"/>
              </a:rPr>
              <a:t>)</a:t>
            </a:r>
            <a:endParaRPr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b="1" lang="pt-BR" sz="3600" u="sng">
                <a:solidFill>
                  <a:srgbClr val="0000ff"/>
                </a:solidFill>
                <a:latin typeface="Calibri"/>
                <a:hlinkClick r:id="rId12"/>
              </a:rPr>
              <a:t>http</a:t>
            </a:r>
            <a:r>
              <a:rPr b="1" lang="pt-BR" sz="3600" u="sng">
                <a:solidFill>
                  <a:srgbClr val="0000ff"/>
                </a:solidFill>
                <a:latin typeface="Calibri"/>
                <a:hlinkClick r:id="rId13"/>
              </a:rPr>
              <a:t>://</a:t>
            </a:r>
            <a:r>
              <a:rPr b="1" lang="pt-BR" sz="3600" u="sng">
                <a:solidFill>
                  <a:srgbClr val="0000ff"/>
                </a:solidFill>
                <a:latin typeface="Calibri"/>
                <a:hlinkClick r:id="rId14"/>
              </a:rPr>
              <a:t>www1.tce.pr.gov.br/multimidia/2013/12/flipbook/253655/index.html</a:t>
            </a: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57" name="Picture 2"/>
          <p:cNvPicPr/>
          <p:nvPr/>
        </p:nvPicPr>
        <p:blipFill>
          <a:blip r:embed="rId15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301680" y="116640"/>
            <a:ext cx="8534160" cy="791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Fiscalização de Obras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</p:txBody>
      </p:sp>
      <p:pic>
        <p:nvPicPr>
          <p:cNvPr descr="" id="16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  <p:sp>
        <p:nvSpPr>
          <p:cNvPr id="161" name="CustomShape 3"/>
          <p:cNvSpPr/>
          <p:nvPr/>
        </p:nvSpPr>
        <p:spPr>
          <a:xfrm>
            <a:off x="467640" y="1700640"/>
            <a:ext cx="8208720" cy="4477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0000ff"/>
                </a:solidFill>
                <a:latin typeface="Calibri"/>
              </a:rPr>
              <a:t>Foram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fiscalizadas 455 </a:t>
            </a:r>
            <a:r>
              <a:rPr lang="pt-BR" sz="3200">
                <a:solidFill>
                  <a:srgbClr val="0000ff"/>
                </a:solidFill>
                <a:latin typeface="Calibri"/>
              </a:rPr>
              <a:t>(</a:t>
            </a:r>
            <a:r>
              <a:rPr lang="pt-BR" sz="2800">
                <a:solidFill>
                  <a:srgbClr val="0000ff"/>
                </a:solidFill>
                <a:latin typeface="Calibri"/>
              </a:rPr>
              <a:t>quatrocentas e cinquenta e cinco</a:t>
            </a:r>
            <a:r>
              <a:rPr lang="pt-BR" sz="3200">
                <a:solidFill>
                  <a:srgbClr val="0000ff"/>
                </a:solidFill>
                <a:latin typeface="Calibri"/>
              </a:rPr>
              <a:t>)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 obras públicas</a:t>
            </a:r>
            <a:r>
              <a:rPr lang="pt-BR" sz="3200">
                <a:solidFill>
                  <a:srgbClr val="0000ff"/>
                </a:solidFill>
                <a:latin typeface="Calibri"/>
              </a:rPr>
              <a:t>,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0000ff"/>
                </a:solidFill>
                <a:latin typeface="Calibri"/>
              </a:rPr>
              <a:t>em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147</a:t>
            </a:r>
            <a:r>
              <a:rPr lang="pt-BR" sz="3200">
                <a:solidFill>
                  <a:srgbClr val="0000ff"/>
                </a:solidFill>
                <a:latin typeface="Calibri"/>
              </a:rPr>
              <a:t> (</a:t>
            </a:r>
            <a:r>
              <a:rPr lang="pt-BR" sz="2800">
                <a:solidFill>
                  <a:srgbClr val="0000ff"/>
                </a:solidFill>
                <a:latin typeface="Calibri"/>
              </a:rPr>
              <a:t>cento e quarenta e sete</a:t>
            </a:r>
            <a:r>
              <a:rPr lang="pt-BR" sz="3200">
                <a:solidFill>
                  <a:srgbClr val="0000ff"/>
                </a:solidFill>
                <a:latin typeface="Calibri"/>
              </a:rPr>
              <a:t>)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Municípios</a:t>
            </a:r>
            <a:r>
              <a:rPr lang="pt-BR" sz="3200">
                <a:solidFill>
                  <a:srgbClr val="0000ff"/>
                </a:solidFill>
                <a:latin typeface="Calibri"/>
              </a:rPr>
              <a:t> paranaenses, a partir de uma amostra de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502 </a:t>
            </a:r>
            <a:r>
              <a:rPr lang="pt-BR" sz="3200">
                <a:solidFill>
                  <a:srgbClr val="0000ff"/>
                </a:solidFill>
                <a:latin typeface="Calibri"/>
              </a:rPr>
              <a:t>(</a:t>
            </a:r>
            <a:r>
              <a:rPr lang="pt-BR" sz="2800">
                <a:solidFill>
                  <a:srgbClr val="0000ff"/>
                </a:solidFill>
                <a:latin typeface="Calibri"/>
              </a:rPr>
              <a:t>quinhentas e duas</a:t>
            </a:r>
            <a:r>
              <a:rPr lang="pt-BR" sz="3200">
                <a:solidFill>
                  <a:srgbClr val="0000ff"/>
                </a:solidFill>
                <a:latin typeface="Calibri"/>
              </a:rPr>
              <a:t>)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 obras </a:t>
            </a:r>
            <a:r>
              <a:rPr lang="pt-BR" sz="3200">
                <a:solidFill>
                  <a:srgbClr val="0000ff"/>
                </a:solidFill>
                <a:latin typeface="Calibri"/>
              </a:rPr>
              <a:t>identificadas como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concluídas em 2012</a:t>
            </a:r>
            <a:r>
              <a:rPr lang="pt-BR" sz="3200">
                <a:solidFill>
                  <a:srgbClr val="0000ff"/>
                </a:solidFill>
                <a:latin typeface="Calibri"/>
              </a:rPr>
              <a:t>, através do Sistema de Informações Municipais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301680" y="116640"/>
            <a:ext cx="8534160" cy="791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Fiscalização de Obras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</p:txBody>
      </p:sp>
      <p:pic>
        <p:nvPicPr>
          <p:cNvPr descr="" id="16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  <p:sp>
        <p:nvSpPr>
          <p:cNvPr id="165" name="CustomShape 3"/>
          <p:cNvSpPr/>
          <p:nvPr/>
        </p:nvSpPr>
        <p:spPr>
          <a:xfrm>
            <a:off x="467640" y="1772640"/>
            <a:ext cx="8208720" cy="3989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3200">
                <a:solidFill>
                  <a:srgbClr val="0000ff"/>
                </a:solidFill>
                <a:latin typeface="Calibri"/>
              </a:rPr>
              <a:t>A verificação dos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itens de qualidade e acessibilidade </a:t>
            </a:r>
            <a:r>
              <a:rPr lang="pt-BR" sz="3200">
                <a:solidFill>
                  <a:srgbClr val="0000ff"/>
                </a:solidFill>
                <a:latin typeface="Calibri"/>
              </a:rPr>
              <a:t>efetivou-se  em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418</a:t>
            </a:r>
            <a:r>
              <a:rPr lang="pt-BR" sz="3200">
                <a:solidFill>
                  <a:srgbClr val="0000ff"/>
                </a:solidFill>
                <a:latin typeface="Calibri"/>
              </a:rPr>
              <a:t> (quatrocentas e dezoito)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obras</a:t>
            </a:r>
            <a:r>
              <a:rPr lang="pt-BR" sz="3200">
                <a:solidFill>
                  <a:srgbClr val="0000ff"/>
                </a:solidFill>
                <a:latin typeface="Calibri"/>
              </a:rPr>
              <a:t>, sendo: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379</a:t>
            </a:r>
            <a:r>
              <a:rPr lang="pt-BR" sz="3200">
                <a:solidFill>
                  <a:srgbClr val="0000ff"/>
                </a:solidFill>
                <a:latin typeface="Calibri"/>
              </a:rPr>
              <a:t> (trezentas e setenta e nove)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avaliadas por técnicos do CREA-PR,</a:t>
            </a:r>
            <a:r>
              <a:rPr lang="pt-BR" sz="3200">
                <a:solidFill>
                  <a:srgbClr val="0000ff"/>
                </a:solidFill>
                <a:latin typeface="Calibri"/>
              </a:rPr>
              <a:t> e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39</a:t>
            </a:r>
            <a:r>
              <a:rPr lang="pt-BR" sz="3200">
                <a:solidFill>
                  <a:srgbClr val="0000ff"/>
                </a:solidFill>
                <a:latin typeface="Calibri"/>
              </a:rPr>
              <a:t> (trinta e nove)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fiscalizadas pelo TCE-PR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01680" y="116640"/>
            <a:ext cx="8534160" cy="935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Fiscalização de Obras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16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  <p:pic>
        <p:nvPicPr>
          <p:cNvPr descr="" id="16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99640" y="1340640"/>
            <a:ext cx="7200360" cy="488916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301680" y="116640"/>
            <a:ext cx="8534160" cy="1007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Dificuldades da Campanha</a:t>
            </a:r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algn="just">
              <a:lnSpc>
                <a:spcPct val="120000"/>
              </a:lnSpc>
              <a:buFont typeface="Arial"/>
              <a:buChar char="•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Principais dificuldades encontradas no âmbito nacional:</a:t>
            </a:r>
            <a:endParaRPr/>
          </a:p>
          <a:p>
            <a:pPr algn="just">
              <a:lnSpc>
                <a:spcPct val="120000"/>
              </a:lnSpc>
              <a:buFont charset="2" typeface="Wingdings"/>
              <a:buChar char="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Necessidade de adaptações e adequações nos próprios prédios e sites dos Tribunais de Contas </a:t>
            </a:r>
            <a:endParaRPr/>
          </a:p>
          <a:p>
            <a:pPr algn="just">
              <a:lnSpc>
                <a:spcPct val="120000"/>
              </a:lnSpc>
              <a:buFont charset="2" typeface="Wingdings"/>
              <a:buChar char="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Desconhecimento das normas específicas</a:t>
            </a:r>
            <a:endParaRPr/>
          </a:p>
          <a:p>
            <a:pPr algn="just">
              <a:lnSpc>
                <a:spcPct val="120000"/>
              </a:lnSpc>
              <a:buFont charset="2" typeface="Wingdings"/>
              <a:buChar char="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Desinteresse da Administração</a:t>
            </a:r>
            <a:endParaRPr/>
          </a:p>
        </p:txBody>
      </p:sp>
      <p:pic>
        <p:nvPicPr>
          <p:cNvPr descr="" id="17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301680" y="228600"/>
            <a:ext cx="8534160" cy="895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Constatações da Campanha</a:t>
            </a:r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457200" y="1412640"/>
            <a:ext cx="8229240" cy="4713120"/>
          </a:xfrm>
          <a:prstGeom prst="rect">
            <a:avLst/>
          </a:prstGeom>
        </p:spPr>
        <p:txBody>
          <a:bodyPr/>
          <a:p>
            <a:pPr algn="just">
              <a:lnSpc>
                <a:spcPct val="120000"/>
              </a:lnSpc>
              <a:buFont typeface="Arial"/>
              <a:buChar char="•"/>
            </a:pPr>
            <a:r>
              <a:rPr b="1" lang="pt-BR" sz="2800">
                <a:solidFill>
                  <a:srgbClr val="0000ff"/>
                </a:solidFill>
                <a:latin typeface="Calibri"/>
              </a:rPr>
              <a:t>Principais Constatações:</a:t>
            </a:r>
            <a:endParaRPr/>
          </a:p>
          <a:p>
            <a:pPr algn="just">
              <a:lnSpc>
                <a:spcPct val="120000"/>
              </a:lnSpc>
              <a:buFont charset="2" typeface="Wingdings"/>
              <a:buChar char=""/>
            </a:pPr>
            <a:r>
              <a:rPr b="1" lang="pt-BR" sz="2800">
                <a:solidFill>
                  <a:srgbClr val="0000ff"/>
                </a:solidFill>
                <a:latin typeface="Calibri"/>
              </a:rPr>
              <a:t>Prédios públicos construídos sem prévios Alvarás e  sem regular Vistoria do Corpo de Bombeiros</a:t>
            </a:r>
            <a:endParaRPr/>
          </a:p>
          <a:p>
            <a:pPr algn="just">
              <a:lnSpc>
                <a:spcPct val="120000"/>
              </a:lnSpc>
              <a:buFont charset="2" typeface="Wingdings"/>
              <a:buChar char=""/>
            </a:pPr>
            <a:r>
              <a:rPr b="1" lang="pt-BR" sz="2800">
                <a:solidFill>
                  <a:srgbClr val="0000ff"/>
                </a:solidFill>
                <a:latin typeface="Calibri"/>
              </a:rPr>
              <a:t>Ausência de </a:t>
            </a:r>
            <a:r>
              <a:rPr b="1" lang="pt-BR" sz="2800" u="sng">
                <a:solidFill>
                  <a:srgbClr val="0000ff"/>
                </a:solidFill>
                <a:latin typeface="Calibri"/>
              </a:rPr>
              <a:t>Políticas</a:t>
            </a:r>
            <a:r>
              <a:rPr b="1" lang="pt-BR" sz="28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2800" u="sng">
                <a:solidFill>
                  <a:srgbClr val="0000ff"/>
                </a:solidFill>
                <a:latin typeface="Calibri"/>
              </a:rPr>
              <a:t>Públicas</a:t>
            </a:r>
            <a:r>
              <a:rPr b="1" lang="pt-BR" sz="2800">
                <a:solidFill>
                  <a:srgbClr val="0000ff"/>
                </a:solidFill>
                <a:latin typeface="Calibri"/>
              </a:rPr>
              <a:t> específicas</a:t>
            </a:r>
            <a:endParaRPr/>
          </a:p>
          <a:p>
            <a:pPr algn="just">
              <a:lnSpc>
                <a:spcPct val="120000"/>
              </a:lnSpc>
              <a:buFont charset="2" typeface="Wingdings"/>
              <a:buChar char=""/>
            </a:pPr>
            <a:r>
              <a:rPr b="1" lang="pt-BR" sz="2800">
                <a:solidFill>
                  <a:srgbClr val="0000ff"/>
                </a:solidFill>
                <a:latin typeface="Calibri"/>
              </a:rPr>
              <a:t>Sistemática e imprópria atribuição ao proprietário do imóvel da obrigação de fazer/manter as calçadas, que são vias públicas e, portanto, bens públicos</a:t>
            </a:r>
            <a:endParaRPr/>
          </a:p>
        </p:txBody>
      </p:sp>
      <p:pic>
        <p:nvPicPr>
          <p:cNvPr descr="" id="17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301680" y="116640"/>
            <a:ext cx="8534160" cy="1007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Constatações da Campanha</a:t>
            </a:r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301680" y="1412640"/>
            <a:ext cx="8503560" cy="4896360"/>
          </a:xfrm>
          <a:prstGeom prst="rect">
            <a:avLst/>
          </a:prstGeom>
        </p:spPr>
        <p:txBody>
          <a:bodyPr/>
          <a:p>
            <a:pPr algn="just">
              <a:lnSpc>
                <a:spcPct val="120000"/>
              </a:lnSpc>
              <a:buFont charset="2" typeface="Wingdings"/>
              <a:buChar char="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Falta de efetiva fiscalização pelos órgãos responsáveis, em especial pelas Secretarias Municipais de Obras ou de Urbanismo responsáveis pelas concessões de alvarás</a:t>
            </a:r>
            <a:endParaRPr/>
          </a:p>
          <a:p>
            <a:pPr algn="just">
              <a:lnSpc>
                <a:spcPct val="120000"/>
              </a:lnSpc>
              <a:buFont charset="2" typeface="Wingdings"/>
              <a:buChar char="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Ausência de profissionais de engenharia ou arquitetura e urbanismos na grande maioria dos municípios</a:t>
            </a:r>
            <a:endParaRPr/>
          </a:p>
        </p:txBody>
      </p:sp>
      <p:pic>
        <p:nvPicPr>
          <p:cNvPr descr="" id="17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301680" y="116640"/>
            <a:ext cx="8534160" cy="1007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Principais Desafios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20000"/>
              </a:lnSpc>
              <a:buFont charset="2" typeface="Wingdings"/>
              <a:buChar char="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Promover a acessibilidade às pessoas com deficiência ou mobilidade reduzida (incluídos os idosos).</a:t>
            </a:r>
            <a:endParaRPr/>
          </a:p>
          <a:p>
            <a:pPr>
              <a:lnSpc>
                <a:spcPct val="120000"/>
              </a:lnSpc>
              <a:buFont charset="2" typeface="Wingdings"/>
              <a:buChar char="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LOCOMOÇÃO</a:t>
            </a:r>
            <a:endParaRPr/>
          </a:p>
          <a:p>
            <a:pPr>
              <a:lnSpc>
                <a:spcPct val="120000"/>
              </a:lnSpc>
              <a:buFont charset="2" typeface="Wingdings"/>
              <a:buChar char="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SERVIÇOS PÚBLICOS</a:t>
            </a:r>
            <a:endParaRPr/>
          </a:p>
          <a:p>
            <a:pPr>
              <a:lnSpc>
                <a:spcPct val="120000"/>
              </a:lnSpc>
              <a:buFont charset="2" typeface="Wingdings"/>
              <a:buChar char="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ACESSO À INFORMAÇÃO</a:t>
            </a:r>
            <a:endParaRPr/>
          </a:p>
          <a:p>
            <a:pPr>
              <a:lnSpc>
                <a:spcPct val="120000"/>
              </a:lnSpc>
            </a:pPr>
            <a:endParaRPr/>
          </a:p>
        </p:txBody>
      </p:sp>
      <p:pic>
        <p:nvPicPr>
          <p:cNvPr descr="" id="18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23640" y="159840"/>
            <a:ext cx="8534160" cy="964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`Campanha Nacional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467640" y="1527120"/>
            <a:ext cx="8337600" cy="4709880"/>
          </a:xfrm>
          <a:prstGeom prst="rect">
            <a:avLst/>
          </a:prstGeom>
        </p:spPr>
        <p:txBody>
          <a:bodyPr/>
          <a:p>
            <a:pPr algn="ctr">
              <a:lnSpc>
                <a:spcPct val="120000"/>
              </a:lnSpc>
            </a:pPr>
            <a:r>
              <a:rPr b="1" i="1" lang="pt-BR" sz="3600">
                <a:solidFill>
                  <a:srgbClr val="0000ff"/>
                </a:solidFill>
                <a:latin typeface="Calibri"/>
              </a:rPr>
              <a:t>“</a:t>
            </a:r>
            <a:r>
              <a:rPr b="1" i="1" lang="pt-BR" sz="3600">
                <a:solidFill>
                  <a:srgbClr val="0000ff"/>
                </a:solidFill>
                <a:latin typeface="Calibri"/>
              </a:rPr>
              <a:t>Ministério Público de Contas pela Acessibilidade Total”</a:t>
            </a:r>
            <a:r>
              <a:rPr b="1" lang="pt-BR" sz="3600">
                <a:solidFill>
                  <a:srgbClr val="0000ff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20000"/>
              </a:lnSpc>
            </a:pPr>
            <a:endParaRPr/>
          </a:p>
          <a:p>
            <a:pPr algn="just">
              <a:lnSpc>
                <a:spcPct val="120000"/>
              </a:lnSpc>
              <a:buFont typeface="Arial"/>
              <a:buChar char="•"/>
            </a:pPr>
            <a:r>
              <a:rPr b="1" lang="pt-BR" sz="2800">
                <a:solidFill>
                  <a:srgbClr val="0000ff"/>
                </a:solidFill>
                <a:latin typeface="Calibri"/>
              </a:rPr>
              <a:t>É uma proposta de atuação da AMPCON - Associação Nacional do Ministério Público de Contas, e dos membros dos Ministérios Públicos de Contas brasileiros, lançada em 2011</a:t>
            </a:r>
            <a:endParaRPr/>
          </a:p>
        </p:txBody>
      </p:sp>
      <p:pic>
        <p:nvPicPr>
          <p:cNvPr descr="" id="12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301680" y="228600"/>
            <a:ext cx="8534160" cy="895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Propostas</a:t>
            </a:r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323640" y="1196640"/>
            <a:ext cx="8424720" cy="5040360"/>
          </a:xfrm>
          <a:prstGeom prst="rect">
            <a:avLst/>
          </a:prstGeom>
        </p:spPr>
        <p:txBody>
          <a:bodyPr/>
          <a:p>
            <a:pPr>
              <a:lnSpc>
                <a:spcPct val="120000"/>
              </a:lnSpc>
              <a:buFont charset="2" typeface="Wingdings"/>
              <a:buChar char=""/>
            </a:pPr>
            <a:r>
              <a:rPr b="1" lang="pt-BR" sz="2800">
                <a:solidFill>
                  <a:srgbClr val="0000ff"/>
                </a:solidFill>
                <a:latin typeface="Calibri"/>
              </a:rPr>
              <a:t>Enfrentamento do Tema exige Políticas Públicas que</a:t>
            </a:r>
            <a:endParaRPr/>
          </a:p>
          <a:p>
            <a:pPr algn="just">
              <a:lnSpc>
                <a:spcPct val="120000"/>
              </a:lnSpc>
              <a:buFont charset="2" typeface="Wingdings"/>
              <a:buChar char="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1 - Assegurarem a livre circulação – calçadas e ônibus</a:t>
            </a:r>
            <a:endParaRPr/>
          </a:p>
          <a:p>
            <a:pPr algn="just">
              <a:lnSpc>
                <a:spcPct val="120000"/>
              </a:lnSpc>
              <a:buFont charset="2" typeface="Wingdings"/>
              <a:buChar char=""/>
            </a:pPr>
            <a:r>
              <a:rPr b="1" lang="pt-BR" sz="28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2800">
                <a:solidFill>
                  <a:srgbClr val="0000ff"/>
                </a:solidFill>
                <a:latin typeface="Calibri"/>
              </a:rPr>
              <a:t>2 -  Estabeleçam uma política fiscal efetivamente Inclusiva</a:t>
            </a:r>
            <a:endParaRPr/>
          </a:p>
          <a:p>
            <a:pPr algn="just">
              <a:lnSpc>
                <a:spcPct val="120000"/>
              </a:lnSpc>
              <a:buFont charset="2" typeface="Wingdings"/>
              <a:buChar char="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3 – Dotem as Administrações Municipais de Profissionais capacitados</a:t>
            </a:r>
            <a:endParaRPr/>
          </a:p>
        </p:txBody>
      </p:sp>
      <p:pic>
        <p:nvPicPr>
          <p:cNvPr descr="" id="18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301680" y="228600"/>
            <a:ext cx="8534160" cy="895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Propostas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611640" y="1340640"/>
            <a:ext cx="8107920" cy="4824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Propostas foram apresentadas: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Ao SENADO FEDERAL em audiência pública, realizada em 03/06/2013, na Comissão de Direitos Humanos e Legislação Participativa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Ao Gabinete da Dep. Mara Gabrilli, relatora do Projeto de Lei da Lei Brasileira de Inclusão</a:t>
            </a:r>
            <a:endParaRPr/>
          </a:p>
          <a:p>
            <a:pPr>
              <a:lnSpc>
                <a:spcPct val="120000"/>
              </a:lnSpc>
            </a:pPr>
            <a:endParaRPr/>
          </a:p>
        </p:txBody>
      </p:sp>
      <p:pic>
        <p:nvPicPr>
          <p:cNvPr descr="" id="18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301680" y="228600"/>
            <a:ext cx="8534160" cy="895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Propostas</a:t>
            </a:r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301680" y="1484640"/>
            <a:ext cx="8503560" cy="4824000"/>
          </a:xfrm>
          <a:prstGeom prst="rect">
            <a:avLst/>
          </a:prstGeom>
        </p:spPr>
        <p:txBody>
          <a:bodyPr/>
          <a:p>
            <a:pPr>
              <a:lnSpc>
                <a:spcPct val="120000"/>
              </a:lnSpc>
              <a:buFont charset="2" typeface="Wingdings"/>
              <a:buChar char=""/>
            </a:pPr>
            <a:r>
              <a:rPr b="1" lang="pt-BR" sz="40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0000ff"/>
                </a:solidFill>
                <a:latin typeface="Calibri"/>
              </a:rPr>
              <a:t>No Plano da Livre Circulação de Pessoas</a:t>
            </a:r>
            <a:endParaRPr/>
          </a:p>
          <a:p>
            <a:pPr algn="just">
              <a:lnSpc>
                <a:spcPct val="120000"/>
              </a:lnSpc>
              <a:buFont charset="2" typeface="Wingdings"/>
              <a:buChar char=""/>
            </a:pPr>
            <a:r>
              <a:rPr b="1" lang="pt-BR" sz="42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4200">
                <a:solidFill>
                  <a:srgbClr val="0000ff"/>
                </a:solidFill>
                <a:latin typeface="Calibri"/>
              </a:rPr>
              <a:t>- Calçadas - Lei de caráter  nacional fixando ser obrigação do Município construir e manter calçadas </a:t>
            </a:r>
            <a:r>
              <a:rPr b="1" lang="pt-BR" sz="2900">
                <a:solidFill>
                  <a:srgbClr val="0000ff"/>
                </a:solidFill>
                <a:latin typeface="Calibri"/>
              </a:rPr>
              <a:t>– Art. 113 da Lei Brasileira de Inclusão - Lei nº 13.146, de 03/06/15</a:t>
            </a:r>
            <a:endParaRPr/>
          </a:p>
          <a:p>
            <a:pPr algn="just">
              <a:lnSpc>
                <a:spcPct val="120000"/>
              </a:lnSpc>
              <a:buFont typeface="Arial"/>
              <a:buChar char="•"/>
            </a:pPr>
            <a:r>
              <a:rPr b="1" lang="pt-BR" sz="3400">
                <a:solidFill>
                  <a:srgbClr val="0000ff"/>
                </a:solidFill>
                <a:latin typeface="Calibri"/>
              </a:rPr>
              <a:t>3ª Conferencia Nacional dos Direitos das Pessoas com Deficiência - Proposta 16 – Eixo 4 – Acessibilidade:</a:t>
            </a:r>
            <a:endParaRPr/>
          </a:p>
          <a:p>
            <a:pPr algn="just" lvl="1">
              <a:lnSpc>
                <a:spcPct val="120000"/>
              </a:lnSpc>
              <a:buSzPct val="25000"/>
              <a:buFont typeface="StarSymbol"/>
              <a:buChar char=""/>
            </a:pPr>
            <a:r>
              <a:rPr b="1" i="1" lang="pt-BR" sz="2900">
                <a:solidFill>
                  <a:srgbClr val="0000ff"/>
                </a:solidFill>
                <a:latin typeface="Calibri"/>
              </a:rPr>
              <a:t>- Divulgar o programa nacional de incentivo à construção, ordenamento e padronização, conforme a NBR, a critério de cada município, de calçadas acessíveis, propugnando pela supressão de leis que imponham ao particular a construção das calçadas</a:t>
            </a:r>
            <a:r>
              <a:rPr b="1" lang="pt-BR" sz="2900">
                <a:solidFill>
                  <a:srgbClr val="0000ff"/>
                </a:solidFill>
                <a:latin typeface="Calibri"/>
              </a:rPr>
              <a:t>. </a:t>
            </a:r>
            <a:endParaRPr/>
          </a:p>
          <a:p>
            <a:pPr>
              <a:lnSpc>
                <a:spcPct val="120000"/>
              </a:lnSpc>
            </a:pPr>
            <a:endParaRPr/>
          </a:p>
        </p:txBody>
      </p:sp>
      <p:pic>
        <p:nvPicPr>
          <p:cNvPr descr="" id="19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301680" y="228600"/>
            <a:ext cx="8534160" cy="895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Calçadas</a:t>
            </a:r>
            <a:endParaRPr/>
          </a:p>
        </p:txBody>
      </p:sp>
      <p:sp>
        <p:nvSpPr>
          <p:cNvPr id="192" name="TextShape 2"/>
          <p:cNvSpPr txBox="1"/>
          <p:nvPr/>
        </p:nvSpPr>
        <p:spPr>
          <a:xfrm>
            <a:off x="301680" y="1484640"/>
            <a:ext cx="8503560" cy="4824000"/>
          </a:xfrm>
          <a:prstGeom prst="rect">
            <a:avLst/>
          </a:prstGeom>
        </p:spPr>
        <p:txBody>
          <a:bodyPr/>
          <a:p>
            <a:pPr algn="just">
              <a:lnSpc>
                <a:spcPct val="120000"/>
              </a:lnSpc>
              <a:buFont charset="2" typeface="Wingdings"/>
              <a:buChar char=""/>
            </a:pPr>
            <a:r>
              <a:rPr b="1" lang="pt-BR" sz="2400">
                <a:solidFill>
                  <a:srgbClr val="0000ff"/>
                </a:solidFill>
                <a:latin typeface="Calibri"/>
              </a:rPr>
              <a:t>Calçadas são responsabilidade da Prefeitura</a:t>
            </a:r>
            <a:endParaRPr/>
          </a:p>
          <a:p>
            <a:pPr algn="just">
              <a:lnSpc>
                <a:spcPct val="120000"/>
              </a:lnSpc>
              <a:buFont charset="2" typeface="Wingdings"/>
              <a:buChar char=""/>
            </a:pPr>
            <a:r>
              <a:rPr b="1" lang="pt-BR" sz="2400">
                <a:solidFill>
                  <a:srgbClr val="0000ff"/>
                </a:solidFill>
                <a:latin typeface="Calibri"/>
              </a:rPr>
              <a:t>Calçadas são bens públicos municipais e a Prefeitura não pode transferir esta responsabilidade ao cidadão.</a:t>
            </a:r>
            <a:endParaRPr/>
          </a:p>
          <a:p>
            <a:pPr algn="just">
              <a:lnSpc>
                <a:spcPct val="120000"/>
              </a:lnSpc>
              <a:buFont charset="2" typeface="Wingdings"/>
              <a:buChar char=""/>
            </a:pPr>
            <a:r>
              <a:rPr b="1" lang="pt-BR" sz="2400">
                <a:solidFill>
                  <a:srgbClr val="0000ff"/>
                </a:solidFill>
                <a:latin typeface="Calibri"/>
              </a:rPr>
              <a:t>É inconstitucional responsabilizar o proprietário do imóvel pela construção ou reforma de calçada em frente a sua propriedade</a:t>
            </a:r>
            <a:r>
              <a:rPr lang="pt-BR" sz="2400">
                <a:solidFill>
                  <a:srgbClr val="0000ff"/>
                </a:solidFill>
                <a:latin typeface="Calibri"/>
              </a:rPr>
              <a:t>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pt-BR" sz="2400">
                <a:solidFill>
                  <a:srgbClr val="0000ff"/>
                </a:solidFill>
                <a:latin typeface="Calibri"/>
              </a:rPr>
              <a:t>CF/88 </a:t>
            </a:r>
            <a:r>
              <a:rPr b="1" i="1" lang="pt-BR" sz="2400">
                <a:solidFill>
                  <a:srgbClr val="0000ff"/>
                </a:solidFill>
                <a:latin typeface="Calibri"/>
              </a:rPr>
              <a:t>Art. 23. É competência comum da União, dos Estados, do Distrito Federal e dos Municípios: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i="1" lang="pt-BR" sz="2400">
                <a:solidFill>
                  <a:srgbClr val="0000ff"/>
                </a:solidFill>
                <a:latin typeface="Calibri"/>
              </a:rPr>
              <a:t>I - zelar pela guarda da Constituição, das leis e das instituições democráticas e </a:t>
            </a:r>
            <a:r>
              <a:rPr b="1" i="1" lang="pt-BR" sz="2400">
                <a:solidFill>
                  <a:srgbClr val="0000ff"/>
                </a:solidFill>
                <a:latin typeface="Calibri"/>
              </a:rPr>
              <a:t>conservar o patrimônio público;</a:t>
            </a: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</p:txBody>
      </p:sp>
      <p:pic>
        <p:nvPicPr>
          <p:cNvPr descr="" id="19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301680" y="228600"/>
            <a:ext cx="8534160" cy="895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Lei Brasileira de Inclusão</a:t>
            </a:r>
            <a:endParaRPr/>
          </a:p>
        </p:txBody>
      </p:sp>
      <p:sp>
        <p:nvSpPr>
          <p:cNvPr id="195" name="TextShape 2"/>
          <p:cNvSpPr txBox="1"/>
          <p:nvPr/>
        </p:nvSpPr>
        <p:spPr>
          <a:xfrm>
            <a:off x="301680" y="1484640"/>
            <a:ext cx="8503560" cy="4824000"/>
          </a:xfrm>
          <a:prstGeom prst="rect">
            <a:avLst/>
          </a:prstGeom>
        </p:spPr>
        <p:txBody>
          <a:bodyPr/>
          <a:p>
            <a:pPr algn="just">
              <a:lnSpc>
                <a:spcPct val="120000"/>
              </a:lnSpc>
              <a:buFont charset="2" typeface="Wingdings"/>
              <a:buChar char=""/>
            </a:pPr>
            <a:r>
              <a:rPr b="1" i="1" lang="pt-BR" sz="3500">
                <a:solidFill>
                  <a:srgbClr val="0000ff"/>
                </a:solidFill>
                <a:latin typeface="Calibri"/>
              </a:rPr>
              <a:t>Lei Brasileira de Inclusão altera o Estatuto das Cidades para fixar que CALÇADAS  são de responsabilidade dos Municípios, Estados, DF e União</a:t>
            </a:r>
            <a:endParaRPr/>
          </a:p>
          <a:p>
            <a:pPr>
              <a:lnSpc>
                <a:spcPct val="100000"/>
              </a:lnSpc>
            </a:pPr>
            <a:r>
              <a:rPr b="1" i="1" lang="pt-BR" sz="2100">
                <a:solidFill>
                  <a:srgbClr val="0000ff"/>
                </a:solidFill>
                <a:latin typeface="Calibri"/>
              </a:rPr>
              <a:t>Art. 113.  A Lei nº 10.257, de 10 de julho de 2001 (Estatuto da Cidade), passa a vigorar com as seguintes alterações:</a:t>
            </a:r>
            <a:endParaRPr/>
          </a:p>
          <a:p>
            <a:pPr>
              <a:lnSpc>
                <a:spcPct val="100000"/>
              </a:lnSpc>
            </a:pPr>
            <a:r>
              <a:rPr b="1" i="1" lang="pt-BR" sz="2100">
                <a:solidFill>
                  <a:srgbClr val="0000ff"/>
                </a:solidFill>
                <a:latin typeface="Calibri"/>
              </a:rPr>
              <a:t> “</a:t>
            </a:r>
            <a:r>
              <a:rPr b="1" i="1" lang="pt-BR" sz="2100">
                <a:solidFill>
                  <a:srgbClr val="0000ff"/>
                </a:solidFill>
                <a:latin typeface="Calibri"/>
              </a:rPr>
              <a:t>Art. 3º  ...</a:t>
            </a:r>
            <a:endParaRPr/>
          </a:p>
          <a:p>
            <a:pPr algn="just">
              <a:lnSpc>
                <a:spcPct val="100000"/>
              </a:lnSpc>
            </a:pPr>
            <a:r>
              <a:rPr i="1" lang="pt-BR" sz="2800">
                <a:solidFill>
                  <a:srgbClr val="0000ff"/>
                </a:solidFill>
                <a:latin typeface="Calibri"/>
              </a:rPr>
              <a:t> </a:t>
            </a:r>
            <a:r>
              <a:rPr i="1" lang="pt-BR" sz="2800">
                <a:solidFill>
                  <a:srgbClr val="0000ff"/>
                </a:solidFill>
                <a:latin typeface="Calibri"/>
              </a:rPr>
              <a:t>III - promover, por iniciativa própria e em conjunto com os Estados, o Distrito Federal e os Municípios, </a:t>
            </a:r>
            <a:r>
              <a:rPr b="1" i="1" lang="pt-BR" sz="2800">
                <a:solidFill>
                  <a:srgbClr val="0000ff"/>
                </a:solidFill>
                <a:latin typeface="Calibri"/>
              </a:rPr>
              <a:t>programas de construção</a:t>
            </a:r>
            <a:r>
              <a:rPr i="1" lang="pt-BR" sz="2800">
                <a:solidFill>
                  <a:srgbClr val="0000ff"/>
                </a:solidFill>
                <a:latin typeface="Calibri"/>
              </a:rPr>
              <a:t> de moradias e melhoria das condições habitacionais, de saneamento básico, </a:t>
            </a:r>
            <a:r>
              <a:rPr b="1" i="1" lang="pt-BR" sz="2800">
                <a:solidFill>
                  <a:srgbClr val="0000ff"/>
                </a:solidFill>
                <a:latin typeface="Calibri"/>
              </a:rPr>
              <a:t>das calçadas, dos passeios públicos, </a:t>
            </a:r>
            <a:r>
              <a:rPr i="1" lang="pt-BR" sz="2800">
                <a:solidFill>
                  <a:srgbClr val="0000ff"/>
                </a:solidFill>
                <a:latin typeface="Calibri"/>
              </a:rPr>
              <a:t>do mobiliário urbano e dos demais espaços de uso público;</a:t>
            </a:r>
            <a:endParaRPr/>
          </a:p>
        </p:txBody>
      </p:sp>
      <p:pic>
        <p:nvPicPr>
          <p:cNvPr descr="" id="19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301680" y="228600"/>
            <a:ext cx="8534160" cy="895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Lei Brasileira de Inclusão</a:t>
            </a:r>
            <a:endParaRPr/>
          </a:p>
        </p:txBody>
      </p:sp>
      <p:sp>
        <p:nvSpPr>
          <p:cNvPr id="198" name="TextShape 2"/>
          <p:cNvSpPr txBox="1"/>
          <p:nvPr/>
        </p:nvSpPr>
        <p:spPr>
          <a:xfrm>
            <a:off x="301680" y="1484640"/>
            <a:ext cx="8503560" cy="4824000"/>
          </a:xfrm>
          <a:prstGeom prst="rect">
            <a:avLst/>
          </a:prstGeom>
        </p:spPr>
        <p:txBody>
          <a:bodyPr/>
          <a:p>
            <a:pPr>
              <a:lnSpc>
                <a:spcPct val="120000"/>
              </a:lnSpc>
              <a:buFont charset="2" typeface="Wingdings"/>
              <a:buChar char=""/>
            </a:pPr>
            <a:r>
              <a:rPr b="1" i="1" lang="pt-BR" sz="3000">
                <a:solidFill>
                  <a:srgbClr val="0000ff"/>
                </a:solidFill>
                <a:latin typeface="Calibri"/>
              </a:rPr>
              <a:t>Lei Brasileira de Inclusão altera o Estatuto das Cidades para fixar que os entes federativos devem:</a:t>
            </a:r>
            <a:endParaRPr/>
          </a:p>
          <a:p>
            <a:pPr>
              <a:lnSpc>
                <a:spcPct val="100000"/>
              </a:lnSpc>
            </a:pPr>
            <a:r>
              <a:rPr b="1" i="1" lang="pt-BR" sz="2000">
                <a:solidFill>
                  <a:srgbClr val="0000ff"/>
                </a:solidFill>
                <a:latin typeface="Calibri"/>
              </a:rPr>
              <a:t>Art. 113.  A Lei nº 10.257, de 10 de julho de 2001 (Estatuto da Cidade), passa a vigorar com as seguintes alterações:</a:t>
            </a:r>
            <a:endParaRPr/>
          </a:p>
          <a:p>
            <a:pPr>
              <a:lnSpc>
                <a:spcPct val="100000"/>
              </a:lnSpc>
            </a:pPr>
            <a:r>
              <a:rPr b="1" i="1" lang="pt-BR" sz="2000">
                <a:solidFill>
                  <a:srgbClr val="0000ff"/>
                </a:solidFill>
                <a:latin typeface="Calibri"/>
              </a:rPr>
              <a:t> “</a:t>
            </a:r>
            <a:r>
              <a:rPr b="1" i="1" lang="pt-BR" sz="2000">
                <a:solidFill>
                  <a:srgbClr val="0000ff"/>
                </a:solidFill>
                <a:latin typeface="Calibri"/>
              </a:rPr>
              <a:t>Art. 3º  ...</a:t>
            </a:r>
            <a:endParaRPr/>
          </a:p>
          <a:p>
            <a:pPr algn="just">
              <a:lnSpc>
                <a:spcPct val="100000"/>
              </a:lnSpc>
            </a:pPr>
            <a:r>
              <a:rPr i="1" lang="pt-BR" sz="2800">
                <a:solidFill>
                  <a:srgbClr val="0000ff"/>
                </a:solidFill>
                <a:latin typeface="Calibri"/>
              </a:rPr>
              <a:t>IV - </a:t>
            </a:r>
            <a:r>
              <a:rPr b="1" i="1" lang="pt-BR" sz="2800">
                <a:solidFill>
                  <a:srgbClr val="0000ff"/>
                </a:solidFill>
                <a:latin typeface="Calibri"/>
              </a:rPr>
              <a:t>instituir diretrizes para desenvolvimento urbano</a:t>
            </a:r>
            <a:r>
              <a:rPr i="1" lang="pt-BR" sz="2800">
                <a:solidFill>
                  <a:srgbClr val="0000ff"/>
                </a:solidFill>
                <a:latin typeface="Calibri"/>
              </a:rPr>
              <a:t>, inclusive habitação, saneamento básico, </a:t>
            </a:r>
            <a:r>
              <a:rPr b="1" i="1" lang="pt-BR" sz="2800">
                <a:solidFill>
                  <a:srgbClr val="0000ff"/>
                </a:solidFill>
                <a:latin typeface="Calibri"/>
              </a:rPr>
              <a:t>transporte e mobilidade urbana</a:t>
            </a:r>
            <a:r>
              <a:rPr i="1" lang="pt-BR" sz="2800">
                <a:solidFill>
                  <a:srgbClr val="0000ff"/>
                </a:solidFill>
                <a:latin typeface="Calibri"/>
              </a:rPr>
              <a:t>, </a:t>
            </a:r>
            <a:r>
              <a:rPr b="1" i="1" lang="pt-BR" sz="2800">
                <a:solidFill>
                  <a:srgbClr val="0000ff"/>
                </a:solidFill>
                <a:latin typeface="Calibri"/>
              </a:rPr>
              <a:t>que incluam regras de acessibilidade aos locais de uso público</a:t>
            </a:r>
            <a:r>
              <a:rPr i="1" lang="pt-BR" sz="2800">
                <a:solidFill>
                  <a:srgbClr val="0000ff"/>
                </a:solidFill>
                <a:latin typeface="Calibri"/>
              </a:rPr>
              <a:t>;</a:t>
            </a:r>
            <a:endParaRPr/>
          </a:p>
          <a:p>
            <a:pPr>
              <a:lnSpc>
                <a:spcPct val="120000"/>
              </a:lnSpc>
            </a:pPr>
            <a:endParaRPr/>
          </a:p>
        </p:txBody>
      </p:sp>
      <p:pic>
        <p:nvPicPr>
          <p:cNvPr descr="" id="19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301680" y="228600"/>
            <a:ext cx="8534160" cy="895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Lei Brasileira de Inclusão</a:t>
            </a:r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301680" y="1484640"/>
            <a:ext cx="8503560" cy="4824000"/>
          </a:xfrm>
          <a:prstGeom prst="rect">
            <a:avLst/>
          </a:prstGeom>
        </p:spPr>
        <p:txBody>
          <a:bodyPr/>
          <a:p>
            <a:pPr>
              <a:lnSpc>
                <a:spcPct val="120000"/>
              </a:lnSpc>
              <a:buFont charset="2" typeface="Wingdings"/>
              <a:buChar char=""/>
            </a:pPr>
            <a:r>
              <a:rPr b="1" i="1" lang="pt-BR" sz="3000">
                <a:solidFill>
                  <a:srgbClr val="0000ff"/>
                </a:solidFill>
                <a:latin typeface="Calibri"/>
              </a:rPr>
              <a:t>Lei Brasileira de Inclusão fixa em seu art. 93 que:</a:t>
            </a:r>
            <a:endParaRPr/>
          </a:p>
          <a:p>
            <a:pPr algn="just">
              <a:lnSpc>
                <a:spcPct val="120000"/>
              </a:lnSpc>
              <a:buFont charset="2" typeface="Wingdings"/>
              <a:buChar char=""/>
            </a:pPr>
            <a:r>
              <a:rPr b="1" i="1" lang="pt-BR" sz="3200">
                <a:solidFill>
                  <a:srgbClr val="0000ff"/>
                </a:solidFill>
                <a:latin typeface="Calibri"/>
              </a:rPr>
              <a:t>Art. 93.  Na realização de inspeções e de auditorias pelos órgãos de controle interno e externo, deve ser observado o cumprimento da legislação relativa à pessoa com deficiência e das normas de acessibilidade vigentes.</a:t>
            </a:r>
            <a:endParaRPr/>
          </a:p>
        </p:txBody>
      </p:sp>
      <p:pic>
        <p:nvPicPr>
          <p:cNvPr descr="" id="20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57200" y="1772640"/>
            <a:ext cx="8229240" cy="4752000"/>
          </a:xfrm>
          <a:prstGeom prst="rect">
            <a:avLst/>
          </a:prstGeom>
        </p:spPr>
        <p:txBody>
          <a:bodyPr/>
          <a:p>
            <a:pPr algn="r"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r>
              <a:rPr b="1" lang="pt-BR" sz="3800">
                <a:solidFill>
                  <a:srgbClr val="0000ff"/>
                </a:solidFill>
                <a:latin typeface="Calibri"/>
              </a:rPr>
              <a:t>Apresentação:</a:t>
            </a:r>
            <a:endParaRPr/>
          </a:p>
          <a:p>
            <a:pPr algn="r">
              <a:lnSpc>
                <a:spcPct val="120000"/>
              </a:lnSpc>
            </a:pPr>
            <a:r>
              <a:rPr b="1" lang="pt-BR" sz="5100">
                <a:solidFill>
                  <a:srgbClr val="0000ff"/>
                </a:solidFill>
                <a:latin typeface="Calibri"/>
              </a:rPr>
              <a:t>Gabriel Guy Léger</a:t>
            </a:r>
            <a:endParaRPr/>
          </a:p>
          <a:p>
            <a:pPr algn="r">
              <a:lnSpc>
                <a:spcPct val="120000"/>
              </a:lnSpc>
            </a:pPr>
            <a:r>
              <a:rPr b="1" lang="pt-BR" sz="3800">
                <a:solidFill>
                  <a:srgbClr val="0000ff"/>
                </a:solidFill>
                <a:latin typeface="Calibri"/>
              </a:rPr>
              <a:t>Procurador do Ministério Público de Contas </a:t>
            </a:r>
            <a:endParaRPr/>
          </a:p>
          <a:p>
            <a:pPr algn="r">
              <a:lnSpc>
                <a:spcPct val="120000"/>
              </a:lnSpc>
            </a:pPr>
            <a:r>
              <a:rPr b="1" lang="pt-BR" sz="38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3800">
                <a:solidFill>
                  <a:srgbClr val="0000ff"/>
                </a:solidFill>
                <a:latin typeface="Calibri"/>
              </a:rPr>
              <a:t>junto ao Tribunal de Contas do Estado do Paraná</a:t>
            </a:r>
            <a:endParaRPr/>
          </a:p>
          <a:p>
            <a:pPr algn="r">
              <a:lnSpc>
                <a:spcPct val="120000"/>
              </a:lnSpc>
            </a:pPr>
            <a:r>
              <a:rPr b="1" lang="pt-BR" sz="3800">
                <a:solidFill>
                  <a:srgbClr val="0000ff"/>
                </a:solidFill>
                <a:latin typeface="Calibri"/>
              </a:rPr>
              <a:t>Coordenador Estadual do Projeto </a:t>
            </a:r>
            <a:r>
              <a:rPr b="1" i="1" lang="pt-BR" sz="3800">
                <a:solidFill>
                  <a:srgbClr val="0000ff"/>
                </a:solidFill>
                <a:latin typeface="Calibri"/>
              </a:rPr>
              <a:t>“Ministério Público pela Acessibilidade Total”</a:t>
            </a:r>
            <a:endParaRPr/>
          </a:p>
          <a:p>
            <a:pPr algn="r">
              <a:lnSpc>
                <a:spcPct val="120000"/>
              </a:lnSpc>
            </a:pPr>
            <a:r>
              <a:rPr b="1" lang="pt-BR" sz="3800">
                <a:solidFill>
                  <a:srgbClr val="0000ff"/>
                </a:solidFill>
                <a:latin typeface="Calibri"/>
              </a:rPr>
              <a:t>Fone: (41) 3350-1630</a:t>
            </a:r>
            <a:endParaRPr/>
          </a:p>
          <a:p>
            <a:pPr algn="r">
              <a:lnSpc>
                <a:spcPct val="120000"/>
              </a:lnSpc>
            </a:pPr>
            <a:r>
              <a:rPr b="1" lang="pt-BR" sz="3800">
                <a:solidFill>
                  <a:srgbClr val="0000ff"/>
                </a:solidFill>
                <a:latin typeface="Calibri"/>
              </a:rPr>
              <a:t>E-mail: </a:t>
            </a:r>
            <a:r>
              <a:rPr b="1" lang="pt-BR" sz="3800" u="sng">
                <a:solidFill>
                  <a:srgbClr val="0000ff"/>
                </a:solidFill>
                <a:latin typeface="Calibri"/>
                <a:hlinkClick r:id="rId1"/>
              </a:rPr>
              <a:t>gabriel.leger@tce.pr.gov.br</a:t>
            </a:r>
            <a:endParaRPr/>
          </a:p>
          <a:p>
            <a:pPr algn="r">
              <a:lnSpc>
                <a:spcPct val="120000"/>
              </a:lnSpc>
            </a:pPr>
            <a:r>
              <a:rPr b="1" lang="pt-BR" sz="3800">
                <a:solidFill>
                  <a:srgbClr val="0000ff"/>
                </a:solidFill>
                <a:latin typeface="Calibri"/>
              </a:rPr>
              <a:t>  </a:t>
            </a:r>
            <a:r>
              <a:rPr b="1" lang="pt-BR" sz="3800" u="sng">
                <a:solidFill>
                  <a:srgbClr val="0000ff"/>
                </a:solidFill>
                <a:latin typeface="Calibri"/>
                <a:hlinkClick r:id="rId2"/>
              </a:rPr>
              <a:t>gabriel.leger@mpc.pr.gov.br</a:t>
            </a:r>
            <a:r>
              <a:rPr b="1" lang="pt-BR" sz="3800">
                <a:solidFill>
                  <a:srgbClr val="0000ff"/>
                </a:solidFill>
                <a:latin typeface="Calibri"/>
              </a:rPr>
              <a:t> </a:t>
            </a:r>
            <a:endParaRPr/>
          </a:p>
          <a:p>
            <a:pPr algn="r">
              <a:lnSpc>
                <a:spcPct val="120000"/>
              </a:lnSpc>
            </a:pPr>
            <a:endParaRPr/>
          </a:p>
        </p:txBody>
      </p:sp>
      <p:pic>
        <p:nvPicPr>
          <p:cNvPr descr="" id="20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  <p:sp>
        <p:nvSpPr>
          <p:cNvPr id="205" name="CustomShape 2"/>
          <p:cNvSpPr/>
          <p:nvPr/>
        </p:nvSpPr>
        <p:spPr>
          <a:xfrm>
            <a:off x="6282360" y="728280"/>
            <a:ext cx="184320" cy="369000"/>
          </a:xfrm>
          <a:prstGeom prst="rect">
            <a:avLst/>
          </a:prstGeom>
        </p:spPr>
      </p:sp>
      <p:pic>
        <p:nvPicPr>
          <p:cNvPr descr="" id="206" name="Imagem 1"/>
          <p:cNvPicPr/>
          <p:nvPr/>
        </p:nvPicPr>
        <p:blipFill>
          <a:blip r:embed="rId4"/>
          <a:stretch>
            <a:fillRect/>
          </a:stretch>
        </p:blipFill>
        <p:spPr>
          <a:xfrm>
            <a:off x="6660360" y="333720"/>
            <a:ext cx="1813320" cy="181332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301680" y="116640"/>
            <a:ext cx="8534160" cy="1007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Campanha Nacional 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20000"/>
              </a:lnSpc>
              <a:buFont typeface="Arial"/>
              <a:buChar char="•"/>
            </a:pPr>
            <a:r>
              <a:rPr b="1" lang="pt-BR" sz="2800">
                <a:solidFill>
                  <a:srgbClr val="0000ff"/>
                </a:solidFill>
                <a:latin typeface="Calibri"/>
              </a:rPr>
              <a:t>Tinha por objetivo inicial:</a:t>
            </a:r>
            <a:endParaRPr/>
          </a:p>
          <a:p>
            <a:pPr algn="just">
              <a:lnSpc>
                <a:spcPct val="120000"/>
              </a:lnSpc>
              <a:buFont charset="2" typeface="Wingdings"/>
              <a:buChar char=""/>
            </a:pPr>
            <a:r>
              <a:rPr b="1" lang="pt-BR" sz="2800">
                <a:solidFill>
                  <a:srgbClr val="0000ff"/>
                </a:solidFill>
                <a:latin typeface="Calibri"/>
              </a:rPr>
              <a:t>Incluir na matriz de fiscalização dos Tribunais de Contas a observância à Lei nº 10.098/00 e do Decreto nº 5.296/04, de sorte que até o ano de 2016 100% (cem por cento) das obras públicas novas atendam integralmente aos critérios de acessibilidade, na forma prevista pelas normas da ABNT sobre o tema (NBR 9050 e outras)</a:t>
            </a:r>
            <a:endParaRPr/>
          </a:p>
        </p:txBody>
      </p:sp>
      <p:pic>
        <p:nvPicPr>
          <p:cNvPr descr="" id="12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301680" y="116640"/>
            <a:ext cx="8534160" cy="863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A Campanha no PR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395640" y="1556640"/>
            <a:ext cx="8229240" cy="45255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Font charset="2" typeface="Wingdings"/>
              <a:buChar char="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No Paraná foi apresentada a Proposta Administrativa - autos nº 463810/11-TCE, o que gerou diversas medidas, entre elas: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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Reforma no imóvel sede do TCE/PR; 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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O envio de Ofício Circular a todos os prefeitos do Paraná alertando da necessidade de dar cumprimento à Lei 10.098/2000.</a:t>
            </a:r>
            <a:endParaRPr/>
          </a:p>
        </p:txBody>
      </p:sp>
      <p:pic>
        <p:nvPicPr>
          <p:cNvPr descr="" id="13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301680" y="116640"/>
            <a:ext cx="8534160" cy="863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A Campanha no PR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457200" y="1340640"/>
            <a:ext cx="8229240" cy="4785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Parcerias e troca de informações com: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 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Comissão de Acessibilidade do CREA/PR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Comissão de Acessibilidade da OAB/PR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Comissão de Acessibilidade da  TJ/PR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FIEP – Federação das Industrias do PR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SIMOV – Sindicato Empresarial Moveleiro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SINDIMETAL – Sindicato Metal-mecânica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3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301680" y="116640"/>
            <a:ext cx="8534160" cy="863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A Campanha no PR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251640" y="1412640"/>
            <a:ext cx="8229240" cy="4785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Parceria Comissão de Acessibilidade do CREA-PR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"/>
            </a:pPr>
            <a:r>
              <a:rPr lang="pt-BR" sz="2400">
                <a:solidFill>
                  <a:srgbClr val="0000ff"/>
                </a:solidFill>
                <a:latin typeface="Calibri"/>
              </a:rPr>
              <a:t>Reuniões com o </a:t>
            </a:r>
            <a:r>
              <a:rPr b="1" lang="pt-BR" sz="2400">
                <a:solidFill>
                  <a:srgbClr val="0000ff"/>
                </a:solidFill>
                <a:latin typeface="Calibri"/>
              </a:rPr>
              <a:t>Presidente do CREA-PR </a:t>
            </a:r>
            <a:r>
              <a:rPr lang="pt-BR" sz="2400">
                <a:solidFill>
                  <a:srgbClr val="0000ff"/>
                </a:solidFill>
                <a:latin typeface="Calibri"/>
              </a:rPr>
              <a:t>e com a </a:t>
            </a:r>
            <a:r>
              <a:rPr b="1" lang="pt-BR" sz="2400">
                <a:solidFill>
                  <a:srgbClr val="0000ff"/>
                </a:solidFill>
                <a:latin typeface="Calibri"/>
              </a:rPr>
              <a:t>Coordenadora do Programa de Acessibilidade do CREA-PR </a:t>
            </a:r>
            <a:r>
              <a:rPr lang="pt-BR" sz="2400">
                <a:solidFill>
                  <a:srgbClr val="0000ff"/>
                </a:solidFill>
                <a:latin typeface="Calibri"/>
              </a:rPr>
              <a:t>para divulgar o lançamento da campanha do MPC e alinhavar ações conjuntas 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"/>
            </a:pPr>
            <a:r>
              <a:rPr b="1" lang="pt-BR" sz="24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2400">
                <a:solidFill>
                  <a:srgbClr val="0000ff"/>
                </a:solidFill>
                <a:latin typeface="Calibri"/>
              </a:rPr>
              <a:t>o CREA-PR realizou: 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"/>
            </a:pPr>
            <a:r>
              <a:rPr b="1" lang="pt-BR" sz="2400">
                <a:solidFill>
                  <a:srgbClr val="0000ff"/>
                </a:solidFill>
                <a:latin typeface="Calibri"/>
              </a:rPr>
              <a:t>Seminários Internacionais de Acessibilidade </a:t>
            </a:r>
            <a:r>
              <a:rPr b="1" lang="pt-BR">
                <a:solidFill>
                  <a:srgbClr val="0000ff"/>
                </a:solidFill>
                <a:latin typeface="Calibri"/>
              </a:rPr>
              <a:t>(2011, 2013, 2014)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"/>
            </a:pPr>
            <a:r>
              <a:rPr b="1" lang="pt-BR" sz="24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2400">
                <a:solidFill>
                  <a:srgbClr val="0000ff"/>
                </a:solidFill>
                <a:latin typeface="Calibri"/>
              </a:rPr>
              <a:t>Encontros regionais, muitos dos quais com a participação do MPC/PR</a:t>
            </a:r>
            <a:r>
              <a:rPr b="1" lang="pt-BR">
                <a:solidFill>
                  <a:srgbClr val="0000ff"/>
                </a:solidFill>
                <a:latin typeface="Calibri"/>
              </a:rPr>
              <a:t>  (2012/2013/2014)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3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01680" y="116640"/>
            <a:ext cx="8534160" cy="863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A Campanha no PR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323640" y="1340640"/>
            <a:ext cx="8229240" cy="4785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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Parceria Comissão de Acessibilidade do CREA-PR  - Destaques: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"/>
            </a:pPr>
            <a:r>
              <a:rPr b="1" lang="pt-BR" sz="2800">
                <a:solidFill>
                  <a:srgbClr val="0000ff"/>
                </a:solidFill>
                <a:latin typeface="Calibri"/>
              </a:rPr>
              <a:t>Após fórum do CREA-PR, em 2012, a UNIGUAÇU resolveu  incluir disciplina sobre acessibilidade no curso de Engenharia Civil </a:t>
            </a:r>
            <a:r>
              <a:rPr lang="pt-BR" sz="2800">
                <a:solidFill>
                  <a:srgbClr val="0000ff"/>
                </a:solidFill>
                <a:latin typeface="Calibri"/>
              </a:rPr>
              <a:t>– disciplina obrigatória no 3º ano. </a:t>
            </a:r>
            <a:r>
              <a:rPr lang="pt-BR" sz="1600">
                <a:solidFill>
                  <a:srgbClr val="0000ff"/>
                </a:solidFill>
                <a:latin typeface="Calibri"/>
              </a:rPr>
              <a:t>(</a:t>
            </a:r>
            <a:r>
              <a:rPr b="1" lang="pt-BR" sz="1600">
                <a:solidFill>
                  <a:srgbClr val="0000ff"/>
                </a:solidFill>
                <a:latin typeface="Calibri"/>
              </a:rPr>
              <a:t>http://www.superinformado.com.br/noticias-do-parana/apos-forum-do-crea-pr-uniguacu-inclui-disciplina-sobre-acessibilidade-no-curso-de-engenharia-civil/)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"/>
            </a:pPr>
            <a:r>
              <a:rPr b="1" lang="pt-BR" sz="2800">
                <a:solidFill>
                  <a:srgbClr val="0000ff"/>
                </a:solidFill>
                <a:latin typeface="Calibri"/>
              </a:rPr>
              <a:t>A Câmara Municipal de Pato Branco/PR, em 2012, realizou reformas para tornar acessível o acesso ao Plenário do Legislativo.</a:t>
            </a:r>
            <a:endParaRPr/>
          </a:p>
        </p:txBody>
      </p:sp>
      <p:pic>
        <p:nvPicPr>
          <p:cNvPr descr="" id="14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301680" y="116640"/>
            <a:ext cx="8534160" cy="1007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A Campanha no PR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251640" y="1527120"/>
            <a:ext cx="8640720" cy="4571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20000"/>
              </a:lnSpc>
              <a:buFont charset="2" typeface="Wingdings"/>
              <a:buChar char=""/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Em set/2013 foi apresentada a proposta de Auditoria Operacional de Acessibilidade -  (autos nº 667017/13) - com o objetivo de aferir o cumprimento da Lei nº 10.098/98, do Decreto nº 5.296/04, e da NBR 9050 para:</a:t>
            </a:r>
            <a:endParaRPr/>
          </a:p>
        </p:txBody>
      </p:sp>
      <p:pic>
        <p:nvPicPr>
          <p:cNvPr descr="" id="14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301680" y="116640"/>
            <a:ext cx="8534160" cy="10076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20000"/>
              </a:lnSpc>
            </a:pPr>
            <a:r>
              <a:rPr b="1" lang="pt-BR" sz="3200">
                <a:solidFill>
                  <a:srgbClr val="0000ff"/>
                </a:solidFill>
                <a:latin typeface="Calibri"/>
              </a:rPr>
              <a:t>A Campanha no PR</a:t>
            </a:r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251640" y="1527120"/>
            <a:ext cx="8640720" cy="4571640"/>
          </a:xfrm>
          <a:prstGeom prst="rect">
            <a:avLst/>
          </a:prstGeom>
        </p:spPr>
        <p:txBody>
          <a:bodyPr/>
          <a:p>
            <a:pPr algn="just">
              <a:lnSpc>
                <a:spcPct val="120000"/>
              </a:lnSpc>
              <a:buFont typeface="Arial"/>
              <a:buChar char="•"/>
            </a:pPr>
            <a:r>
              <a:rPr b="1" lang="pt-BR" sz="2800">
                <a:solidFill>
                  <a:srgbClr val="0000ff"/>
                </a:solidFill>
                <a:latin typeface="Calibri"/>
              </a:rPr>
              <a:t>1. Avaliar as condições de acessibilidade das pessoas com deficiência ou mobilidade reduzida nos edifícios e aos serviços dos órgãos e entidades da Administração Estadual e Municipal; e, </a:t>
            </a:r>
            <a:endParaRPr/>
          </a:p>
          <a:p>
            <a:pPr algn="just">
              <a:lnSpc>
                <a:spcPct val="120000"/>
              </a:lnSpc>
            </a:pPr>
            <a:endParaRPr/>
          </a:p>
          <a:p>
            <a:pPr algn="just">
              <a:lnSpc>
                <a:spcPct val="120000"/>
              </a:lnSpc>
              <a:buFont typeface="Arial"/>
              <a:buChar char="•"/>
            </a:pPr>
            <a:r>
              <a:rPr b="1" lang="pt-BR" sz="2800">
                <a:solidFill>
                  <a:srgbClr val="0000ff"/>
                </a:solidFill>
                <a:latin typeface="Calibri"/>
              </a:rPr>
              <a:t>2. Verificar o cumprimento  da legislação quando da concessão das licenças de construção e alvará de utilização pelas Administrações Municipais</a:t>
            </a:r>
            <a:r>
              <a:rPr b="1" lang="pt-BR" sz="3200">
                <a:solidFill>
                  <a:srgbClr val="0000ff"/>
                </a:solidFill>
                <a:latin typeface="Calibri"/>
              </a:rPr>
              <a:t>.</a:t>
            </a:r>
            <a:endParaRPr/>
          </a:p>
        </p:txBody>
      </p:sp>
      <p:pic>
        <p:nvPicPr>
          <p:cNvPr descr="" id="14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60640"/>
            <a:ext cx="3096000" cy="100764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