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6" r:id="rId4"/>
    <p:sldId id="259" r:id="rId5"/>
    <p:sldId id="275" r:id="rId6"/>
    <p:sldId id="266" r:id="rId7"/>
    <p:sldId id="268" r:id="rId8"/>
    <p:sldId id="281" r:id="rId9"/>
    <p:sldId id="267" r:id="rId10"/>
    <p:sldId id="277" r:id="rId11"/>
    <p:sldId id="282" r:id="rId12"/>
    <p:sldId id="276" r:id="rId13"/>
    <p:sldId id="284" r:id="rId14"/>
    <p:sldId id="27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94B79-7459-4572-9CB6-E1877254C28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A49A41-FF72-412E-97FC-CD06B45FEB92}">
      <dgm:prSet/>
      <dgm:spPr/>
      <dgm:t>
        <a:bodyPr/>
        <a:lstStyle/>
        <a:p>
          <a:pPr algn="just"/>
          <a:r>
            <a:rPr lang="pt-BR" dirty="0"/>
            <a:t>Art. 35, III, da Lei nº 12.594/2012 – Lei do SINASE : “ A execução das medidas socioeducativas reger-se-á pelos seguintes princípios: (…) III - </a:t>
          </a:r>
          <a:r>
            <a:rPr lang="pt-BR" b="1" dirty="0"/>
            <a:t>prioridade a práticas ou medidas que sejam restaurativas </a:t>
          </a:r>
          <a:r>
            <a:rPr lang="pt-BR" dirty="0"/>
            <a:t>e, sempre que possível, atendam às necessidades das vítimas; (…)”. </a:t>
          </a:r>
        </a:p>
        <a:p>
          <a:pPr algn="just"/>
          <a:endParaRPr lang="en-US" dirty="0"/>
        </a:p>
      </dgm:t>
    </dgm:pt>
    <dgm:pt modelId="{0A61FDB2-780F-4FD3-9810-DEEE1C11BD28}" type="parTrans" cxnId="{4621A8D5-2925-4348-835B-4D13F67AB430}">
      <dgm:prSet/>
      <dgm:spPr/>
      <dgm:t>
        <a:bodyPr/>
        <a:lstStyle/>
        <a:p>
          <a:endParaRPr lang="en-US"/>
        </a:p>
      </dgm:t>
    </dgm:pt>
    <dgm:pt modelId="{05172955-A5B6-4AD8-A384-1621F0EE9CE2}" type="sibTrans" cxnId="{4621A8D5-2925-4348-835B-4D13F67AB430}">
      <dgm:prSet/>
      <dgm:spPr/>
      <dgm:t>
        <a:bodyPr/>
        <a:lstStyle/>
        <a:p>
          <a:endParaRPr lang="en-US"/>
        </a:p>
      </dgm:t>
    </dgm:pt>
    <dgm:pt modelId="{41DB9CFA-9C1C-4C52-B091-17C00686EA9A}">
      <dgm:prSet/>
      <dgm:spPr/>
      <dgm:t>
        <a:bodyPr/>
        <a:lstStyle/>
        <a:p>
          <a:pPr algn="just"/>
          <a:r>
            <a:rPr lang="pt-BR" dirty="0"/>
            <a:t>A ampliação das práticas restaurativas no interior do DEGASE se apresenta como uma ferramenta que pode auxiliar na transformação da cultura de violência hoje enraizada nas unidades, por uma </a:t>
          </a:r>
          <a:r>
            <a:rPr lang="pt-BR" b="1" dirty="0"/>
            <a:t>CULTURA DE PAZ, </a:t>
          </a:r>
          <a:r>
            <a:rPr lang="pt-BR" dirty="0"/>
            <a:t>criando novos ambientes de escuta e reflexão.</a:t>
          </a:r>
        </a:p>
        <a:p>
          <a:pPr algn="just"/>
          <a:endParaRPr lang="pt-BR" dirty="0"/>
        </a:p>
      </dgm:t>
    </dgm:pt>
    <dgm:pt modelId="{E22ACF9F-B6C2-4D14-9806-A1BADFDA9FB2}" type="parTrans" cxnId="{154C011D-2F13-4DDF-A45A-23E575F5BA8B}">
      <dgm:prSet/>
      <dgm:spPr/>
      <dgm:t>
        <a:bodyPr/>
        <a:lstStyle/>
        <a:p>
          <a:endParaRPr lang="en-US"/>
        </a:p>
      </dgm:t>
    </dgm:pt>
    <dgm:pt modelId="{1832BB74-04E5-4D71-8C86-107BC4808EDD}" type="sibTrans" cxnId="{154C011D-2F13-4DDF-A45A-23E575F5BA8B}">
      <dgm:prSet/>
      <dgm:spPr/>
      <dgm:t>
        <a:bodyPr/>
        <a:lstStyle/>
        <a:p>
          <a:endParaRPr lang="en-US"/>
        </a:p>
      </dgm:t>
    </dgm:pt>
    <dgm:pt modelId="{CF35234D-06A0-4F31-B402-F5EC1B6D3111}">
      <dgm:prSet/>
      <dgm:spPr/>
      <dgm:t>
        <a:bodyPr/>
        <a:lstStyle/>
        <a:p>
          <a:pPr algn="just"/>
          <a:r>
            <a:rPr lang="pt-BR" dirty="0"/>
            <a:t>Sob o viés preventivo da violência institucional, se mostra necessário essencial o cuidado </a:t>
          </a:r>
          <a:r>
            <a:rPr lang="pt-BR" b="1" dirty="0"/>
            <a:t>com todas as relações </a:t>
          </a:r>
          <a:r>
            <a:rPr lang="pt-BR" dirty="0"/>
            <a:t>existentes no DEGASE e não apenas realizar uma atuação voltada para os adolescentes. </a:t>
          </a:r>
          <a:r>
            <a:rPr lang="pt-BR" u="sng" dirty="0"/>
            <a:t>Os atendimentos devem envolver: Direção, Agentes socioeducativos,  Equipes Técnicas e </a:t>
          </a:r>
          <a:r>
            <a:rPr lang="pt-BR" u="sng" dirty="0" err="1"/>
            <a:t>Socioeducandos</a:t>
          </a:r>
          <a:r>
            <a:rPr lang="pt-BR" dirty="0"/>
            <a:t>.</a:t>
          </a:r>
        </a:p>
        <a:p>
          <a:pPr algn="just"/>
          <a:r>
            <a:rPr lang="pt-BR" dirty="0"/>
            <a:t> </a:t>
          </a:r>
          <a:endParaRPr lang="en-US" dirty="0"/>
        </a:p>
      </dgm:t>
    </dgm:pt>
    <dgm:pt modelId="{A88F906E-BDCD-4196-8CD9-5321FFBF02FA}" type="parTrans" cxnId="{A2126F74-6C4C-4D29-A71A-B9AEC294B869}">
      <dgm:prSet/>
      <dgm:spPr/>
      <dgm:t>
        <a:bodyPr/>
        <a:lstStyle/>
        <a:p>
          <a:endParaRPr lang="en-US"/>
        </a:p>
      </dgm:t>
    </dgm:pt>
    <dgm:pt modelId="{B9113274-F85E-4B41-BA04-2DB53E5B89B7}" type="sibTrans" cxnId="{A2126F74-6C4C-4D29-A71A-B9AEC294B869}">
      <dgm:prSet/>
      <dgm:spPr/>
      <dgm:t>
        <a:bodyPr/>
        <a:lstStyle/>
        <a:p>
          <a:endParaRPr lang="en-US"/>
        </a:p>
      </dgm:t>
    </dgm:pt>
    <dgm:pt modelId="{876C917A-E6AC-4603-BAF8-79EE61789931}" type="pres">
      <dgm:prSet presAssocID="{59694B79-7459-4572-9CB6-E1877254C288}" presName="vert0" presStyleCnt="0">
        <dgm:presLayoutVars>
          <dgm:dir/>
          <dgm:animOne val="branch"/>
          <dgm:animLvl val="lvl"/>
        </dgm:presLayoutVars>
      </dgm:prSet>
      <dgm:spPr/>
    </dgm:pt>
    <dgm:pt modelId="{9316CFF2-181C-47DD-8DEE-B109814E554E}" type="pres">
      <dgm:prSet presAssocID="{35A49A41-FF72-412E-97FC-CD06B45FEB92}" presName="thickLine" presStyleLbl="alignNode1" presStyleIdx="0" presStyleCnt="3"/>
      <dgm:spPr/>
    </dgm:pt>
    <dgm:pt modelId="{F8686B09-520E-45E1-9493-184B6B50A87F}" type="pres">
      <dgm:prSet presAssocID="{35A49A41-FF72-412E-97FC-CD06B45FEB92}" presName="horz1" presStyleCnt="0"/>
      <dgm:spPr/>
    </dgm:pt>
    <dgm:pt modelId="{8CC022CB-8F06-45E0-AA36-A236F49DF956}" type="pres">
      <dgm:prSet presAssocID="{35A49A41-FF72-412E-97FC-CD06B45FEB92}" presName="tx1" presStyleLbl="revTx" presStyleIdx="0" presStyleCnt="3"/>
      <dgm:spPr/>
    </dgm:pt>
    <dgm:pt modelId="{4D02D9AD-8A40-4EEB-A6E0-147305D14E24}" type="pres">
      <dgm:prSet presAssocID="{35A49A41-FF72-412E-97FC-CD06B45FEB92}" presName="vert1" presStyleCnt="0"/>
      <dgm:spPr/>
    </dgm:pt>
    <dgm:pt modelId="{B27F777C-D2A6-4775-9F47-CDA954D9DFD5}" type="pres">
      <dgm:prSet presAssocID="{41DB9CFA-9C1C-4C52-B091-17C00686EA9A}" presName="thickLine" presStyleLbl="alignNode1" presStyleIdx="1" presStyleCnt="3"/>
      <dgm:spPr/>
    </dgm:pt>
    <dgm:pt modelId="{4856979C-D9A8-4B2F-AFFA-1F1605C8CFEB}" type="pres">
      <dgm:prSet presAssocID="{41DB9CFA-9C1C-4C52-B091-17C00686EA9A}" presName="horz1" presStyleCnt="0"/>
      <dgm:spPr/>
    </dgm:pt>
    <dgm:pt modelId="{0B43A678-E11A-4496-A066-28F32227CBC5}" type="pres">
      <dgm:prSet presAssocID="{41DB9CFA-9C1C-4C52-B091-17C00686EA9A}" presName="tx1" presStyleLbl="revTx" presStyleIdx="1" presStyleCnt="3"/>
      <dgm:spPr/>
    </dgm:pt>
    <dgm:pt modelId="{5E915BBD-DBA8-461F-A65A-9822344A4E6F}" type="pres">
      <dgm:prSet presAssocID="{41DB9CFA-9C1C-4C52-B091-17C00686EA9A}" presName="vert1" presStyleCnt="0"/>
      <dgm:spPr/>
    </dgm:pt>
    <dgm:pt modelId="{8E0EF6C7-E5DB-47D5-BA1F-8318648AAB2B}" type="pres">
      <dgm:prSet presAssocID="{CF35234D-06A0-4F31-B402-F5EC1B6D3111}" presName="thickLine" presStyleLbl="alignNode1" presStyleIdx="2" presStyleCnt="3"/>
      <dgm:spPr/>
    </dgm:pt>
    <dgm:pt modelId="{087CAE6C-A95E-4209-84B7-2A03062157E6}" type="pres">
      <dgm:prSet presAssocID="{CF35234D-06A0-4F31-B402-F5EC1B6D3111}" presName="horz1" presStyleCnt="0"/>
      <dgm:spPr/>
    </dgm:pt>
    <dgm:pt modelId="{EA781818-973D-4F51-9704-9471E5FA55FF}" type="pres">
      <dgm:prSet presAssocID="{CF35234D-06A0-4F31-B402-F5EC1B6D3111}" presName="tx1" presStyleLbl="revTx" presStyleIdx="2" presStyleCnt="3"/>
      <dgm:spPr/>
    </dgm:pt>
    <dgm:pt modelId="{F8DDAD05-FBD4-48BA-AD6E-6DBBAC9A10DA}" type="pres">
      <dgm:prSet presAssocID="{CF35234D-06A0-4F31-B402-F5EC1B6D3111}" presName="vert1" presStyleCnt="0"/>
      <dgm:spPr/>
    </dgm:pt>
  </dgm:ptLst>
  <dgm:cxnLst>
    <dgm:cxn modelId="{154C011D-2F13-4DDF-A45A-23E575F5BA8B}" srcId="{59694B79-7459-4572-9CB6-E1877254C288}" destId="{41DB9CFA-9C1C-4C52-B091-17C00686EA9A}" srcOrd="1" destOrd="0" parTransId="{E22ACF9F-B6C2-4D14-9806-A1BADFDA9FB2}" sibTransId="{1832BB74-04E5-4D71-8C86-107BC4808EDD}"/>
    <dgm:cxn modelId="{0A894A2F-4DC3-497D-9AD3-5B5F76043207}" type="presOf" srcId="{CF35234D-06A0-4F31-B402-F5EC1B6D3111}" destId="{EA781818-973D-4F51-9704-9471E5FA55FF}" srcOrd="0" destOrd="0" presId="urn:microsoft.com/office/officeart/2008/layout/LinedList"/>
    <dgm:cxn modelId="{A2126F74-6C4C-4D29-A71A-B9AEC294B869}" srcId="{59694B79-7459-4572-9CB6-E1877254C288}" destId="{CF35234D-06A0-4F31-B402-F5EC1B6D3111}" srcOrd="2" destOrd="0" parTransId="{A88F906E-BDCD-4196-8CD9-5321FFBF02FA}" sibTransId="{B9113274-F85E-4B41-BA04-2DB53E5B89B7}"/>
    <dgm:cxn modelId="{F56F3C94-5199-42B7-8D89-D9EC3DDD7FE7}" type="presOf" srcId="{41DB9CFA-9C1C-4C52-B091-17C00686EA9A}" destId="{0B43A678-E11A-4496-A066-28F32227CBC5}" srcOrd="0" destOrd="0" presId="urn:microsoft.com/office/officeart/2008/layout/LinedList"/>
    <dgm:cxn modelId="{F055BAD4-E790-4502-B572-F0CF6540104A}" type="presOf" srcId="{35A49A41-FF72-412E-97FC-CD06B45FEB92}" destId="{8CC022CB-8F06-45E0-AA36-A236F49DF956}" srcOrd="0" destOrd="0" presId="urn:microsoft.com/office/officeart/2008/layout/LinedList"/>
    <dgm:cxn modelId="{4621A8D5-2925-4348-835B-4D13F67AB430}" srcId="{59694B79-7459-4572-9CB6-E1877254C288}" destId="{35A49A41-FF72-412E-97FC-CD06B45FEB92}" srcOrd="0" destOrd="0" parTransId="{0A61FDB2-780F-4FD3-9810-DEEE1C11BD28}" sibTransId="{05172955-A5B6-4AD8-A384-1621F0EE9CE2}"/>
    <dgm:cxn modelId="{26B975DC-2690-4985-8CFF-64B1DB284C5C}" type="presOf" srcId="{59694B79-7459-4572-9CB6-E1877254C288}" destId="{876C917A-E6AC-4603-BAF8-79EE61789931}" srcOrd="0" destOrd="0" presId="urn:microsoft.com/office/officeart/2008/layout/LinedList"/>
    <dgm:cxn modelId="{2E008422-7C86-4A11-BE58-3D81964E2391}" type="presParOf" srcId="{876C917A-E6AC-4603-BAF8-79EE61789931}" destId="{9316CFF2-181C-47DD-8DEE-B109814E554E}" srcOrd="0" destOrd="0" presId="urn:microsoft.com/office/officeart/2008/layout/LinedList"/>
    <dgm:cxn modelId="{510C7CC4-3284-4155-9E48-58FCA108688B}" type="presParOf" srcId="{876C917A-E6AC-4603-BAF8-79EE61789931}" destId="{F8686B09-520E-45E1-9493-184B6B50A87F}" srcOrd="1" destOrd="0" presId="urn:microsoft.com/office/officeart/2008/layout/LinedList"/>
    <dgm:cxn modelId="{DFF69090-FFCD-4018-9772-FC864BB91E1F}" type="presParOf" srcId="{F8686B09-520E-45E1-9493-184B6B50A87F}" destId="{8CC022CB-8F06-45E0-AA36-A236F49DF956}" srcOrd="0" destOrd="0" presId="urn:microsoft.com/office/officeart/2008/layout/LinedList"/>
    <dgm:cxn modelId="{13A4E2EB-91EA-4CAB-8E76-14FBD1159469}" type="presParOf" srcId="{F8686B09-520E-45E1-9493-184B6B50A87F}" destId="{4D02D9AD-8A40-4EEB-A6E0-147305D14E24}" srcOrd="1" destOrd="0" presId="urn:microsoft.com/office/officeart/2008/layout/LinedList"/>
    <dgm:cxn modelId="{74F0B648-DA02-4AA4-B6EF-744161903D5B}" type="presParOf" srcId="{876C917A-E6AC-4603-BAF8-79EE61789931}" destId="{B27F777C-D2A6-4775-9F47-CDA954D9DFD5}" srcOrd="2" destOrd="0" presId="urn:microsoft.com/office/officeart/2008/layout/LinedList"/>
    <dgm:cxn modelId="{FD2EBB3F-2B0B-4633-9080-9AE1B677EE97}" type="presParOf" srcId="{876C917A-E6AC-4603-BAF8-79EE61789931}" destId="{4856979C-D9A8-4B2F-AFFA-1F1605C8CFEB}" srcOrd="3" destOrd="0" presId="urn:microsoft.com/office/officeart/2008/layout/LinedList"/>
    <dgm:cxn modelId="{EB338F35-4DB9-49EE-BD80-7A0D86B3F6A4}" type="presParOf" srcId="{4856979C-D9A8-4B2F-AFFA-1F1605C8CFEB}" destId="{0B43A678-E11A-4496-A066-28F32227CBC5}" srcOrd="0" destOrd="0" presId="urn:microsoft.com/office/officeart/2008/layout/LinedList"/>
    <dgm:cxn modelId="{621F54E0-CAF7-442B-9DF8-07F0517F59EE}" type="presParOf" srcId="{4856979C-D9A8-4B2F-AFFA-1F1605C8CFEB}" destId="{5E915BBD-DBA8-461F-A65A-9822344A4E6F}" srcOrd="1" destOrd="0" presId="urn:microsoft.com/office/officeart/2008/layout/LinedList"/>
    <dgm:cxn modelId="{9CEE140E-51A0-4EAA-8832-791B0D34753F}" type="presParOf" srcId="{876C917A-E6AC-4603-BAF8-79EE61789931}" destId="{8E0EF6C7-E5DB-47D5-BA1F-8318648AAB2B}" srcOrd="4" destOrd="0" presId="urn:microsoft.com/office/officeart/2008/layout/LinedList"/>
    <dgm:cxn modelId="{2D049330-3455-4FF9-B48C-C87167DC1668}" type="presParOf" srcId="{876C917A-E6AC-4603-BAF8-79EE61789931}" destId="{087CAE6C-A95E-4209-84B7-2A03062157E6}" srcOrd="5" destOrd="0" presId="urn:microsoft.com/office/officeart/2008/layout/LinedList"/>
    <dgm:cxn modelId="{5B707C6E-9404-41E5-8610-13427C8D7E3C}" type="presParOf" srcId="{087CAE6C-A95E-4209-84B7-2A03062157E6}" destId="{EA781818-973D-4F51-9704-9471E5FA55FF}" srcOrd="0" destOrd="0" presId="urn:microsoft.com/office/officeart/2008/layout/LinedList"/>
    <dgm:cxn modelId="{B05C96CD-8D14-4A6C-A167-7F1414F044DD}" type="presParOf" srcId="{087CAE6C-A95E-4209-84B7-2A03062157E6}" destId="{F8DDAD05-FBD4-48BA-AD6E-6DBBAC9A10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6CFF2-181C-47DD-8DEE-B109814E554E}">
      <dsp:nvSpPr>
        <dsp:cNvPr id="0" name=""/>
        <dsp:cNvSpPr/>
      </dsp:nvSpPr>
      <dsp:spPr>
        <a:xfrm>
          <a:off x="0" y="2500"/>
          <a:ext cx="56134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022CB-8F06-45E0-AA36-A236F49DF956}">
      <dsp:nvSpPr>
        <dsp:cNvPr id="0" name=""/>
        <dsp:cNvSpPr/>
      </dsp:nvSpPr>
      <dsp:spPr>
        <a:xfrm>
          <a:off x="0" y="2500"/>
          <a:ext cx="5613468" cy="1705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Art. 35, III, da Lei nº 12.594/2012 – Lei do SINASE : “ A execução das medidas socioeducativas reger-se-á pelos seguintes princípios: (…) III - </a:t>
          </a:r>
          <a:r>
            <a:rPr lang="pt-BR" sz="1600" b="1" kern="1200" dirty="0"/>
            <a:t>prioridade a práticas ou medidas que sejam restaurativas </a:t>
          </a:r>
          <a:r>
            <a:rPr lang="pt-BR" sz="1600" kern="1200" dirty="0"/>
            <a:t>e, sempre que possível, atendam às necessidades das vítimas; (…)”.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0" y="2500"/>
        <a:ext cx="5613468" cy="1705211"/>
      </dsp:txXfrm>
    </dsp:sp>
    <dsp:sp modelId="{B27F777C-D2A6-4775-9F47-CDA954D9DFD5}">
      <dsp:nvSpPr>
        <dsp:cNvPr id="0" name=""/>
        <dsp:cNvSpPr/>
      </dsp:nvSpPr>
      <dsp:spPr>
        <a:xfrm>
          <a:off x="0" y="1707711"/>
          <a:ext cx="56134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3A678-E11A-4496-A066-28F32227CBC5}">
      <dsp:nvSpPr>
        <dsp:cNvPr id="0" name=""/>
        <dsp:cNvSpPr/>
      </dsp:nvSpPr>
      <dsp:spPr>
        <a:xfrm>
          <a:off x="0" y="1707711"/>
          <a:ext cx="5613468" cy="1705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 ampliação das práticas restaurativas no interior do DEGASE se apresenta como uma ferramenta que pode auxiliar na transformação da cultura de violência hoje enraizada nas unidades, por uma </a:t>
          </a:r>
          <a:r>
            <a:rPr lang="pt-BR" sz="1600" b="1" kern="1200" dirty="0"/>
            <a:t>CULTURA DE PAZ, </a:t>
          </a:r>
          <a:r>
            <a:rPr lang="pt-BR" sz="1600" kern="1200" dirty="0"/>
            <a:t>criando novos ambientes de escuta e reflexão.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/>
        </a:p>
      </dsp:txBody>
      <dsp:txXfrm>
        <a:off x="0" y="1707711"/>
        <a:ext cx="5613468" cy="1705211"/>
      </dsp:txXfrm>
    </dsp:sp>
    <dsp:sp modelId="{8E0EF6C7-E5DB-47D5-BA1F-8318648AAB2B}">
      <dsp:nvSpPr>
        <dsp:cNvPr id="0" name=""/>
        <dsp:cNvSpPr/>
      </dsp:nvSpPr>
      <dsp:spPr>
        <a:xfrm>
          <a:off x="0" y="3412923"/>
          <a:ext cx="56134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81818-973D-4F51-9704-9471E5FA55FF}">
      <dsp:nvSpPr>
        <dsp:cNvPr id="0" name=""/>
        <dsp:cNvSpPr/>
      </dsp:nvSpPr>
      <dsp:spPr>
        <a:xfrm>
          <a:off x="0" y="3412923"/>
          <a:ext cx="5613468" cy="1705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Sob o viés preventivo da violência institucional, se mostra necessário essencial o cuidado </a:t>
          </a:r>
          <a:r>
            <a:rPr lang="pt-BR" sz="1600" b="1" kern="1200" dirty="0"/>
            <a:t>com todas as relações </a:t>
          </a:r>
          <a:r>
            <a:rPr lang="pt-BR" sz="1600" kern="1200" dirty="0"/>
            <a:t>existentes no DEGASE e não apenas realizar uma atuação voltada para os adolescentes. </a:t>
          </a:r>
          <a:r>
            <a:rPr lang="pt-BR" sz="1600" u="sng" kern="1200" dirty="0"/>
            <a:t>Os atendimentos devem envolver: Direção, Agentes socioeducativos,  Equipes Técnicas e </a:t>
          </a:r>
          <a:r>
            <a:rPr lang="pt-BR" sz="1600" u="sng" kern="1200" dirty="0" err="1"/>
            <a:t>Socioeducandos</a:t>
          </a:r>
          <a:r>
            <a:rPr lang="pt-BR" sz="1600" kern="1200" dirty="0"/>
            <a:t>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 </a:t>
          </a:r>
          <a:endParaRPr lang="en-US" sz="1600" kern="1200" dirty="0"/>
        </a:p>
      </dsp:txBody>
      <dsp:txXfrm>
        <a:off x="0" y="3412923"/>
        <a:ext cx="5613468" cy="1705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8D109-2031-4FD1-9876-33456D7D9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03DD14-EE98-4B90-8159-5C860BBD2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FDA478-9294-4107-8C6B-FE223CD3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023D85-3B57-4576-B213-FAC4CAD95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EA7B9C-D731-4626-9DED-1D3CDF00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82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6650C-5EE8-4DAE-8000-86D22003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B043857-59AC-489B-BC36-7E5E456A8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A3761-3103-4BC9-A9C7-53D5E97D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2094A0-EA36-4383-B3F0-C7670188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2C73AF-428E-4669-8AAD-48D5D33F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23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8DF34C-F7D6-400A-85B8-3C719EE08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47D424-2E70-47D6-BC27-C970C7F9C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FAD3AA-9E8C-425C-A1CA-06D5D93F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EA163A-762A-47E9-A4AE-88E00282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30E4B7-3625-4B23-86C7-70C98265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30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B40DB-FCEC-4345-9924-4977F7EA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F021B2-852B-4D2A-B2BF-7054AA4A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D1EBEB-EFA6-4976-A0D1-8D3D7C05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DD45BB-8215-4768-822C-10776A5D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1CDDFA-DAB1-49B3-B53F-C6C25DC7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73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6E1A5-7C88-4038-81A9-3127C86E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B42A37-604F-4BE0-9BAC-C0002B10A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86EEDC-85A6-447B-BC06-63547C9D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57ABE3-3B46-4B25-B689-CEB15168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EBA166-34C9-42FD-9147-C56D97F1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72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250DA-57E2-4067-AAA3-7845D684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EE628-D51F-459B-A33F-50DA4E194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545736-72D0-4C5D-A5D9-5D4AAB28C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F0DBA1-9622-4D6E-8184-E0AC8DEF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CF2CC8-EDF8-49BD-880E-B231D411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8ECD61-18D9-4B4F-9D2A-675DEA4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56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5BEB9-F64F-4B2B-A285-BCFCA6D73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16EFC9-3D21-4AB1-A62E-EE2B21101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692B66-5538-449E-B14A-896F92445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450D665-B299-48E7-8F78-4359733A5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3DFA68C-EC37-4658-83E5-7A645E10F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AD1160C-6763-45D3-9C7A-122DD1EE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A7553-80DF-484A-A257-2D6EA76E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30C7497-B812-452C-86B0-176545A8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2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13B47-2230-4ED7-A967-323BE635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4186B2-F30D-4B2D-950D-833390E28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BDF038-3B53-4F8F-BDF1-0C849C5D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FAE1793-F9D0-41FA-B219-AAB923D1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38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E5B17D-CDB1-4361-B4FA-14938F52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C76796-A12F-484B-AE5E-A74F3E34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8B4B1A-E053-49EF-B9C1-745D2DA2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81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4E368-0F8A-4BFF-9F56-8609AF9F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5E5A6F-348E-4927-AA57-DECFD5834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0D1F7C-60D9-4903-876A-65661ECDC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500E6F-EEA7-4A30-9FED-54C46D4A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D4AD8D-C158-431F-819E-B489D1B7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AE26D7-5100-4D59-A910-C35A0A474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48DC5-3EB7-4FBF-9142-2A9A2959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7205B7D-FEA5-4F61-923F-8038B9A57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709D59-A0F3-45FE-A655-23EE2D920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AE71B5-A233-48B1-908C-8B41D8077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2505D6-A950-423B-BB4E-7578B849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39EB9A-8B4B-4CB2-82BB-3EF8814B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04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1BC3FB-0882-427D-B06E-DCDBC6FFC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3B44A1-B85B-407B-9E02-57E108A8B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06C284-0B6F-402B-80AB-586BF1900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82573-023C-4300-A744-B9E7648ACB17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DF7810-F475-4242-BAD0-C2552D1F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36F82F-68C9-4549-9913-4A950A79B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A646-0BD4-4587-AA70-1261AC0B6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15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dos.gov.br/organization/about/conselho-nacional-do-ministerio-publico-cnm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sildefatorj.com.br/2021/07/09/degase-saiu-de-proposta-educacional-para-a-repressao-de-adolescentes-avalia-ex-direto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l21.com.br/em-destaque/2016/12/o-estado-devolveu-meu-filho-morto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449A5-EFDC-4A26-8DCC-D25DFFEB5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4609057" cy="26100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b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0F334E-DAAD-4944-8586-B36E2EE12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897" y="2085975"/>
            <a:ext cx="5626228" cy="277426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13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ea typeface="+mn-ea"/>
                <a:cs typeface="+mn-cs"/>
              </a:rPr>
              <a:t>Encontro</a:t>
            </a: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 da </a:t>
            </a:r>
            <a:r>
              <a:rPr lang="en-US" b="1" kern="1200" dirty="0" err="1">
                <a:solidFill>
                  <a:schemeClr val="tx1"/>
                </a:solidFill>
                <a:ea typeface="+mn-ea"/>
                <a:cs typeface="+mn-cs"/>
              </a:rPr>
              <a:t>Comissão</a:t>
            </a: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 da </a:t>
            </a:r>
            <a:r>
              <a:rPr lang="en-US" b="1" dirty="0" err="1"/>
              <a:t>Infância</a:t>
            </a:r>
            <a:r>
              <a:rPr lang="en-US" b="1" dirty="0"/>
              <a:t>, </a:t>
            </a:r>
            <a:r>
              <a:rPr lang="en-US" b="1" dirty="0" err="1"/>
              <a:t>Juventude</a:t>
            </a:r>
            <a:r>
              <a:rPr lang="en-US" b="1" dirty="0"/>
              <a:t> e </a:t>
            </a:r>
          </a:p>
          <a:p>
            <a:pPr>
              <a:spcAft>
                <a:spcPts val="600"/>
              </a:spcAft>
            </a:pPr>
            <a:r>
              <a:rPr lang="en-US" b="1" dirty="0" err="1"/>
              <a:t>Educação</a:t>
            </a:r>
            <a:r>
              <a:rPr lang="en-US" b="1" dirty="0"/>
              <a:t> do CNMP</a:t>
            </a:r>
          </a:p>
          <a:p>
            <a:pPr>
              <a:spcAft>
                <a:spcPts val="600"/>
              </a:spcAft>
            </a:pPr>
            <a:r>
              <a:rPr lang="en-US" b="1" kern="1200" dirty="0" err="1">
                <a:solidFill>
                  <a:schemeClr val="tx1"/>
                </a:solidFill>
                <a:ea typeface="+mn-ea"/>
                <a:cs typeface="+mn-cs"/>
              </a:rPr>
              <a:t>Região</a:t>
            </a: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ea typeface="+mn-ea"/>
                <a:cs typeface="+mn-cs"/>
              </a:rPr>
              <a:t>Sudeste</a:t>
            </a:r>
            <a:endParaRPr lang="en-US" b="1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b="1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b="1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 A </a:t>
            </a:r>
            <a:r>
              <a:rPr lang="en-US" b="1" kern="1200" dirty="0" err="1">
                <a:solidFill>
                  <a:schemeClr val="tx1"/>
                </a:solidFill>
                <a:ea typeface="+mn-ea"/>
                <a:cs typeface="+mn-cs"/>
              </a:rPr>
              <a:t>experiência</a:t>
            </a: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 da </a:t>
            </a:r>
            <a:r>
              <a:rPr lang="en-US" b="1" kern="1200" dirty="0" err="1">
                <a:solidFill>
                  <a:schemeClr val="tx1"/>
                </a:solidFill>
                <a:ea typeface="+mn-ea"/>
                <a:cs typeface="+mn-cs"/>
              </a:rPr>
              <a:t>Força</a:t>
            </a: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ea typeface="+mn-ea"/>
                <a:cs typeface="+mn-cs"/>
              </a:rPr>
              <a:t>Tarefa</a:t>
            </a: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 DEGASE</a:t>
            </a:r>
          </a:p>
          <a:p>
            <a:pPr>
              <a:spcAft>
                <a:spcPts val="600"/>
              </a:spcAft>
            </a:pPr>
            <a:r>
              <a:rPr lang="en-US" sz="1800" b="1" dirty="0"/>
              <a:t>09/2022</a:t>
            </a:r>
            <a:endParaRPr lang="en-US" sz="1800" b="1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b="1" kern="1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2" name="Freeform: Shape 1041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4" name="Freeform: Shape 1043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6" name="Freeform: Shape 1045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76AF0B19-5B38-BCA2-2788-2EF56AB34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14535" y="2973945"/>
            <a:ext cx="4953000" cy="218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7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130" name="Rectangle 512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1" name="Rectangle 513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2" name="Rectangle 513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34" name="Rectangle 513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C8AD85-865E-424E-81DA-1895CFC6D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anchor="ctr">
            <a:normAutofit/>
          </a:bodyPr>
          <a:lstStyle/>
          <a:p>
            <a:r>
              <a:rPr lang="pt-BR" sz="3300"/>
              <a:t>ESCANEAMENTO DAS UNIDADES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5D047-5504-4300-8DB0-38621C092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71" y="2673627"/>
            <a:ext cx="5500988" cy="3528217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necessidade de garantir o adequado monitoramento das unidades também vem sendo alvo do trabalho da Força Tarefa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Degase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através 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recente aquisição de nova tecnologia para auxiliar na investigação e reconstrução de cenas de crimes ou acidentes pelo MPRJ, consistente em um scanner a laser, capaz de recriar em detalhes qualquer ambiente, com mapeamento em 360°, possibilitando uma imersão em realidade virtual nos locais, o que permitirá contribuir para as apuração de investigações sobre fatos ocorridos no interior das unidades socioeducativas, bem como verificar a cobertura do monitoramento por câmeras e identificar eventuais “pontos cegos” ainda existentes. </a:t>
            </a:r>
          </a:p>
          <a:p>
            <a:pPr algn="just"/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perícia é feita pelo Divisão de Evidências Digitais e Tecnologia (DEDIT/CSI) do MPRJ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/>
          </a:p>
        </p:txBody>
      </p:sp>
      <p:sp>
        <p:nvSpPr>
          <p:cNvPr id="5136" name="Rectangle 5135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Litholdo Engenharia - Consultoria 3D - Tecnologia LEICA C10 e Faro Focus 3D">
            <a:extLst>
              <a:ext uri="{FF2B5EF4-FFF2-40B4-BE49-F238E27FC236}">
                <a16:creationId xmlns:a16="http://schemas.microsoft.com/office/drawing/2014/main" id="{D43E2753-0F8D-45D1-ADAB-9675D1D005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 r="2157" b="2"/>
          <a:stretch/>
        </p:blipFill>
        <p:spPr bwMode="auto">
          <a:xfrm>
            <a:off x="6930493" y="1264240"/>
            <a:ext cx="4223252" cy="438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38" name="Straight Connector 513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7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 descr="Desenho de animal&#10;&#10;Descrição gerada automaticamente com confiança baixa">
            <a:extLst>
              <a:ext uri="{FF2B5EF4-FFF2-40B4-BE49-F238E27FC236}">
                <a16:creationId xmlns:a16="http://schemas.microsoft.com/office/drawing/2014/main" id="{1CB37303-452F-B483-A16A-3AAB9DE69A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3" r="20082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C8AD85-865E-424E-81DA-1895CFC6D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pt-BR" sz="4000" dirty="0"/>
              <a:t>ESCANEAMENTO DAS UNIDADES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5D047-5504-4300-8DB0-38621C092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1719471"/>
            <a:ext cx="3822190" cy="5254484"/>
          </a:xfrm>
        </p:spPr>
        <p:txBody>
          <a:bodyPr>
            <a:normAutofit fontScale="62500" lnSpcReduction="20000"/>
          </a:bodyPr>
          <a:lstStyle/>
          <a:p>
            <a:endParaRPr lang="pt-BR" sz="1600" b="1" dirty="0">
              <a:effectLst/>
              <a:ea typeface="Calibri" panose="020F0502020204030204" pitchFamily="34" charset="0"/>
            </a:endParaRPr>
          </a:p>
          <a:p>
            <a:endParaRPr lang="pt-BR" sz="1600" b="1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pt-BR" sz="2600" b="1" dirty="0">
                <a:effectLst/>
                <a:ea typeface="Calibri" panose="020F0502020204030204" pitchFamily="34" charset="0"/>
              </a:rPr>
              <a:t>UNIDADE PACGC </a:t>
            </a:r>
            <a:r>
              <a:rPr lang="pt-BR" sz="2600" dirty="0">
                <a:effectLst/>
                <a:ea typeface="Calibri" panose="020F0502020204030204" pitchFamily="34" charset="0"/>
              </a:rPr>
              <a:t>– 05 visitas técnicas – das 09 às 18 horas – Trabalho realizado por 02/03 técnicos da DEDIT e sempre acompanhado por uma das integrantes da FT DEGAS</a:t>
            </a:r>
            <a:endParaRPr lang="pt-BR" sz="2600" dirty="0">
              <a:ea typeface="Calibri" panose="020F0502020204030204" pitchFamily="34" charset="0"/>
            </a:endParaRPr>
          </a:p>
          <a:p>
            <a:pPr algn="just"/>
            <a:r>
              <a:rPr lang="pt-BR" sz="2600" b="1" dirty="0">
                <a:effectLst/>
                <a:ea typeface="Calibri" panose="020F0502020204030204" pitchFamily="34" charset="0"/>
              </a:rPr>
              <a:t>UNIDADE EJLA </a:t>
            </a:r>
            <a:r>
              <a:rPr lang="pt-BR" sz="2600" dirty="0">
                <a:effectLst/>
                <a:ea typeface="Calibri" panose="020F0502020204030204" pitchFamily="34" charset="0"/>
              </a:rPr>
              <a:t>– 12 visitas técnicas – das 09 às 18 horas – Trabalho realizado por 02/03 técnicos da DEDIT e sempre acompanhado por uma das integrantes da FT DEGASE</a:t>
            </a:r>
          </a:p>
          <a:p>
            <a:pPr algn="just"/>
            <a:r>
              <a:rPr lang="pt-BR" sz="2600" b="1" dirty="0">
                <a:effectLst/>
                <a:ea typeface="Calibri" panose="020F0502020204030204" pitchFamily="34" charset="0"/>
              </a:rPr>
              <a:t>UNIDADE CENSE ILHA </a:t>
            </a:r>
            <a:r>
              <a:rPr lang="pt-BR" sz="2600" dirty="0">
                <a:effectLst/>
                <a:ea typeface="Calibri" panose="020F0502020204030204" pitchFamily="34" charset="0"/>
              </a:rPr>
              <a:t>– 01 visita técnica – das 09 às 18 horas – Trabalho realizado por 02/03 técnicos da DEDIT e sempre acompanhado por uma das integrantes da FT DEGASE</a:t>
            </a:r>
          </a:p>
          <a:p>
            <a:pPr algn="just"/>
            <a:r>
              <a:rPr lang="pt-BR" sz="2600" b="1" dirty="0">
                <a:effectLst/>
                <a:ea typeface="Calibri" panose="020F0502020204030204" pitchFamily="34" charset="0"/>
              </a:rPr>
              <a:t>UNIDADE CENSE GCA </a:t>
            </a:r>
            <a:r>
              <a:rPr lang="pt-BR" sz="2600" dirty="0">
                <a:effectLst/>
                <a:ea typeface="Calibri" panose="020F0502020204030204" pitchFamily="34" charset="0"/>
              </a:rPr>
              <a:t>– 03 visita técnica – das 09 às 18 horas – Trabalho realizado por 02/03 técnicos da DEDIT e sempre acompanhado por uma das integrantes da FT DEGASE</a:t>
            </a:r>
          </a:p>
          <a:p>
            <a:endParaRPr lang="pt-BR" sz="1600" dirty="0">
              <a:effectLst/>
              <a:ea typeface="Calibri" panose="020F0502020204030204" pitchFamily="34" charset="0"/>
            </a:endParaRPr>
          </a:p>
          <a:p>
            <a:endParaRPr lang="pt-BR" sz="1600" dirty="0">
              <a:effectLst/>
              <a:ea typeface="Calibri" panose="020F0502020204030204" pitchFamily="34" charset="0"/>
            </a:endParaRPr>
          </a:p>
          <a:p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1000" dirty="0">
                <a:effectLst/>
                <a:ea typeface="Calibri" panose="020F0502020204030204" pitchFamily="34" charset="0"/>
              </a:rPr>
              <a:t>       </a:t>
            </a:r>
          </a:p>
          <a:p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sz="1000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61B9ECFE-7AF2-6369-3764-EE03D4184B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E3618D8F-88B5-E131-BFF7-DD87EC85A5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BB20AFB-2F3D-068D-8100-AC52C12626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399" y="3581399"/>
            <a:ext cx="3392557" cy="339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47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F6D6D-FE98-466B-AAD9-BA752169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sz="3700" b="1" dirty="0"/>
              <a:t>Alguns dos DESAFIOS no combate a violência institucional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45F25D-E573-42A0-9904-181F669C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pt-BR" sz="2000" dirty="0"/>
              <a:t>1) Aprimoramento dos fluxos de comunicação entre as Promotorias de Justiça de Infância e Juventude Infracional e Promotorias de Investigação Penal que permita uma resposta mais rápida e eficiente nos casos de violência, no âmbito da Infância e Criminal (VIÉS REPRESSIVO)</a:t>
            </a:r>
          </a:p>
          <a:p>
            <a:pPr algn="just">
              <a:lnSpc>
                <a:spcPct val="100000"/>
              </a:lnSpc>
            </a:pPr>
            <a:r>
              <a:rPr lang="pt-BR" sz="2000" dirty="0"/>
              <a:t>2) Identificação dos pontos cegos e melhoria do Sistema de Monitoramento de câmeras do DEGASE (VIÉS REPRESSIVO E PREVENTIVO)</a:t>
            </a:r>
          </a:p>
          <a:p>
            <a:pPr algn="just">
              <a:lnSpc>
                <a:spcPct val="100000"/>
              </a:lnSpc>
            </a:pPr>
            <a:r>
              <a:rPr lang="pt-BR" sz="2000" dirty="0"/>
              <a:t>3) Capacitação continuada de todos os servidores que atuam no Sistema Socioeducativo, em especial no que tange às normativas sobre Direitos Humanos (VIÉS PREVENTIVO)</a:t>
            </a:r>
          </a:p>
          <a:p>
            <a:pPr algn="just">
              <a:lnSpc>
                <a:spcPct val="100000"/>
              </a:lnSpc>
            </a:pPr>
            <a:r>
              <a:rPr lang="pt-BR" sz="2000" dirty="0">
                <a:effectLst/>
                <a:ea typeface="Calibri" panose="020F0502020204030204" pitchFamily="34" charset="0"/>
              </a:rPr>
              <a:t>4) </a:t>
            </a:r>
            <a:r>
              <a:rPr lang="pt-BR" sz="2000" b="1" dirty="0">
                <a:ea typeface="Calibri" panose="020F0502020204030204" pitchFamily="34" charset="0"/>
              </a:rPr>
              <a:t>Ampliação do N</a:t>
            </a:r>
            <a:r>
              <a:rPr lang="pt-BR" sz="2000" b="1" dirty="0">
                <a:effectLst/>
                <a:ea typeface="Calibri" panose="020F0502020204030204" pitchFamily="34" charset="0"/>
              </a:rPr>
              <a:t>úcleo de Justiça Restaurativa do DEGASE</a:t>
            </a:r>
            <a:r>
              <a:rPr lang="pt-BR" sz="2000" dirty="0">
                <a:effectLst/>
                <a:ea typeface="Calibri" panose="020F0502020204030204" pitchFamily="34" charset="0"/>
              </a:rPr>
              <a:t>, com abrangência para atendimento de todas as Unidades Socioeducativas, na forma prevista no Regimento Interno e na Portaria </a:t>
            </a:r>
            <a:r>
              <a:rPr lang="pt-BR" sz="2000" dirty="0" err="1">
                <a:effectLst/>
                <a:ea typeface="Calibri" panose="020F0502020204030204" pitchFamily="34" charset="0"/>
              </a:rPr>
              <a:t>Degase</a:t>
            </a:r>
            <a:r>
              <a:rPr lang="pt-BR" sz="2000" dirty="0">
                <a:effectLst/>
                <a:ea typeface="Calibri" panose="020F0502020204030204" pitchFamily="34" charset="0"/>
              </a:rPr>
              <a:t> nº 441, de 13 de setembro de 2017, que instituiu o Programa de Justiça Restaurativa no âmbito do sistema socioeducativo Fluminense (VIÉS PREVENTIVO)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9826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84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0F6D6D-FE98-466B-AAD9-BA752169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99" y="1351364"/>
            <a:ext cx="3892732" cy="4382588"/>
          </a:xfrm>
        </p:spPr>
        <p:txBody>
          <a:bodyPr anchor="ctr">
            <a:normAutofit/>
          </a:bodyPr>
          <a:lstStyle/>
          <a:p>
            <a:r>
              <a:rPr lang="pt-BR" sz="3800" b="1"/>
              <a:t>A JUSTIÇA RESTAURATIVA como ferramenta para a mudança da cultura da violência nas unidades do DEGASE</a:t>
            </a:r>
            <a:endParaRPr lang="pt-BR" sz="3800" b="1" dirty="0"/>
          </a:p>
        </p:txBody>
      </p:sp>
      <p:grpSp>
        <p:nvGrpSpPr>
          <p:cNvPr id="96" name="Group 8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97" name="Rectangle 8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9" name="Espaço Reservado para Conteúdo 2">
            <a:extLst>
              <a:ext uri="{FF2B5EF4-FFF2-40B4-BE49-F238E27FC236}">
                <a16:creationId xmlns:a16="http://schemas.microsoft.com/office/drawing/2014/main" id="{D7025CB4-2238-7E52-625B-9A628368A8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58712"/>
              </p:ext>
            </p:extLst>
          </p:nvPr>
        </p:nvGraphicFramePr>
        <p:xfrm>
          <a:off x="5743381" y="982341"/>
          <a:ext cx="5613468" cy="512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035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Rectangle 109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230CA0-7ADC-4752-856C-A7CBFF8E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7" y="473829"/>
            <a:ext cx="6289173" cy="5446681"/>
          </a:xfrm>
        </p:spPr>
        <p:txBody>
          <a:bodyPr anchor="ctr">
            <a:normAutofit/>
          </a:bodyPr>
          <a:lstStyle/>
          <a:p>
            <a:pPr algn="ctr"/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b="1" dirty="0"/>
              <a:t>FERNANDA CAMARA TORRES SODRÉ</a:t>
            </a:r>
            <a:br>
              <a:rPr lang="pt-BR" sz="2000" b="1" dirty="0"/>
            </a:br>
            <a:r>
              <a:rPr lang="pt-BR" sz="2000" b="1" dirty="0"/>
              <a:t>Promotora de Justiça do MPRJ</a:t>
            </a:r>
            <a:br>
              <a:rPr lang="pt-BR" sz="2000" b="1" dirty="0"/>
            </a:br>
            <a:r>
              <a:rPr lang="pt-BR" sz="2000" b="1" dirty="0"/>
              <a:t>Coordenadora do CAOIJ - infracional</a:t>
            </a:r>
            <a:b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fsodre@mprj.mp.br</a:t>
            </a:r>
            <a:endParaRPr lang="pt-BR" sz="2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64EABE-4900-4722-8D10-BDE24D05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pt-B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t-BR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t-BR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t-BR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t-BR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t-BR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INTEGRANTES DA </a:t>
            </a:r>
            <a:r>
              <a:rPr lang="pt-BR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FORÇA TAREFA DEGASE</a:t>
            </a:r>
          </a:p>
          <a:p>
            <a:pPr marL="0" indent="0" algn="r">
              <a:buNone/>
            </a:pPr>
            <a:r>
              <a:rPr lang="pt-B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r">
              <a:buNone/>
            </a:pPr>
            <a:r>
              <a:rPr lang="pt-BR" sz="1400" b="1" dirty="0"/>
              <a:t>DEBÓRA CAGY</a:t>
            </a:r>
          </a:p>
          <a:p>
            <a:pPr marL="0" indent="0" algn="r">
              <a:buNone/>
            </a:pPr>
            <a:r>
              <a:rPr lang="pt-BR" sz="1400" b="1" dirty="0"/>
              <a:t>EYLEEN MARENCO</a:t>
            </a:r>
          </a:p>
          <a:p>
            <a:pPr marL="0" indent="0" algn="r">
              <a:buNone/>
            </a:pPr>
            <a:r>
              <a:rPr lang="pt-BR" sz="1400" b="1" dirty="0"/>
              <a:t>FERNANDA ABREU OTTONI DO AMARAL</a:t>
            </a:r>
          </a:p>
          <a:p>
            <a:pPr marL="0" indent="0" algn="r">
              <a:buNone/>
            </a:pPr>
            <a:r>
              <a:rPr lang="pt-BR" sz="1400" b="1" dirty="0"/>
              <a:t>GABRIELA LUSQUIÑOS</a:t>
            </a:r>
          </a:p>
          <a:p>
            <a:pPr marL="0" indent="0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27787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2D50D-10C1-4413-9F59-939987D6D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kern="1200">
                <a:latin typeface="+mj-lt"/>
                <a:ea typeface="+mj-ea"/>
                <a:cs typeface="+mj-cs"/>
              </a:rPr>
              <a:t>CRIAÇÃO DA FORÇA TAREFA DEGASE EM JULHO DE 2021</a:t>
            </a:r>
          </a:p>
        </p:txBody>
      </p:sp>
      <p:sp>
        <p:nvSpPr>
          <p:cNvPr id="7215" name="Freeform: Shape 720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16" name="Freeform: Shape 72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17" name="Freeform: Shape 72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E91407-FE30-43A4-8E04-45F5B10D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en-US" sz="2000" b="1" dirty="0" err="1">
                <a:effectLst/>
              </a:rPr>
              <a:t>Resolução</a:t>
            </a:r>
            <a:r>
              <a:rPr lang="en-US" sz="2000" b="1" dirty="0">
                <a:effectLst/>
              </a:rPr>
              <a:t> GPGJ nº 2.425, de 16 de </a:t>
            </a:r>
            <a:r>
              <a:rPr lang="en-US" sz="2000" b="1" dirty="0" err="1">
                <a:effectLst/>
              </a:rPr>
              <a:t>julho</a:t>
            </a:r>
            <a:r>
              <a:rPr lang="en-US" sz="2000" b="1" dirty="0">
                <a:effectLst/>
              </a:rPr>
              <a:t> de 2021</a:t>
            </a:r>
          </a:p>
          <a:p>
            <a:pPr marL="0" algn="just"/>
            <a:r>
              <a:rPr lang="en-US" sz="2000" b="1" dirty="0"/>
              <a:t>OBJETO - </a:t>
            </a:r>
            <a:r>
              <a:rPr lang="en-US" sz="2000" dirty="0"/>
              <a:t>Art. 1° - </a:t>
            </a:r>
            <a:r>
              <a:rPr lang="en-US" sz="2000" dirty="0" err="1"/>
              <a:t>Fica</a:t>
            </a:r>
            <a:r>
              <a:rPr lang="en-US" sz="2000" dirty="0"/>
              <a:t> </a:t>
            </a:r>
            <a:r>
              <a:rPr lang="en-US" sz="2000" dirty="0" err="1"/>
              <a:t>instituída</a:t>
            </a:r>
            <a:r>
              <a:rPr lang="en-US" sz="2000" dirty="0"/>
              <a:t> </a:t>
            </a:r>
            <a:r>
              <a:rPr lang="en-US" sz="2000" dirty="0" err="1"/>
              <a:t>Força-Tarefa</a:t>
            </a:r>
            <a:r>
              <a:rPr lang="en-US" sz="2000" dirty="0"/>
              <a:t> para </a:t>
            </a:r>
            <a:r>
              <a:rPr lang="en-US" sz="2000" dirty="0" err="1"/>
              <a:t>atuação</a:t>
            </a:r>
            <a:r>
              <a:rPr lang="en-US" sz="2000" dirty="0"/>
              <a:t> judicial e extrajudicial, </a:t>
            </a:r>
            <a:r>
              <a:rPr lang="en-US" sz="2000" dirty="0" err="1"/>
              <a:t>conjunta</a:t>
            </a:r>
            <a:r>
              <a:rPr lang="en-US" sz="2000" dirty="0"/>
              <a:t>, </a:t>
            </a:r>
            <a:r>
              <a:rPr lang="en-US" sz="2000" dirty="0" err="1"/>
              <a:t>integrada</a:t>
            </a:r>
            <a:r>
              <a:rPr lang="en-US" sz="2000" dirty="0"/>
              <a:t> e </a:t>
            </a:r>
            <a:r>
              <a:rPr lang="en-US" sz="2000" dirty="0" err="1"/>
              <a:t>temporária</a:t>
            </a:r>
            <a:r>
              <a:rPr lang="en-US" sz="2000" dirty="0"/>
              <a:t>, a </a:t>
            </a:r>
            <a:r>
              <a:rPr lang="en-US" sz="2000" dirty="0" err="1"/>
              <a:t>título</a:t>
            </a:r>
            <a:r>
              <a:rPr lang="en-US" sz="2000" dirty="0"/>
              <a:t> de </a:t>
            </a:r>
            <a:r>
              <a:rPr lang="en-US" sz="2000" dirty="0" err="1"/>
              <a:t>auxílio</a:t>
            </a:r>
            <a:r>
              <a:rPr lang="en-US" sz="2000" dirty="0"/>
              <a:t> </a:t>
            </a:r>
            <a:r>
              <a:rPr lang="en-US" sz="2000" dirty="0" err="1"/>
              <a:t>consentido</a:t>
            </a:r>
            <a:r>
              <a:rPr lang="en-US" sz="2000" dirty="0"/>
              <a:t> </a:t>
            </a:r>
            <a:r>
              <a:rPr lang="en-US" sz="2000" dirty="0" err="1"/>
              <a:t>aos</a:t>
            </a:r>
            <a:r>
              <a:rPr lang="en-US" sz="2000" dirty="0"/>
              <a:t> </a:t>
            </a:r>
            <a:r>
              <a:rPr lang="en-US" sz="2000" dirty="0" err="1"/>
              <a:t>Promotores</a:t>
            </a:r>
            <a:r>
              <a:rPr lang="en-US" sz="2000" dirty="0"/>
              <a:t> de </a:t>
            </a:r>
            <a:r>
              <a:rPr lang="en-US" sz="2000" dirty="0" err="1"/>
              <a:t>Justiça</a:t>
            </a:r>
            <a:r>
              <a:rPr lang="en-US" sz="2000" dirty="0"/>
              <a:t> com </a:t>
            </a:r>
            <a:r>
              <a:rPr lang="en-US" sz="2000" dirty="0" err="1"/>
              <a:t>atribuição</a:t>
            </a:r>
            <a:r>
              <a:rPr lang="en-US" sz="2000" dirty="0"/>
              <a:t> para tutela individual e </a:t>
            </a:r>
            <a:r>
              <a:rPr lang="en-US" sz="2000" dirty="0" err="1"/>
              <a:t>coletiva</a:t>
            </a:r>
            <a:r>
              <a:rPr lang="en-US" sz="2000" dirty="0"/>
              <a:t> da </a:t>
            </a:r>
            <a:r>
              <a:rPr lang="en-US" sz="2000" dirty="0" err="1"/>
              <a:t>infância</a:t>
            </a:r>
            <a:r>
              <a:rPr lang="en-US" sz="2000" dirty="0"/>
              <a:t> e da </a:t>
            </a:r>
            <a:r>
              <a:rPr lang="en-US" sz="2000" dirty="0" err="1"/>
              <a:t>juventude</a:t>
            </a:r>
            <a:r>
              <a:rPr lang="en-US" sz="2000" dirty="0"/>
              <a:t>, tutela </a:t>
            </a:r>
            <a:r>
              <a:rPr lang="en-US" sz="2000" dirty="0" err="1"/>
              <a:t>coletiva</a:t>
            </a:r>
            <a:r>
              <a:rPr lang="en-US" sz="2000" dirty="0"/>
              <a:t> da </a:t>
            </a:r>
            <a:r>
              <a:rPr lang="en-US" sz="2000" dirty="0" err="1"/>
              <a:t>cidadania</a:t>
            </a:r>
            <a:r>
              <a:rPr lang="en-US" sz="2000" dirty="0"/>
              <a:t> e </a:t>
            </a:r>
            <a:r>
              <a:rPr lang="en-US" sz="2000" dirty="0" err="1"/>
              <a:t>investigação</a:t>
            </a:r>
            <a:r>
              <a:rPr lang="en-US" sz="2000" dirty="0"/>
              <a:t> penal, </a:t>
            </a:r>
            <a:r>
              <a:rPr lang="en-US" sz="2000" dirty="0" err="1"/>
              <a:t>especificamente</a:t>
            </a:r>
            <a:r>
              <a:rPr lang="en-US" sz="2000" dirty="0"/>
              <a:t> no que </a:t>
            </a:r>
            <a:r>
              <a:rPr lang="en-US" sz="2000" dirty="0" err="1"/>
              <a:t>concerne</a:t>
            </a:r>
            <a:r>
              <a:rPr lang="en-US" sz="2000" dirty="0"/>
              <a:t> à </a:t>
            </a:r>
            <a:r>
              <a:rPr lang="en-US" sz="2000" dirty="0" err="1"/>
              <a:t>fiscalização</a:t>
            </a:r>
            <a:r>
              <a:rPr lang="en-US" sz="2000" dirty="0"/>
              <a:t> de </a:t>
            </a:r>
            <a:r>
              <a:rPr lang="en-US" sz="2000" dirty="0" err="1"/>
              <a:t>Unidades</a:t>
            </a:r>
            <a:r>
              <a:rPr lang="en-US" sz="2000" dirty="0"/>
              <a:t> </a:t>
            </a:r>
            <a:r>
              <a:rPr lang="en-US" sz="2000" dirty="0" err="1"/>
              <a:t>Socioeducativas</a:t>
            </a:r>
            <a:r>
              <a:rPr lang="en-US" sz="2000" dirty="0"/>
              <a:t> de </a:t>
            </a:r>
            <a:r>
              <a:rPr lang="en-US" sz="2000" dirty="0" err="1"/>
              <a:t>Internação</a:t>
            </a:r>
            <a:r>
              <a:rPr lang="en-US" sz="2000" dirty="0"/>
              <a:t> do </a:t>
            </a:r>
            <a:r>
              <a:rPr lang="en-US" sz="2000" dirty="0" err="1"/>
              <a:t>Departamento</a:t>
            </a:r>
            <a:r>
              <a:rPr lang="en-US" sz="2000" dirty="0"/>
              <a:t> </a:t>
            </a:r>
            <a:r>
              <a:rPr lang="en-US" sz="2000" dirty="0" err="1"/>
              <a:t>Geral</a:t>
            </a:r>
            <a:r>
              <a:rPr lang="en-US" sz="2000" dirty="0"/>
              <a:t> de </a:t>
            </a:r>
            <a:r>
              <a:rPr lang="en-US" sz="2000" dirty="0" err="1"/>
              <a:t>Ações</a:t>
            </a:r>
            <a:r>
              <a:rPr lang="en-US" sz="2000" dirty="0"/>
              <a:t> </a:t>
            </a:r>
            <a:r>
              <a:rPr lang="en-US" sz="2000" dirty="0" err="1"/>
              <a:t>Socioeducativas</a:t>
            </a:r>
            <a:r>
              <a:rPr lang="en-US" sz="2000" dirty="0"/>
              <a:t>/DEGASE e à </a:t>
            </a:r>
            <a:r>
              <a:rPr lang="en-US" sz="2000" dirty="0" err="1"/>
              <a:t>prevenção</a:t>
            </a:r>
            <a:r>
              <a:rPr lang="en-US" sz="2000" dirty="0"/>
              <a:t> e </a:t>
            </a:r>
            <a:r>
              <a:rPr lang="en-US" sz="2000" dirty="0" err="1"/>
              <a:t>apuração</a:t>
            </a:r>
            <a:r>
              <a:rPr lang="en-US" sz="2000" dirty="0"/>
              <a:t> de </a:t>
            </a:r>
            <a:r>
              <a:rPr lang="en-US" sz="2000" dirty="0" err="1"/>
              <a:t>condutas</a:t>
            </a:r>
            <a:r>
              <a:rPr lang="en-US" sz="2000" dirty="0"/>
              <a:t> </a:t>
            </a:r>
            <a:r>
              <a:rPr lang="en-US" sz="2000" dirty="0" err="1"/>
              <a:t>desviantes</a:t>
            </a:r>
            <a:r>
              <a:rPr lang="en-US" sz="2000" dirty="0"/>
              <a:t> de </a:t>
            </a:r>
            <a:r>
              <a:rPr lang="en-US" sz="2000" dirty="0" err="1"/>
              <a:t>agentes</a:t>
            </a:r>
            <a:r>
              <a:rPr lang="en-US" sz="2000" dirty="0"/>
              <a:t> </a:t>
            </a:r>
            <a:r>
              <a:rPr lang="en-US" sz="2000" dirty="0" err="1"/>
              <a:t>socioeducativos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detrimento</a:t>
            </a:r>
            <a:r>
              <a:rPr lang="en-US" sz="2000" dirty="0"/>
              <a:t> dos </a:t>
            </a:r>
            <a:r>
              <a:rPr lang="en-US" sz="2000" dirty="0" err="1"/>
              <a:t>adolescentes</a:t>
            </a:r>
            <a:r>
              <a:rPr lang="en-US" sz="2000" dirty="0"/>
              <a:t> e </a:t>
            </a:r>
            <a:r>
              <a:rPr lang="en-US" sz="2000" dirty="0" err="1"/>
              <a:t>jovens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cumprimento</a:t>
            </a:r>
            <a:r>
              <a:rPr lang="en-US" sz="2000" dirty="0"/>
              <a:t> de </a:t>
            </a:r>
            <a:r>
              <a:rPr lang="en-US" sz="2000" dirty="0" err="1"/>
              <a:t>medida</a:t>
            </a:r>
            <a:r>
              <a:rPr lang="en-US" sz="2000" dirty="0"/>
              <a:t> </a:t>
            </a:r>
            <a:r>
              <a:rPr lang="en-US" sz="2000" dirty="0" err="1"/>
              <a:t>socioeducativa</a:t>
            </a:r>
            <a:r>
              <a:rPr lang="en-US" sz="2000" dirty="0"/>
              <a:t> de </a:t>
            </a:r>
            <a:r>
              <a:rPr lang="en-US" sz="2000" dirty="0" err="1"/>
              <a:t>internação</a:t>
            </a:r>
            <a:r>
              <a:rPr lang="en-US" sz="2000" dirty="0"/>
              <a:t>, </a:t>
            </a:r>
            <a:r>
              <a:rPr lang="en-US" sz="2000" dirty="0" err="1"/>
              <a:t>como</a:t>
            </a:r>
            <a:r>
              <a:rPr lang="en-US" sz="2000" dirty="0"/>
              <a:t> a </a:t>
            </a:r>
            <a:r>
              <a:rPr lang="en-US" sz="2000" dirty="0" err="1"/>
              <a:t>prática</a:t>
            </a:r>
            <a:r>
              <a:rPr lang="en-US" sz="2000" dirty="0"/>
              <a:t> de </a:t>
            </a:r>
            <a:r>
              <a:rPr lang="en-US" sz="2000" dirty="0" err="1"/>
              <a:t>maus</a:t>
            </a:r>
            <a:r>
              <a:rPr lang="en-US" sz="2000" dirty="0"/>
              <a:t> </a:t>
            </a:r>
            <a:r>
              <a:rPr lang="en-US" sz="2000" dirty="0" err="1"/>
              <a:t>tratos</a:t>
            </a:r>
            <a:r>
              <a:rPr lang="en-US" sz="2000" dirty="0"/>
              <a:t> e </a:t>
            </a:r>
            <a:r>
              <a:rPr lang="en-US" sz="2000" dirty="0" err="1"/>
              <a:t>tortura</a:t>
            </a:r>
            <a:r>
              <a:rPr lang="en-US" sz="2000" dirty="0"/>
              <a:t>.</a:t>
            </a:r>
          </a:p>
          <a:p>
            <a:pPr marL="0" algn="just"/>
            <a:endParaRPr lang="en-US" sz="2000" dirty="0"/>
          </a:p>
          <a:p>
            <a:pPr marL="0"/>
            <a:r>
              <a:rPr lang="en-US" sz="2000" b="1" dirty="0"/>
              <a:t>FORÇA TAREFA CRIADA EM AUXÍLIO À PJ DE TUTELA COLETIVA INFRACIONAL DA CAPITAL</a:t>
            </a:r>
          </a:p>
        </p:txBody>
      </p:sp>
    </p:spTree>
    <p:extLst>
      <p:ext uri="{BB962C8B-B14F-4D97-AF65-F5344CB8AC3E}">
        <p14:creationId xmlns:p14="http://schemas.microsoft.com/office/powerpoint/2010/main" val="93508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2D50D-10C1-4413-9F59-939987D6D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26004"/>
            <a:ext cx="9367203" cy="11887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kern="1200">
                <a:latin typeface="+mj-lt"/>
                <a:ea typeface="+mj-ea"/>
                <a:cs typeface="+mj-cs"/>
              </a:rPr>
              <a:t>CRIAÇÃO DA FORÇA TAREFA DEGASE EM JULHO DE 2021</a:t>
            </a:r>
          </a:p>
        </p:txBody>
      </p:sp>
      <p:sp>
        <p:nvSpPr>
          <p:cNvPr id="7215" name="Freeform: Shape 720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16" name="Freeform: Shape 72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17" name="Freeform: Shape 72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2" descr="Fotos de Equipes, imagem para Equipes ✓ Melhores imagens ...">
            <a:extLst>
              <a:ext uri="{FF2B5EF4-FFF2-40B4-BE49-F238E27FC236}">
                <a16:creationId xmlns:a16="http://schemas.microsoft.com/office/drawing/2014/main" id="{02F60CB8-AC1C-F083-CA52-193731D653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382" y="2050295"/>
            <a:ext cx="4272304" cy="458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22141ED-FDEF-48B8-9165-6964B13662AD}"/>
              </a:ext>
            </a:extLst>
          </p:cNvPr>
          <p:cNvSpPr txBox="1"/>
          <p:nvPr/>
        </p:nvSpPr>
        <p:spPr>
          <a:xfrm>
            <a:off x="795129" y="2828836"/>
            <a:ext cx="651013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/>
              <a:t>Coordenação do CAOIJ – área infracional</a:t>
            </a:r>
          </a:p>
          <a:p>
            <a:pPr algn="just"/>
            <a:r>
              <a:rPr lang="pt-BR" sz="1800" dirty="0"/>
              <a:t>02 Promotoras de Justiça </a:t>
            </a:r>
            <a:r>
              <a:rPr lang="pt-BR" dirty="0"/>
              <a:t>especializadas na</a:t>
            </a:r>
            <a:r>
              <a:rPr lang="pt-BR" sz="1800" dirty="0"/>
              <a:t> Infância e Juventude </a:t>
            </a:r>
          </a:p>
          <a:p>
            <a:pPr algn="just"/>
            <a:r>
              <a:rPr lang="pt-BR" sz="1800" dirty="0"/>
              <a:t> 02 Promotoras de Justiça </a:t>
            </a:r>
            <a:r>
              <a:rPr lang="pt-BR" dirty="0"/>
              <a:t>especializadas na área criminal </a:t>
            </a:r>
            <a:r>
              <a:rPr lang="pt-BR" sz="1800" dirty="0"/>
              <a:t>( sem afastamento de seus órgãos de origem)</a:t>
            </a:r>
          </a:p>
          <a:p>
            <a:pPr algn="just"/>
            <a:endParaRPr lang="pt-BR" dirty="0"/>
          </a:p>
          <a:p>
            <a:endParaRPr lang="pt-BR" sz="18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sz="1800" b="1" dirty="0"/>
              <a:t>Assegurando a atuação articulada entre a infância e o crime, garantindo respostas mais efetivas, capazes de assegurar uma </a:t>
            </a:r>
            <a:r>
              <a:rPr lang="pt-BR" sz="1800" b="1" dirty="0" err="1"/>
              <a:t>socioeducação</a:t>
            </a:r>
            <a:r>
              <a:rPr lang="pt-BR" sz="1800" b="1" dirty="0"/>
              <a:t> mais qualificada</a:t>
            </a:r>
            <a:r>
              <a:rPr lang="pt-BR" b="1" dirty="0"/>
              <a:t>.</a:t>
            </a:r>
          </a:p>
          <a:p>
            <a:endParaRPr lang="pt-BR" sz="1800" dirty="0"/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0FA504B4-9B12-5297-AD23-64A4617B2E83}"/>
              </a:ext>
            </a:extLst>
          </p:cNvPr>
          <p:cNvSpPr/>
          <p:nvPr/>
        </p:nvSpPr>
        <p:spPr>
          <a:xfrm>
            <a:off x="3425368" y="4341368"/>
            <a:ext cx="833120" cy="824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05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AB451-2D63-4404-8ED4-172F007AC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sz="3700" b="1"/>
              <a:t>PLANO DE TRABALHO DA FORÇA TAREFA -principais objetivos </a:t>
            </a:r>
            <a:endParaRPr lang="pt-BR" sz="3700" b="1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12FD30-5F4F-4BAA-990C-619656E94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 1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Investigar e responsabilizar no âmbito penal e de tutela coletiva (improbidade administrativa), os agentes públicos pelo atos contra a liberdade sexual </a:t>
            </a:r>
            <a:r>
              <a:rPr lang="pt-B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violação de direitos sexuais e reprodutivos recentes cometidos contra as adolescentes no PACGC (Unidade </a:t>
            </a:r>
            <a:r>
              <a:rPr lang="pt-BR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pt-B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eminina)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conferir apoio às famílias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e, posteriormente, ampliando o trabalho e destacando eventuais  padrões sistemáticos de violações e o impacto de boas práticas para outras unidades socioeducativas do Município do Rio de Janeiro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Apurar os fatos ocorridos na Unidade EJLA em janeiro de 2021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com eventual responsabilização dos agentes públicos pelos eventuais atos de violência institucional e conferir apoio às famílias </a:t>
            </a:r>
          </a:p>
          <a:p>
            <a:pPr algn="just">
              <a:lnSpc>
                <a:spcPct val="150000"/>
              </a:lnSpc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7492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6" name="Rectangle 155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 descr="Carro verde estacionado&#10;&#10;Descrição gerada automaticamente com confiança média">
            <a:extLst>
              <a:ext uri="{FF2B5EF4-FFF2-40B4-BE49-F238E27FC236}">
                <a16:creationId xmlns:a16="http://schemas.microsoft.com/office/drawing/2014/main" id="{02B52AAC-0E89-45B3-916C-AC07AE25F8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7334" r="18262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58" name="Right Triangle 157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47A470-A2DB-4D1B-B226-631A6F93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>
            <a:normAutofit/>
          </a:bodyPr>
          <a:lstStyle/>
          <a:p>
            <a:r>
              <a:rPr lang="pt-BR" sz="3800" b="1" dirty="0"/>
              <a:t>RESULTADOS ALCANÇADOS </a:t>
            </a:r>
            <a:br>
              <a:rPr lang="pt-BR" sz="3800" b="1" dirty="0"/>
            </a:br>
            <a:r>
              <a:rPr lang="pt-BR" sz="3800" b="1" dirty="0"/>
              <a:t>unidade feminina PACGC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53C7784-A19A-E793-9740-9A9143743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59" y="2693505"/>
            <a:ext cx="5642312" cy="2804952"/>
          </a:xfrm>
        </p:spPr>
        <p:txBody>
          <a:bodyPr anchor="t">
            <a:normAutofit fontScale="62500" lnSpcReduction="20000"/>
          </a:bodyPr>
          <a:lstStyle/>
          <a:p>
            <a:pPr marL="0" indent="0">
              <a:buNone/>
            </a:pPr>
            <a:endParaRPr lang="en-US" sz="1500" dirty="0"/>
          </a:p>
          <a:p>
            <a:pPr algn="just">
              <a:lnSpc>
                <a:spcPct val="160000"/>
              </a:lnSpc>
            </a:pPr>
            <a:r>
              <a:rPr lang="en-US" sz="2400" dirty="0"/>
              <a:t>1) </a:t>
            </a:r>
            <a:r>
              <a:rPr lang="en-US" sz="2600" dirty="0" err="1"/>
              <a:t>Afastamento</a:t>
            </a:r>
            <a:r>
              <a:rPr lang="en-US" sz="2600" dirty="0"/>
              <a:t> de </a:t>
            </a:r>
            <a:r>
              <a:rPr lang="en-US" sz="2600" dirty="0" err="1"/>
              <a:t>agentes</a:t>
            </a:r>
            <a:r>
              <a:rPr lang="en-US" sz="2600" dirty="0"/>
              <a:t> </a:t>
            </a:r>
            <a:r>
              <a:rPr lang="en-US" sz="2600" dirty="0" err="1"/>
              <a:t>socioeducativos</a:t>
            </a:r>
            <a:r>
              <a:rPr lang="en-US" sz="2600" dirty="0"/>
              <a:t> da </a:t>
            </a:r>
            <a:r>
              <a:rPr lang="en-US" sz="2600" dirty="0" err="1"/>
              <a:t>unidade</a:t>
            </a:r>
            <a:r>
              <a:rPr lang="en-US" sz="2600" dirty="0"/>
              <a:t> </a:t>
            </a:r>
            <a:r>
              <a:rPr lang="en-US" sz="2600" dirty="0" err="1"/>
              <a:t>feminina</a:t>
            </a:r>
            <a:r>
              <a:rPr lang="en-US" sz="2600" dirty="0"/>
              <a:t>, </a:t>
            </a:r>
            <a:r>
              <a:rPr lang="en-US" sz="2600" dirty="0" err="1"/>
              <a:t>autores</a:t>
            </a:r>
            <a:r>
              <a:rPr lang="en-US" sz="2600" dirty="0"/>
              <a:t> de </a:t>
            </a:r>
            <a:r>
              <a:rPr lang="en-US" sz="2600" dirty="0" err="1"/>
              <a:t>violência</a:t>
            </a:r>
            <a:r>
              <a:rPr lang="en-US" sz="2600" dirty="0"/>
              <a:t> </a:t>
            </a:r>
            <a:r>
              <a:rPr lang="en-US" sz="2600" dirty="0" err="1"/>
              <a:t>institucional</a:t>
            </a:r>
            <a:r>
              <a:rPr lang="en-US" sz="2600" dirty="0"/>
              <a:t> </a:t>
            </a:r>
            <a:r>
              <a:rPr lang="en-US" sz="2600" dirty="0" err="1"/>
              <a:t>através</a:t>
            </a:r>
            <a:r>
              <a:rPr lang="en-US" sz="2600" dirty="0"/>
              <a:t> do </a:t>
            </a:r>
            <a:r>
              <a:rPr lang="en-US" sz="2600" b="1" u="sng" dirty="0" err="1"/>
              <a:t>oferecimento</a:t>
            </a:r>
            <a:r>
              <a:rPr lang="en-US" sz="2600" b="1" u="sng" dirty="0"/>
              <a:t> de </a:t>
            </a:r>
            <a:r>
              <a:rPr lang="en-US" sz="2600" b="1" u="sng" dirty="0" err="1"/>
              <a:t>representação</a:t>
            </a:r>
            <a:r>
              <a:rPr lang="en-US" sz="2600" b="1" u="sng" dirty="0"/>
              <a:t> </a:t>
            </a:r>
            <a:r>
              <a:rPr lang="en-US" sz="2600" b="1" u="sng" dirty="0" err="1"/>
              <a:t>administrativa</a:t>
            </a:r>
            <a:r>
              <a:rPr lang="en-US" sz="2600" b="1" u="sng" dirty="0"/>
              <a:t> </a:t>
            </a:r>
            <a:r>
              <a:rPr lang="en-US" sz="2600" b="1" u="sng" dirty="0" err="1"/>
              <a:t>feita</a:t>
            </a:r>
            <a:r>
              <a:rPr lang="en-US" sz="2600" b="1" u="sng" dirty="0"/>
              <a:t> pela PJTCIJ </a:t>
            </a:r>
            <a:r>
              <a:rPr lang="en-US" sz="2600" b="1" u="sng" dirty="0" err="1"/>
              <a:t>Infracional</a:t>
            </a:r>
            <a:r>
              <a:rPr lang="en-US" sz="2600" b="1" u="sng" dirty="0"/>
              <a:t> da Capital </a:t>
            </a:r>
            <a:r>
              <a:rPr lang="en-US" sz="2600" dirty="0" err="1"/>
              <a:t>tendo</a:t>
            </a:r>
            <a:r>
              <a:rPr lang="en-US" sz="2600" dirty="0"/>
              <a:t> o </a:t>
            </a:r>
            <a:r>
              <a:rPr lang="en-US" sz="2600" dirty="0" err="1"/>
              <a:t>auxilio</a:t>
            </a:r>
            <a:r>
              <a:rPr lang="en-US" sz="2600" dirty="0"/>
              <a:t> da FT DEGASE, </a:t>
            </a:r>
            <a:r>
              <a:rPr lang="en-US" sz="2600" dirty="0" err="1"/>
              <a:t>oportunidade</a:t>
            </a:r>
            <a:r>
              <a:rPr lang="en-US" sz="2600" dirty="0"/>
              <a:t> </a:t>
            </a:r>
            <a:r>
              <a:rPr lang="en-US" sz="2600" dirty="0" err="1"/>
              <a:t>em</a:t>
            </a:r>
            <a:r>
              <a:rPr lang="en-US" sz="2600" dirty="0"/>
              <a:t> </a:t>
            </a:r>
            <a:r>
              <a:rPr lang="en-US" sz="2600" dirty="0" err="1"/>
              <a:t>todas</a:t>
            </a:r>
            <a:r>
              <a:rPr lang="en-US" sz="2600" dirty="0"/>
              <a:t> as </a:t>
            </a:r>
            <a:r>
              <a:rPr lang="en-US" sz="2600" dirty="0" err="1"/>
              <a:t>adolescentes</a:t>
            </a:r>
            <a:r>
              <a:rPr lang="en-US" sz="2600" dirty="0"/>
              <a:t> </a:t>
            </a:r>
            <a:r>
              <a:rPr lang="en-US" sz="2600" dirty="0" err="1"/>
              <a:t>foram</a:t>
            </a:r>
            <a:r>
              <a:rPr lang="en-US" sz="2600" dirty="0"/>
              <a:t> </a:t>
            </a:r>
            <a:r>
              <a:rPr lang="en-US" sz="2600" dirty="0" err="1"/>
              <a:t>ouvidas</a:t>
            </a:r>
            <a:r>
              <a:rPr lang="en-US" sz="2600" dirty="0"/>
              <a:t> </a:t>
            </a:r>
            <a:r>
              <a:rPr lang="en-US" sz="2600" dirty="0" err="1"/>
              <a:t>através</a:t>
            </a:r>
            <a:r>
              <a:rPr lang="en-US" sz="2600" dirty="0"/>
              <a:t> do </a:t>
            </a:r>
            <a:r>
              <a:rPr lang="en-US" sz="2600" dirty="0" err="1"/>
              <a:t>procedimento</a:t>
            </a:r>
            <a:r>
              <a:rPr lang="en-US" sz="2600" dirty="0"/>
              <a:t> de DEPOIMENTO ESPECIAL </a:t>
            </a:r>
            <a:r>
              <a:rPr lang="en-US" sz="2600" dirty="0" err="1"/>
              <a:t>nas</a:t>
            </a:r>
            <a:r>
              <a:rPr lang="en-US" sz="2600" dirty="0"/>
              <a:t> </a:t>
            </a:r>
            <a:r>
              <a:rPr lang="en-US" sz="2600" dirty="0" err="1"/>
              <a:t>salas</a:t>
            </a:r>
            <a:r>
              <a:rPr lang="en-US" sz="2600" dirty="0"/>
              <a:t> do NUDECA.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944581A-1F85-477C-81FB-3D53F601C252}"/>
              </a:ext>
            </a:extLst>
          </p:cNvPr>
          <p:cNvSpPr txBox="1"/>
          <p:nvPr/>
        </p:nvSpPr>
        <p:spPr>
          <a:xfrm>
            <a:off x="2182145" y="6031102"/>
            <a:ext cx="247215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t-BR" sz="700">
                <a:solidFill>
                  <a:srgbClr val="FFFFFF"/>
                </a:solidFill>
                <a:hlinkClick r:id="rId3" tooltip="https://www.brasildefatorj.com.br/2021/07/09/degase-saiu-de-proposta-educacional-para-a-repressao-de-adolescentes-avalia-ex-diret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pt-BR" sz="700">
                <a:solidFill>
                  <a:srgbClr val="FFFFFF"/>
                </a:solidFill>
              </a:rPr>
              <a:t> de Autor Desconhecido está licenciado em </a:t>
            </a:r>
            <a:r>
              <a:rPr lang="pt-BR" sz="7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pt-B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7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7A470-A2DB-4D1B-B226-631A6F93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49" y="365760"/>
            <a:ext cx="10525125" cy="1188720"/>
          </a:xfrm>
        </p:spPr>
        <p:txBody>
          <a:bodyPr>
            <a:normAutofit/>
          </a:bodyPr>
          <a:lstStyle/>
          <a:p>
            <a:r>
              <a:rPr lang="pt-BR" sz="3700" b="1" dirty="0"/>
              <a:t>RESULTADOS ALCANÇADOS – unidade feminina PACGC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53C7784-A19A-E793-9740-9A9143743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algn="just"/>
            <a:r>
              <a:rPr lang="en-US" sz="2400" dirty="0"/>
              <a:t>2) </a:t>
            </a:r>
            <a:r>
              <a:rPr lang="en-US" sz="2400" dirty="0" err="1"/>
              <a:t>Denúncias</a:t>
            </a:r>
            <a:r>
              <a:rPr lang="en-US" sz="2400" dirty="0"/>
              <a:t> </a:t>
            </a:r>
            <a:r>
              <a:rPr lang="en-US" sz="2400" dirty="0" err="1"/>
              <a:t>distribuídas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face dos </a:t>
            </a:r>
            <a:r>
              <a:rPr lang="en-US" sz="2400" dirty="0" err="1"/>
              <a:t>dois</a:t>
            </a:r>
            <a:r>
              <a:rPr lang="en-US" sz="2400" dirty="0"/>
              <a:t> </a:t>
            </a:r>
            <a:r>
              <a:rPr lang="en-US" sz="2400" dirty="0" err="1"/>
              <a:t>agentes</a:t>
            </a:r>
            <a:r>
              <a:rPr lang="en-US" sz="2400" dirty="0"/>
              <a:t> </a:t>
            </a:r>
            <a:r>
              <a:rPr lang="en-US" sz="2400" dirty="0" err="1"/>
              <a:t>socioeducativos</a:t>
            </a:r>
            <a:r>
              <a:rPr lang="en-US" sz="2400" dirty="0"/>
              <a:t> </a:t>
            </a:r>
            <a:r>
              <a:rPr lang="en-US" sz="2400" dirty="0" err="1"/>
              <a:t>envolvidos</a:t>
            </a:r>
            <a:r>
              <a:rPr lang="en-US" sz="2400" dirty="0"/>
              <a:t>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fatos</a:t>
            </a:r>
            <a:r>
              <a:rPr lang="en-US" sz="2400" dirty="0"/>
              <a:t>, </a:t>
            </a:r>
            <a:r>
              <a:rPr lang="en-US" sz="2400" b="1" u="sng" dirty="0"/>
              <a:t>com </a:t>
            </a:r>
            <a:r>
              <a:rPr lang="en-US" sz="2400" b="1" u="sng" dirty="0" err="1"/>
              <a:t>prisões</a:t>
            </a:r>
            <a:r>
              <a:rPr lang="en-US" sz="2400" b="1" u="sng" dirty="0"/>
              <a:t> </a:t>
            </a:r>
            <a:r>
              <a:rPr lang="en-US" sz="2400" b="1" u="sng" dirty="0" err="1"/>
              <a:t>decretadas</a:t>
            </a:r>
            <a:r>
              <a:rPr lang="en-US" sz="2400" dirty="0"/>
              <a:t> e </a:t>
            </a:r>
            <a:r>
              <a:rPr lang="en-US" sz="2400" dirty="0" err="1"/>
              <a:t>pedido</a:t>
            </a:r>
            <a:r>
              <a:rPr lang="en-US" sz="2400" dirty="0"/>
              <a:t> de </a:t>
            </a:r>
            <a:r>
              <a:rPr lang="en-US" sz="2400" dirty="0" err="1"/>
              <a:t>utilização</a:t>
            </a:r>
            <a:r>
              <a:rPr lang="en-US" sz="2400" dirty="0"/>
              <a:t> da </a:t>
            </a:r>
            <a:r>
              <a:rPr lang="en-US" sz="2400" dirty="0" err="1"/>
              <a:t>prova</a:t>
            </a:r>
            <a:r>
              <a:rPr lang="en-US" sz="2400" dirty="0"/>
              <a:t> </a:t>
            </a:r>
            <a:r>
              <a:rPr lang="en-US" sz="2400" dirty="0" err="1"/>
              <a:t>emprestada</a:t>
            </a:r>
            <a:r>
              <a:rPr lang="en-US" sz="2400" dirty="0"/>
              <a:t> </a:t>
            </a:r>
            <a:r>
              <a:rPr lang="en-US" sz="2400" dirty="0" err="1"/>
              <a:t>produzida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Infância</a:t>
            </a:r>
            <a:r>
              <a:rPr lang="en-US" sz="2400" dirty="0"/>
              <a:t>, </a:t>
            </a:r>
            <a:r>
              <a:rPr lang="en-US" sz="2400" dirty="0" err="1"/>
              <a:t>evitando</a:t>
            </a:r>
            <a:r>
              <a:rPr lang="en-US" sz="2400" dirty="0"/>
              <a:t> a </a:t>
            </a:r>
            <a:r>
              <a:rPr lang="en-US" sz="2400" dirty="0" err="1"/>
              <a:t>revitimização</a:t>
            </a:r>
            <a:r>
              <a:rPr lang="en-US" sz="2400" dirty="0"/>
              <a:t> das </a:t>
            </a:r>
            <a:r>
              <a:rPr lang="en-US" sz="2400" dirty="0" err="1"/>
              <a:t>adolescentes</a:t>
            </a:r>
            <a:r>
              <a:rPr lang="en-US" sz="2400" dirty="0"/>
              <a:t>. (Um dos </a:t>
            </a:r>
            <a:r>
              <a:rPr lang="en-US" sz="2400" dirty="0" err="1"/>
              <a:t>agentes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foragido</a:t>
            </a:r>
            <a:r>
              <a:rPr lang="en-US" sz="2400" dirty="0"/>
              <a:t>). </a:t>
            </a:r>
          </a:p>
          <a:p>
            <a:pPr algn="just"/>
            <a:r>
              <a:rPr lang="en-US" sz="2400" dirty="0"/>
              <a:t>3) </a:t>
            </a:r>
            <a:r>
              <a:rPr lang="en-US" sz="2400" b="1" dirty="0" err="1"/>
              <a:t>Desenvolvimento</a:t>
            </a:r>
            <a:r>
              <a:rPr lang="en-US" sz="2400" b="1" dirty="0"/>
              <a:t> de </a:t>
            </a:r>
            <a:r>
              <a:rPr lang="en-US" sz="2400" b="1" dirty="0" err="1"/>
              <a:t>Projeto</a:t>
            </a:r>
            <a:r>
              <a:rPr lang="en-US" sz="2400" b="1" dirty="0"/>
              <a:t> </a:t>
            </a:r>
            <a:r>
              <a:rPr lang="en-US" sz="2400" b="1" dirty="0" err="1"/>
              <a:t>Piloto</a:t>
            </a:r>
            <a:r>
              <a:rPr lang="en-US" sz="2400" b="1" dirty="0"/>
              <a:t> pela CEMEAR para  à </a:t>
            </a:r>
            <a:r>
              <a:rPr lang="en-US" sz="2400" b="1" dirty="0" err="1"/>
              <a:t>adoção</a:t>
            </a:r>
            <a:r>
              <a:rPr lang="en-US" sz="2400" b="1" dirty="0"/>
              <a:t> de </a:t>
            </a:r>
            <a:r>
              <a:rPr lang="en-US" sz="2400" b="1" dirty="0" err="1"/>
              <a:t>práticas</a:t>
            </a:r>
            <a:r>
              <a:rPr lang="en-US" sz="2400" b="1" dirty="0"/>
              <a:t> </a:t>
            </a:r>
            <a:r>
              <a:rPr lang="en-US" sz="2400" b="1" dirty="0" err="1"/>
              <a:t>restaurativas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unidade</a:t>
            </a:r>
            <a:r>
              <a:rPr lang="en-US" sz="2400" b="1" dirty="0"/>
              <a:t> </a:t>
            </a:r>
            <a:r>
              <a:rPr lang="en-US" sz="2400" b="1" dirty="0" err="1"/>
              <a:t>feminina</a:t>
            </a:r>
            <a:r>
              <a:rPr lang="en-US" sz="2400" b="1" dirty="0"/>
              <a:t> do DEGASE – EM ANDAMENTO</a:t>
            </a:r>
          </a:p>
          <a:p>
            <a:pPr algn="just"/>
            <a:r>
              <a:rPr lang="en-US" sz="2400" dirty="0"/>
              <a:t>4) </a:t>
            </a:r>
            <a:r>
              <a:rPr lang="en-US" sz="2400" dirty="0" err="1"/>
              <a:t>Atendimento</a:t>
            </a:r>
            <a:r>
              <a:rPr lang="en-US" sz="2400" dirty="0"/>
              <a:t> das </a:t>
            </a:r>
            <a:r>
              <a:rPr lang="en-US" sz="2400" dirty="0" err="1"/>
              <a:t>famílias</a:t>
            </a:r>
            <a:r>
              <a:rPr lang="en-US" sz="2400" dirty="0"/>
              <a:t> das </a:t>
            </a:r>
            <a:r>
              <a:rPr lang="en-US" sz="2400" dirty="0" err="1"/>
              <a:t>adolescentes</a:t>
            </a:r>
            <a:r>
              <a:rPr lang="en-US" sz="2400" dirty="0"/>
              <a:t> </a:t>
            </a:r>
            <a:r>
              <a:rPr lang="en-US" sz="2400" dirty="0" err="1"/>
              <a:t>vítimas</a:t>
            </a:r>
            <a:r>
              <a:rPr lang="en-US" sz="2400" dirty="0"/>
              <a:t> </a:t>
            </a:r>
            <a:r>
              <a:rPr lang="en-US" sz="2400" dirty="0" err="1"/>
              <a:t>através</a:t>
            </a:r>
            <a:r>
              <a:rPr lang="en-US" sz="2400" dirty="0"/>
              <a:t> da </a:t>
            </a:r>
            <a:r>
              <a:rPr lang="en-US" sz="2400" dirty="0" err="1"/>
              <a:t>Coordenação</a:t>
            </a:r>
            <a:r>
              <a:rPr lang="en-US" sz="2400" dirty="0"/>
              <a:t> de </a:t>
            </a:r>
            <a:r>
              <a:rPr lang="en-US" sz="2400" dirty="0" err="1"/>
              <a:t>Promoção</a:t>
            </a:r>
            <a:r>
              <a:rPr lang="en-US" sz="2400" dirty="0"/>
              <a:t> </a:t>
            </a:r>
            <a:r>
              <a:rPr lang="en-US" sz="2400" dirty="0" err="1"/>
              <a:t>aos</a:t>
            </a:r>
            <a:r>
              <a:rPr lang="en-US" sz="2400" dirty="0"/>
              <a:t> </a:t>
            </a:r>
            <a:r>
              <a:rPr lang="en-US" sz="2400" dirty="0" err="1"/>
              <a:t>Direitos</a:t>
            </a:r>
            <a:r>
              <a:rPr lang="en-US" sz="2400" dirty="0"/>
              <a:t> das </a:t>
            </a:r>
            <a:r>
              <a:rPr lang="en-US" sz="2400" dirty="0" err="1"/>
              <a:t>Vítimas</a:t>
            </a:r>
            <a:r>
              <a:rPr lang="en-US" sz="2400" dirty="0"/>
              <a:t> do MPRJ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426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asa com janelas de vidro&#10;&#10;Descrição gerada automaticamente com confiança média">
            <a:extLst>
              <a:ext uri="{FF2B5EF4-FFF2-40B4-BE49-F238E27FC236}">
                <a16:creationId xmlns:a16="http://schemas.microsoft.com/office/drawing/2014/main" id="{09BC0DD8-B24C-4B8B-8499-4C3EA30CB9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98" r="9091" b="22394"/>
          <a:stretch/>
        </p:blipFill>
        <p:spPr>
          <a:xfrm>
            <a:off x="20" y="-49686"/>
            <a:ext cx="12191980" cy="685799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47A470-A2DB-4D1B-B226-631A6F93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pt-BR" sz="3100" b="1" dirty="0"/>
              <a:t>RESULTADOS ALCANÇADOS </a:t>
            </a:r>
            <a:br>
              <a:rPr lang="pt-BR" sz="3100" b="1" dirty="0"/>
            </a:br>
            <a:r>
              <a:rPr lang="pt-BR" sz="3100" b="1" dirty="0"/>
              <a:t>ESCOLA JOÃO LUIZ ALVES - EJLA</a:t>
            </a:r>
            <a:endParaRPr lang="pt-BR" sz="31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53C7784-A19A-E793-9740-9A9143743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1) </a:t>
            </a:r>
            <a:r>
              <a:rPr lang="en-US" sz="2000" dirty="0" err="1"/>
              <a:t>Afastamento</a:t>
            </a:r>
            <a:r>
              <a:rPr lang="en-US" sz="2000" dirty="0"/>
              <a:t> de 21 </a:t>
            </a:r>
            <a:r>
              <a:rPr lang="en-US" sz="2000" dirty="0" err="1"/>
              <a:t>agentes</a:t>
            </a:r>
            <a:r>
              <a:rPr lang="en-US" sz="2000" dirty="0"/>
              <a:t> </a:t>
            </a:r>
            <a:r>
              <a:rPr lang="en-US" sz="2000" dirty="0" err="1"/>
              <a:t>socioeducativos</a:t>
            </a:r>
            <a:r>
              <a:rPr lang="en-US" sz="2000" dirty="0"/>
              <a:t> e 4 </a:t>
            </a:r>
            <a:r>
              <a:rPr lang="en-US" sz="2000" dirty="0" err="1"/>
              <a:t>Diretores</a:t>
            </a:r>
            <a:r>
              <a:rPr lang="en-US" sz="2000" dirty="0"/>
              <a:t>, </a:t>
            </a:r>
            <a:r>
              <a:rPr lang="en-US" sz="2000" dirty="0" err="1"/>
              <a:t>autores</a:t>
            </a:r>
            <a:r>
              <a:rPr lang="en-US" sz="2000" dirty="0"/>
              <a:t> de </a:t>
            </a:r>
            <a:r>
              <a:rPr lang="en-US" sz="2000" dirty="0" err="1"/>
              <a:t>violência</a:t>
            </a:r>
            <a:r>
              <a:rPr lang="en-US" sz="2000" dirty="0"/>
              <a:t> </a:t>
            </a:r>
            <a:r>
              <a:rPr lang="en-US" sz="2000" dirty="0" err="1"/>
              <a:t>institucional</a:t>
            </a:r>
            <a:r>
              <a:rPr lang="en-US" sz="2000" dirty="0"/>
              <a:t> </a:t>
            </a:r>
            <a:r>
              <a:rPr lang="en-US" sz="2000" dirty="0" err="1"/>
              <a:t>através</a:t>
            </a:r>
            <a:r>
              <a:rPr lang="en-US" sz="2000" dirty="0"/>
              <a:t> do </a:t>
            </a:r>
            <a:r>
              <a:rPr lang="en-US" sz="2000" dirty="0" err="1"/>
              <a:t>oferecimento</a:t>
            </a:r>
            <a:r>
              <a:rPr lang="en-US" sz="2000" dirty="0"/>
              <a:t> de </a:t>
            </a:r>
            <a:r>
              <a:rPr lang="en-US" sz="2000" dirty="0" err="1"/>
              <a:t>Representação</a:t>
            </a:r>
            <a:r>
              <a:rPr lang="en-US" sz="2000" dirty="0"/>
              <a:t> </a:t>
            </a:r>
            <a:r>
              <a:rPr lang="en-US" sz="2000" dirty="0" err="1"/>
              <a:t>Administrativa</a:t>
            </a:r>
            <a:r>
              <a:rPr lang="en-US" sz="2000" dirty="0"/>
              <a:t> – REFERENTE A FATOS OCORRIDOS ENTER OS MESES DE ABRIL A DEZEMBRO DE 2021.</a:t>
            </a:r>
          </a:p>
          <a:p>
            <a:pPr algn="just"/>
            <a:r>
              <a:rPr lang="en-US" sz="2000" dirty="0"/>
              <a:t>2) </a:t>
            </a:r>
            <a:r>
              <a:rPr lang="en-US" sz="2000" dirty="0" err="1"/>
              <a:t>Recomendação</a:t>
            </a:r>
            <a:r>
              <a:rPr lang="en-US" sz="2000" dirty="0"/>
              <a:t> para </a:t>
            </a:r>
            <a:r>
              <a:rPr lang="en-US" sz="2000" dirty="0" err="1"/>
              <a:t>mudanças</a:t>
            </a:r>
            <a:r>
              <a:rPr lang="en-US" sz="2000" dirty="0"/>
              <a:t> </a:t>
            </a:r>
            <a:r>
              <a:rPr lang="en-US" sz="2000" dirty="0" err="1"/>
              <a:t>estruturais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unidade</a:t>
            </a:r>
            <a:r>
              <a:rPr lang="en-US" sz="2000" dirty="0"/>
              <a:t>, </a:t>
            </a:r>
            <a:r>
              <a:rPr lang="en-US" sz="2000" dirty="0" err="1"/>
              <a:t>após</a:t>
            </a:r>
            <a:r>
              <a:rPr lang="en-US" sz="2000" dirty="0"/>
              <a:t> </a:t>
            </a:r>
            <a:r>
              <a:rPr lang="en-US" sz="2000" dirty="0" err="1"/>
              <a:t>identificação</a:t>
            </a:r>
            <a:r>
              <a:rPr lang="en-US" sz="2000" dirty="0"/>
              <a:t> de </a:t>
            </a:r>
            <a:r>
              <a:rPr lang="en-US" sz="2000" dirty="0" err="1"/>
              <a:t>inúmeras</a:t>
            </a:r>
            <a:r>
              <a:rPr lang="en-US" sz="2000" dirty="0"/>
              <a:t> </a:t>
            </a:r>
            <a:r>
              <a:rPr lang="en-US" sz="2000" dirty="0" err="1"/>
              <a:t>irregularidades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seu</a:t>
            </a:r>
            <a:r>
              <a:rPr lang="en-US" sz="2000" dirty="0"/>
              <a:t> </a:t>
            </a:r>
            <a:r>
              <a:rPr lang="en-US" sz="2000" dirty="0" err="1"/>
              <a:t>funcionamento</a:t>
            </a:r>
            <a:r>
              <a:rPr lang="en-US" sz="2000" dirty="0"/>
              <a:t>. </a:t>
            </a:r>
            <a:r>
              <a:rPr lang="en-US" sz="2000" dirty="0" err="1"/>
              <a:t>Monitoramento</a:t>
            </a:r>
            <a:r>
              <a:rPr lang="en-US" sz="2000" dirty="0"/>
              <a:t> </a:t>
            </a:r>
            <a:r>
              <a:rPr lang="en-US" sz="2000" dirty="0" err="1"/>
              <a:t>através</a:t>
            </a:r>
            <a:r>
              <a:rPr lang="en-US" sz="2000" dirty="0"/>
              <a:t> de </a:t>
            </a:r>
            <a:r>
              <a:rPr lang="en-US" sz="2000" dirty="0" err="1"/>
              <a:t>fiscalizações</a:t>
            </a:r>
            <a:r>
              <a:rPr lang="en-US" sz="2000" dirty="0"/>
              <a:t> </a:t>
            </a:r>
            <a:r>
              <a:rPr lang="en-US" sz="2000" dirty="0" err="1"/>
              <a:t>regulares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unidade</a:t>
            </a:r>
            <a:r>
              <a:rPr lang="en-US" sz="2000" dirty="0"/>
              <a:t>. </a:t>
            </a:r>
          </a:p>
          <a:p>
            <a:endParaRPr lang="en-US" sz="20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5F17802-6BD0-4489-B7F2-00F92E9B42EF}"/>
              </a:ext>
            </a:extLst>
          </p:cNvPr>
          <p:cNvSpPr txBox="1"/>
          <p:nvPr/>
        </p:nvSpPr>
        <p:spPr>
          <a:xfrm>
            <a:off x="9859310" y="6657945"/>
            <a:ext cx="233269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t-BR" sz="700">
                <a:solidFill>
                  <a:srgbClr val="FFFFFF"/>
                </a:solidFill>
                <a:hlinkClick r:id="rId3" tooltip="https://www.sul21.com.br/em-destaque/2016/12/o-estado-devolveu-meu-filho-morto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pt-BR" sz="700">
                <a:solidFill>
                  <a:srgbClr val="FFFFFF"/>
                </a:solidFill>
              </a:rPr>
              <a:t> de Autor Desconhecido está licenciado em </a:t>
            </a:r>
            <a:r>
              <a:rPr lang="pt-BR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pt-B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9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7A470-A2DB-4D1B-B226-631A6F93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sz="3200" dirty="0"/>
              <a:t>RESULTADOS ALCANÇADOS </a:t>
            </a:r>
            <a:br>
              <a:rPr lang="pt-BR" sz="3200" dirty="0"/>
            </a:br>
            <a:r>
              <a:rPr lang="pt-BR" sz="3200" dirty="0"/>
              <a:t>ESCOLA JOÃO LUIZ ALVES - EJLA</a:t>
            </a: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53C7784-A19A-E793-9740-9A9143743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endParaRPr lang="en-US" sz="2400" dirty="0"/>
          </a:p>
          <a:p>
            <a:pPr algn="just"/>
            <a:r>
              <a:rPr lang="en-US" sz="2400" dirty="0"/>
              <a:t>3) </a:t>
            </a:r>
            <a:r>
              <a:rPr lang="en-US" sz="2400" dirty="0" err="1"/>
              <a:t>Denúncias</a:t>
            </a:r>
            <a:r>
              <a:rPr lang="en-US" sz="2400" dirty="0"/>
              <a:t> </a:t>
            </a:r>
            <a:r>
              <a:rPr lang="en-US" sz="2400" dirty="0" err="1"/>
              <a:t>deflagradas</a:t>
            </a:r>
            <a:r>
              <a:rPr lang="en-US" sz="2400" dirty="0"/>
              <a:t> pela </a:t>
            </a:r>
            <a:r>
              <a:rPr lang="en-US" sz="2400" dirty="0" err="1"/>
              <a:t>prática</a:t>
            </a:r>
            <a:r>
              <a:rPr lang="en-US" sz="2400" dirty="0"/>
              <a:t> de </a:t>
            </a:r>
            <a:r>
              <a:rPr lang="en-US" sz="2400" dirty="0" err="1"/>
              <a:t>tortura</a:t>
            </a:r>
            <a:r>
              <a:rPr lang="en-US" sz="2400" dirty="0"/>
              <a:t>, </a:t>
            </a:r>
            <a:r>
              <a:rPr lang="en-US" sz="2400" dirty="0" err="1"/>
              <a:t>referente</a:t>
            </a:r>
            <a:r>
              <a:rPr lang="en-US" sz="2400" dirty="0"/>
              <a:t> a </a:t>
            </a:r>
            <a:r>
              <a:rPr lang="en-US" sz="2400" dirty="0" err="1"/>
              <a:t>fatos</a:t>
            </a:r>
            <a:r>
              <a:rPr lang="en-US" sz="2400" dirty="0"/>
              <a:t> </a:t>
            </a:r>
            <a:r>
              <a:rPr lang="en-US" sz="2400" dirty="0" err="1"/>
              <a:t>ocorridos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unidade</a:t>
            </a:r>
            <a:r>
              <a:rPr lang="en-US" sz="2400" dirty="0"/>
              <a:t> no </a:t>
            </a:r>
            <a:r>
              <a:rPr lang="en-US" sz="2400" dirty="0" err="1"/>
              <a:t>ano</a:t>
            </a:r>
            <a:r>
              <a:rPr lang="en-US" sz="2400" dirty="0"/>
              <a:t> de 2021 – Tendo </a:t>
            </a:r>
            <a:r>
              <a:rPr lang="en-US" sz="2400" dirty="0" err="1"/>
              <a:t>resultado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Suspensão</a:t>
            </a:r>
            <a:r>
              <a:rPr lang="en-US" sz="2400" dirty="0"/>
              <a:t> </a:t>
            </a:r>
            <a:r>
              <a:rPr lang="en-US" sz="2400" dirty="0" err="1"/>
              <a:t>cautelar</a:t>
            </a:r>
            <a:r>
              <a:rPr lang="en-US" sz="2400" dirty="0"/>
              <a:t> do </a:t>
            </a:r>
            <a:r>
              <a:rPr lang="en-US" sz="2400" dirty="0" err="1"/>
              <a:t>serviço</a:t>
            </a:r>
            <a:r>
              <a:rPr lang="en-US" sz="2400" dirty="0"/>
              <a:t> </a:t>
            </a:r>
            <a:r>
              <a:rPr lang="en-US" sz="2400" dirty="0" err="1"/>
              <a:t>público</a:t>
            </a:r>
            <a:r>
              <a:rPr lang="en-US" sz="2400" dirty="0"/>
              <a:t> de 30 AGENTES SOCIOEDUCATIVOS.</a:t>
            </a:r>
            <a:endParaRPr lang="en-US" sz="2400" b="1" dirty="0"/>
          </a:p>
          <a:p>
            <a:pPr algn="just"/>
            <a:r>
              <a:rPr lang="en-US" sz="2400" dirty="0"/>
              <a:t>4) </a:t>
            </a:r>
            <a:r>
              <a:rPr lang="en-US" sz="2400" dirty="0" err="1"/>
              <a:t>Ajuizamento</a:t>
            </a:r>
            <a:r>
              <a:rPr lang="en-US" sz="2400" dirty="0"/>
              <a:t> de 02 </a:t>
            </a:r>
            <a:r>
              <a:rPr lang="en-US" sz="2400" dirty="0" err="1"/>
              <a:t>novas</a:t>
            </a:r>
            <a:r>
              <a:rPr lang="en-US" sz="2400" dirty="0"/>
              <a:t> </a:t>
            </a:r>
            <a:r>
              <a:rPr lang="en-US" sz="2400" dirty="0" err="1"/>
              <a:t>Representações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notícias</a:t>
            </a:r>
            <a:r>
              <a:rPr lang="en-US" sz="2400" dirty="0"/>
              <a:t> de </a:t>
            </a:r>
            <a:r>
              <a:rPr lang="en-US" sz="2400" dirty="0" err="1"/>
              <a:t>violência</a:t>
            </a:r>
            <a:r>
              <a:rPr lang="en-US" sz="2400" dirty="0"/>
              <a:t> </a:t>
            </a:r>
            <a:r>
              <a:rPr lang="en-US" sz="2400" dirty="0" err="1"/>
              <a:t>ocorridas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o </a:t>
            </a:r>
            <a:r>
              <a:rPr lang="en-US" sz="2400" dirty="0" err="1"/>
              <a:t>ano</a:t>
            </a:r>
            <a:r>
              <a:rPr lang="en-US" sz="2400" dirty="0"/>
              <a:t> de 2022, </a:t>
            </a:r>
            <a:r>
              <a:rPr lang="en-US" sz="2400" dirty="0" err="1"/>
              <a:t>tendo</a:t>
            </a:r>
            <a:r>
              <a:rPr lang="en-US" sz="2400" dirty="0"/>
              <a:t> </a:t>
            </a:r>
            <a:r>
              <a:rPr lang="en-US" sz="2400" dirty="0" err="1"/>
              <a:t>resultado</a:t>
            </a:r>
            <a:r>
              <a:rPr lang="en-US" sz="2400" dirty="0"/>
              <a:t> no </a:t>
            </a:r>
            <a:r>
              <a:rPr lang="en-US" sz="2400" dirty="0" err="1"/>
              <a:t>afastamento</a:t>
            </a:r>
            <a:r>
              <a:rPr lang="en-US" sz="2400" dirty="0"/>
              <a:t> dos </a:t>
            </a:r>
            <a:r>
              <a:rPr lang="en-US" sz="2400" dirty="0" err="1"/>
              <a:t>agentes</a:t>
            </a:r>
            <a:r>
              <a:rPr lang="en-US" sz="2400" b="1" dirty="0"/>
              <a:t>.     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519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F6D6D-FE98-466B-AAD9-BA752169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b="1" dirty="0"/>
              <a:t>Fim da Força Tarefa. E agora?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45F25D-E573-42A0-9904-181F669C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 Criação de GRUPO DE TRABALHO específico, no âmbito do MPRJ, para tratar sobre os casos de violência institucional através de reuniões mensais, sendo o grupo composto por colegas da Infância e Juventude e Investigação Penal, além da presença dos CAO Infância e Juventude, Investigação Penal e estruturas integrantes da Coordenadoria-Geral de Promoção da Dignidade da Pessoa Humana, dentre elas Coordenadoria de Direitos Humanos e Minorias, CEMEAR e Coordenadoria de Promoção dos Direitos das Vítimas.</a:t>
            </a:r>
          </a:p>
        </p:txBody>
      </p:sp>
    </p:spTree>
    <p:extLst>
      <p:ext uri="{BB962C8B-B14F-4D97-AF65-F5344CB8AC3E}">
        <p14:creationId xmlns:p14="http://schemas.microsoft.com/office/powerpoint/2010/main" val="2220298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11797</TotalTime>
  <Words>1370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    </vt:lpstr>
      <vt:lpstr>CRIAÇÃO DA FORÇA TAREFA DEGASE EM JULHO DE 2021</vt:lpstr>
      <vt:lpstr>CRIAÇÃO DA FORÇA TAREFA DEGASE EM JULHO DE 2021</vt:lpstr>
      <vt:lpstr>PLANO DE TRABALHO DA FORÇA TAREFA -principais objetivos </vt:lpstr>
      <vt:lpstr>RESULTADOS ALCANÇADOS  unidade feminina PACGC</vt:lpstr>
      <vt:lpstr>RESULTADOS ALCANÇADOS – unidade feminina PACGC</vt:lpstr>
      <vt:lpstr>RESULTADOS ALCANÇADOS  ESCOLA JOÃO LUIZ ALVES - EJLA</vt:lpstr>
      <vt:lpstr>RESULTADOS ALCANÇADOS  ESCOLA JOÃO LUIZ ALVES - EJLA</vt:lpstr>
      <vt:lpstr>Fim da Força Tarefa. E agora?</vt:lpstr>
      <vt:lpstr>ESCANEAMENTO DAS UNIDADES</vt:lpstr>
      <vt:lpstr>ESCANEAMENTO DAS UNIDADES</vt:lpstr>
      <vt:lpstr>Alguns dos DESAFIOS no combate a violência institucional</vt:lpstr>
      <vt:lpstr>A JUSTIÇA RESTAURATIVA como ferramenta para a mudança da cultura da violência nas unidades do DEGASE</vt:lpstr>
      <vt:lpstr>               FERNANDA CAMARA TORRES SODRÉ Promotora de Justiça do MPRJ Coordenadora do CAOIJ - infracional fsodre@mprj.mp.br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CONGRESSO DO PROINFÂNCIA EXPERIÊNCIA EXITOSA</dc:title>
  <dc:creator>Fernanda Abreu Ottoni Do Amaral</dc:creator>
  <cp:lastModifiedBy>Fernanda Camara Torres Sodré</cp:lastModifiedBy>
  <cp:revision>24</cp:revision>
  <dcterms:created xsi:type="dcterms:W3CDTF">2022-04-22T19:41:26Z</dcterms:created>
  <dcterms:modified xsi:type="dcterms:W3CDTF">2022-09-21T17:53:31Z</dcterms:modified>
</cp:coreProperties>
</file>