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87" r:id="rId3"/>
    <p:sldId id="288" r:id="rId4"/>
    <p:sldId id="291" r:id="rId5"/>
    <p:sldId id="292" r:id="rId6"/>
    <p:sldId id="293" r:id="rId7"/>
    <p:sldId id="298" r:id="rId8"/>
    <p:sldId id="295" r:id="rId9"/>
    <p:sldId id="290" r:id="rId10"/>
    <p:sldId id="296" r:id="rId11"/>
    <p:sldId id="289"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29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Ênfas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Estilo Claro 2 - Ênfas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Estilo Claro 2 - Ênfas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09" autoAdjust="0"/>
    <p:restoredTop sz="94660"/>
  </p:normalViewPr>
  <p:slideViewPr>
    <p:cSldViewPr snapToGrid="0">
      <p:cViewPr varScale="1">
        <p:scale>
          <a:sx n="80" d="100"/>
          <a:sy n="80" d="100"/>
        </p:scale>
        <p:origin x="104"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2A54C80-263E-416B-A8E0-580EDEADCBDC}" type="datetimeFigureOut">
              <a:rPr lang="en-US" dirty="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_bookmark1"/><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_bookmark5"/><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_bookmark6"/><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caij@mpes.mp.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6" name="Retângulo 5"/>
          <p:cNvSpPr/>
          <p:nvPr/>
        </p:nvSpPr>
        <p:spPr>
          <a:xfrm>
            <a:off x="785444" y="2390729"/>
            <a:ext cx="8346831" cy="1938992"/>
          </a:xfrm>
          <a:prstGeom prst="rect">
            <a:avLst/>
          </a:prstGeom>
        </p:spPr>
        <p:txBody>
          <a:bodyPr wrap="square">
            <a:spAutoFit/>
          </a:bodyPr>
          <a:lstStyle/>
          <a:p>
            <a:r>
              <a:rPr lang="pt-BR" sz="4000" dirty="0"/>
              <a:t>Encontro da Comissão da Infância, Juventude e Educação do CNMP – Região Sudeste</a:t>
            </a:r>
          </a:p>
        </p:txBody>
      </p:sp>
      <p:sp>
        <p:nvSpPr>
          <p:cNvPr id="7" name="Retângulo 6"/>
          <p:cNvSpPr/>
          <p:nvPr/>
        </p:nvSpPr>
        <p:spPr>
          <a:xfrm>
            <a:off x="4776596" y="5170824"/>
            <a:ext cx="4355680" cy="461665"/>
          </a:xfrm>
          <a:prstGeom prst="rect">
            <a:avLst/>
          </a:prstGeom>
        </p:spPr>
        <p:txBody>
          <a:bodyPr wrap="none">
            <a:spAutoFit/>
          </a:bodyPr>
          <a:lstStyle/>
          <a:p>
            <a:r>
              <a:rPr lang="pt-BR" sz="2400" dirty="0"/>
              <a:t>Ações desenvolvidas pelo CAIJ</a:t>
            </a:r>
          </a:p>
        </p:txBody>
      </p:sp>
    </p:spTree>
    <p:extLst>
      <p:ext uri="{BB962C8B-B14F-4D97-AF65-F5344CB8AC3E}">
        <p14:creationId xmlns:p14="http://schemas.microsoft.com/office/powerpoint/2010/main" val="276947061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ta para a direita 2"/>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4209454840"/>
              </p:ext>
            </p:extLst>
          </p:nvPr>
        </p:nvGraphicFramePr>
        <p:xfrm>
          <a:off x="455899" y="640289"/>
          <a:ext cx="9738980" cy="1722120"/>
        </p:xfrm>
        <a:graphic>
          <a:graphicData uri="http://schemas.openxmlformats.org/drawingml/2006/table">
            <a:tbl>
              <a:tblPr firstRow="1" firstCol="1" lastRow="1" lastCol="1" bandRow="1" bandCol="1">
                <a:tableStyleId>{2D5ABB26-0587-4C30-8999-92F81FD0307C}</a:tableStyleId>
              </a:tblPr>
              <a:tblGrid>
                <a:gridCol w="9738980">
                  <a:extLst>
                    <a:ext uri="{9D8B030D-6E8A-4147-A177-3AD203B41FA5}">
                      <a16:colId xmlns:a16="http://schemas.microsoft.com/office/drawing/2014/main" val="20000"/>
                    </a:ext>
                  </a:extLst>
                </a:gridCol>
              </a:tblGrid>
              <a:tr h="1679829">
                <a:tc>
                  <a:txBody>
                    <a:bodyPr/>
                    <a:lstStyle/>
                    <a:p>
                      <a:pPr marL="342900" lvl="0" indent="-342900">
                        <a:spcBef>
                          <a:spcPts val="260"/>
                        </a:spcBef>
                        <a:spcAft>
                          <a:spcPts val="0"/>
                        </a:spcAft>
                        <a:buSzPts val="1000"/>
                        <a:buFont typeface="Georgia"/>
                        <a:buAutoNum type="arabicPeriod" startAt="2"/>
                        <a:tabLst>
                          <a:tab pos="129540" algn="l"/>
                        </a:tabLst>
                      </a:pPr>
                      <a:r>
                        <a:rPr lang="pt-PT" sz="1400" dirty="0">
                          <a:effectLst/>
                        </a:rPr>
                        <a:t>-</a:t>
                      </a:r>
                      <a:r>
                        <a:rPr lang="pt-PT" sz="1400" spc="-15" dirty="0">
                          <a:effectLst/>
                        </a:rPr>
                        <a:t> </a:t>
                      </a:r>
                      <a:r>
                        <a:rPr lang="pt-PT" sz="1400" b="1" dirty="0">
                          <a:effectLst/>
                        </a:rPr>
                        <a:t>POPULAÇÃO</a:t>
                      </a:r>
                      <a:r>
                        <a:rPr lang="pt-PT" sz="1400" b="1" spc="-25" dirty="0">
                          <a:effectLst/>
                        </a:rPr>
                        <a:t> </a:t>
                      </a:r>
                      <a:r>
                        <a:rPr lang="pt-PT" sz="1400" b="1" dirty="0">
                          <a:effectLst/>
                        </a:rPr>
                        <a:t>ATENDIDA</a:t>
                      </a:r>
                      <a:endParaRPr lang="pt-PT" sz="1400" b="1" u="none" strike="noStrike" baseline="30000" dirty="0">
                        <a:effectLst/>
                      </a:endParaRPr>
                    </a:p>
                    <a:p>
                      <a:pPr marL="342900" lvl="0" indent="-342900">
                        <a:spcBef>
                          <a:spcPts val="260"/>
                        </a:spcBef>
                        <a:spcAft>
                          <a:spcPts val="0"/>
                        </a:spcAft>
                        <a:buSzPts val="1000"/>
                        <a:buFont typeface="Georgia"/>
                        <a:buAutoNum type="arabicPeriod" startAt="2"/>
                        <a:tabLst>
                          <a:tab pos="129540" algn="l"/>
                        </a:tabLst>
                      </a:pPr>
                      <a:endParaRPr lang="pt-BR" sz="1400" dirty="0">
                        <a:effectLst/>
                      </a:endParaRPr>
                    </a:p>
                    <a:p>
                      <a:pPr marL="17145">
                        <a:spcBef>
                          <a:spcPts val="285"/>
                        </a:spcBef>
                        <a:spcAft>
                          <a:spcPts val="0"/>
                        </a:spcAft>
                      </a:pPr>
                      <a:r>
                        <a:rPr lang="pt-PT" sz="1400" spc="-5" dirty="0">
                          <a:effectLst/>
                        </a:rPr>
                        <a:t>2.1.</a:t>
                      </a:r>
                      <a:r>
                        <a:rPr lang="pt-PT" sz="1400" spc="25" dirty="0">
                          <a:effectLst/>
                        </a:rPr>
                        <a:t> </a:t>
                      </a:r>
                      <a:r>
                        <a:rPr lang="pt-PT" sz="1400" spc="-5" dirty="0">
                          <a:effectLst/>
                        </a:rPr>
                        <a:t>Capacidade</a:t>
                      </a:r>
                      <a:r>
                        <a:rPr lang="pt-PT" sz="1400" spc="5" dirty="0">
                          <a:effectLst/>
                        </a:rPr>
                        <a:t> </a:t>
                      </a:r>
                      <a:r>
                        <a:rPr lang="pt-PT" sz="1400" spc="-5" dirty="0">
                          <a:effectLst/>
                        </a:rPr>
                        <a:t>Total:________________________________________________________________________</a:t>
                      </a:r>
                      <a:endParaRPr lang="pt-BR" sz="1400" dirty="0">
                        <a:effectLst/>
                      </a:endParaRPr>
                    </a:p>
                    <a:p>
                      <a:pPr marL="742950" lvl="1" indent="-285750">
                        <a:spcBef>
                          <a:spcPts val="285"/>
                        </a:spcBef>
                        <a:spcAft>
                          <a:spcPts val="0"/>
                        </a:spcAft>
                        <a:buSzPts val="1000"/>
                        <a:buFont typeface="Franklin Gothic Medium"/>
                        <a:buAutoNum type="arabicPeriod" startAt="2"/>
                        <a:tabLst>
                          <a:tab pos="292100" algn="l"/>
                        </a:tabLst>
                      </a:pPr>
                      <a:r>
                        <a:rPr lang="pt-PT" sz="1400" spc="-5" dirty="0">
                          <a:effectLst/>
                        </a:rPr>
                        <a:t>Número</a:t>
                      </a:r>
                      <a:r>
                        <a:rPr lang="pt-PT" sz="1400" spc="-20" dirty="0">
                          <a:effectLst/>
                        </a:rPr>
                        <a:t> </a:t>
                      </a:r>
                      <a:r>
                        <a:rPr lang="pt-PT" sz="1400" spc="-5" dirty="0">
                          <a:effectLst/>
                        </a:rPr>
                        <a:t>de</a:t>
                      </a:r>
                      <a:r>
                        <a:rPr lang="pt-PT" sz="1400" spc="-25" dirty="0">
                          <a:effectLst/>
                        </a:rPr>
                        <a:t> </a:t>
                      </a:r>
                      <a:r>
                        <a:rPr lang="pt-PT" sz="1400" spc="-5" dirty="0">
                          <a:effectLst/>
                        </a:rPr>
                        <a:t>crianças</a:t>
                      </a:r>
                      <a:r>
                        <a:rPr lang="pt-PT" sz="1400" spc="-15" dirty="0">
                          <a:effectLst/>
                        </a:rPr>
                        <a:t> </a:t>
                      </a:r>
                      <a:r>
                        <a:rPr lang="pt-PT" sz="1400" spc="-5" dirty="0">
                          <a:effectLst/>
                        </a:rPr>
                        <a:t>ou</a:t>
                      </a:r>
                      <a:r>
                        <a:rPr lang="pt-PT" sz="1400" spc="-25" dirty="0">
                          <a:effectLst/>
                        </a:rPr>
                        <a:t> </a:t>
                      </a:r>
                      <a:r>
                        <a:rPr lang="pt-PT" sz="1400" spc="-5" dirty="0">
                          <a:effectLst/>
                        </a:rPr>
                        <a:t>adolescentes</a:t>
                      </a:r>
                      <a:r>
                        <a:rPr lang="pt-PT" sz="1400" spc="-15" dirty="0">
                          <a:effectLst/>
                        </a:rPr>
                        <a:t> </a:t>
                      </a:r>
                      <a:r>
                        <a:rPr lang="pt-PT" sz="1400" spc="-5" dirty="0">
                          <a:effectLst/>
                        </a:rPr>
                        <a:t>atendidos</a:t>
                      </a:r>
                      <a:r>
                        <a:rPr lang="pt-PT" sz="1400" spc="-10" dirty="0">
                          <a:effectLst/>
                        </a:rPr>
                        <a:t> </a:t>
                      </a:r>
                      <a:r>
                        <a:rPr lang="pt-PT" sz="1400" spc="-5" dirty="0">
                          <a:effectLst/>
                        </a:rPr>
                        <a:t>atualmente</a:t>
                      </a:r>
                      <a:r>
                        <a:rPr lang="pt-PT" sz="1400" spc="-10" dirty="0">
                          <a:effectLst/>
                        </a:rPr>
                        <a:t> </a:t>
                      </a:r>
                      <a:r>
                        <a:rPr lang="pt-PT" sz="1400" spc="-5" dirty="0">
                          <a:effectLst/>
                        </a:rPr>
                        <a:t>no</a:t>
                      </a:r>
                      <a:r>
                        <a:rPr lang="pt-PT" sz="1400" spc="-15" dirty="0">
                          <a:effectLst/>
                        </a:rPr>
                        <a:t> </a:t>
                      </a:r>
                      <a:r>
                        <a:rPr lang="pt-PT" sz="1400" spc="-5" dirty="0">
                          <a:effectLst/>
                        </a:rPr>
                        <a:t>serviço:</a:t>
                      </a:r>
                      <a:r>
                        <a:rPr lang="pt-PT" sz="1400" spc="-15" dirty="0">
                          <a:effectLst/>
                        </a:rPr>
                        <a:t> </a:t>
                      </a:r>
                      <a:r>
                        <a:rPr lang="pt-PT" sz="1400" spc="-5" dirty="0">
                          <a:effectLst/>
                        </a:rPr>
                        <a:t>____________________________</a:t>
                      </a:r>
                      <a:endParaRPr lang="pt-BR" sz="1400" spc="-5" dirty="0">
                        <a:effectLst/>
                      </a:endParaRPr>
                    </a:p>
                    <a:p>
                      <a:pPr marL="742950" lvl="1" indent="-285750">
                        <a:spcBef>
                          <a:spcPts val="285"/>
                        </a:spcBef>
                        <a:spcAft>
                          <a:spcPts val="0"/>
                        </a:spcAft>
                        <a:buSzPts val="1000"/>
                        <a:buFont typeface="Franklin Gothic Medium"/>
                        <a:buAutoNum type="arabicPeriod" startAt="2"/>
                        <a:tabLst>
                          <a:tab pos="292100" algn="l"/>
                          <a:tab pos="2247265" algn="l"/>
                          <a:tab pos="3596005" algn="l"/>
                          <a:tab pos="3823335" algn="l"/>
                        </a:tabLst>
                      </a:pPr>
                      <a:r>
                        <a:rPr lang="pt-PT" sz="1400" spc="-5" dirty="0">
                          <a:effectLst/>
                        </a:rPr>
                        <a:t>Sexo:</a:t>
                      </a:r>
                      <a:r>
                        <a:rPr lang="pt-PT" sz="1400" spc="-10" dirty="0">
                          <a:effectLst/>
                        </a:rPr>
                        <a:t> </a:t>
                      </a:r>
                      <a:r>
                        <a:rPr lang="pt-PT" sz="1400" spc="-5" dirty="0">
                          <a:effectLst/>
                        </a:rPr>
                        <a:t>(___)</a:t>
                      </a:r>
                      <a:r>
                        <a:rPr lang="pt-PT" sz="1400" spc="-15" dirty="0">
                          <a:effectLst/>
                        </a:rPr>
                        <a:t> </a:t>
                      </a:r>
                      <a:r>
                        <a:rPr lang="pt-PT" sz="1400" spc="-5" dirty="0">
                          <a:effectLst/>
                        </a:rPr>
                        <a:t>Feminino	(___)</a:t>
                      </a:r>
                      <a:r>
                        <a:rPr lang="pt-PT" sz="1400" spc="-15" dirty="0">
                          <a:effectLst/>
                        </a:rPr>
                        <a:t> </a:t>
                      </a:r>
                      <a:r>
                        <a:rPr lang="pt-PT" sz="1400" spc="-5" dirty="0">
                          <a:effectLst/>
                        </a:rPr>
                        <a:t>Masculino	(	)</a:t>
                      </a:r>
                      <a:r>
                        <a:rPr lang="pt-PT" sz="1400" spc="-15" dirty="0">
                          <a:effectLst/>
                        </a:rPr>
                        <a:t> </a:t>
                      </a:r>
                      <a:r>
                        <a:rPr lang="pt-PT" sz="1400" spc="-5" dirty="0">
                          <a:effectLst/>
                        </a:rPr>
                        <a:t>Ambos os</a:t>
                      </a:r>
                      <a:r>
                        <a:rPr lang="pt-PT" sz="1400" spc="-10" dirty="0">
                          <a:effectLst/>
                        </a:rPr>
                        <a:t> </a:t>
                      </a:r>
                      <a:r>
                        <a:rPr lang="pt-PT" sz="1400" spc="-5" dirty="0">
                          <a:effectLst/>
                        </a:rPr>
                        <a:t>sexos</a:t>
                      </a:r>
                      <a:endParaRPr lang="pt-BR" sz="1400" spc="-5" dirty="0">
                        <a:effectLst/>
                      </a:endParaRPr>
                    </a:p>
                    <a:p>
                      <a:pPr marL="291465">
                        <a:spcBef>
                          <a:spcPts val="285"/>
                        </a:spcBef>
                        <a:spcAft>
                          <a:spcPts val="0"/>
                        </a:spcAft>
                        <a:tabLst>
                          <a:tab pos="292100" algn="l"/>
                          <a:tab pos="2247265" algn="l"/>
                          <a:tab pos="3596005" algn="l"/>
                          <a:tab pos="3823335" algn="l"/>
                        </a:tabLst>
                      </a:pPr>
                      <a:r>
                        <a:rPr lang="pt-PT" sz="1400" dirty="0">
                          <a:solidFill>
                            <a:srgbClr val="FF0000"/>
                          </a:solidFill>
                          <a:effectLst/>
                        </a:rPr>
                        <a:t>Sugere-se alterar o termo “sexo” para “gênero”</a:t>
                      </a:r>
                      <a:endParaRPr lang="pt-BR" sz="1400" dirty="0">
                        <a:solidFill>
                          <a:srgbClr val="FF0000"/>
                        </a:solidFill>
                        <a:effectLst/>
                      </a:endParaRPr>
                    </a:p>
                    <a:p>
                      <a:pPr marL="742950" lvl="1" indent="-285750">
                        <a:spcBef>
                          <a:spcPts val="285"/>
                        </a:spcBef>
                        <a:spcAft>
                          <a:spcPts val="0"/>
                        </a:spcAft>
                        <a:buSzPts val="1000"/>
                        <a:buFont typeface="Franklin Gothic Medium"/>
                        <a:buAutoNum type="arabicPeriod" startAt="2"/>
                        <a:tabLst>
                          <a:tab pos="292100" algn="l"/>
                        </a:tabLst>
                      </a:pPr>
                      <a:r>
                        <a:rPr lang="pt-PT" sz="1400" spc="-5" dirty="0">
                          <a:effectLst/>
                        </a:rPr>
                        <a:t>Faixa</a:t>
                      </a:r>
                      <a:r>
                        <a:rPr lang="pt-PT" sz="1400" spc="-30" dirty="0">
                          <a:effectLst/>
                        </a:rPr>
                        <a:t> </a:t>
                      </a:r>
                      <a:r>
                        <a:rPr lang="pt-PT" sz="1400" spc="-5" dirty="0">
                          <a:effectLst/>
                        </a:rPr>
                        <a:t>Etária</a:t>
                      </a:r>
                      <a:r>
                        <a:rPr lang="pt-PT" sz="1400" spc="-15" dirty="0">
                          <a:effectLst/>
                        </a:rPr>
                        <a:t> </a:t>
                      </a:r>
                      <a:r>
                        <a:rPr lang="pt-PT" sz="1400" spc="-5" dirty="0">
                          <a:effectLst/>
                        </a:rPr>
                        <a:t>Atendida:</a:t>
                      </a:r>
                      <a:endParaRPr lang="pt-BR" sz="1400" spc="-5"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Rectangle 1"/>
          <p:cNvSpPr>
            <a:spLocks noChangeArrowheads="1"/>
          </p:cNvSpPr>
          <p:nvPr/>
        </p:nvSpPr>
        <p:spPr bwMode="auto">
          <a:xfrm>
            <a:off x="1738313" y="35337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4075350636"/>
              </p:ext>
            </p:extLst>
          </p:nvPr>
        </p:nvGraphicFramePr>
        <p:xfrm>
          <a:off x="2866030" y="2628900"/>
          <a:ext cx="4694830" cy="1300290"/>
        </p:xfrm>
        <a:graphic>
          <a:graphicData uri="http://schemas.openxmlformats.org/drawingml/2006/table">
            <a:tbl>
              <a:tblPr firstRow="1" firstCol="1" lastRow="1" lastCol="1" bandRow="1" bandCol="1">
                <a:tableStyleId>{5940675A-B579-460E-94D1-54222C63F5DA}</a:tableStyleId>
              </a:tblPr>
              <a:tblGrid>
                <a:gridCol w="1501254">
                  <a:extLst>
                    <a:ext uri="{9D8B030D-6E8A-4147-A177-3AD203B41FA5}">
                      <a16:colId xmlns:a16="http://schemas.microsoft.com/office/drawing/2014/main" val="20000"/>
                    </a:ext>
                  </a:extLst>
                </a:gridCol>
                <a:gridCol w="1062876">
                  <a:extLst>
                    <a:ext uri="{9D8B030D-6E8A-4147-A177-3AD203B41FA5}">
                      <a16:colId xmlns:a16="http://schemas.microsoft.com/office/drawing/2014/main" val="20001"/>
                    </a:ext>
                  </a:extLst>
                </a:gridCol>
                <a:gridCol w="1008541">
                  <a:extLst>
                    <a:ext uri="{9D8B030D-6E8A-4147-A177-3AD203B41FA5}">
                      <a16:colId xmlns:a16="http://schemas.microsoft.com/office/drawing/2014/main" val="20002"/>
                    </a:ext>
                  </a:extLst>
                </a:gridCol>
                <a:gridCol w="1122159">
                  <a:extLst>
                    <a:ext uri="{9D8B030D-6E8A-4147-A177-3AD203B41FA5}">
                      <a16:colId xmlns:a16="http://schemas.microsoft.com/office/drawing/2014/main" val="20003"/>
                    </a:ext>
                  </a:extLst>
                </a:gridCol>
              </a:tblGrid>
              <a:tr h="210820">
                <a:tc>
                  <a:txBody>
                    <a:bodyPr/>
                    <a:lstStyle/>
                    <a:p>
                      <a:pPr marL="273050" marR="268605" algn="ctr">
                        <a:spcBef>
                          <a:spcPts val="270"/>
                        </a:spcBef>
                        <a:spcAft>
                          <a:spcPts val="0"/>
                        </a:spcAft>
                      </a:pPr>
                      <a:r>
                        <a:rPr lang="pt-PT" sz="1400" dirty="0">
                          <a:effectLst/>
                        </a:rPr>
                        <a:t>Faixa</a:t>
                      </a:r>
                      <a:r>
                        <a:rPr lang="pt-PT" sz="1400" spc="-20" dirty="0">
                          <a:effectLst/>
                        </a:rPr>
                        <a:t> </a:t>
                      </a:r>
                      <a:r>
                        <a:rPr lang="pt-PT" sz="1400" dirty="0">
                          <a:effectLst/>
                        </a:rPr>
                        <a:t>etária</a:t>
                      </a:r>
                      <a:endParaRPr lang="pt-BR" sz="1400" dirty="0">
                        <a:effectLst/>
                        <a:latin typeface="Franklin Gothic Medium"/>
                        <a:ea typeface="Franklin Gothic Medium"/>
                        <a:cs typeface="Franklin Gothic Medium"/>
                      </a:endParaRPr>
                    </a:p>
                  </a:txBody>
                  <a:tcPr marL="0" marR="0" marT="0" marB="0"/>
                </a:tc>
                <a:tc>
                  <a:txBody>
                    <a:bodyPr/>
                    <a:lstStyle/>
                    <a:p>
                      <a:pPr marL="191770">
                        <a:spcBef>
                          <a:spcPts val="270"/>
                        </a:spcBef>
                        <a:spcAft>
                          <a:spcPts val="0"/>
                        </a:spcAft>
                      </a:pPr>
                      <a:r>
                        <a:rPr lang="pt-PT" sz="1400">
                          <a:effectLst/>
                        </a:rPr>
                        <a:t>Masculino</a:t>
                      </a:r>
                      <a:endParaRPr lang="pt-BR" sz="1400">
                        <a:effectLst/>
                        <a:latin typeface="Franklin Gothic Medium"/>
                        <a:ea typeface="Franklin Gothic Medium"/>
                        <a:cs typeface="Franklin Gothic Medium"/>
                      </a:endParaRPr>
                    </a:p>
                  </a:txBody>
                  <a:tcPr marL="0" marR="0" marT="0" marB="0"/>
                </a:tc>
                <a:tc>
                  <a:txBody>
                    <a:bodyPr/>
                    <a:lstStyle/>
                    <a:p>
                      <a:pPr marL="201930">
                        <a:spcBef>
                          <a:spcPts val="270"/>
                        </a:spcBef>
                        <a:spcAft>
                          <a:spcPts val="0"/>
                        </a:spcAft>
                      </a:pPr>
                      <a:r>
                        <a:rPr lang="pt-PT" sz="1400">
                          <a:effectLst/>
                        </a:rPr>
                        <a:t>Feminino</a:t>
                      </a:r>
                      <a:endParaRPr lang="pt-BR" sz="1400">
                        <a:effectLst/>
                        <a:latin typeface="Franklin Gothic Medium"/>
                        <a:ea typeface="Franklin Gothic Medium"/>
                        <a:cs typeface="Franklin Gothic Medium"/>
                      </a:endParaRPr>
                    </a:p>
                  </a:txBody>
                  <a:tcPr marL="0" marR="0" marT="0" marB="0"/>
                </a:tc>
                <a:tc>
                  <a:txBody>
                    <a:bodyPr/>
                    <a:lstStyle/>
                    <a:p>
                      <a:pPr marL="361315" marR="356235" algn="ctr">
                        <a:spcBef>
                          <a:spcPts val="270"/>
                        </a:spcBef>
                        <a:spcAft>
                          <a:spcPts val="0"/>
                        </a:spcAft>
                      </a:pPr>
                      <a:r>
                        <a:rPr lang="pt-PT" sz="1400">
                          <a:effectLst/>
                        </a:rPr>
                        <a:t>Total</a:t>
                      </a:r>
                      <a:endParaRPr lang="pt-BR" sz="1400">
                        <a:effectLst/>
                        <a:latin typeface="Franklin Gothic Medium"/>
                        <a:ea typeface="Franklin Gothic Medium"/>
                        <a:cs typeface="Franklin Gothic Medium"/>
                      </a:endParaRPr>
                    </a:p>
                  </a:txBody>
                  <a:tcPr marL="0" marR="0" marT="0" marB="0"/>
                </a:tc>
                <a:extLst>
                  <a:ext uri="{0D108BD9-81ED-4DB2-BD59-A6C34878D82A}">
                    <a16:rowId xmlns:a16="http://schemas.microsoft.com/office/drawing/2014/main" val="10000"/>
                  </a:ext>
                </a:extLst>
              </a:tr>
              <a:tr h="233490">
                <a:tc>
                  <a:txBody>
                    <a:bodyPr/>
                    <a:lstStyle/>
                    <a:p>
                      <a:pPr marL="273050" marR="267335" algn="ctr">
                        <a:spcBef>
                          <a:spcPts val="270"/>
                        </a:spcBef>
                        <a:spcAft>
                          <a:spcPts val="0"/>
                        </a:spcAft>
                      </a:pPr>
                      <a:r>
                        <a:rPr lang="pt-PT" sz="1400" dirty="0">
                          <a:effectLst/>
                        </a:rPr>
                        <a:t>0</a:t>
                      </a:r>
                      <a:r>
                        <a:rPr lang="pt-PT" sz="1400" spc="-10" dirty="0">
                          <a:effectLst/>
                        </a:rPr>
                        <a:t> </a:t>
                      </a:r>
                      <a:r>
                        <a:rPr lang="pt-PT" sz="1400" dirty="0">
                          <a:effectLst/>
                        </a:rPr>
                        <a:t>a</a:t>
                      </a:r>
                      <a:r>
                        <a:rPr lang="pt-PT" sz="1400" spc="5" dirty="0">
                          <a:effectLst/>
                        </a:rPr>
                        <a:t> </a:t>
                      </a:r>
                      <a:r>
                        <a:rPr lang="pt-PT" sz="1400" dirty="0">
                          <a:effectLst/>
                        </a:rPr>
                        <a:t>5</a:t>
                      </a:r>
                      <a:endParaRPr lang="pt-BR" sz="1400" dirty="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a:effectLst/>
                        </a:rPr>
                        <a:t> </a:t>
                      </a:r>
                      <a:endParaRPr lang="pt-BR" sz="140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a:effectLst/>
                        </a:rPr>
                        <a:t> </a:t>
                      </a:r>
                      <a:endParaRPr lang="pt-BR" sz="140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a:effectLst/>
                        </a:rPr>
                        <a:t> </a:t>
                      </a:r>
                      <a:endParaRPr lang="pt-BR" sz="1400">
                        <a:effectLst/>
                        <a:latin typeface="Franklin Gothic Medium"/>
                        <a:ea typeface="Franklin Gothic Medium"/>
                        <a:cs typeface="Franklin Gothic Medium"/>
                      </a:endParaRPr>
                    </a:p>
                  </a:txBody>
                  <a:tcPr marL="0" marR="0" marT="0" marB="0"/>
                </a:tc>
                <a:extLst>
                  <a:ext uri="{0D108BD9-81ED-4DB2-BD59-A6C34878D82A}">
                    <a16:rowId xmlns:a16="http://schemas.microsoft.com/office/drawing/2014/main" val="10001"/>
                  </a:ext>
                </a:extLst>
              </a:tr>
              <a:tr h="211455">
                <a:tc>
                  <a:txBody>
                    <a:bodyPr/>
                    <a:lstStyle/>
                    <a:p>
                      <a:pPr marL="272415" marR="268605" algn="ctr">
                        <a:spcBef>
                          <a:spcPts val="270"/>
                        </a:spcBef>
                        <a:spcAft>
                          <a:spcPts val="0"/>
                        </a:spcAft>
                      </a:pPr>
                      <a:r>
                        <a:rPr lang="pt-PT" sz="1400" dirty="0">
                          <a:effectLst/>
                        </a:rPr>
                        <a:t>6 a</a:t>
                      </a:r>
                      <a:r>
                        <a:rPr lang="pt-PT" sz="1400" spc="-5" dirty="0">
                          <a:effectLst/>
                        </a:rPr>
                        <a:t> </a:t>
                      </a:r>
                      <a:r>
                        <a:rPr lang="pt-PT" sz="1400" dirty="0">
                          <a:effectLst/>
                        </a:rPr>
                        <a:t>11</a:t>
                      </a:r>
                      <a:endParaRPr lang="pt-BR" sz="1400" dirty="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dirty="0">
                          <a:effectLst/>
                        </a:rPr>
                        <a:t> </a:t>
                      </a:r>
                      <a:endParaRPr lang="pt-BR" sz="1400" dirty="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a:effectLst/>
                        </a:rPr>
                        <a:t> </a:t>
                      </a:r>
                      <a:endParaRPr lang="pt-BR" sz="140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a:effectLst/>
                        </a:rPr>
                        <a:t> </a:t>
                      </a:r>
                      <a:endParaRPr lang="pt-BR" sz="1400">
                        <a:effectLst/>
                        <a:latin typeface="Franklin Gothic Medium"/>
                        <a:ea typeface="Franklin Gothic Medium"/>
                        <a:cs typeface="Franklin Gothic Medium"/>
                      </a:endParaRPr>
                    </a:p>
                  </a:txBody>
                  <a:tcPr marL="0" marR="0" marT="0" marB="0"/>
                </a:tc>
                <a:extLst>
                  <a:ext uri="{0D108BD9-81ED-4DB2-BD59-A6C34878D82A}">
                    <a16:rowId xmlns:a16="http://schemas.microsoft.com/office/drawing/2014/main" val="10002"/>
                  </a:ext>
                </a:extLst>
              </a:tr>
              <a:tr h="210820">
                <a:tc>
                  <a:txBody>
                    <a:bodyPr/>
                    <a:lstStyle/>
                    <a:p>
                      <a:pPr marL="272415" marR="268605" algn="ctr">
                        <a:spcBef>
                          <a:spcPts val="270"/>
                        </a:spcBef>
                        <a:spcAft>
                          <a:spcPts val="0"/>
                        </a:spcAft>
                      </a:pPr>
                      <a:r>
                        <a:rPr lang="pt-PT" sz="1400">
                          <a:effectLst/>
                        </a:rPr>
                        <a:t>12</a:t>
                      </a:r>
                      <a:r>
                        <a:rPr lang="pt-PT" sz="1400" spc="-5">
                          <a:effectLst/>
                        </a:rPr>
                        <a:t> </a:t>
                      </a:r>
                      <a:r>
                        <a:rPr lang="pt-PT" sz="1400">
                          <a:effectLst/>
                        </a:rPr>
                        <a:t>a</a:t>
                      </a:r>
                      <a:r>
                        <a:rPr lang="pt-PT" sz="1400" spc="-10">
                          <a:effectLst/>
                        </a:rPr>
                        <a:t> </a:t>
                      </a:r>
                      <a:r>
                        <a:rPr lang="pt-PT" sz="1400">
                          <a:effectLst/>
                        </a:rPr>
                        <a:t>15</a:t>
                      </a:r>
                      <a:endParaRPr lang="pt-BR" sz="140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dirty="0">
                          <a:effectLst/>
                        </a:rPr>
                        <a:t> </a:t>
                      </a:r>
                      <a:endParaRPr lang="pt-BR" sz="1400" dirty="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dirty="0">
                          <a:effectLst/>
                        </a:rPr>
                        <a:t> </a:t>
                      </a:r>
                      <a:endParaRPr lang="pt-BR" sz="1400" dirty="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a:effectLst/>
                        </a:rPr>
                        <a:t> </a:t>
                      </a:r>
                      <a:endParaRPr lang="pt-BR" sz="1400">
                        <a:effectLst/>
                        <a:latin typeface="Franklin Gothic Medium"/>
                        <a:ea typeface="Franklin Gothic Medium"/>
                        <a:cs typeface="Franklin Gothic Medium"/>
                      </a:endParaRPr>
                    </a:p>
                  </a:txBody>
                  <a:tcPr marL="0" marR="0" marT="0" marB="0"/>
                </a:tc>
                <a:extLst>
                  <a:ext uri="{0D108BD9-81ED-4DB2-BD59-A6C34878D82A}">
                    <a16:rowId xmlns:a16="http://schemas.microsoft.com/office/drawing/2014/main" val="10003"/>
                  </a:ext>
                </a:extLst>
              </a:tr>
              <a:tr h="211455">
                <a:tc>
                  <a:txBody>
                    <a:bodyPr/>
                    <a:lstStyle/>
                    <a:p>
                      <a:pPr marL="272415" marR="268605" algn="ctr">
                        <a:spcBef>
                          <a:spcPts val="270"/>
                        </a:spcBef>
                        <a:spcAft>
                          <a:spcPts val="0"/>
                        </a:spcAft>
                      </a:pPr>
                      <a:r>
                        <a:rPr lang="pt-PT" sz="1400">
                          <a:effectLst/>
                        </a:rPr>
                        <a:t>16</a:t>
                      </a:r>
                      <a:r>
                        <a:rPr lang="pt-PT" sz="1400" spc="-5">
                          <a:effectLst/>
                        </a:rPr>
                        <a:t> </a:t>
                      </a:r>
                      <a:r>
                        <a:rPr lang="pt-PT" sz="1400">
                          <a:effectLst/>
                        </a:rPr>
                        <a:t>a</a:t>
                      </a:r>
                      <a:r>
                        <a:rPr lang="pt-PT" sz="1400" spc="-10">
                          <a:effectLst/>
                        </a:rPr>
                        <a:t> </a:t>
                      </a:r>
                      <a:r>
                        <a:rPr lang="pt-PT" sz="1400">
                          <a:effectLst/>
                        </a:rPr>
                        <a:t>18</a:t>
                      </a:r>
                      <a:endParaRPr lang="pt-BR" sz="140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a:effectLst/>
                        </a:rPr>
                        <a:t> </a:t>
                      </a:r>
                      <a:endParaRPr lang="pt-BR" sz="140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dirty="0">
                          <a:effectLst/>
                        </a:rPr>
                        <a:t> </a:t>
                      </a:r>
                      <a:endParaRPr lang="pt-BR" sz="1400" dirty="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dirty="0">
                          <a:effectLst/>
                        </a:rPr>
                        <a:t> </a:t>
                      </a:r>
                      <a:endParaRPr lang="pt-BR" sz="1400" dirty="0">
                        <a:effectLst/>
                        <a:latin typeface="Franklin Gothic Medium"/>
                        <a:ea typeface="Franklin Gothic Medium"/>
                        <a:cs typeface="Franklin Gothic Medium"/>
                      </a:endParaRPr>
                    </a:p>
                  </a:txBody>
                  <a:tcPr marL="0" marR="0" marT="0" marB="0"/>
                </a:tc>
                <a:extLst>
                  <a:ext uri="{0D108BD9-81ED-4DB2-BD59-A6C34878D82A}">
                    <a16:rowId xmlns:a16="http://schemas.microsoft.com/office/drawing/2014/main" val="10004"/>
                  </a:ext>
                </a:extLst>
              </a:tr>
              <a:tr h="212725">
                <a:tc>
                  <a:txBody>
                    <a:bodyPr/>
                    <a:lstStyle/>
                    <a:p>
                      <a:pPr marL="271145" marR="268605" algn="ctr">
                        <a:spcBef>
                          <a:spcPts val="270"/>
                        </a:spcBef>
                        <a:spcAft>
                          <a:spcPts val="0"/>
                        </a:spcAft>
                      </a:pPr>
                      <a:r>
                        <a:rPr lang="pt-PT" sz="1400">
                          <a:effectLst/>
                        </a:rPr>
                        <a:t>Total</a:t>
                      </a:r>
                      <a:endParaRPr lang="pt-BR" sz="140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a:effectLst/>
                        </a:rPr>
                        <a:t> </a:t>
                      </a:r>
                      <a:endParaRPr lang="pt-BR" sz="140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a:effectLst/>
                        </a:rPr>
                        <a:t> </a:t>
                      </a:r>
                      <a:endParaRPr lang="pt-BR" sz="1400">
                        <a:effectLst/>
                        <a:latin typeface="Franklin Gothic Medium"/>
                        <a:ea typeface="Franklin Gothic Medium"/>
                        <a:cs typeface="Franklin Gothic Medium"/>
                      </a:endParaRPr>
                    </a:p>
                  </a:txBody>
                  <a:tcPr marL="0" marR="0" marT="0" marB="0"/>
                </a:tc>
                <a:tc>
                  <a:txBody>
                    <a:bodyPr/>
                    <a:lstStyle/>
                    <a:p>
                      <a:pPr marL="17145">
                        <a:spcBef>
                          <a:spcPts val="285"/>
                        </a:spcBef>
                        <a:spcAft>
                          <a:spcPts val="0"/>
                        </a:spcAft>
                      </a:pPr>
                      <a:r>
                        <a:rPr lang="pt-PT" sz="1400" dirty="0">
                          <a:effectLst/>
                        </a:rPr>
                        <a:t> </a:t>
                      </a:r>
                      <a:endParaRPr lang="pt-BR" sz="1400" dirty="0">
                        <a:effectLst/>
                        <a:latin typeface="Franklin Gothic Medium"/>
                        <a:ea typeface="Franklin Gothic Medium"/>
                        <a:cs typeface="Franklin Gothic Medium"/>
                      </a:endParaRPr>
                    </a:p>
                  </a:txBody>
                  <a:tcPr marL="0" marR="0" marT="0" marB="0"/>
                </a:tc>
                <a:extLst>
                  <a:ext uri="{0D108BD9-81ED-4DB2-BD59-A6C34878D82A}">
                    <a16:rowId xmlns:a16="http://schemas.microsoft.com/office/drawing/2014/main" val="10005"/>
                  </a:ext>
                </a:extLst>
              </a:tr>
            </a:tbl>
          </a:graphicData>
        </a:graphic>
      </p:graphicFrame>
      <p:graphicFrame>
        <p:nvGraphicFramePr>
          <p:cNvPr id="8" name="Tabela 7"/>
          <p:cNvGraphicFramePr>
            <a:graphicFrameLocks noGrp="1"/>
          </p:cNvGraphicFramePr>
          <p:nvPr>
            <p:extLst>
              <p:ext uri="{D42A27DB-BD31-4B8C-83A1-F6EECF244321}">
                <p14:modId xmlns:p14="http://schemas.microsoft.com/office/powerpoint/2010/main" val="3637983201"/>
              </p:ext>
            </p:extLst>
          </p:nvPr>
        </p:nvGraphicFramePr>
        <p:xfrm>
          <a:off x="467642" y="4299044"/>
          <a:ext cx="9713588" cy="2172093"/>
        </p:xfrm>
        <a:graphic>
          <a:graphicData uri="http://schemas.openxmlformats.org/drawingml/2006/table">
            <a:tbl>
              <a:tblPr firstRow="1" firstCol="1" lastRow="1" lastCol="1" bandRow="1" bandCol="1">
                <a:tableStyleId>{2D5ABB26-0587-4C30-8999-92F81FD0307C}</a:tableStyleId>
              </a:tblPr>
              <a:tblGrid>
                <a:gridCol w="9713588">
                  <a:extLst>
                    <a:ext uri="{9D8B030D-6E8A-4147-A177-3AD203B41FA5}">
                      <a16:colId xmlns:a16="http://schemas.microsoft.com/office/drawing/2014/main" val="20000"/>
                    </a:ext>
                  </a:extLst>
                </a:gridCol>
              </a:tblGrid>
              <a:tr h="2172093">
                <a:tc>
                  <a:txBody>
                    <a:bodyPr/>
                    <a:lstStyle/>
                    <a:p>
                      <a:pPr marL="457200" lvl="1" indent="0">
                        <a:spcBef>
                          <a:spcPts val="125"/>
                        </a:spcBef>
                        <a:spcAft>
                          <a:spcPts val="0"/>
                        </a:spcAft>
                        <a:buSzPts val="1000"/>
                        <a:buFont typeface="Franklin Gothic Medium"/>
                        <a:buNone/>
                        <a:tabLst>
                          <a:tab pos="292100" algn="l"/>
                          <a:tab pos="3146425" algn="l"/>
                          <a:tab pos="4045585" algn="l"/>
                        </a:tabLst>
                      </a:pPr>
                      <a:r>
                        <a:rPr lang="pt-PT" sz="1600" spc="-5" dirty="0">
                          <a:effectLst/>
                        </a:rPr>
                        <a:t>2.5. Prevalência</a:t>
                      </a:r>
                      <a:r>
                        <a:rPr lang="pt-PT" sz="1600" spc="-10" dirty="0">
                          <a:effectLst/>
                        </a:rPr>
                        <a:t> </a:t>
                      </a:r>
                      <a:r>
                        <a:rPr lang="pt-PT" sz="1600" spc="-5" dirty="0">
                          <a:effectLst/>
                        </a:rPr>
                        <a:t>no</a:t>
                      </a:r>
                      <a:r>
                        <a:rPr lang="pt-PT" sz="1600" spc="-15" dirty="0">
                          <a:effectLst/>
                        </a:rPr>
                        <a:t> </a:t>
                      </a:r>
                      <a:r>
                        <a:rPr lang="pt-PT" sz="1600" spc="-5" dirty="0">
                          <a:effectLst/>
                        </a:rPr>
                        <a:t>atendimento a</a:t>
                      </a:r>
                      <a:r>
                        <a:rPr lang="pt-PT" sz="1600" spc="-20" dirty="0">
                          <a:effectLst/>
                        </a:rPr>
                        <a:t> </a:t>
                      </a:r>
                      <a:r>
                        <a:rPr lang="pt-PT" sz="1600" spc="-5" dirty="0">
                          <a:effectLst/>
                        </a:rPr>
                        <a:t>grupos</a:t>
                      </a:r>
                      <a:r>
                        <a:rPr lang="pt-PT" sz="1600" spc="-15" dirty="0">
                          <a:effectLst/>
                        </a:rPr>
                        <a:t> </a:t>
                      </a:r>
                      <a:r>
                        <a:rPr lang="pt-PT" sz="1600" spc="-5" dirty="0">
                          <a:effectLst/>
                        </a:rPr>
                        <a:t>de</a:t>
                      </a:r>
                      <a:r>
                        <a:rPr lang="pt-PT" sz="1600" spc="-15" dirty="0">
                          <a:effectLst/>
                        </a:rPr>
                        <a:t> </a:t>
                      </a:r>
                      <a:r>
                        <a:rPr lang="pt-PT" sz="1600" spc="-5" dirty="0">
                          <a:effectLst/>
                        </a:rPr>
                        <a:t>irmãos:	(___)</a:t>
                      </a:r>
                      <a:r>
                        <a:rPr lang="pt-PT" sz="1600" spc="-10" dirty="0">
                          <a:effectLst/>
                        </a:rPr>
                        <a:t> </a:t>
                      </a:r>
                      <a:r>
                        <a:rPr lang="pt-PT" sz="1600" spc="-5" dirty="0">
                          <a:effectLst/>
                        </a:rPr>
                        <a:t>Sim	(___)</a:t>
                      </a:r>
                      <a:r>
                        <a:rPr lang="pt-PT" sz="1600" spc="-15" dirty="0">
                          <a:effectLst/>
                        </a:rPr>
                        <a:t> </a:t>
                      </a:r>
                      <a:r>
                        <a:rPr lang="pt-PT" sz="1600" spc="-5" dirty="0">
                          <a:effectLst/>
                        </a:rPr>
                        <a:t>Não</a:t>
                      </a:r>
                      <a:endParaRPr lang="pt-BR" sz="1600" spc="-5" dirty="0">
                        <a:effectLst/>
                      </a:endParaRPr>
                    </a:p>
                    <a:p>
                      <a:pPr marL="457200" marR="469900" lvl="1" indent="0">
                        <a:spcBef>
                          <a:spcPts val="285"/>
                        </a:spcBef>
                        <a:spcAft>
                          <a:spcPts val="0"/>
                        </a:spcAft>
                        <a:buSzPts val="1000"/>
                        <a:buFont typeface="Franklin Gothic Medium"/>
                        <a:buNone/>
                        <a:tabLst>
                          <a:tab pos="292100" algn="l"/>
                        </a:tabLst>
                      </a:pPr>
                      <a:r>
                        <a:rPr lang="pt-PT" sz="1600" spc="-5" dirty="0">
                          <a:effectLst/>
                        </a:rPr>
                        <a:t>2.6. Há</a:t>
                      </a:r>
                      <a:r>
                        <a:rPr lang="pt-PT" sz="1600" spc="-25" dirty="0">
                          <a:effectLst/>
                        </a:rPr>
                        <a:t> </a:t>
                      </a:r>
                      <a:r>
                        <a:rPr lang="pt-PT" sz="1600" spc="-5" dirty="0">
                          <a:effectLst/>
                        </a:rPr>
                        <a:t>crianças</a:t>
                      </a:r>
                      <a:r>
                        <a:rPr lang="pt-PT" sz="1600" spc="-20" dirty="0">
                          <a:effectLst/>
                        </a:rPr>
                        <a:t> </a:t>
                      </a:r>
                      <a:r>
                        <a:rPr lang="pt-PT" sz="1600" spc="-5" dirty="0">
                          <a:effectLst/>
                        </a:rPr>
                        <a:t>ou</a:t>
                      </a:r>
                      <a:r>
                        <a:rPr lang="pt-PT" sz="1600" spc="-20" dirty="0">
                          <a:effectLst/>
                        </a:rPr>
                        <a:t> </a:t>
                      </a:r>
                      <a:r>
                        <a:rPr lang="pt-PT" sz="1600" spc="-5" dirty="0">
                          <a:effectLst/>
                        </a:rPr>
                        <a:t>adolescentes</a:t>
                      </a:r>
                      <a:r>
                        <a:rPr lang="pt-PT" sz="1600" spc="-10" dirty="0">
                          <a:effectLst/>
                        </a:rPr>
                        <a:t> </a:t>
                      </a:r>
                      <a:r>
                        <a:rPr lang="pt-PT" sz="1600" spc="-5" dirty="0">
                          <a:effectLst/>
                        </a:rPr>
                        <a:t>atendidos</a:t>
                      </a:r>
                      <a:r>
                        <a:rPr lang="pt-PT" sz="1600" spc="-15" dirty="0">
                          <a:effectLst/>
                        </a:rPr>
                        <a:t> </a:t>
                      </a:r>
                      <a:r>
                        <a:rPr lang="pt-PT" sz="1600" spc="-5" dirty="0">
                          <a:effectLst/>
                        </a:rPr>
                        <a:t>com</a:t>
                      </a:r>
                      <a:r>
                        <a:rPr lang="pt-PT" sz="1600" spc="-25" dirty="0">
                          <a:effectLst/>
                        </a:rPr>
                        <a:t> </a:t>
                      </a:r>
                      <a:r>
                        <a:rPr lang="pt-PT" sz="1600" spc="-5" dirty="0">
                          <a:effectLst/>
                        </a:rPr>
                        <a:t>as</a:t>
                      </a:r>
                      <a:r>
                        <a:rPr lang="pt-PT" sz="1600" spc="-20" dirty="0">
                          <a:effectLst/>
                        </a:rPr>
                        <a:t> </a:t>
                      </a:r>
                      <a:r>
                        <a:rPr lang="pt-PT" sz="1600" spc="-5" dirty="0">
                          <a:effectLst/>
                        </a:rPr>
                        <a:t>seguintes</a:t>
                      </a:r>
                      <a:r>
                        <a:rPr lang="pt-PT" sz="1600" spc="-10" dirty="0">
                          <a:effectLst/>
                        </a:rPr>
                        <a:t> </a:t>
                      </a:r>
                      <a:r>
                        <a:rPr lang="pt-PT" sz="1600" spc="-5" dirty="0">
                          <a:effectLst/>
                        </a:rPr>
                        <a:t>especificidades? Em</a:t>
                      </a:r>
                      <a:r>
                        <a:rPr lang="pt-PT" sz="1600" spc="-20" dirty="0">
                          <a:effectLst/>
                        </a:rPr>
                        <a:t> </a:t>
                      </a:r>
                      <a:r>
                        <a:rPr lang="pt-PT" sz="1600" spc="-5" dirty="0">
                          <a:effectLst/>
                        </a:rPr>
                        <a:t>caso</a:t>
                      </a:r>
                      <a:r>
                        <a:rPr lang="pt-PT" sz="1600" spc="-20" dirty="0">
                          <a:effectLst/>
                        </a:rPr>
                        <a:t> </a:t>
                      </a:r>
                      <a:r>
                        <a:rPr lang="pt-PT" sz="1600" spc="-5" dirty="0">
                          <a:effectLst/>
                        </a:rPr>
                        <a:t>afirmativo, informe</a:t>
                      </a:r>
                      <a:r>
                        <a:rPr lang="pt-PT" sz="1600" spc="-15" dirty="0">
                          <a:effectLst/>
                        </a:rPr>
                        <a:t> </a:t>
                      </a:r>
                      <a:r>
                        <a:rPr lang="pt-PT" sz="1600" spc="-5" dirty="0">
                          <a:effectLst/>
                        </a:rPr>
                        <a:t>a</a:t>
                      </a:r>
                      <a:r>
                        <a:rPr lang="pt-PT" sz="1600" spc="-235" dirty="0">
                          <a:effectLst/>
                        </a:rPr>
                        <a:t> </a:t>
                      </a:r>
                      <a:r>
                        <a:rPr lang="pt-PT" sz="1600" spc="-5" dirty="0">
                          <a:effectLst/>
                        </a:rPr>
                        <a:t>quantidade:</a:t>
                      </a:r>
                      <a:endParaRPr lang="pt-BR" sz="1600" spc="-5" dirty="0">
                        <a:effectLst/>
                      </a:endParaRPr>
                    </a:p>
                    <a:p>
                      <a:pPr marL="17145">
                        <a:spcBef>
                          <a:spcPts val="285"/>
                        </a:spcBef>
                        <a:spcAft>
                          <a:spcPts val="0"/>
                        </a:spcAft>
                        <a:tabLst>
                          <a:tab pos="2696845" algn="l"/>
                        </a:tabLst>
                      </a:pPr>
                      <a:r>
                        <a:rPr lang="pt-PT" sz="1600" dirty="0">
                          <a:effectLst/>
                        </a:rPr>
                        <a:t>(___)</a:t>
                      </a:r>
                      <a:r>
                        <a:rPr lang="pt-PT" sz="1600" spc="-15" dirty="0">
                          <a:effectLst/>
                        </a:rPr>
                        <a:t> </a:t>
                      </a:r>
                      <a:r>
                        <a:rPr lang="pt-PT" sz="1600" dirty="0">
                          <a:effectLst/>
                        </a:rPr>
                        <a:t>Deficiência Mental	Quantidade:</a:t>
                      </a:r>
                      <a:r>
                        <a:rPr lang="pt-PT" sz="1600" spc="-35" dirty="0">
                          <a:effectLst/>
                        </a:rPr>
                        <a:t> </a:t>
                      </a:r>
                      <a:r>
                        <a:rPr lang="pt-PT" sz="1600" dirty="0">
                          <a:effectLst/>
                        </a:rPr>
                        <a:t>_____</a:t>
                      </a:r>
                      <a:endParaRPr lang="pt-BR" sz="1600" dirty="0">
                        <a:effectLst/>
                      </a:endParaRPr>
                    </a:p>
                    <a:p>
                      <a:pPr marL="17145">
                        <a:spcBef>
                          <a:spcPts val="285"/>
                        </a:spcBef>
                        <a:spcAft>
                          <a:spcPts val="0"/>
                        </a:spcAft>
                        <a:tabLst>
                          <a:tab pos="2696845" algn="l"/>
                        </a:tabLst>
                      </a:pPr>
                      <a:r>
                        <a:rPr lang="pt-PT" sz="1600" dirty="0">
                          <a:effectLst/>
                        </a:rPr>
                        <a:t>(___)</a:t>
                      </a:r>
                      <a:r>
                        <a:rPr lang="pt-PT" sz="1600" spc="-15" dirty="0">
                          <a:effectLst/>
                        </a:rPr>
                        <a:t> </a:t>
                      </a:r>
                      <a:r>
                        <a:rPr lang="pt-PT" sz="1600" dirty="0">
                          <a:effectLst/>
                        </a:rPr>
                        <a:t>Deficiência Sensorial</a:t>
                      </a:r>
                      <a:r>
                        <a:rPr lang="pt-PT" sz="1600" spc="-20" dirty="0">
                          <a:effectLst/>
                        </a:rPr>
                        <a:t> </a:t>
                      </a:r>
                      <a:r>
                        <a:rPr lang="pt-PT" sz="1600" dirty="0">
                          <a:effectLst/>
                        </a:rPr>
                        <a:t>(visão/audição)	Quantidade:</a:t>
                      </a:r>
                      <a:r>
                        <a:rPr lang="pt-PT" sz="1600" spc="-35" dirty="0">
                          <a:effectLst/>
                        </a:rPr>
                        <a:t> </a:t>
                      </a:r>
                      <a:r>
                        <a:rPr lang="pt-PT" sz="1600" dirty="0">
                          <a:effectLst/>
                        </a:rPr>
                        <a:t>_____</a:t>
                      </a:r>
                      <a:endParaRPr lang="pt-BR" sz="1600" dirty="0">
                        <a:effectLst/>
                      </a:endParaRPr>
                    </a:p>
                    <a:p>
                      <a:pPr marL="17145">
                        <a:spcBef>
                          <a:spcPts val="285"/>
                        </a:spcBef>
                        <a:spcAft>
                          <a:spcPts val="0"/>
                        </a:spcAft>
                        <a:tabLst>
                          <a:tab pos="2696845" algn="l"/>
                        </a:tabLst>
                      </a:pPr>
                      <a:r>
                        <a:rPr lang="pt-PT" sz="1600" dirty="0">
                          <a:effectLst/>
                        </a:rPr>
                        <a:t>(___)</a:t>
                      </a:r>
                      <a:r>
                        <a:rPr lang="pt-PT" sz="1600" spc="-10" dirty="0">
                          <a:effectLst/>
                        </a:rPr>
                        <a:t> </a:t>
                      </a:r>
                      <a:r>
                        <a:rPr lang="pt-PT" sz="1600" dirty="0">
                          <a:effectLst/>
                        </a:rPr>
                        <a:t>Deficiência Física	Quantidade:</a:t>
                      </a:r>
                      <a:r>
                        <a:rPr lang="pt-PT" sz="1600" spc="-35" dirty="0">
                          <a:effectLst/>
                        </a:rPr>
                        <a:t> </a:t>
                      </a:r>
                      <a:r>
                        <a:rPr lang="pt-PT" sz="1600" dirty="0">
                          <a:effectLst/>
                        </a:rPr>
                        <a:t>_____</a:t>
                      </a:r>
                      <a:endParaRPr lang="pt-BR" sz="1600" dirty="0">
                        <a:effectLst/>
                      </a:endParaRPr>
                    </a:p>
                    <a:p>
                      <a:pPr marL="17145">
                        <a:spcBef>
                          <a:spcPts val="285"/>
                        </a:spcBef>
                        <a:spcAft>
                          <a:spcPts val="0"/>
                        </a:spcAft>
                        <a:tabLst>
                          <a:tab pos="2696845" algn="l"/>
                        </a:tabLst>
                      </a:pPr>
                      <a:r>
                        <a:rPr lang="pt-PT" sz="1600" dirty="0">
                          <a:effectLst/>
                        </a:rPr>
                        <a:t>(___)</a:t>
                      </a:r>
                      <a:r>
                        <a:rPr lang="pt-PT" sz="1600" spc="-10" dirty="0">
                          <a:effectLst/>
                        </a:rPr>
                        <a:t> </a:t>
                      </a:r>
                      <a:r>
                        <a:rPr lang="pt-PT" sz="1600" dirty="0">
                          <a:effectLst/>
                        </a:rPr>
                        <a:t>Adolescentes com</a:t>
                      </a:r>
                      <a:r>
                        <a:rPr lang="pt-PT" sz="1600" spc="-15" dirty="0">
                          <a:effectLst/>
                        </a:rPr>
                        <a:t> </a:t>
                      </a:r>
                      <a:r>
                        <a:rPr lang="pt-PT" sz="1600" dirty="0">
                          <a:effectLst/>
                        </a:rPr>
                        <a:t>filhos	Quantidade:</a:t>
                      </a:r>
                      <a:r>
                        <a:rPr lang="pt-PT" sz="1600" spc="-35" dirty="0">
                          <a:effectLst/>
                        </a:rPr>
                        <a:t> </a:t>
                      </a:r>
                      <a:r>
                        <a:rPr lang="pt-PT" sz="1600" dirty="0">
                          <a:effectLst/>
                        </a:rPr>
                        <a:t>_____</a:t>
                      </a:r>
                      <a:endParaRPr lang="pt-BR" sz="16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 name="Rectangle 9"/>
          <p:cNvSpPr>
            <a:spLocks/>
          </p:cNvSpPr>
          <p:nvPr/>
        </p:nvSpPr>
        <p:spPr bwMode="auto">
          <a:xfrm>
            <a:off x="2278063" y="12177713"/>
            <a:ext cx="16192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11" name="Rectangle 4"/>
          <p:cNvSpPr>
            <a:spLocks noChangeArrowheads="1"/>
          </p:cNvSpPr>
          <p:nvPr/>
        </p:nvSpPr>
        <p:spPr bwMode="auto">
          <a:xfrm>
            <a:off x="1736725"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pt-PT" altLang="pt-BR" sz="700" b="0" i="0" u="none" strike="noStrike" cap="none" normalizeH="0" baseline="0">
                <a:ln>
                  <a:noFill/>
                </a:ln>
                <a:solidFill>
                  <a:schemeClr val="tx1"/>
                </a:solidFill>
                <a:effectLst/>
                <a:latin typeface="Arial" pitchFamily="34" charset="0"/>
                <a:ea typeface="Franklin Gothic Medium" pitchFamily="34" charset="0"/>
                <a:cs typeface="Franklin Gothic Medium" pitchFamily="34" charset="0"/>
              </a:rPr>
            </a:br>
            <a:endParaRPr kumimoji="0" lang="pt-PT" altLang="pt-BR"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96699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13899" y="335846"/>
            <a:ext cx="10863618" cy="5078313"/>
          </a:xfrm>
          <a:prstGeom prst="rect">
            <a:avLst/>
          </a:prstGeom>
        </p:spPr>
        <p:txBody>
          <a:bodyPr wrap="square">
            <a:spAutoFit/>
          </a:bodyPr>
          <a:lstStyle/>
          <a:p>
            <a:pPr algn="just"/>
            <a:r>
              <a:rPr lang="pt-PT" baseline="30000" dirty="0"/>
              <a:t>1</a:t>
            </a:r>
            <a:r>
              <a:rPr lang="pt-PT" dirty="0"/>
              <a:t> </a:t>
            </a:r>
            <a:r>
              <a:rPr lang="pt-PT" dirty="0">
                <a:latin typeface="Arial" panose="020B0604020202020204" pitchFamily="34" charset="0"/>
                <a:cs typeface="Arial" panose="020B0604020202020204" pitchFamily="34" charset="0"/>
              </a:rPr>
              <a:t>Segundo o documento Orientações Técnicas: Serviços de Acolhimento para Crianças e Adolescentes. Material elaborado pelo Ministério do Desenvolvimento Social e Combate à Fome – MDS. Brasília-DF, Junho/2009:</a:t>
            </a:r>
          </a:p>
          <a:p>
            <a:pPr algn="just"/>
            <a:endParaRPr lang="pt-BR" dirty="0">
              <a:latin typeface="Arial" panose="020B0604020202020204" pitchFamily="34" charset="0"/>
              <a:cs typeface="Arial" panose="020B0604020202020204" pitchFamily="34" charset="0"/>
            </a:endParaRPr>
          </a:p>
          <a:p>
            <a:pPr marL="285750" lvl="0" indent="-285750" algn="just">
              <a:buFontTx/>
              <a:buChar char="-"/>
            </a:pPr>
            <a:r>
              <a:rPr lang="pt-PT" dirty="0">
                <a:latin typeface="Arial" panose="020B0604020202020204" pitchFamily="34" charset="0"/>
                <a:cs typeface="Arial" panose="020B0604020202020204" pitchFamily="34" charset="0"/>
              </a:rPr>
              <a:t>Número máximo de usuários por equipamento: Acolhimento Institucional – 20 / Casa Lar – 10 (págs. 69 e 76)</a:t>
            </a:r>
          </a:p>
          <a:p>
            <a:pPr marL="285750" lvl="0" indent="-285750" algn="just">
              <a:buFontTx/>
              <a:buChar char="-"/>
            </a:pPr>
            <a:endParaRPr lang="pt-BR" dirty="0">
              <a:latin typeface="Arial" panose="020B0604020202020204" pitchFamily="34" charset="0"/>
              <a:cs typeface="Arial" panose="020B0604020202020204" pitchFamily="34" charset="0"/>
            </a:endParaRPr>
          </a:p>
          <a:p>
            <a:pPr lvl="0" algn="just"/>
            <a:r>
              <a:rPr lang="pt-PT" dirty="0">
                <a:latin typeface="Arial" panose="020B0604020202020204" pitchFamily="34" charset="0"/>
                <a:cs typeface="Arial" panose="020B0604020202020204" pitchFamily="34" charset="0"/>
              </a:rPr>
              <a:t> - O Acolhimento Institucional e a Casa-Lar devem acolher crianças e adolescentes de 0 a 18 anos de ambos os sexos (págs. 68 e 75).</a:t>
            </a:r>
          </a:p>
          <a:p>
            <a:pPr lvl="0" algn="just"/>
            <a:endParaRPr lang="pt-BR" dirty="0">
              <a:latin typeface="Arial" panose="020B0604020202020204" pitchFamily="34" charset="0"/>
              <a:cs typeface="Arial" panose="020B0604020202020204" pitchFamily="34" charset="0"/>
            </a:endParaRPr>
          </a:p>
          <a:p>
            <a:pPr marL="285750" lvl="0" indent="-285750" algn="just">
              <a:buFontTx/>
              <a:buChar char="-"/>
            </a:pPr>
            <a:r>
              <a:rPr lang="pt-PT" dirty="0">
                <a:latin typeface="Arial" panose="020B0604020202020204" pitchFamily="34" charset="0"/>
                <a:cs typeface="Arial" panose="020B0604020202020204" pitchFamily="34" charset="0"/>
              </a:rPr>
              <a:t>Devem ser evitadas especializações e atendimentos exclusivos - tais como adotar faixas etárias muito estreitas, direcionar o atendimento apenas a determinado sexo, atender exclusivamente ou não atender crianças e adolescentes com deficiência ou que vivam com HIV/AIDS. A atenção especializada, quando necessária, deverá ser assegurada por meio da articulação com a rede de serviços, a qual poderá contribuir, inclusive, para capacitação específica dos cuidadores (págs. 69 e 75).</a:t>
            </a:r>
          </a:p>
          <a:p>
            <a:pPr marL="285750" lvl="0" indent="-285750" algn="just">
              <a:buFontTx/>
              <a:buChar char="-"/>
            </a:pPr>
            <a:endParaRPr lang="pt-BR" dirty="0">
              <a:latin typeface="Arial" panose="020B0604020202020204" pitchFamily="34" charset="0"/>
              <a:cs typeface="Arial" panose="020B0604020202020204" pitchFamily="34" charset="0"/>
            </a:endParaRPr>
          </a:p>
          <a:p>
            <a:pPr algn="just"/>
            <a:r>
              <a:rPr lang="pt-PT" dirty="0">
                <a:latin typeface="Arial" panose="020B0604020202020204" pitchFamily="34" charset="0"/>
                <a:cs typeface="Arial" panose="020B0604020202020204" pitchFamily="34" charset="0"/>
              </a:rPr>
              <a:t>Estatuto da Criança e do Adolescente – Lei nº 12.010/2009</a:t>
            </a:r>
            <a:endParaRPr lang="pt-BR" dirty="0">
              <a:latin typeface="Arial" panose="020B0604020202020204" pitchFamily="34" charset="0"/>
              <a:cs typeface="Arial" panose="020B0604020202020204" pitchFamily="34" charset="0"/>
            </a:endParaRPr>
          </a:p>
        </p:txBody>
      </p:sp>
      <p:sp>
        <p:nvSpPr>
          <p:cNvPr id="4" name="Seta para a direita 3"/>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461250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660494259"/>
              </p:ext>
            </p:extLst>
          </p:nvPr>
        </p:nvGraphicFramePr>
        <p:xfrm>
          <a:off x="339677" y="201051"/>
          <a:ext cx="10360168" cy="6492240"/>
        </p:xfrm>
        <a:graphic>
          <a:graphicData uri="http://schemas.openxmlformats.org/drawingml/2006/table">
            <a:tbl>
              <a:tblPr firstRow="1" bandRow="1">
                <a:tableStyleId>{2D5ABB26-0587-4C30-8999-92F81FD0307C}</a:tableStyleId>
              </a:tblPr>
              <a:tblGrid>
                <a:gridCol w="10360168">
                  <a:extLst>
                    <a:ext uri="{9D8B030D-6E8A-4147-A177-3AD203B41FA5}">
                      <a16:colId xmlns:a16="http://schemas.microsoft.com/office/drawing/2014/main" val="20000"/>
                    </a:ext>
                  </a:extLst>
                </a:gridCol>
              </a:tblGrid>
              <a:tr h="3674913">
                <a:tc>
                  <a:txBody>
                    <a:bodyPr/>
                    <a:lstStyle/>
                    <a:p>
                      <a:pPr algn="just"/>
                      <a:r>
                        <a:rPr lang="pt-PT" sz="1800" kern="1200" dirty="0">
                          <a:solidFill>
                            <a:schemeClr val="tx1"/>
                          </a:solidFill>
                          <a:effectLst/>
                          <a:latin typeface="Arial" panose="020B0604020202020204" pitchFamily="34" charset="0"/>
                          <a:ea typeface="+mn-ea"/>
                          <a:cs typeface="Arial" panose="020B0604020202020204" pitchFamily="34" charset="0"/>
                        </a:rPr>
                        <a:t>(___) Transtorno Mental	Quantidade: _____</a:t>
                      </a:r>
                      <a:endParaRPr lang="pt-BR" sz="1800" kern="1200" dirty="0">
                        <a:solidFill>
                          <a:schemeClr val="tx1"/>
                        </a:solidFill>
                        <a:effectLst/>
                        <a:latin typeface="Arial" panose="020B0604020202020204" pitchFamily="34" charset="0"/>
                        <a:ea typeface="+mn-ea"/>
                        <a:cs typeface="Arial" panose="020B0604020202020204" pitchFamily="34" charset="0"/>
                      </a:endParaRPr>
                    </a:p>
                    <a:p>
                      <a:pPr algn="just"/>
                      <a:r>
                        <a:rPr lang="pt-PT" sz="1800" kern="1200" dirty="0">
                          <a:solidFill>
                            <a:schemeClr val="tx1"/>
                          </a:solidFill>
                          <a:effectLst/>
                          <a:latin typeface="Arial" panose="020B0604020202020204" pitchFamily="34" charset="0"/>
                          <a:ea typeface="+mn-ea"/>
                          <a:cs typeface="Arial" panose="020B0604020202020204" pitchFamily="34" charset="0"/>
                        </a:rPr>
                        <a:t>(___) Dependência Química	Quantidade: _____</a:t>
                      </a:r>
                      <a:endParaRPr lang="pt-BR" sz="1800" kern="1200" dirty="0">
                        <a:solidFill>
                          <a:schemeClr val="tx1"/>
                        </a:solidFill>
                        <a:effectLst/>
                        <a:latin typeface="Arial" panose="020B0604020202020204" pitchFamily="34" charset="0"/>
                        <a:ea typeface="+mn-ea"/>
                        <a:cs typeface="Arial" panose="020B0604020202020204" pitchFamily="34" charset="0"/>
                      </a:endParaRPr>
                    </a:p>
                    <a:p>
                      <a:pPr algn="just"/>
                      <a:r>
                        <a:rPr lang="pt-PT" sz="1800" kern="1200" dirty="0">
                          <a:solidFill>
                            <a:schemeClr val="tx1"/>
                          </a:solidFill>
                          <a:effectLst/>
                          <a:latin typeface="Arial" panose="020B0604020202020204" pitchFamily="34" charset="0"/>
                          <a:ea typeface="+mn-ea"/>
                          <a:cs typeface="Arial" panose="020B0604020202020204" pitchFamily="34" charset="0"/>
                        </a:rPr>
                        <a:t>(___) Doenças Infecto-Contagiosas	Quantidade: _____</a:t>
                      </a:r>
                      <a:endParaRPr lang="pt-BR" sz="1800" kern="1200" dirty="0">
                        <a:solidFill>
                          <a:schemeClr val="tx1"/>
                        </a:solidFill>
                        <a:effectLst/>
                        <a:latin typeface="Arial" panose="020B0604020202020204" pitchFamily="34" charset="0"/>
                        <a:ea typeface="+mn-ea"/>
                        <a:cs typeface="Arial" panose="020B0604020202020204" pitchFamily="34" charset="0"/>
                      </a:endParaRPr>
                    </a:p>
                    <a:p>
                      <a:pPr algn="just"/>
                      <a:r>
                        <a:rPr lang="pt-PT" sz="1800" kern="1200" dirty="0">
                          <a:solidFill>
                            <a:schemeClr val="tx1"/>
                          </a:solidFill>
                          <a:effectLst/>
                          <a:latin typeface="Arial" panose="020B0604020202020204" pitchFamily="34" charset="0"/>
                          <a:ea typeface="+mn-ea"/>
                          <a:cs typeface="Arial" panose="020B0604020202020204" pitchFamily="34" charset="0"/>
                        </a:rPr>
                        <a:t>(___) Situação de Rua	Quantidade: _____</a:t>
                      </a:r>
                      <a:endParaRPr lang="pt-BR" sz="1800" kern="1200" dirty="0">
                        <a:solidFill>
                          <a:schemeClr val="tx1"/>
                        </a:solidFill>
                        <a:effectLst/>
                        <a:latin typeface="Arial" panose="020B0604020202020204" pitchFamily="34" charset="0"/>
                        <a:ea typeface="+mn-ea"/>
                        <a:cs typeface="Arial" panose="020B0604020202020204" pitchFamily="34" charset="0"/>
                      </a:endParaRPr>
                    </a:p>
                    <a:p>
                      <a:pPr algn="just"/>
                      <a:r>
                        <a:rPr lang="pt-PT" sz="1800" kern="1200" dirty="0">
                          <a:solidFill>
                            <a:schemeClr val="tx1"/>
                          </a:solidFill>
                          <a:effectLst/>
                          <a:latin typeface="Arial" panose="020B0604020202020204" pitchFamily="34" charset="0"/>
                          <a:ea typeface="+mn-ea"/>
                          <a:cs typeface="Arial" panose="020B0604020202020204" pitchFamily="34" charset="0"/>
                        </a:rPr>
                        <a:t>(___) Ameaçados de Morte	Quantidade: _____</a:t>
                      </a:r>
                      <a:endParaRPr lang="pt-BR" sz="1800" kern="1200" dirty="0">
                        <a:solidFill>
                          <a:schemeClr val="tx1"/>
                        </a:solidFill>
                        <a:effectLst/>
                        <a:latin typeface="Arial" panose="020B0604020202020204" pitchFamily="34" charset="0"/>
                        <a:ea typeface="+mn-ea"/>
                        <a:cs typeface="Arial" panose="020B0604020202020204" pitchFamily="34" charset="0"/>
                      </a:endParaRPr>
                    </a:p>
                    <a:p>
                      <a:pPr algn="just"/>
                      <a:r>
                        <a:rPr lang="pt-PT" sz="1800" kern="1200" dirty="0">
                          <a:solidFill>
                            <a:schemeClr val="tx1"/>
                          </a:solidFill>
                          <a:effectLst/>
                          <a:latin typeface="Arial" panose="020B0604020202020204" pitchFamily="34" charset="0"/>
                          <a:ea typeface="+mn-ea"/>
                          <a:cs typeface="Arial" panose="020B0604020202020204" pitchFamily="34" charset="0"/>
                        </a:rPr>
                        <a:t>(___) Adolescentes Grávidas	Quantidade: _____</a:t>
                      </a:r>
                      <a:endParaRPr lang="pt-BR" sz="1800" kern="1200" dirty="0">
                        <a:solidFill>
                          <a:schemeClr val="tx1"/>
                        </a:solidFill>
                        <a:effectLst/>
                        <a:latin typeface="Arial" panose="020B0604020202020204" pitchFamily="34" charset="0"/>
                        <a:ea typeface="+mn-ea"/>
                        <a:cs typeface="Arial" panose="020B0604020202020204" pitchFamily="34" charset="0"/>
                      </a:endParaRPr>
                    </a:p>
                    <a:p>
                      <a:pPr algn="just"/>
                      <a:endParaRPr lang="pt-BR" sz="1800" kern="1200" dirty="0">
                        <a:solidFill>
                          <a:schemeClr val="tx1"/>
                        </a:solidFill>
                        <a:effectLst/>
                        <a:latin typeface="Arial" panose="020B0604020202020204" pitchFamily="34" charset="0"/>
                        <a:ea typeface="+mn-ea"/>
                        <a:cs typeface="Arial" panose="020B0604020202020204" pitchFamily="34" charset="0"/>
                      </a:endParaRPr>
                    </a:p>
                    <a:p>
                      <a:pPr algn="just"/>
                      <a:r>
                        <a:rPr lang="pt-BR" sz="1800" kern="1200" dirty="0">
                          <a:solidFill>
                            <a:srgbClr val="FF0000"/>
                          </a:solidFill>
                          <a:effectLst/>
                          <a:latin typeface="Arial" panose="020B0604020202020204" pitchFamily="34" charset="0"/>
                          <a:ea typeface="+mn-ea"/>
                          <a:cs typeface="Arial" panose="020B0604020202020204" pitchFamily="34" charset="0"/>
                        </a:rPr>
                        <a:t>Sugere-se inserir a categoria:</a:t>
                      </a:r>
                    </a:p>
                    <a:p>
                      <a:pPr algn="just"/>
                      <a:endParaRPr lang="pt-BR" sz="1800" kern="1200" dirty="0">
                        <a:solidFill>
                          <a:srgbClr val="FF0000"/>
                        </a:solidFill>
                        <a:effectLst/>
                        <a:latin typeface="Arial" panose="020B0604020202020204" pitchFamily="34" charset="0"/>
                        <a:ea typeface="+mn-ea"/>
                        <a:cs typeface="Arial" panose="020B0604020202020204" pitchFamily="34" charset="0"/>
                      </a:endParaRPr>
                    </a:p>
                    <a:p>
                      <a:pPr algn="just"/>
                      <a:r>
                        <a:rPr lang="pt-BR" sz="1800" kern="1200" dirty="0">
                          <a:solidFill>
                            <a:srgbClr val="FF0000"/>
                          </a:solidFill>
                          <a:effectLst/>
                          <a:latin typeface="Arial" panose="020B0604020202020204" pitchFamily="34" charset="0"/>
                          <a:ea typeface="+mn-ea"/>
                          <a:cs typeface="Arial" panose="020B0604020202020204" pitchFamily="34" charset="0"/>
                        </a:rPr>
                        <a:t>(   ) Deficiências Múltiplas (a ausência desse dado induz a leitura de um quantitativo maior de crianças e ou adolescentes com deficiência), tendo em vista a incidência dos casos e não se tratar de uma deficiência;</a:t>
                      </a:r>
                    </a:p>
                    <a:p>
                      <a:pPr lvl="1" algn="just"/>
                      <a:endParaRPr lang="pt-BR" sz="1800" kern="1200" dirty="0">
                        <a:solidFill>
                          <a:schemeClr val="tx1"/>
                        </a:solidFill>
                        <a:effectLst/>
                        <a:latin typeface="Arial" panose="020B0604020202020204" pitchFamily="34" charset="0"/>
                        <a:ea typeface="+mn-ea"/>
                        <a:cs typeface="Arial" panose="020B0604020202020204" pitchFamily="34" charset="0"/>
                      </a:endParaRPr>
                    </a:p>
                    <a:p>
                      <a:pPr lvl="1" algn="just"/>
                      <a:r>
                        <a:rPr lang="pt-PT" sz="1800" kern="1200" dirty="0">
                          <a:solidFill>
                            <a:schemeClr val="tx1"/>
                          </a:solidFill>
                          <a:effectLst/>
                          <a:latin typeface="Arial" panose="020B0604020202020204" pitchFamily="34" charset="0"/>
                          <a:ea typeface="+mn-ea"/>
                          <a:cs typeface="Arial" panose="020B0604020202020204" pitchFamily="34" charset="0"/>
                        </a:rPr>
                        <a:t>2.7. Há crianças ou adolescentes acolhidos cujas famílias residam em outros municípios? (___) Sim	(	) Não</a:t>
                      </a:r>
                    </a:p>
                    <a:p>
                      <a:pPr lvl="1" algn="just"/>
                      <a:endParaRPr lang="pt-BR" sz="2400" kern="1200" dirty="0">
                        <a:solidFill>
                          <a:schemeClr val="tx1"/>
                        </a:solidFill>
                        <a:effectLst/>
                        <a:latin typeface="Arial" panose="020B0604020202020204" pitchFamily="34" charset="0"/>
                        <a:ea typeface="+mn-ea"/>
                        <a:cs typeface="Arial" panose="020B0604020202020204" pitchFamily="34" charset="0"/>
                      </a:endParaRPr>
                    </a:p>
                    <a:p>
                      <a:pPr lvl="2" algn="just"/>
                      <a:r>
                        <a:rPr lang="pt-PT" sz="1800" kern="1200" dirty="0">
                          <a:solidFill>
                            <a:schemeClr val="tx1"/>
                          </a:solidFill>
                          <a:effectLst/>
                          <a:latin typeface="Arial" panose="020B0604020202020204" pitchFamily="34" charset="0"/>
                          <a:ea typeface="+mn-ea"/>
                          <a:cs typeface="Arial" panose="020B0604020202020204" pitchFamily="34" charset="0"/>
                        </a:rPr>
                        <a:t>2.7.1. Em caso positivo, quantos? (__)</a:t>
                      </a:r>
                      <a:endParaRPr lang="pt-BR" sz="2400" kern="1200" dirty="0">
                        <a:solidFill>
                          <a:schemeClr val="tx1"/>
                        </a:solidFill>
                        <a:effectLst/>
                        <a:latin typeface="Arial" panose="020B0604020202020204" pitchFamily="34" charset="0"/>
                        <a:ea typeface="+mn-ea"/>
                        <a:cs typeface="Arial" panose="020B0604020202020204" pitchFamily="34" charset="0"/>
                      </a:endParaRPr>
                    </a:p>
                    <a:p>
                      <a:pPr algn="just"/>
                      <a:r>
                        <a:rPr lang="pt-PT" sz="1800" kern="1200" dirty="0">
                          <a:solidFill>
                            <a:schemeClr val="tx1"/>
                          </a:solidFill>
                          <a:effectLst/>
                          <a:latin typeface="Arial" panose="020B0604020202020204" pitchFamily="34" charset="0"/>
                          <a:ea typeface="+mn-ea"/>
                          <a:cs typeface="Arial" panose="020B0604020202020204" pitchFamily="34" charset="0"/>
                        </a:rPr>
                        <a:t> </a:t>
                      </a:r>
                      <a:endParaRPr lang="pt-BR" sz="2400" kern="1200" dirty="0">
                        <a:solidFill>
                          <a:schemeClr val="tx1"/>
                        </a:solidFill>
                        <a:effectLst/>
                        <a:latin typeface="Arial" panose="020B0604020202020204" pitchFamily="34" charset="0"/>
                        <a:ea typeface="+mn-ea"/>
                        <a:cs typeface="Arial" panose="020B0604020202020204" pitchFamily="34" charset="0"/>
                      </a:endParaRPr>
                    </a:p>
                    <a:p>
                      <a:pPr algn="just"/>
                      <a:r>
                        <a:rPr lang="pt-PT" sz="1800" kern="1200" dirty="0">
                          <a:solidFill>
                            <a:srgbClr val="FF0000"/>
                          </a:solidFill>
                          <a:effectLst/>
                          <a:latin typeface="Arial" panose="020B0604020202020204" pitchFamily="34" charset="0"/>
                          <a:ea typeface="+mn-ea"/>
                          <a:cs typeface="Arial" panose="020B0604020202020204" pitchFamily="34" charset="0"/>
                        </a:rPr>
                        <a:t>Sugere-se inserir no item 2.7.1 as categorias: Cidade/Estado e Motivo (de modo a qualificar a informação para fins de dados estatísticos, para identificação de demandas de implantação de serviço em município de origem, de adolescentes advindos de programa de proteção como o PPCAAM, entre outros;</a:t>
                      </a:r>
                      <a:endParaRPr lang="pt-BR" sz="1400" kern="1200" dirty="0">
                        <a:solidFill>
                          <a:srgbClr val="FF0000"/>
                        </a:solidFill>
                        <a:effectLst/>
                        <a:latin typeface="Arial" panose="020B0604020202020204" pitchFamily="34" charset="0"/>
                        <a:ea typeface="+mn-ea"/>
                        <a:cs typeface="Arial" panose="020B0604020202020204" pitchFamily="34" charset="0"/>
                      </a:endParaRPr>
                    </a:p>
                    <a:p>
                      <a:endParaRPr lang="pt-BR" dirty="0"/>
                    </a:p>
                  </a:txBody>
                  <a:tcPr/>
                </a:tc>
                <a:extLst>
                  <a:ext uri="{0D108BD9-81ED-4DB2-BD59-A6C34878D82A}">
                    <a16:rowId xmlns:a16="http://schemas.microsoft.com/office/drawing/2014/main" val="10000"/>
                  </a:ext>
                </a:extLst>
              </a:tr>
            </a:tbl>
          </a:graphicData>
        </a:graphic>
      </p:graphicFrame>
      <p:sp>
        <p:nvSpPr>
          <p:cNvPr id="5" name="Seta para a direita 4"/>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754802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32012" y="248318"/>
            <a:ext cx="11326942" cy="6740307"/>
          </a:xfrm>
          <a:prstGeom prst="rect">
            <a:avLst/>
          </a:prstGeom>
        </p:spPr>
        <p:txBody>
          <a:bodyPr wrap="square">
            <a:spAutoFit/>
          </a:bodyPr>
          <a:lstStyle/>
          <a:p>
            <a:r>
              <a:rPr lang="pt-PT" sz="1600" dirty="0">
                <a:latin typeface="Arial" panose="020B0604020202020204" pitchFamily="34" charset="0"/>
                <a:cs typeface="Arial" panose="020B0604020202020204" pitchFamily="34" charset="0"/>
              </a:rPr>
              <a:t>2 8. Principais órgãos que realizam encaminhamentos à Instituição</a:t>
            </a:r>
            <a:r>
              <a:rPr lang="pt-PT" sz="1600" baseline="30000" dirty="0">
                <a:latin typeface="Arial" panose="020B0604020202020204" pitchFamily="34" charset="0"/>
                <a:cs typeface="Arial" panose="020B0604020202020204" pitchFamily="34" charset="0"/>
                <a:hlinkClick r:id="rId2" action="ppaction://hlinkfile"/>
              </a:rPr>
              <a:t>2</a:t>
            </a:r>
            <a:r>
              <a:rPr lang="pt-PT" sz="1600" dirty="0">
                <a:latin typeface="Arial" panose="020B0604020202020204" pitchFamily="34" charset="0"/>
                <a:cs typeface="Arial" panose="020B0604020202020204" pitchFamily="34" charset="0"/>
              </a:rPr>
              <a:t>:</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Conselho Tutelar</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Ministério Público</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Secretaria Municipal de Assistência Social</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(___) Outros Órgãos Públicos. Especificar:________</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Cidadão</a:t>
            </a:r>
          </a:p>
          <a:p>
            <a:endParaRPr lang="pt-BR" sz="1600" dirty="0">
              <a:latin typeface="Arial" panose="020B0604020202020204" pitchFamily="34" charset="0"/>
              <a:cs typeface="Arial" panose="020B0604020202020204" pitchFamily="34" charset="0"/>
            </a:endParaRPr>
          </a:p>
          <a:p>
            <a:pPr lvl="0"/>
            <a:r>
              <a:rPr lang="pt-PT" sz="1600" dirty="0">
                <a:latin typeface="Arial" panose="020B0604020202020204" pitchFamily="34" charset="0"/>
                <a:cs typeface="Arial" panose="020B0604020202020204" pitchFamily="34" charset="0"/>
              </a:rPr>
              <a:t>2.9. Quais os principais motivos para o acolhimento?</a:t>
            </a:r>
            <a:endParaRPr lang="pt-PT" sz="1600" baseline="30000" dirty="0">
              <a:latin typeface="Arial" panose="020B0604020202020204" pitchFamily="34" charset="0"/>
              <a:cs typeface="Arial" panose="020B0604020202020204" pitchFamily="34" charset="0"/>
            </a:endParaRPr>
          </a:p>
          <a:p>
            <a:pPr lvl="0"/>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Abandono pelos pais ou responsáveis</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Pais ou responsáveis dependentes químicos/alcoolistas</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Ausência dos pais ou responsáveis por doença</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Pais ou responsáveis portadores de deficiência</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Ausência dos pais ou responsáveis por prisão</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Pais ou responsáveis com transtorno mental (problemas psiquiátricos/psicológicos)</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Carência de recursos materiais da família/responsável</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Pais ou responsáveis sem condições para cuidar de adolescente gestante</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Órfão (morte dos pais ou responsáveis)</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Pais ou responsáveis sem condições para cuidar de criança/adolescente com questões de saúde específica</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Violência doméstica</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Submetido a exploração sexual (prostituição, pornografia)</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Negligência</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Submetido a exploração no trabalho, tráfico e/ou mendicância</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Abuso sexual praticado pelos pais ou responsáveis</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Vivência de rua</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(___) Outros: _____________________________________________</a:t>
            </a:r>
          </a:p>
          <a:p>
            <a:endParaRPr lang="pt-BR" sz="1600" dirty="0">
              <a:latin typeface="Arial" panose="020B0604020202020204" pitchFamily="34" charset="0"/>
              <a:cs typeface="Arial" panose="020B0604020202020204" pitchFamily="34" charset="0"/>
            </a:endParaRPr>
          </a:p>
        </p:txBody>
      </p:sp>
      <p:sp>
        <p:nvSpPr>
          <p:cNvPr id="5" name="Seta para a direita 4"/>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330639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77419" y="46210"/>
            <a:ext cx="11655189" cy="6494085"/>
          </a:xfrm>
          <a:prstGeom prst="rect">
            <a:avLst/>
          </a:prstGeom>
        </p:spPr>
        <p:txBody>
          <a:bodyPr wrap="square">
            <a:spAutoFit/>
          </a:bodyPr>
          <a:lstStyle/>
          <a:p>
            <a:r>
              <a:rPr lang="pt-BR" sz="1600" dirty="0">
                <a:solidFill>
                  <a:srgbClr val="FF0000"/>
                </a:solidFill>
                <a:latin typeface="Arial" panose="020B0604020202020204" pitchFamily="34" charset="0"/>
                <a:cs typeface="Arial" panose="020B0604020202020204" pitchFamily="34" charset="0"/>
              </a:rPr>
              <a:t>Sugere-se incluir as categorias:</a:t>
            </a:r>
          </a:p>
          <a:p>
            <a:endParaRPr lang="pt-BR" sz="1600" dirty="0">
              <a:solidFill>
                <a:srgbClr val="FF0000"/>
              </a:solidFill>
              <a:latin typeface="Arial" panose="020B0604020202020204" pitchFamily="34" charset="0"/>
              <a:cs typeface="Arial" panose="020B0604020202020204" pitchFamily="34" charset="0"/>
            </a:endParaRPr>
          </a:p>
          <a:p>
            <a:r>
              <a:rPr lang="pt-BR" sz="1600" dirty="0">
                <a:solidFill>
                  <a:srgbClr val="FF0000"/>
                </a:solidFill>
                <a:latin typeface="Arial" panose="020B0604020202020204" pitchFamily="34" charset="0"/>
                <a:cs typeface="Arial" panose="020B0604020202020204" pitchFamily="34" charset="0"/>
              </a:rPr>
              <a:t>(   ) Conflitos familiares</a:t>
            </a:r>
          </a:p>
          <a:p>
            <a:r>
              <a:rPr lang="pt-BR" sz="1600" dirty="0">
                <a:solidFill>
                  <a:srgbClr val="FF0000"/>
                </a:solidFill>
                <a:latin typeface="Arial" panose="020B0604020202020204" pitchFamily="34" charset="0"/>
                <a:cs typeface="Arial" panose="020B0604020202020204" pitchFamily="34" charset="0"/>
              </a:rPr>
              <a:t>(   ) </a:t>
            </a:r>
            <a:r>
              <a:rPr lang="pt-BR" sz="1600" dirty="0" err="1">
                <a:solidFill>
                  <a:srgbClr val="FF0000"/>
                </a:solidFill>
                <a:latin typeface="Arial" panose="020B0604020202020204" pitchFamily="34" charset="0"/>
                <a:cs typeface="Arial" panose="020B0604020202020204" pitchFamily="34" charset="0"/>
              </a:rPr>
              <a:t>Reacolhimento</a:t>
            </a:r>
            <a:r>
              <a:rPr lang="pt-BR" sz="1600" dirty="0">
                <a:solidFill>
                  <a:srgbClr val="FF0000"/>
                </a:solidFill>
                <a:latin typeface="Arial" panose="020B0604020202020204" pitchFamily="34" charset="0"/>
                <a:cs typeface="Arial" panose="020B0604020202020204" pitchFamily="34" charset="0"/>
              </a:rPr>
              <a:t> após estágio de convivência (desistência do processo de adoção);</a:t>
            </a:r>
          </a:p>
          <a:p>
            <a:r>
              <a:rPr lang="pt-BR" sz="1600" dirty="0">
                <a:solidFill>
                  <a:srgbClr val="FF0000"/>
                </a:solidFill>
                <a:latin typeface="Arial" panose="020B0604020202020204" pitchFamily="34" charset="0"/>
                <a:cs typeface="Arial" panose="020B0604020202020204" pitchFamily="34" charset="0"/>
              </a:rPr>
              <a:t> </a:t>
            </a:r>
          </a:p>
          <a:p>
            <a:pPr lvl="1"/>
            <a:r>
              <a:rPr lang="pt-PT" sz="1600" b="1" dirty="0">
                <a:latin typeface="Arial" panose="020B0604020202020204" pitchFamily="34" charset="0"/>
                <a:cs typeface="Arial" panose="020B0604020202020204" pitchFamily="34" charset="0"/>
              </a:rPr>
              <a:t>2.10. </a:t>
            </a:r>
            <a:r>
              <a:rPr lang="pt-PT" sz="1600" b="1" u="sng" dirty="0">
                <a:latin typeface="Arial" panose="020B0604020202020204" pitchFamily="34" charset="0"/>
                <a:cs typeface="Arial" panose="020B0604020202020204" pitchFamily="34" charset="0"/>
              </a:rPr>
              <a:t>No último ano</a:t>
            </a:r>
            <a:r>
              <a:rPr lang="pt-PT" sz="1600" dirty="0">
                <a:latin typeface="Arial" panose="020B0604020202020204" pitchFamily="34" charset="0"/>
                <a:cs typeface="Arial" panose="020B0604020202020204" pitchFamily="34" charset="0"/>
              </a:rPr>
              <a:t>, quantas crianças ou adolescentes retornaram para a sua família de origem (incluindo nuclear e extensa)? ___________________________________________________________________</a:t>
            </a:r>
            <a:endParaRPr lang="pt-BR" sz="1600" dirty="0">
              <a:latin typeface="Arial" panose="020B0604020202020204" pitchFamily="34" charset="0"/>
              <a:cs typeface="Arial" panose="020B0604020202020204" pitchFamily="34" charset="0"/>
            </a:endParaRPr>
          </a:p>
          <a:p>
            <a:pPr lvl="1"/>
            <a:r>
              <a:rPr lang="pt-PT" sz="1600" b="1" dirty="0">
                <a:latin typeface="Arial" panose="020B0604020202020204" pitchFamily="34" charset="0"/>
                <a:cs typeface="Arial" panose="020B0604020202020204" pitchFamily="34" charset="0"/>
              </a:rPr>
              <a:t>2.11. </a:t>
            </a:r>
            <a:r>
              <a:rPr lang="pt-PT" sz="1600" b="1" u="sng" dirty="0">
                <a:latin typeface="Arial" panose="020B0604020202020204" pitchFamily="34" charset="0"/>
                <a:cs typeface="Arial" panose="020B0604020202020204" pitchFamily="34" charset="0"/>
              </a:rPr>
              <a:t>No último ano,</a:t>
            </a:r>
            <a:r>
              <a:rPr lang="pt-PT" sz="1600" dirty="0">
                <a:latin typeface="Arial" panose="020B0604020202020204" pitchFamily="34" charset="0"/>
                <a:cs typeface="Arial" panose="020B0604020202020204" pitchFamily="34" charset="0"/>
              </a:rPr>
              <a:t> quantas crianças ou adolescentes desta entidade de acolhimento foram colocadas em família substituta (que não sejam família nuclear ou extensa)? ______________________________________</a:t>
            </a:r>
            <a:endParaRPr lang="pt-BR" sz="1600" dirty="0">
              <a:latin typeface="Arial" panose="020B0604020202020204" pitchFamily="34" charset="0"/>
              <a:cs typeface="Arial" panose="020B0604020202020204" pitchFamily="34" charset="0"/>
            </a:endParaRPr>
          </a:p>
          <a:p>
            <a:pPr lvl="2"/>
            <a:r>
              <a:rPr lang="pt-PT" sz="1600" dirty="0">
                <a:latin typeface="Arial" panose="020B0604020202020204" pitchFamily="34" charset="0"/>
                <a:cs typeface="Arial" panose="020B0604020202020204" pitchFamily="34" charset="0"/>
              </a:rPr>
              <a:t>2.11.1. Desse total, quantas crianças ou adolescentes estão em processo de adoção? ________________</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a:t>
            </a:r>
            <a:endParaRPr lang="pt-BR" sz="1600" dirty="0">
              <a:latin typeface="Arial" panose="020B0604020202020204" pitchFamily="34" charset="0"/>
              <a:cs typeface="Arial" panose="020B0604020202020204" pitchFamily="34" charset="0"/>
            </a:endParaRPr>
          </a:p>
          <a:p>
            <a:r>
              <a:rPr lang="pt-PT" sz="1600" dirty="0">
                <a:solidFill>
                  <a:srgbClr val="FF0000"/>
                </a:solidFill>
                <a:latin typeface="Arial" panose="020B0604020202020204" pitchFamily="34" charset="0"/>
                <a:cs typeface="Arial" panose="020B0604020202020204" pitchFamily="34" charset="0"/>
              </a:rPr>
              <a:t>Sugere-se estabelecer um marco temporal para maior fidelidade da informação, por exemplo: janeiro a dezembro ou março a fevereiro, de modo a evitar dados repetitivos. Tal observação é relevante em razão da rotatividade das equipes técnicas e ou Membros, implicando que sejam repetidos dados informados em ano anterior, por ex. março a março.</a:t>
            </a:r>
            <a:endParaRPr lang="pt-BR" sz="1600" dirty="0">
              <a:solidFill>
                <a:srgbClr val="FF0000"/>
              </a:solidFill>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Qual é o período médio de acolhimento na Instituição?</a:t>
            </a:r>
          </a:p>
          <a:p>
            <a:endParaRPr lang="pt-PT"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      ) Até 3 meses</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(___) De 4 a 6 meses</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(___) De 7 meses a 1 ano (___) de 1 a 2 anos</a:t>
            </a:r>
            <a:endParaRPr lang="pt-BR" sz="1600" dirty="0">
              <a:latin typeface="Arial" panose="020B0604020202020204" pitchFamily="34" charset="0"/>
              <a:cs typeface="Arial" panose="020B0604020202020204" pitchFamily="34" charset="0"/>
            </a:endParaRPr>
          </a:p>
          <a:p>
            <a:r>
              <a:rPr lang="pt-PT" sz="1600" dirty="0">
                <a:latin typeface="Arial" panose="020B0604020202020204" pitchFamily="34" charset="0"/>
                <a:cs typeface="Arial" panose="020B0604020202020204" pitchFamily="34" charset="0"/>
              </a:rPr>
              <a:t>(___) Acima de 2 anos</a:t>
            </a:r>
          </a:p>
          <a:p>
            <a:endParaRPr lang="pt-BR" sz="1600" dirty="0">
              <a:latin typeface="Arial" panose="020B0604020202020204" pitchFamily="34" charset="0"/>
              <a:cs typeface="Arial" panose="020B0604020202020204" pitchFamily="34" charset="0"/>
            </a:endParaRPr>
          </a:p>
          <a:p>
            <a:pPr lvl="1"/>
            <a:r>
              <a:rPr lang="pt-PT" sz="1600" dirty="0">
                <a:latin typeface="Arial" panose="020B0604020202020204" pitchFamily="34" charset="0"/>
                <a:cs typeface="Arial" panose="020B0604020202020204" pitchFamily="34" charset="0"/>
              </a:rPr>
              <a:t>Há crianças ou adolescentes acolhidos sem a respectiva Guia de Acolhimento (Art. 101, § 3º, lei 8.069/90)? </a:t>
            </a:r>
          </a:p>
          <a:p>
            <a:pPr lvl="1"/>
            <a:endParaRPr lang="pt-PT" sz="1600" dirty="0">
              <a:latin typeface="Arial" panose="020B0604020202020204" pitchFamily="34" charset="0"/>
              <a:cs typeface="Arial" panose="020B0604020202020204" pitchFamily="34" charset="0"/>
            </a:endParaRPr>
          </a:p>
          <a:p>
            <a:pPr lvl="1"/>
            <a:r>
              <a:rPr lang="pt-PT" sz="1600" dirty="0">
                <a:latin typeface="Arial" panose="020B0604020202020204" pitchFamily="34" charset="0"/>
                <a:cs typeface="Arial" panose="020B0604020202020204" pitchFamily="34" charset="0"/>
              </a:rPr>
              <a:t>(___) Sim	(___) Não</a:t>
            </a:r>
            <a:endParaRPr lang="pt-BR" sz="1600" dirty="0">
              <a:latin typeface="Arial" panose="020B0604020202020204" pitchFamily="34" charset="0"/>
              <a:cs typeface="Arial" panose="020B0604020202020204" pitchFamily="34" charset="0"/>
            </a:endParaRPr>
          </a:p>
          <a:p>
            <a:pPr lvl="2"/>
            <a:r>
              <a:rPr lang="pt-PT" sz="1600" dirty="0">
                <a:latin typeface="Arial" panose="020B0604020202020204" pitchFamily="34" charset="0"/>
                <a:cs typeface="Arial" panose="020B0604020202020204" pitchFamily="34" charset="0"/>
              </a:rPr>
              <a:t>. Em caso afirmativo, por quais os motivos?</a:t>
            </a:r>
            <a:endParaRPr lang="pt-BR" sz="1600" dirty="0">
              <a:latin typeface="Arial" panose="020B0604020202020204" pitchFamily="34" charset="0"/>
              <a:cs typeface="Arial" panose="020B0604020202020204" pitchFamily="34" charset="0"/>
            </a:endParaRPr>
          </a:p>
        </p:txBody>
      </p:sp>
      <p:sp>
        <p:nvSpPr>
          <p:cNvPr id="3" name="Seta para a direita 2"/>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842645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626662944"/>
              </p:ext>
            </p:extLst>
          </p:nvPr>
        </p:nvGraphicFramePr>
        <p:xfrm>
          <a:off x="204716" y="245660"/>
          <a:ext cx="11778017" cy="6482686"/>
        </p:xfrm>
        <a:graphic>
          <a:graphicData uri="http://schemas.openxmlformats.org/drawingml/2006/table">
            <a:tbl>
              <a:tblPr firstRow="1" firstCol="1" lastRow="1" lastCol="1" bandRow="1" bandCol="1">
                <a:tableStyleId>{2D5ABB26-0587-4C30-8999-92F81FD0307C}</a:tableStyleId>
              </a:tblPr>
              <a:tblGrid>
                <a:gridCol w="11778017">
                  <a:extLst>
                    <a:ext uri="{9D8B030D-6E8A-4147-A177-3AD203B41FA5}">
                      <a16:colId xmlns:a16="http://schemas.microsoft.com/office/drawing/2014/main" val="20000"/>
                    </a:ext>
                  </a:extLst>
                </a:gridCol>
              </a:tblGrid>
              <a:tr h="3727077">
                <a:tc>
                  <a:txBody>
                    <a:bodyPr/>
                    <a:lstStyle/>
                    <a:p>
                      <a:pPr marL="342900" lvl="0" indent="-342900">
                        <a:spcBef>
                          <a:spcPts val="260"/>
                        </a:spcBef>
                        <a:spcAft>
                          <a:spcPts val="0"/>
                        </a:spcAft>
                        <a:buSzPts val="1000"/>
                        <a:buFont typeface="Georgia"/>
                        <a:buAutoNum type="arabicPeriod" startAt="3"/>
                        <a:tabLst>
                          <a:tab pos="130810" algn="l"/>
                        </a:tabLst>
                      </a:pPr>
                      <a:r>
                        <a:rPr lang="pt-PT" sz="1400" dirty="0">
                          <a:effectLst/>
                        </a:rPr>
                        <a:t>-</a:t>
                      </a:r>
                      <a:r>
                        <a:rPr lang="pt-PT" sz="1400" spc="-35" dirty="0">
                          <a:effectLst/>
                        </a:rPr>
                        <a:t> </a:t>
                      </a:r>
                      <a:r>
                        <a:rPr lang="pt-PT" sz="1400" b="1" dirty="0">
                          <a:effectLst/>
                        </a:rPr>
                        <a:t>INSTALAÇÕES</a:t>
                      </a:r>
                      <a:r>
                        <a:rPr lang="pt-PT" sz="1400" b="1" spc="-30" dirty="0">
                          <a:effectLst/>
                        </a:rPr>
                        <a:t> </a:t>
                      </a:r>
                      <a:r>
                        <a:rPr lang="pt-PT" sz="1400" b="1" dirty="0">
                          <a:effectLst/>
                        </a:rPr>
                        <a:t>FÍSICAS</a:t>
                      </a:r>
                      <a:endParaRPr lang="pt-PT" sz="1400" b="1" u="none" strike="noStrike" baseline="30000" dirty="0">
                        <a:effectLst/>
                      </a:endParaRPr>
                    </a:p>
                    <a:p>
                      <a:pPr marL="342900" lvl="0" indent="-342900">
                        <a:spcBef>
                          <a:spcPts val="260"/>
                        </a:spcBef>
                        <a:spcAft>
                          <a:spcPts val="0"/>
                        </a:spcAft>
                        <a:buSzPts val="1000"/>
                        <a:buFont typeface="Georgia"/>
                        <a:buAutoNum type="arabicPeriod" startAt="3"/>
                        <a:tabLst>
                          <a:tab pos="130810" algn="l"/>
                        </a:tabLst>
                      </a:pPr>
                      <a:endParaRPr lang="pt-BR" sz="1400" dirty="0">
                        <a:effectLst/>
                      </a:endParaRPr>
                    </a:p>
                    <a:p>
                      <a:pPr marL="742950" lvl="1" indent="-285750">
                        <a:spcBef>
                          <a:spcPts val="285"/>
                        </a:spcBef>
                        <a:spcAft>
                          <a:spcPts val="0"/>
                        </a:spcAft>
                        <a:buSzPts val="1000"/>
                        <a:buFont typeface="Franklin Gothic Medium"/>
                        <a:buAutoNum type="arabicPeriod"/>
                        <a:tabLst>
                          <a:tab pos="293370" algn="l"/>
                          <a:tab pos="2698115" algn="l"/>
                          <a:tab pos="3597275" algn="l"/>
                        </a:tabLst>
                      </a:pPr>
                      <a:r>
                        <a:rPr lang="pt-PT" sz="1400" spc="-5" dirty="0">
                          <a:effectLst/>
                        </a:rPr>
                        <a:t>Qual</a:t>
                      </a:r>
                      <a:r>
                        <a:rPr lang="pt-PT" sz="1400" spc="-15" dirty="0">
                          <a:effectLst/>
                        </a:rPr>
                        <a:t> </a:t>
                      </a:r>
                      <a:r>
                        <a:rPr lang="pt-PT" sz="1400" spc="-5" dirty="0">
                          <a:effectLst/>
                        </a:rPr>
                        <a:t>a</a:t>
                      </a:r>
                      <a:r>
                        <a:rPr lang="pt-PT" sz="1400" spc="-15" dirty="0">
                          <a:effectLst/>
                        </a:rPr>
                        <a:t> </a:t>
                      </a:r>
                      <a:r>
                        <a:rPr lang="pt-PT" sz="1400" spc="-5" dirty="0">
                          <a:effectLst/>
                        </a:rPr>
                        <a:t>situação</a:t>
                      </a:r>
                      <a:r>
                        <a:rPr lang="pt-PT" sz="1400" spc="-10" dirty="0">
                          <a:effectLst/>
                        </a:rPr>
                        <a:t> </a:t>
                      </a:r>
                      <a:r>
                        <a:rPr lang="pt-PT" sz="1400" spc="-5" dirty="0">
                          <a:effectLst/>
                        </a:rPr>
                        <a:t>do</a:t>
                      </a:r>
                      <a:r>
                        <a:rPr lang="pt-PT" sz="1400" spc="-10" dirty="0">
                          <a:effectLst/>
                        </a:rPr>
                        <a:t> </a:t>
                      </a:r>
                      <a:r>
                        <a:rPr lang="pt-PT" sz="1400" spc="-5" dirty="0">
                          <a:effectLst/>
                        </a:rPr>
                        <a:t>imóvel?</a:t>
                      </a:r>
                      <a:r>
                        <a:rPr lang="pt-PT" sz="1400" spc="40" dirty="0">
                          <a:effectLst/>
                        </a:rPr>
                        <a:t> </a:t>
                      </a:r>
                      <a:r>
                        <a:rPr lang="pt-PT" sz="1400" spc="-5" dirty="0">
                          <a:effectLst/>
                        </a:rPr>
                        <a:t>(___)</a:t>
                      </a:r>
                      <a:r>
                        <a:rPr lang="pt-PT" sz="1400" spc="-15" dirty="0">
                          <a:effectLst/>
                        </a:rPr>
                        <a:t> </a:t>
                      </a:r>
                      <a:r>
                        <a:rPr lang="pt-PT" sz="1400" spc="-5" dirty="0">
                          <a:effectLst/>
                        </a:rPr>
                        <a:t>Próprio	(___)</a:t>
                      </a:r>
                      <a:r>
                        <a:rPr lang="pt-PT" sz="1400" spc="-10" dirty="0">
                          <a:effectLst/>
                        </a:rPr>
                        <a:t> </a:t>
                      </a:r>
                      <a:r>
                        <a:rPr lang="pt-PT" sz="1400" spc="-5" dirty="0">
                          <a:effectLst/>
                        </a:rPr>
                        <a:t>Alugado	(___)</a:t>
                      </a:r>
                      <a:r>
                        <a:rPr lang="pt-PT" sz="1400" spc="-15" dirty="0">
                          <a:effectLst/>
                        </a:rPr>
                        <a:t> </a:t>
                      </a:r>
                      <a:r>
                        <a:rPr lang="pt-PT" sz="1400" spc="-5" dirty="0">
                          <a:effectLst/>
                        </a:rPr>
                        <a:t>Cedido</a:t>
                      </a:r>
                      <a:endParaRPr lang="pt-BR" sz="1400" spc="-5" dirty="0">
                        <a:effectLst/>
                      </a:endParaRPr>
                    </a:p>
                    <a:p>
                      <a:pPr marL="742950" lvl="1" indent="-285750">
                        <a:spcBef>
                          <a:spcPts val="285"/>
                        </a:spcBef>
                        <a:spcAft>
                          <a:spcPts val="0"/>
                        </a:spcAft>
                        <a:buSzPts val="1000"/>
                        <a:buFont typeface="Franklin Gothic Medium"/>
                        <a:buAutoNum type="arabicPeriod"/>
                        <a:tabLst>
                          <a:tab pos="293370" algn="l"/>
                          <a:tab pos="2698115" algn="l"/>
                          <a:tab pos="3597275" algn="l"/>
                        </a:tabLst>
                      </a:pPr>
                      <a:r>
                        <a:rPr lang="pt-PT" sz="1400" spc="-5" dirty="0">
                          <a:effectLst/>
                        </a:rPr>
                        <a:t>Há</a:t>
                      </a:r>
                      <a:r>
                        <a:rPr lang="pt-PT" sz="1400" spc="-25" dirty="0">
                          <a:effectLst/>
                        </a:rPr>
                        <a:t> </a:t>
                      </a:r>
                      <a:r>
                        <a:rPr lang="pt-PT" sz="1400" spc="-5" dirty="0">
                          <a:effectLst/>
                        </a:rPr>
                        <a:t>identificação</a:t>
                      </a:r>
                      <a:r>
                        <a:rPr lang="pt-PT" sz="1400" spc="-10" dirty="0">
                          <a:effectLst/>
                        </a:rPr>
                        <a:t> </a:t>
                      </a:r>
                      <a:r>
                        <a:rPr lang="pt-PT" sz="1400" spc="-5" dirty="0">
                          <a:effectLst/>
                        </a:rPr>
                        <a:t>externa da</a:t>
                      </a:r>
                      <a:r>
                        <a:rPr lang="pt-PT" sz="1400" spc="-20" dirty="0">
                          <a:effectLst/>
                        </a:rPr>
                        <a:t> </a:t>
                      </a:r>
                      <a:r>
                        <a:rPr lang="pt-PT" sz="1400" spc="-5" dirty="0">
                          <a:effectLst/>
                        </a:rPr>
                        <a:t>Instituição?	(___)</a:t>
                      </a:r>
                      <a:r>
                        <a:rPr lang="pt-PT" sz="1400" spc="-10" dirty="0">
                          <a:effectLst/>
                        </a:rPr>
                        <a:t> </a:t>
                      </a:r>
                      <a:r>
                        <a:rPr lang="pt-PT" sz="1400" spc="-5" dirty="0">
                          <a:effectLst/>
                        </a:rPr>
                        <a:t>Sim	(___)</a:t>
                      </a:r>
                      <a:r>
                        <a:rPr lang="pt-PT" sz="1400" spc="-15" dirty="0">
                          <a:effectLst/>
                        </a:rPr>
                        <a:t> </a:t>
                      </a:r>
                      <a:r>
                        <a:rPr lang="pt-PT" sz="1400" spc="-5" dirty="0">
                          <a:effectLst/>
                        </a:rPr>
                        <a:t>Não</a:t>
                      </a:r>
                      <a:endParaRPr lang="pt-BR" sz="1400" spc="-5" dirty="0">
                        <a:effectLst/>
                      </a:endParaRPr>
                    </a:p>
                    <a:p>
                      <a:pPr marL="742950" lvl="1" indent="-285750">
                        <a:spcBef>
                          <a:spcPts val="285"/>
                        </a:spcBef>
                        <a:spcAft>
                          <a:spcPts val="0"/>
                        </a:spcAft>
                        <a:buSzPts val="1000"/>
                        <a:buFont typeface="Franklin Gothic Medium"/>
                        <a:buAutoNum type="arabicPeriod"/>
                        <a:tabLst>
                          <a:tab pos="293370" algn="l"/>
                          <a:tab pos="5395595" algn="l"/>
                        </a:tabLst>
                      </a:pPr>
                      <a:r>
                        <a:rPr lang="pt-PT" sz="1400" spc="-5" dirty="0">
                          <a:effectLst/>
                        </a:rPr>
                        <a:t>Está</a:t>
                      </a:r>
                      <a:r>
                        <a:rPr lang="pt-PT" sz="1400" spc="-20" dirty="0">
                          <a:effectLst/>
                        </a:rPr>
                        <a:t> </a:t>
                      </a:r>
                      <a:r>
                        <a:rPr lang="pt-PT" sz="1400" spc="-5" dirty="0">
                          <a:effectLst/>
                        </a:rPr>
                        <a:t>localizado em</a:t>
                      </a:r>
                      <a:r>
                        <a:rPr lang="pt-PT" sz="1400" spc="-15" dirty="0">
                          <a:effectLst/>
                        </a:rPr>
                        <a:t> </a:t>
                      </a:r>
                      <a:r>
                        <a:rPr lang="pt-PT" sz="1400" spc="-5" dirty="0">
                          <a:effectLst/>
                        </a:rPr>
                        <a:t>área</a:t>
                      </a:r>
                      <a:r>
                        <a:rPr lang="pt-PT" sz="1400" spc="-10" dirty="0">
                          <a:effectLst/>
                        </a:rPr>
                        <a:t> </a:t>
                      </a:r>
                      <a:r>
                        <a:rPr lang="pt-PT" sz="1400" spc="-5" dirty="0">
                          <a:effectLst/>
                        </a:rPr>
                        <a:t>residencial e</a:t>
                      </a:r>
                      <a:r>
                        <a:rPr lang="pt-PT" sz="1400" spc="-20" dirty="0">
                          <a:effectLst/>
                        </a:rPr>
                        <a:t> </a:t>
                      </a:r>
                      <a:r>
                        <a:rPr lang="pt-PT" sz="1400" spc="-5" dirty="0">
                          <a:effectLst/>
                        </a:rPr>
                        <a:t>de</a:t>
                      </a:r>
                      <a:r>
                        <a:rPr lang="pt-PT" sz="1400" spc="-15" dirty="0">
                          <a:effectLst/>
                        </a:rPr>
                        <a:t> </a:t>
                      </a:r>
                      <a:r>
                        <a:rPr lang="pt-PT" sz="1400" spc="-5" dirty="0">
                          <a:effectLst/>
                        </a:rPr>
                        <a:t>fácil</a:t>
                      </a:r>
                      <a:r>
                        <a:rPr lang="pt-PT" sz="1400" spc="-10" dirty="0">
                          <a:effectLst/>
                        </a:rPr>
                        <a:t> </a:t>
                      </a:r>
                      <a:r>
                        <a:rPr lang="pt-PT" sz="1400" spc="-5" dirty="0">
                          <a:effectLst/>
                        </a:rPr>
                        <a:t>acesso via transporte</a:t>
                      </a:r>
                      <a:r>
                        <a:rPr lang="pt-PT" sz="1400" spc="-10" dirty="0">
                          <a:effectLst/>
                        </a:rPr>
                        <a:t> </a:t>
                      </a:r>
                      <a:r>
                        <a:rPr lang="pt-PT" sz="1400" spc="-5" dirty="0">
                          <a:effectLst/>
                        </a:rPr>
                        <a:t>público?</a:t>
                      </a:r>
                      <a:r>
                        <a:rPr lang="pt-PT" sz="1400" spc="325" dirty="0">
                          <a:effectLst/>
                        </a:rPr>
                        <a:t> </a:t>
                      </a:r>
                      <a:r>
                        <a:rPr lang="pt-PT" sz="1400" spc="-5" dirty="0">
                          <a:effectLst/>
                        </a:rPr>
                        <a:t>(___)</a:t>
                      </a:r>
                      <a:r>
                        <a:rPr lang="pt-PT" sz="1400" spc="-15" dirty="0">
                          <a:effectLst/>
                        </a:rPr>
                        <a:t> </a:t>
                      </a:r>
                      <a:r>
                        <a:rPr lang="pt-PT" sz="1400" spc="-5" dirty="0">
                          <a:effectLst/>
                        </a:rPr>
                        <a:t>Sim	(___)</a:t>
                      </a:r>
                      <a:r>
                        <a:rPr lang="pt-PT" sz="1400" spc="-15" dirty="0">
                          <a:effectLst/>
                        </a:rPr>
                        <a:t> </a:t>
                      </a:r>
                      <a:r>
                        <a:rPr lang="pt-PT" sz="1400" spc="-5" dirty="0">
                          <a:effectLst/>
                        </a:rPr>
                        <a:t>Não</a:t>
                      </a:r>
                      <a:endParaRPr lang="pt-BR" sz="1400" spc="-5" dirty="0">
                        <a:effectLst/>
                      </a:endParaRPr>
                    </a:p>
                    <a:p>
                      <a:pPr marL="742950" marR="843280" lvl="1" indent="-285750">
                        <a:lnSpc>
                          <a:spcPct val="125000"/>
                        </a:lnSpc>
                        <a:spcBef>
                          <a:spcPts val="285"/>
                        </a:spcBef>
                        <a:spcAft>
                          <a:spcPts val="0"/>
                        </a:spcAft>
                        <a:buSzPts val="1000"/>
                        <a:buFont typeface="Franklin Gothic Medium"/>
                        <a:buAutoNum type="arabicPeriod"/>
                        <a:tabLst>
                          <a:tab pos="293370" algn="l"/>
                          <a:tab pos="899795" algn="l"/>
                        </a:tabLst>
                      </a:pPr>
                      <a:r>
                        <a:rPr lang="pt-PT" sz="1400" spc="-5" dirty="0">
                          <a:effectLst/>
                        </a:rPr>
                        <a:t>Há</a:t>
                      </a:r>
                      <a:r>
                        <a:rPr lang="pt-PT" sz="1400" spc="-25" dirty="0">
                          <a:effectLst/>
                        </a:rPr>
                        <a:t> </a:t>
                      </a:r>
                      <a:r>
                        <a:rPr lang="pt-PT" sz="1400" spc="-5" dirty="0">
                          <a:effectLst/>
                        </a:rPr>
                        <a:t>disponibilidade de</a:t>
                      </a:r>
                      <a:r>
                        <a:rPr lang="pt-PT" sz="1400" spc="-25" dirty="0">
                          <a:effectLst/>
                        </a:rPr>
                        <a:t> </a:t>
                      </a:r>
                      <a:r>
                        <a:rPr lang="pt-PT" sz="1400" spc="-5" dirty="0">
                          <a:effectLst/>
                        </a:rPr>
                        <a:t>equipamentos da</a:t>
                      </a:r>
                      <a:r>
                        <a:rPr lang="pt-PT" sz="1400" spc="-25" dirty="0">
                          <a:effectLst/>
                        </a:rPr>
                        <a:t> </a:t>
                      </a:r>
                      <a:r>
                        <a:rPr lang="pt-PT" sz="1400" spc="-5" dirty="0">
                          <a:effectLst/>
                        </a:rPr>
                        <a:t>assistência social</a:t>
                      </a:r>
                      <a:r>
                        <a:rPr lang="pt-PT" sz="1400" spc="-20" dirty="0">
                          <a:effectLst/>
                        </a:rPr>
                        <a:t> </a:t>
                      </a:r>
                      <a:r>
                        <a:rPr lang="pt-PT" sz="1400" spc="-5" dirty="0">
                          <a:effectLst/>
                        </a:rPr>
                        <a:t>e</a:t>
                      </a:r>
                      <a:r>
                        <a:rPr lang="pt-PT" sz="1400" spc="-20" dirty="0">
                          <a:effectLst/>
                        </a:rPr>
                        <a:t> </a:t>
                      </a:r>
                      <a:r>
                        <a:rPr lang="pt-PT" sz="1400" spc="-5" dirty="0">
                          <a:effectLst/>
                        </a:rPr>
                        <a:t>saúde</a:t>
                      </a:r>
                      <a:r>
                        <a:rPr lang="pt-PT" sz="1400" spc="-20" dirty="0">
                          <a:effectLst/>
                        </a:rPr>
                        <a:t> </a:t>
                      </a:r>
                      <a:r>
                        <a:rPr lang="pt-PT" sz="1400" spc="-5" dirty="0">
                          <a:effectLst/>
                        </a:rPr>
                        <a:t>nas</a:t>
                      </a:r>
                      <a:r>
                        <a:rPr lang="pt-PT" sz="1400" spc="-20" dirty="0">
                          <a:effectLst/>
                        </a:rPr>
                        <a:t> </a:t>
                      </a:r>
                      <a:r>
                        <a:rPr lang="pt-PT" sz="1400" spc="-5" dirty="0">
                          <a:effectLst/>
                        </a:rPr>
                        <a:t>proximidades</a:t>
                      </a:r>
                      <a:r>
                        <a:rPr lang="pt-PT" sz="1400" spc="-20" dirty="0">
                          <a:effectLst/>
                        </a:rPr>
                        <a:t> </a:t>
                      </a:r>
                      <a:r>
                        <a:rPr lang="pt-PT" sz="1400" spc="-5" dirty="0">
                          <a:effectLst/>
                        </a:rPr>
                        <a:t>da</a:t>
                      </a:r>
                      <a:r>
                        <a:rPr lang="pt-PT" sz="1400" spc="-20" dirty="0">
                          <a:effectLst/>
                        </a:rPr>
                        <a:t> </a:t>
                      </a:r>
                      <a:r>
                        <a:rPr lang="pt-PT" sz="1400" spc="-5" dirty="0">
                          <a:effectLst/>
                        </a:rPr>
                        <a:t>entidade?</a:t>
                      </a:r>
                      <a:r>
                        <a:rPr lang="pt-PT" sz="1400" spc="-235" dirty="0">
                          <a:effectLst/>
                        </a:rPr>
                        <a:t> </a:t>
                      </a:r>
                      <a:r>
                        <a:rPr lang="pt-PT" sz="1400" spc="-5" dirty="0">
                          <a:effectLst/>
                        </a:rPr>
                        <a:t>(___) Sim	(___) Não</a:t>
                      </a:r>
                      <a:endParaRPr lang="pt-BR" sz="1400" spc="-5" dirty="0">
                        <a:effectLst/>
                      </a:endParaRPr>
                    </a:p>
                    <a:p>
                      <a:pPr marL="1143000" marR="4102735" lvl="2" indent="-228600">
                        <a:lnSpc>
                          <a:spcPct val="125000"/>
                        </a:lnSpc>
                        <a:spcBef>
                          <a:spcPts val="5"/>
                        </a:spcBef>
                        <a:spcAft>
                          <a:spcPts val="0"/>
                        </a:spcAft>
                        <a:buSzPts val="1000"/>
                        <a:buFont typeface="Franklin Gothic Medium"/>
                        <a:buAutoNum type="arabicPeriod"/>
                        <a:tabLst>
                          <a:tab pos="589280" algn="l"/>
                        </a:tabLst>
                      </a:pPr>
                      <a:r>
                        <a:rPr lang="pt-PT" sz="1400" spc="-15" dirty="0">
                          <a:effectLst/>
                        </a:rPr>
                        <a:t>Em</a:t>
                      </a:r>
                      <a:r>
                        <a:rPr lang="pt-PT" sz="1400" spc="-30" dirty="0">
                          <a:effectLst/>
                        </a:rPr>
                        <a:t> </a:t>
                      </a:r>
                      <a:r>
                        <a:rPr lang="pt-PT" sz="1400" spc="-15" dirty="0">
                          <a:effectLst/>
                        </a:rPr>
                        <a:t>caso</a:t>
                      </a:r>
                      <a:r>
                        <a:rPr lang="pt-PT" sz="1400" spc="-20" dirty="0">
                          <a:effectLst/>
                        </a:rPr>
                        <a:t> </a:t>
                      </a:r>
                      <a:r>
                        <a:rPr lang="pt-PT" sz="1400" spc="-15" dirty="0">
                          <a:effectLst/>
                        </a:rPr>
                        <a:t>positivo, assinale</a:t>
                      </a:r>
                      <a:r>
                        <a:rPr lang="pt-PT" sz="1400" spc="-10" dirty="0">
                          <a:effectLst/>
                        </a:rPr>
                        <a:t> </a:t>
                      </a:r>
                      <a:r>
                        <a:rPr lang="pt-PT" sz="1400" spc="-15" dirty="0">
                          <a:effectLst/>
                        </a:rPr>
                        <a:t>quais:</a:t>
                      </a:r>
                      <a:r>
                        <a:rPr lang="pt-PT" sz="1400" spc="-235" dirty="0">
                          <a:effectLst/>
                        </a:rPr>
                        <a:t> </a:t>
                      </a:r>
                      <a:r>
                        <a:rPr lang="pt-PT" sz="1400" spc="-15" dirty="0">
                          <a:effectLst/>
                        </a:rPr>
                        <a:t>(___)</a:t>
                      </a:r>
                      <a:r>
                        <a:rPr lang="pt-PT" sz="1400" spc="-10" dirty="0">
                          <a:effectLst/>
                        </a:rPr>
                        <a:t> </a:t>
                      </a:r>
                      <a:r>
                        <a:rPr lang="pt-PT" sz="1400" spc="-15" dirty="0">
                          <a:effectLst/>
                        </a:rPr>
                        <a:t>CRAS</a:t>
                      </a:r>
                      <a:endParaRPr lang="pt-BR" sz="1400" spc="-15" dirty="0">
                        <a:effectLst/>
                      </a:endParaRPr>
                    </a:p>
                    <a:p>
                      <a:pPr marL="450215">
                        <a:spcBef>
                          <a:spcPts val="10"/>
                        </a:spcBef>
                        <a:spcAft>
                          <a:spcPts val="0"/>
                        </a:spcAft>
                      </a:pPr>
                      <a:r>
                        <a:rPr lang="pt-PT" sz="1400" dirty="0">
                          <a:effectLst/>
                        </a:rPr>
                        <a:t>(___)</a:t>
                      </a:r>
                      <a:r>
                        <a:rPr lang="pt-PT" sz="1400" spc="-15" dirty="0">
                          <a:effectLst/>
                        </a:rPr>
                        <a:t> </a:t>
                      </a:r>
                      <a:r>
                        <a:rPr lang="pt-PT" sz="1400" dirty="0">
                          <a:effectLst/>
                        </a:rPr>
                        <a:t>CREAS</a:t>
                      </a:r>
                      <a:endParaRPr lang="pt-BR" sz="1400" dirty="0">
                        <a:effectLst/>
                      </a:endParaRPr>
                    </a:p>
                    <a:p>
                      <a:pPr marL="450215" marR="4888230">
                        <a:lnSpc>
                          <a:spcPct val="125000"/>
                        </a:lnSpc>
                        <a:spcBef>
                          <a:spcPts val="285"/>
                        </a:spcBef>
                        <a:spcAft>
                          <a:spcPts val="0"/>
                        </a:spcAft>
                      </a:pPr>
                      <a:r>
                        <a:rPr lang="pt-PT" sz="1400" dirty="0">
                          <a:effectLst/>
                        </a:rPr>
                        <a:t>(___)</a:t>
                      </a:r>
                      <a:r>
                        <a:rPr lang="pt-PT" sz="1400" spc="-35" dirty="0">
                          <a:effectLst/>
                        </a:rPr>
                        <a:t> </a:t>
                      </a:r>
                      <a:r>
                        <a:rPr lang="pt-PT" sz="1400" dirty="0">
                          <a:effectLst/>
                        </a:rPr>
                        <a:t>Posto</a:t>
                      </a:r>
                      <a:r>
                        <a:rPr lang="pt-PT" sz="1400" spc="-20" dirty="0">
                          <a:effectLst/>
                        </a:rPr>
                        <a:t> </a:t>
                      </a:r>
                      <a:r>
                        <a:rPr lang="pt-PT" sz="1400" dirty="0">
                          <a:effectLst/>
                        </a:rPr>
                        <a:t>de</a:t>
                      </a:r>
                      <a:r>
                        <a:rPr lang="pt-PT" sz="1400" spc="-30" dirty="0">
                          <a:effectLst/>
                        </a:rPr>
                        <a:t> </a:t>
                      </a:r>
                      <a:r>
                        <a:rPr lang="pt-PT" sz="1400" dirty="0">
                          <a:effectLst/>
                        </a:rPr>
                        <a:t>saúde</a:t>
                      </a:r>
                      <a:r>
                        <a:rPr lang="pt-PT" sz="1400" spc="-235" dirty="0">
                          <a:effectLst/>
                        </a:rPr>
                        <a:t> </a:t>
                      </a:r>
                      <a:r>
                        <a:rPr lang="pt-PT" sz="1400" dirty="0">
                          <a:effectLst/>
                        </a:rPr>
                        <a:t>(___)</a:t>
                      </a:r>
                      <a:r>
                        <a:rPr lang="pt-PT" sz="1400" spc="-10" dirty="0">
                          <a:effectLst/>
                        </a:rPr>
                        <a:t> </a:t>
                      </a:r>
                      <a:r>
                        <a:rPr lang="pt-PT" sz="1400" dirty="0">
                          <a:effectLst/>
                        </a:rPr>
                        <a:t>CAPSi</a:t>
                      </a:r>
                      <a:endParaRPr lang="pt-BR" sz="1400" dirty="0">
                        <a:effectLst/>
                      </a:endParaRPr>
                    </a:p>
                    <a:p>
                      <a:pPr marL="450215" marR="5220970">
                        <a:lnSpc>
                          <a:spcPct val="125000"/>
                        </a:lnSpc>
                        <a:spcBef>
                          <a:spcPts val="5"/>
                        </a:spcBef>
                        <a:spcAft>
                          <a:spcPts val="0"/>
                        </a:spcAft>
                      </a:pPr>
                      <a:r>
                        <a:rPr lang="pt-PT" sz="1400" dirty="0">
                          <a:effectLst/>
                        </a:rPr>
                        <a:t>(___) CAPSad</a:t>
                      </a:r>
                      <a:r>
                        <a:rPr lang="pt-PT" sz="1400" spc="5" dirty="0">
                          <a:effectLst/>
                        </a:rPr>
                        <a:t> </a:t>
                      </a:r>
                      <a:r>
                        <a:rPr lang="pt-PT" sz="1400" spc="-5" dirty="0">
                          <a:effectLst/>
                        </a:rPr>
                        <a:t>(</a:t>
                      </a:r>
                      <a:r>
                        <a:rPr lang="pt-PT" sz="1400" u="sng" spc="-5" dirty="0">
                          <a:effectLst/>
                        </a:rPr>
                        <a:t>___</a:t>
                      </a:r>
                      <a:r>
                        <a:rPr lang="pt-PT" sz="1400" spc="-5" dirty="0">
                          <a:effectLst/>
                        </a:rPr>
                        <a:t>)</a:t>
                      </a:r>
                      <a:r>
                        <a:rPr lang="pt-PT" sz="1400" spc="-55" dirty="0">
                          <a:effectLst/>
                        </a:rPr>
                        <a:t> </a:t>
                      </a:r>
                      <a:r>
                        <a:rPr lang="pt-PT" sz="1400" dirty="0">
                          <a:effectLst/>
                        </a:rPr>
                        <a:t>Hospitais</a:t>
                      </a:r>
                      <a:endParaRPr lang="pt-BR" sz="1400" dirty="0">
                        <a:effectLst/>
                      </a:endParaRPr>
                    </a:p>
                    <a:p>
                      <a:pPr marL="742950" lvl="1" indent="-285750">
                        <a:spcBef>
                          <a:spcPts val="5"/>
                        </a:spcBef>
                        <a:spcAft>
                          <a:spcPts val="0"/>
                        </a:spcAft>
                        <a:buSzPts val="1000"/>
                        <a:buFont typeface="Franklin Gothic Medium"/>
                        <a:buAutoNum type="arabicPeriod"/>
                        <a:tabLst>
                          <a:tab pos="293370" algn="l"/>
                          <a:tab pos="4946015" algn="l"/>
                          <a:tab pos="5845175" algn="l"/>
                        </a:tabLst>
                      </a:pPr>
                      <a:r>
                        <a:rPr lang="pt-PT" sz="1400" spc="-5" dirty="0">
                          <a:effectLst/>
                        </a:rPr>
                        <a:t>Existe</a:t>
                      </a:r>
                      <a:r>
                        <a:rPr lang="pt-PT" sz="1400" spc="-20" dirty="0">
                          <a:effectLst/>
                        </a:rPr>
                        <a:t> </a:t>
                      </a:r>
                      <a:r>
                        <a:rPr lang="pt-PT" sz="1400" spc="-5" dirty="0">
                          <a:effectLst/>
                        </a:rPr>
                        <a:t>adaptação</a:t>
                      </a:r>
                      <a:r>
                        <a:rPr lang="pt-PT" sz="1400" spc="-15" dirty="0">
                          <a:effectLst/>
                        </a:rPr>
                        <a:t> </a:t>
                      </a:r>
                      <a:r>
                        <a:rPr lang="pt-PT" sz="1400" spc="-5" dirty="0">
                          <a:effectLst/>
                        </a:rPr>
                        <a:t>física</a:t>
                      </a:r>
                      <a:r>
                        <a:rPr lang="pt-PT" sz="1400" spc="-15" dirty="0">
                          <a:effectLst/>
                        </a:rPr>
                        <a:t> </a:t>
                      </a:r>
                      <a:r>
                        <a:rPr lang="pt-PT" sz="1400" spc="-5" dirty="0">
                          <a:effectLst/>
                        </a:rPr>
                        <a:t>para</a:t>
                      </a:r>
                      <a:r>
                        <a:rPr lang="pt-PT" sz="1400" spc="-20" dirty="0">
                          <a:effectLst/>
                        </a:rPr>
                        <a:t> </a:t>
                      </a:r>
                      <a:r>
                        <a:rPr lang="pt-PT" sz="1400" spc="-5" dirty="0">
                          <a:effectLst/>
                        </a:rPr>
                        <a:t>acesso aos</a:t>
                      </a:r>
                      <a:r>
                        <a:rPr lang="pt-PT" sz="1400" spc="-20" dirty="0">
                          <a:effectLst/>
                        </a:rPr>
                        <a:t> </a:t>
                      </a:r>
                      <a:r>
                        <a:rPr lang="pt-PT" sz="1400" spc="-5" dirty="0">
                          <a:effectLst/>
                        </a:rPr>
                        <a:t>deficientes?	(___)</a:t>
                      </a:r>
                      <a:r>
                        <a:rPr lang="pt-PT" sz="1400" spc="-10" dirty="0">
                          <a:effectLst/>
                        </a:rPr>
                        <a:t> </a:t>
                      </a:r>
                      <a:r>
                        <a:rPr lang="pt-PT" sz="1400" spc="-5" dirty="0">
                          <a:effectLst/>
                        </a:rPr>
                        <a:t>Sim	(___)</a:t>
                      </a:r>
                      <a:r>
                        <a:rPr lang="pt-PT" sz="1400" spc="-25" dirty="0">
                          <a:effectLst/>
                        </a:rPr>
                        <a:t> </a:t>
                      </a:r>
                      <a:r>
                        <a:rPr lang="pt-PT" sz="1400" spc="-5" dirty="0">
                          <a:effectLst/>
                        </a:rPr>
                        <a:t>Não</a:t>
                      </a:r>
                      <a:endParaRPr lang="pt-BR" sz="1400" spc="-5" dirty="0">
                        <a:effectLst/>
                      </a:endParaRPr>
                    </a:p>
                    <a:p>
                      <a:pPr marL="742950" lvl="1" indent="-285750">
                        <a:spcBef>
                          <a:spcPts val="285"/>
                        </a:spcBef>
                        <a:spcAft>
                          <a:spcPts val="0"/>
                        </a:spcAft>
                        <a:buSzPts val="1000"/>
                        <a:buFont typeface="Franklin Gothic Medium"/>
                        <a:buAutoNum type="arabicPeriod"/>
                        <a:tabLst>
                          <a:tab pos="293370" algn="l"/>
                          <a:tab pos="4946015" algn="l"/>
                          <a:tab pos="5845175" algn="l"/>
                        </a:tabLst>
                      </a:pPr>
                      <a:r>
                        <a:rPr lang="pt-PT" sz="1400" spc="-5" dirty="0">
                          <a:effectLst/>
                        </a:rPr>
                        <a:t>Existe</a:t>
                      </a:r>
                      <a:r>
                        <a:rPr lang="pt-PT" sz="1400" spc="-20" dirty="0">
                          <a:effectLst/>
                        </a:rPr>
                        <a:t> </a:t>
                      </a:r>
                      <a:r>
                        <a:rPr lang="pt-PT" sz="1400" spc="-5" dirty="0">
                          <a:effectLst/>
                        </a:rPr>
                        <a:t>ambiente</a:t>
                      </a:r>
                      <a:r>
                        <a:rPr lang="pt-PT" sz="1400" spc="-10" dirty="0">
                          <a:effectLst/>
                        </a:rPr>
                        <a:t> </a:t>
                      </a:r>
                      <a:r>
                        <a:rPr lang="pt-PT" sz="1400" spc="-5" dirty="0">
                          <a:effectLst/>
                        </a:rPr>
                        <a:t>acolhedor, com</a:t>
                      </a:r>
                      <a:r>
                        <a:rPr lang="pt-PT" sz="1400" spc="-20" dirty="0">
                          <a:effectLst/>
                        </a:rPr>
                        <a:t> </a:t>
                      </a:r>
                      <a:r>
                        <a:rPr lang="pt-PT" sz="1400" spc="-5" dirty="0">
                          <a:effectLst/>
                        </a:rPr>
                        <a:t>aspecto</a:t>
                      </a:r>
                      <a:r>
                        <a:rPr lang="pt-PT" sz="1400" spc="-10" dirty="0">
                          <a:effectLst/>
                        </a:rPr>
                        <a:t> </a:t>
                      </a:r>
                      <a:r>
                        <a:rPr lang="pt-PT" sz="1400" spc="-5" dirty="0">
                          <a:effectLst/>
                        </a:rPr>
                        <a:t>semelhante</a:t>
                      </a:r>
                      <a:r>
                        <a:rPr lang="pt-PT" sz="1400" spc="-20" dirty="0">
                          <a:effectLst/>
                        </a:rPr>
                        <a:t> </a:t>
                      </a:r>
                      <a:r>
                        <a:rPr lang="pt-PT" sz="1400" spc="-5" dirty="0">
                          <a:effectLst/>
                        </a:rPr>
                        <a:t>ao</a:t>
                      </a:r>
                      <a:r>
                        <a:rPr lang="pt-PT" sz="1400" spc="-15" dirty="0">
                          <a:effectLst/>
                        </a:rPr>
                        <a:t> </a:t>
                      </a:r>
                      <a:r>
                        <a:rPr lang="pt-PT" sz="1400" spc="-5" dirty="0">
                          <a:effectLst/>
                        </a:rPr>
                        <a:t>de</a:t>
                      </a:r>
                      <a:r>
                        <a:rPr lang="pt-PT" sz="1400" spc="-20" dirty="0">
                          <a:effectLst/>
                        </a:rPr>
                        <a:t> </a:t>
                      </a:r>
                      <a:r>
                        <a:rPr lang="pt-PT" sz="1400" spc="-5" dirty="0">
                          <a:effectLst/>
                        </a:rPr>
                        <a:t>uma</a:t>
                      </a:r>
                      <a:r>
                        <a:rPr lang="pt-PT" sz="1400" spc="-20" dirty="0">
                          <a:effectLst/>
                        </a:rPr>
                        <a:t> </a:t>
                      </a:r>
                      <a:r>
                        <a:rPr lang="pt-PT" sz="1400" spc="-5" dirty="0">
                          <a:effectLst/>
                        </a:rPr>
                        <a:t>residência?	(___)</a:t>
                      </a:r>
                      <a:r>
                        <a:rPr lang="pt-PT" sz="1400" spc="-10" dirty="0">
                          <a:effectLst/>
                        </a:rPr>
                        <a:t> </a:t>
                      </a:r>
                      <a:r>
                        <a:rPr lang="pt-PT" sz="1400" spc="-5" dirty="0">
                          <a:effectLst/>
                        </a:rPr>
                        <a:t>Sim	(___)</a:t>
                      </a:r>
                      <a:r>
                        <a:rPr lang="pt-PT" sz="1400" spc="-25" dirty="0">
                          <a:effectLst/>
                        </a:rPr>
                        <a:t> </a:t>
                      </a:r>
                      <a:r>
                        <a:rPr lang="pt-PT" sz="1400" spc="-5" dirty="0">
                          <a:effectLst/>
                        </a:rPr>
                        <a:t>Não</a:t>
                      </a:r>
                      <a:endParaRPr lang="pt-BR" sz="1400" spc="-5" dirty="0">
                        <a:effectLst/>
                      </a:endParaRPr>
                    </a:p>
                    <a:p>
                      <a:pPr marL="742950" lvl="1" indent="-285750">
                        <a:spcBef>
                          <a:spcPts val="290"/>
                        </a:spcBef>
                        <a:spcAft>
                          <a:spcPts val="0"/>
                        </a:spcAft>
                        <a:buSzPts val="1000"/>
                        <a:buFont typeface="Franklin Gothic Medium"/>
                        <a:buAutoNum type="arabicPeriod"/>
                        <a:tabLst>
                          <a:tab pos="293370" algn="l"/>
                          <a:tab pos="4946015" algn="l"/>
                          <a:tab pos="5845175" algn="l"/>
                        </a:tabLst>
                      </a:pPr>
                      <a:r>
                        <a:rPr lang="pt-PT" sz="1400" spc="-5" dirty="0">
                          <a:effectLst/>
                        </a:rPr>
                        <a:t>Existem</a:t>
                      </a:r>
                      <a:r>
                        <a:rPr lang="pt-PT" sz="1400" spc="-20" dirty="0">
                          <a:effectLst/>
                        </a:rPr>
                        <a:t> </a:t>
                      </a:r>
                      <a:r>
                        <a:rPr lang="pt-PT" sz="1400" spc="-5" dirty="0">
                          <a:effectLst/>
                        </a:rPr>
                        <a:t>condições</a:t>
                      </a:r>
                      <a:r>
                        <a:rPr lang="pt-PT" sz="1400" spc="-20" dirty="0">
                          <a:effectLst/>
                        </a:rPr>
                        <a:t> </a:t>
                      </a:r>
                      <a:r>
                        <a:rPr lang="pt-PT" sz="1400" spc="-5" dirty="0">
                          <a:effectLst/>
                        </a:rPr>
                        <a:t>adequadas</a:t>
                      </a:r>
                      <a:r>
                        <a:rPr lang="pt-PT" sz="1400" spc="-15" dirty="0">
                          <a:effectLst/>
                        </a:rPr>
                        <a:t> </a:t>
                      </a:r>
                      <a:r>
                        <a:rPr lang="pt-PT" sz="1400" spc="-5" dirty="0">
                          <a:effectLst/>
                        </a:rPr>
                        <a:t>de</a:t>
                      </a:r>
                      <a:r>
                        <a:rPr lang="pt-PT" sz="1400" spc="-20" dirty="0">
                          <a:effectLst/>
                        </a:rPr>
                        <a:t> </a:t>
                      </a:r>
                      <a:r>
                        <a:rPr lang="pt-PT" sz="1400" spc="-5" dirty="0">
                          <a:effectLst/>
                        </a:rPr>
                        <a:t>higiene,</a:t>
                      </a:r>
                      <a:r>
                        <a:rPr lang="pt-PT" sz="1400" spc="-10" dirty="0">
                          <a:effectLst/>
                        </a:rPr>
                        <a:t> </a:t>
                      </a:r>
                      <a:r>
                        <a:rPr lang="pt-PT" sz="1400" spc="-5" dirty="0">
                          <a:effectLst/>
                        </a:rPr>
                        <a:t>segurança</a:t>
                      </a:r>
                      <a:r>
                        <a:rPr lang="pt-PT" sz="1400" spc="-25" dirty="0">
                          <a:effectLst/>
                        </a:rPr>
                        <a:t> </a:t>
                      </a:r>
                      <a:r>
                        <a:rPr lang="pt-PT" sz="1400" spc="-5" dirty="0">
                          <a:effectLst/>
                        </a:rPr>
                        <a:t>e</a:t>
                      </a:r>
                      <a:r>
                        <a:rPr lang="pt-PT" sz="1400" spc="-15" dirty="0">
                          <a:effectLst/>
                        </a:rPr>
                        <a:t> </a:t>
                      </a:r>
                      <a:r>
                        <a:rPr lang="pt-PT" sz="1400" spc="-5" dirty="0">
                          <a:effectLst/>
                        </a:rPr>
                        <a:t>habitabilidade?	(___)</a:t>
                      </a:r>
                      <a:r>
                        <a:rPr lang="pt-PT" sz="1400" spc="-10" dirty="0">
                          <a:effectLst/>
                        </a:rPr>
                        <a:t> </a:t>
                      </a:r>
                      <a:r>
                        <a:rPr lang="pt-PT" sz="1400" spc="-5" dirty="0">
                          <a:effectLst/>
                        </a:rPr>
                        <a:t>Sim	(___)</a:t>
                      </a:r>
                      <a:r>
                        <a:rPr lang="pt-PT" sz="1400" spc="-25" dirty="0">
                          <a:effectLst/>
                        </a:rPr>
                        <a:t> </a:t>
                      </a:r>
                      <a:r>
                        <a:rPr lang="pt-PT" sz="1400" spc="-5" dirty="0">
                          <a:effectLst/>
                        </a:rPr>
                        <a:t>Não</a:t>
                      </a:r>
                      <a:endParaRPr lang="pt-BR" sz="1400" spc="-5"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5609">
                <a:tc>
                  <a:txBody>
                    <a:bodyPr/>
                    <a:lstStyle/>
                    <a:p>
                      <a:pPr marL="342900" lvl="0" indent="-342900">
                        <a:spcBef>
                          <a:spcPts val="245"/>
                        </a:spcBef>
                        <a:spcAft>
                          <a:spcPts val="0"/>
                        </a:spcAft>
                        <a:buSzPts val="1000"/>
                        <a:buFont typeface="Georgia"/>
                        <a:buAutoNum type="arabicPeriod" startAt="4"/>
                        <a:tabLst>
                          <a:tab pos="170815" algn="l"/>
                        </a:tabLst>
                      </a:pPr>
                      <a:r>
                        <a:rPr lang="pt-PT" sz="1400" dirty="0">
                          <a:effectLst/>
                        </a:rPr>
                        <a:t>–</a:t>
                      </a:r>
                      <a:r>
                        <a:rPr lang="pt-PT" sz="1400" spc="-30" dirty="0">
                          <a:effectLst/>
                        </a:rPr>
                        <a:t> </a:t>
                      </a:r>
                      <a:r>
                        <a:rPr lang="pt-PT" sz="1400" b="1" dirty="0">
                          <a:effectLst/>
                        </a:rPr>
                        <a:t>PROJETO</a:t>
                      </a:r>
                      <a:r>
                        <a:rPr lang="pt-PT" sz="1400" b="1" spc="-25" dirty="0">
                          <a:effectLst/>
                        </a:rPr>
                        <a:t> </a:t>
                      </a:r>
                      <a:r>
                        <a:rPr lang="pt-PT" sz="1400" b="1" dirty="0">
                          <a:effectLst/>
                        </a:rPr>
                        <a:t>POLÍTICO</a:t>
                      </a:r>
                      <a:r>
                        <a:rPr lang="pt-PT" sz="1400" b="1" spc="-40" dirty="0">
                          <a:effectLst/>
                        </a:rPr>
                        <a:t> </a:t>
                      </a:r>
                      <a:r>
                        <a:rPr lang="pt-PT" sz="1400" b="1" dirty="0">
                          <a:effectLst/>
                        </a:rPr>
                        <a:t>PEDAGÓGICO</a:t>
                      </a:r>
                      <a:endParaRPr lang="pt-PT" sz="1400" b="1" u="none" strike="noStrike" baseline="30000" dirty="0">
                        <a:effectLst/>
                      </a:endParaRPr>
                    </a:p>
                    <a:p>
                      <a:pPr marL="342900" lvl="0" indent="-342900">
                        <a:spcBef>
                          <a:spcPts val="245"/>
                        </a:spcBef>
                        <a:spcAft>
                          <a:spcPts val="0"/>
                        </a:spcAft>
                        <a:buSzPts val="1000"/>
                        <a:buFont typeface="Georgia"/>
                        <a:buAutoNum type="arabicPeriod" startAt="4"/>
                        <a:tabLst>
                          <a:tab pos="170815" algn="l"/>
                        </a:tabLst>
                      </a:pPr>
                      <a:endParaRPr lang="pt-BR" sz="1400" dirty="0">
                        <a:effectLst/>
                      </a:endParaRPr>
                    </a:p>
                    <a:p>
                      <a:pPr marL="55880">
                        <a:spcBef>
                          <a:spcPts val="285"/>
                        </a:spcBef>
                        <a:spcAft>
                          <a:spcPts val="0"/>
                        </a:spcAft>
                      </a:pPr>
                      <a:r>
                        <a:rPr lang="pt-PT" sz="1400" u="sng" dirty="0">
                          <a:effectLst/>
                        </a:rPr>
                        <a:t>Organização</a:t>
                      </a:r>
                      <a:r>
                        <a:rPr lang="pt-PT" sz="1400" u="sng" spc="-10" dirty="0">
                          <a:effectLst/>
                        </a:rPr>
                        <a:t> </a:t>
                      </a:r>
                      <a:r>
                        <a:rPr lang="pt-PT" sz="1400" u="sng" dirty="0">
                          <a:effectLst/>
                        </a:rPr>
                        <a:t>de</a:t>
                      </a:r>
                      <a:r>
                        <a:rPr lang="pt-PT" sz="1400" u="sng" spc="-20" dirty="0">
                          <a:effectLst/>
                        </a:rPr>
                        <a:t> </a:t>
                      </a:r>
                      <a:r>
                        <a:rPr lang="pt-PT" sz="1400" u="sng" dirty="0">
                          <a:effectLst/>
                        </a:rPr>
                        <a:t>registros</a:t>
                      </a:r>
                      <a:r>
                        <a:rPr lang="pt-PT" sz="1400" u="sng" spc="-20" dirty="0">
                          <a:effectLst/>
                        </a:rPr>
                        <a:t> </a:t>
                      </a:r>
                      <a:r>
                        <a:rPr lang="pt-PT" sz="1400" u="sng" dirty="0">
                          <a:effectLst/>
                        </a:rPr>
                        <a:t>sobre</a:t>
                      </a:r>
                      <a:r>
                        <a:rPr lang="pt-PT" sz="1400" u="sng" spc="-15" dirty="0">
                          <a:effectLst/>
                        </a:rPr>
                        <a:t> </a:t>
                      </a:r>
                      <a:r>
                        <a:rPr lang="pt-PT" sz="1400" u="sng" dirty="0">
                          <a:effectLst/>
                        </a:rPr>
                        <a:t>a</a:t>
                      </a:r>
                      <a:r>
                        <a:rPr lang="pt-PT" sz="1400" u="sng" spc="-20" dirty="0">
                          <a:effectLst/>
                        </a:rPr>
                        <a:t> </a:t>
                      </a:r>
                      <a:r>
                        <a:rPr lang="pt-PT" sz="1400" u="sng" dirty="0">
                          <a:effectLst/>
                        </a:rPr>
                        <a:t>história</a:t>
                      </a:r>
                      <a:r>
                        <a:rPr lang="pt-PT" sz="1400" u="sng" spc="-20" dirty="0">
                          <a:effectLst/>
                        </a:rPr>
                        <a:t> </a:t>
                      </a:r>
                      <a:r>
                        <a:rPr lang="pt-PT" sz="1400" u="sng" dirty="0">
                          <a:effectLst/>
                        </a:rPr>
                        <a:t>de</a:t>
                      </a:r>
                      <a:r>
                        <a:rPr lang="pt-PT" sz="1400" u="sng" spc="-20" dirty="0">
                          <a:effectLst/>
                        </a:rPr>
                        <a:t> </a:t>
                      </a:r>
                      <a:r>
                        <a:rPr lang="pt-PT" sz="1400" u="sng" dirty="0">
                          <a:effectLst/>
                        </a:rPr>
                        <a:t>vida</a:t>
                      </a:r>
                      <a:r>
                        <a:rPr lang="pt-PT" sz="1400" u="sng" spc="-20" dirty="0">
                          <a:effectLst/>
                        </a:rPr>
                        <a:t> </a:t>
                      </a:r>
                      <a:r>
                        <a:rPr lang="pt-PT" sz="1400" u="sng" dirty="0">
                          <a:effectLst/>
                        </a:rPr>
                        <a:t>e</a:t>
                      </a:r>
                      <a:r>
                        <a:rPr lang="pt-PT" sz="1400" u="sng" spc="-15" dirty="0">
                          <a:effectLst/>
                        </a:rPr>
                        <a:t> </a:t>
                      </a:r>
                      <a:r>
                        <a:rPr lang="pt-PT" sz="1400" u="sng" dirty="0">
                          <a:effectLst/>
                        </a:rPr>
                        <a:t>desenvolvimento</a:t>
                      </a:r>
                      <a:r>
                        <a:rPr lang="pt-PT" sz="1400" u="sng" spc="-15" dirty="0">
                          <a:effectLst/>
                        </a:rPr>
                        <a:t> </a:t>
                      </a:r>
                      <a:r>
                        <a:rPr lang="pt-PT" sz="1400" u="sng" dirty="0">
                          <a:effectLst/>
                        </a:rPr>
                        <a:t>de</a:t>
                      </a:r>
                      <a:r>
                        <a:rPr lang="pt-PT" sz="1400" u="sng" spc="-10" dirty="0">
                          <a:effectLst/>
                        </a:rPr>
                        <a:t> </a:t>
                      </a:r>
                      <a:r>
                        <a:rPr lang="pt-PT" sz="1400" u="sng" dirty="0">
                          <a:effectLst/>
                        </a:rPr>
                        <a:t>cada</a:t>
                      </a:r>
                      <a:r>
                        <a:rPr lang="pt-PT" sz="1400" u="sng" spc="-20" dirty="0">
                          <a:effectLst/>
                        </a:rPr>
                        <a:t> </a:t>
                      </a:r>
                      <a:r>
                        <a:rPr lang="pt-PT" sz="1400" u="sng" dirty="0">
                          <a:effectLst/>
                        </a:rPr>
                        <a:t>criança</a:t>
                      </a:r>
                      <a:r>
                        <a:rPr lang="pt-PT" sz="1400" u="sng" spc="-15" dirty="0">
                          <a:effectLst/>
                        </a:rPr>
                        <a:t> </a:t>
                      </a:r>
                      <a:r>
                        <a:rPr lang="pt-PT" sz="1400" u="sng" dirty="0">
                          <a:effectLst/>
                        </a:rPr>
                        <a:t>e</a:t>
                      </a:r>
                      <a:r>
                        <a:rPr lang="pt-PT" sz="1400" u="sng" spc="-20" dirty="0">
                          <a:effectLst/>
                        </a:rPr>
                        <a:t> </a:t>
                      </a:r>
                      <a:r>
                        <a:rPr lang="pt-PT" sz="1400" u="sng" dirty="0">
                          <a:effectLst/>
                        </a:rPr>
                        <a:t>adolescente</a:t>
                      </a:r>
                      <a:endParaRPr lang="pt-BR" sz="1400" dirty="0">
                        <a:effectLst/>
                      </a:endParaRPr>
                    </a:p>
                    <a:p>
                      <a:pPr marL="742950" marR="1102995" lvl="1" indent="-285750">
                        <a:lnSpc>
                          <a:spcPct val="125000"/>
                        </a:lnSpc>
                        <a:spcBef>
                          <a:spcPts val="280"/>
                        </a:spcBef>
                        <a:spcAft>
                          <a:spcPts val="0"/>
                        </a:spcAft>
                        <a:buSzPts val="1000"/>
                        <a:buFont typeface="Franklin Gothic Medium"/>
                        <a:buAutoNum type="arabicPeriod"/>
                        <a:tabLst>
                          <a:tab pos="329565" algn="l"/>
                          <a:tab pos="897890" algn="l"/>
                        </a:tabLst>
                      </a:pPr>
                      <a:r>
                        <a:rPr lang="pt-PT" sz="1400" spc="-15" dirty="0">
                          <a:effectLst/>
                        </a:rPr>
                        <a:t>Há</a:t>
                      </a:r>
                      <a:r>
                        <a:rPr lang="pt-PT" sz="1400" spc="-25" dirty="0">
                          <a:effectLst/>
                        </a:rPr>
                        <a:t> </a:t>
                      </a:r>
                      <a:r>
                        <a:rPr lang="pt-PT" sz="1400" spc="-15" dirty="0">
                          <a:effectLst/>
                        </a:rPr>
                        <a:t>o desmembramento</a:t>
                      </a:r>
                      <a:r>
                        <a:rPr lang="pt-PT" sz="1400" spc="-5" dirty="0">
                          <a:effectLst/>
                        </a:rPr>
                        <a:t> </a:t>
                      </a:r>
                      <a:r>
                        <a:rPr lang="pt-PT" sz="1400" spc="-15" dirty="0">
                          <a:effectLst/>
                        </a:rPr>
                        <a:t>de grupos de</a:t>
                      </a:r>
                      <a:r>
                        <a:rPr lang="pt-PT" sz="1400" spc="-20" dirty="0">
                          <a:effectLst/>
                        </a:rPr>
                        <a:t> </a:t>
                      </a:r>
                      <a:r>
                        <a:rPr lang="pt-PT" sz="1400" spc="-15" dirty="0">
                          <a:effectLst/>
                        </a:rPr>
                        <a:t>crianças</a:t>
                      </a:r>
                      <a:r>
                        <a:rPr lang="pt-PT" sz="1400" spc="-20" dirty="0">
                          <a:effectLst/>
                        </a:rPr>
                        <a:t> </a:t>
                      </a:r>
                      <a:r>
                        <a:rPr lang="pt-PT" sz="1400" spc="-15" dirty="0">
                          <a:effectLst/>
                        </a:rPr>
                        <a:t>ou</a:t>
                      </a:r>
                      <a:r>
                        <a:rPr lang="pt-PT" sz="1400" spc="-25" dirty="0">
                          <a:effectLst/>
                        </a:rPr>
                        <a:t> </a:t>
                      </a:r>
                      <a:r>
                        <a:rPr lang="pt-PT" sz="1400" spc="-15" dirty="0">
                          <a:effectLst/>
                        </a:rPr>
                        <a:t>adolescentes</a:t>
                      </a:r>
                      <a:r>
                        <a:rPr lang="pt-PT" sz="1400" spc="-5" dirty="0">
                          <a:effectLst/>
                        </a:rPr>
                        <a:t> </a:t>
                      </a:r>
                      <a:r>
                        <a:rPr lang="pt-PT" sz="1400" spc="-15" dirty="0">
                          <a:effectLst/>
                        </a:rPr>
                        <a:t>com</a:t>
                      </a:r>
                      <a:r>
                        <a:rPr lang="pt-PT" sz="1400" spc="-20" dirty="0">
                          <a:effectLst/>
                        </a:rPr>
                        <a:t> </a:t>
                      </a:r>
                      <a:r>
                        <a:rPr lang="pt-PT" sz="1400" spc="-15" dirty="0">
                          <a:effectLst/>
                        </a:rPr>
                        <a:t>vínculos</a:t>
                      </a:r>
                      <a:r>
                        <a:rPr lang="pt-PT" sz="1400" spc="-5" dirty="0">
                          <a:effectLst/>
                        </a:rPr>
                        <a:t> </a:t>
                      </a:r>
                      <a:r>
                        <a:rPr lang="pt-PT" sz="1400" spc="-15" dirty="0">
                          <a:effectLst/>
                        </a:rPr>
                        <a:t>de</a:t>
                      </a:r>
                      <a:r>
                        <a:rPr lang="pt-PT" sz="1400" spc="-20" dirty="0">
                          <a:effectLst/>
                        </a:rPr>
                        <a:t> </a:t>
                      </a:r>
                      <a:r>
                        <a:rPr lang="pt-PT" sz="1400" spc="-15" dirty="0">
                          <a:effectLst/>
                        </a:rPr>
                        <a:t>parentesco?</a:t>
                      </a:r>
                      <a:r>
                        <a:rPr lang="pt-PT" sz="1400" spc="-235" dirty="0">
                          <a:effectLst/>
                        </a:rPr>
                        <a:t> </a:t>
                      </a:r>
                      <a:r>
                        <a:rPr lang="pt-PT" sz="1400" spc="-15" dirty="0">
                          <a:effectLst/>
                        </a:rPr>
                        <a:t>(___)</a:t>
                      </a:r>
                      <a:r>
                        <a:rPr lang="pt-PT" sz="1400" spc="-10" dirty="0">
                          <a:effectLst/>
                        </a:rPr>
                        <a:t> </a:t>
                      </a:r>
                      <a:r>
                        <a:rPr lang="pt-PT" sz="1400" spc="-15" dirty="0">
                          <a:effectLst/>
                        </a:rPr>
                        <a:t>Sim	(___)</a:t>
                      </a:r>
                      <a:r>
                        <a:rPr lang="pt-PT" sz="1400" spc="-5" dirty="0">
                          <a:effectLst/>
                        </a:rPr>
                        <a:t> </a:t>
                      </a:r>
                      <a:r>
                        <a:rPr lang="pt-PT" sz="1400" spc="-15" dirty="0">
                          <a:effectLst/>
                        </a:rPr>
                        <a:t>Não</a:t>
                      </a:r>
                      <a:endParaRPr lang="pt-BR" sz="1400" spc="-15" dirty="0">
                        <a:effectLst/>
                      </a:endParaRPr>
                    </a:p>
                    <a:p>
                      <a:pPr marL="1143000" lvl="2" indent="-228600">
                        <a:spcBef>
                          <a:spcPts val="10"/>
                        </a:spcBef>
                        <a:spcAft>
                          <a:spcPts val="0"/>
                        </a:spcAft>
                        <a:buSzPts val="1000"/>
                        <a:buFont typeface="Franklin Gothic Medium"/>
                        <a:buAutoNum type="arabicPeriod"/>
                        <a:tabLst>
                          <a:tab pos="625475" algn="l"/>
                        </a:tabLst>
                      </a:pPr>
                      <a:r>
                        <a:rPr lang="pt-PT" sz="1400" spc="-15" dirty="0">
                          <a:effectLst/>
                        </a:rPr>
                        <a:t>Em</a:t>
                      </a:r>
                      <a:r>
                        <a:rPr lang="pt-PT" sz="1400" spc="-25" dirty="0">
                          <a:effectLst/>
                        </a:rPr>
                        <a:t> </a:t>
                      </a:r>
                      <a:r>
                        <a:rPr lang="pt-PT" sz="1400" spc="-15" dirty="0">
                          <a:effectLst/>
                        </a:rPr>
                        <a:t>caso afirmativo,</a:t>
                      </a:r>
                      <a:r>
                        <a:rPr lang="pt-PT" sz="1400" spc="-5" dirty="0">
                          <a:effectLst/>
                        </a:rPr>
                        <a:t> </a:t>
                      </a:r>
                      <a:r>
                        <a:rPr lang="pt-PT" sz="1400" spc="-15" dirty="0">
                          <a:effectLst/>
                        </a:rPr>
                        <a:t>assinale</a:t>
                      </a:r>
                      <a:r>
                        <a:rPr lang="pt-PT" sz="1400" spc="-20" dirty="0">
                          <a:effectLst/>
                        </a:rPr>
                        <a:t> </a:t>
                      </a:r>
                      <a:r>
                        <a:rPr lang="pt-PT" sz="1400" spc="-15" dirty="0">
                          <a:effectLst/>
                        </a:rPr>
                        <a:t>os</a:t>
                      </a:r>
                      <a:r>
                        <a:rPr lang="pt-PT" sz="1400" spc="-20" dirty="0">
                          <a:effectLst/>
                        </a:rPr>
                        <a:t> </a:t>
                      </a:r>
                      <a:r>
                        <a:rPr lang="pt-PT" sz="1400" spc="-15" dirty="0">
                          <a:effectLst/>
                        </a:rPr>
                        <a:t>principais</a:t>
                      </a:r>
                      <a:r>
                        <a:rPr lang="pt-PT" sz="1400" spc="-20" dirty="0">
                          <a:effectLst/>
                        </a:rPr>
                        <a:t> </a:t>
                      </a:r>
                      <a:r>
                        <a:rPr lang="pt-PT" sz="1400" spc="-15" dirty="0">
                          <a:effectLst/>
                        </a:rPr>
                        <a:t>motivos:</a:t>
                      </a:r>
                      <a:endParaRPr lang="pt-BR" sz="1400" spc="-15" dirty="0">
                        <a:effectLst/>
                      </a:endParaRPr>
                    </a:p>
                    <a:p>
                      <a:pPr marL="448310" marR="2140585">
                        <a:lnSpc>
                          <a:spcPct val="125000"/>
                        </a:lnSpc>
                        <a:spcBef>
                          <a:spcPts val="285"/>
                        </a:spcBef>
                        <a:spcAft>
                          <a:spcPts val="0"/>
                        </a:spcAft>
                      </a:pPr>
                      <a:r>
                        <a:rPr lang="pt-PT" sz="1400" dirty="0">
                          <a:effectLst/>
                        </a:rPr>
                        <a:t>(___)</a:t>
                      </a:r>
                      <a:r>
                        <a:rPr lang="pt-PT" sz="1400" spc="-30" dirty="0">
                          <a:effectLst/>
                        </a:rPr>
                        <a:t> </a:t>
                      </a:r>
                      <a:r>
                        <a:rPr lang="pt-PT" sz="1400" dirty="0">
                          <a:effectLst/>
                        </a:rPr>
                        <a:t>Separação</a:t>
                      </a:r>
                      <a:r>
                        <a:rPr lang="pt-PT" sz="1400" spc="-10" dirty="0">
                          <a:effectLst/>
                        </a:rPr>
                        <a:t> </a:t>
                      </a:r>
                      <a:r>
                        <a:rPr lang="pt-PT" sz="1400" dirty="0">
                          <a:effectLst/>
                        </a:rPr>
                        <a:t>decorrente</a:t>
                      </a:r>
                      <a:r>
                        <a:rPr lang="pt-PT" sz="1400" spc="-20" dirty="0">
                          <a:effectLst/>
                        </a:rPr>
                        <a:t> </a:t>
                      </a:r>
                      <a:r>
                        <a:rPr lang="pt-PT" sz="1400" dirty="0">
                          <a:effectLst/>
                        </a:rPr>
                        <a:t>de</a:t>
                      </a:r>
                      <a:r>
                        <a:rPr lang="pt-PT" sz="1400" spc="-25" dirty="0">
                          <a:effectLst/>
                        </a:rPr>
                        <a:t> </a:t>
                      </a:r>
                      <a:r>
                        <a:rPr lang="pt-PT" sz="1400" dirty="0">
                          <a:effectLst/>
                        </a:rPr>
                        <a:t>faixa</a:t>
                      </a:r>
                      <a:r>
                        <a:rPr lang="pt-PT" sz="1400" spc="-15" dirty="0">
                          <a:effectLst/>
                        </a:rPr>
                        <a:t> </a:t>
                      </a:r>
                      <a:r>
                        <a:rPr lang="pt-PT" sz="1400" dirty="0">
                          <a:effectLst/>
                        </a:rPr>
                        <a:t>etária</a:t>
                      </a:r>
                      <a:r>
                        <a:rPr lang="pt-PT" sz="1400" spc="-20" dirty="0">
                          <a:effectLst/>
                        </a:rPr>
                        <a:t> </a:t>
                      </a:r>
                      <a:r>
                        <a:rPr lang="pt-PT" sz="1400" dirty="0">
                          <a:effectLst/>
                        </a:rPr>
                        <a:t>definida</a:t>
                      </a:r>
                      <a:r>
                        <a:rPr lang="pt-PT" sz="1400" spc="-15" dirty="0">
                          <a:effectLst/>
                        </a:rPr>
                        <a:t> </a:t>
                      </a:r>
                      <a:r>
                        <a:rPr lang="pt-PT" sz="1400" dirty="0">
                          <a:effectLst/>
                        </a:rPr>
                        <a:t>pela</a:t>
                      </a:r>
                      <a:r>
                        <a:rPr lang="pt-PT" sz="1400" spc="-15" dirty="0">
                          <a:effectLst/>
                        </a:rPr>
                        <a:t> </a:t>
                      </a:r>
                      <a:r>
                        <a:rPr lang="pt-PT" sz="1400" dirty="0">
                          <a:effectLst/>
                        </a:rPr>
                        <a:t>instituição</a:t>
                      </a:r>
                      <a:r>
                        <a:rPr lang="pt-PT" sz="1400" spc="-235" dirty="0">
                          <a:effectLst/>
                        </a:rPr>
                        <a:t> </a:t>
                      </a:r>
                      <a:r>
                        <a:rPr lang="pt-PT" sz="1400" dirty="0">
                          <a:effectLst/>
                        </a:rPr>
                        <a:t>(___)</a:t>
                      </a:r>
                      <a:r>
                        <a:rPr lang="pt-PT" sz="1400" spc="-10" dirty="0">
                          <a:effectLst/>
                        </a:rPr>
                        <a:t> </a:t>
                      </a:r>
                      <a:r>
                        <a:rPr lang="pt-PT" sz="1400" dirty="0">
                          <a:effectLst/>
                        </a:rPr>
                        <a:t>Decisão</a:t>
                      </a:r>
                      <a:r>
                        <a:rPr lang="pt-PT" sz="1400" spc="20" dirty="0">
                          <a:effectLst/>
                        </a:rPr>
                        <a:t> </a:t>
                      </a:r>
                      <a:r>
                        <a:rPr lang="pt-PT" sz="1400" dirty="0">
                          <a:effectLst/>
                        </a:rPr>
                        <a:t>judicial</a:t>
                      </a:r>
                      <a:endParaRPr lang="pt-BR" sz="1400" dirty="0">
                        <a:effectLst/>
                      </a:endParaRPr>
                    </a:p>
                    <a:p>
                      <a:pPr marL="448310" marR="3937000">
                        <a:lnSpc>
                          <a:spcPct val="125000"/>
                        </a:lnSpc>
                        <a:spcBef>
                          <a:spcPts val="5"/>
                        </a:spcBef>
                        <a:spcAft>
                          <a:spcPts val="0"/>
                        </a:spcAft>
                      </a:pPr>
                      <a:r>
                        <a:rPr lang="pt-PT" sz="1400" dirty="0">
                          <a:effectLst/>
                        </a:rPr>
                        <a:t>(___) Entendimento da equipe técnica</a:t>
                      </a:r>
                      <a:r>
                        <a:rPr lang="pt-PT" sz="1400" spc="-235" dirty="0">
                          <a:effectLst/>
                        </a:rPr>
                        <a:t> </a:t>
                      </a:r>
                      <a:r>
                        <a:rPr lang="pt-PT" sz="1400" dirty="0">
                          <a:effectLst/>
                        </a:rPr>
                        <a:t>(___)</a:t>
                      </a:r>
                      <a:r>
                        <a:rPr lang="pt-PT" sz="1400" spc="-45" dirty="0">
                          <a:effectLst/>
                        </a:rPr>
                        <a:t> </a:t>
                      </a:r>
                      <a:r>
                        <a:rPr lang="pt-PT" sz="1400" dirty="0">
                          <a:effectLst/>
                        </a:rPr>
                        <a:t>Outros</a:t>
                      </a:r>
                      <a:r>
                        <a:rPr lang="pt-PT" sz="1400" spc="-35" dirty="0">
                          <a:effectLst/>
                        </a:rPr>
                        <a:t> </a:t>
                      </a:r>
                      <a:r>
                        <a:rPr lang="pt-PT" sz="1400" dirty="0">
                          <a:effectLst/>
                        </a:rPr>
                        <a:t>______________________</a:t>
                      </a:r>
                      <a:endParaRPr lang="pt-BR" sz="1400" dirty="0">
                        <a:effectLst/>
                      </a:endParaRPr>
                    </a:p>
                    <a:p>
                      <a:pPr marL="1143000" marR="2284730" lvl="2" indent="-228600">
                        <a:lnSpc>
                          <a:spcPct val="125000"/>
                        </a:lnSpc>
                        <a:spcBef>
                          <a:spcPts val="5"/>
                        </a:spcBef>
                        <a:spcAft>
                          <a:spcPts val="0"/>
                        </a:spcAft>
                        <a:buSzPts val="1000"/>
                        <a:buFont typeface="Franklin Gothic Medium"/>
                        <a:buAutoNum type="arabicPeriod"/>
                        <a:tabLst>
                          <a:tab pos="625475" algn="l"/>
                          <a:tab pos="1347470" algn="l"/>
                          <a:tab pos="1574800" algn="l"/>
                        </a:tabLst>
                      </a:pPr>
                      <a:r>
                        <a:rPr lang="pt-PT" sz="1400" spc="-15" dirty="0">
                          <a:effectLst/>
                        </a:rPr>
                        <a:t>Em</a:t>
                      </a:r>
                      <a:r>
                        <a:rPr lang="pt-PT" sz="1400" spc="-25" dirty="0">
                          <a:effectLst/>
                        </a:rPr>
                        <a:t> </a:t>
                      </a:r>
                      <a:r>
                        <a:rPr lang="pt-PT" sz="1400" spc="-15" dirty="0">
                          <a:effectLst/>
                        </a:rPr>
                        <a:t>caso</a:t>
                      </a:r>
                      <a:r>
                        <a:rPr lang="pt-PT" sz="1400" spc="-20" dirty="0">
                          <a:effectLst/>
                        </a:rPr>
                        <a:t> </a:t>
                      </a:r>
                      <a:r>
                        <a:rPr lang="pt-PT" sz="1400" spc="-15" dirty="0">
                          <a:effectLst/>
                        </a:rPr>
                        <a:t>negativo,</a:t>
                      </a:r>
                      <a:r>
                        <a:rPr lang="pt-PT" sz="1400" spc="-5" dirty="0">
                          <a:effectLst/>
                        </a:rPr>
                        <a:t> </a:t>
                      </a:r>
                      <a:r>
                        <a:rPr lang="pt-PT" sz="1400" spc="-15" dirty="0">
                          <a:effectLst/>
                        </a:rPr>
                        <a:t>há</a:t>
                      </a:r>
                      <a:r>
                        <a:rPr lang="pt-PT" sz="1400" spc="-20" dirty="0">
                          <a:effectLst/>
                        </a:rPr>
                        <a:t> </a:t>
                      </a:r>
                      <a:r>
                        <a:rPr lang="pt-PT" sz="1400" spc="-15" dirty="0">
                          <a:effectLst/>
                        </a:rPr>
                        <a:t>o</a:t>
                      </a:r>
                      <a:r>
                        <a:rPr lang="pt-PT" sz="1400" spc="-20" dirty="0">
                          <a:effectLst/>
                        </a:rPr>
                        <a:t> </a:t>
                      </a:r>
                      <a:r>
                        <a:rPr lang="pt-PT" sz="1400" spc="-15" dirty="0">
                          <a:effectLst/>
                        </a:rPr>
                        <a:t>fortalecimento de</a:t>
                      </a:r>
                      <a:r>
                        <a:rPr lang="pt-PT" sz="1400" spc="-20" dirty="0">
                          <a:effectLst/>
                        </a:rPr>
                        <a:t> </a:t>
                      </a:r>
                      <a:r>
                        <a:rPr lang="pt-PT" sz="1400" spc="-15" dirty="0">
                          <a:effectLst/>
                        </a:rPr>
                        <a:t>sua</a:t>
                      </a:r>
                      <a:r>
                        <a:rPr lang="pt-PT" sz="1400" spc="-25" dirty="0">
                          <a:effectLst/>
                        </a:rPr>
                        <a:t> </a:t>
                      </a:r>
                      <a:r>
                        <a:rPr lang="pt-PT" sz="1400" spc="-15" dirty="0">
                          <a:effectLst/>
                        </a:rPr>
                        <a:t>vinculação</a:t>
                      </a:r>
                      <a:r>
                        <a:rPr lang="pt-PT" sz="1400" spc="-5" dirty="0">
                          <a:effectLst/>
                        </a:rPr>
                        <a:t> </a:t>
                      </a:r>
                      <a:r>
                        <a:rPr lang="pt-PT" sz="1400" spc="-15" dirty="0">
                          <a:effectLst/>
                        </a:rPr>
                        <a:t>afetiva?</a:t>
                      </a:r>
                      <a:r>
                        <a:rPr lang="pt-PT" sz="1400" spc="-235" dirty="0">
                          <a:effectLst/>
                        </a:rPr>
                        <a:t> </a:t>
                      </a:r>
                      <a:r>
                        <a:rPr lang="pt-PT" sz="1400" spc="-15" dirty="0">
                          <a:effectLst/>
                        </a:rPr>
                        <a:t>(___)</a:t>
                      </a:r>
                      <a:r>
                        <a:rPr lang="pt-PT" sz="1400" spc="-10" dirty="0">
                          <a:effectLst/>
                        </a:rPr>
                        <a:t> </a:t>
                      </a:r>
                      <a:r>
                        <a:rPr lang="pt-PT" sz="1400" spc="-15" dirty="0">
                          <a:effectLst/>
                        </a:rPr>
                        <a:t>Sim	(	)</a:t>
                      </a:r>
                      <a:r>
                        <a:rPr lang="pt-PT" sz="1400" spc="-5" dirty="0">
                          <a:effectLst/>
                        </a:rPr>
                        <a:t> </a:t>
                      </a:r>
                      <a:r>
                        <a:rPr lang="pt-PT" sz="1400" spc="-15" dirty="0">
                          <a:effectLst/>
                        </a:rPr>
                        <a:t>Não</a:t>
                      </a:r>
                      <a:endParaRPr lang="pt-BR" sz="1400" spc="-15" dirty="0">
                        <a:effectLst/>
                      </a:endParaRPr>
                    </a:p>
                    <a:p>
                      <a:pPr marL="742950" marR="59055" lvl="1" indent="-285750">
                        <a:spcBef>
                          <a:spcPts val="5"/>
                        </a:spcBef>
                        <a:spcAft>
                          <a:spcPts val="0"/>
                        </a:spcAft>
                        <a:buSzPts val="1000"/>
                        <a:buFont typeface="Franklin Gothic Medium"/>
                        <a:buAutoNum type="arabicPeriod"/>
                        <a:tabLst>
                          <a:tab pos="329565" algn="l"/>
                        </a:tabLst>
                      </a:pPr>
                      <a:r>
                        <a:rPr lang="pt-PT" sz="1400" spc="-15" dirty="0">
                          <a:effectLst/>
                        </a:rPr>
                        <a:t>No</a:t>
                      </a:r>
                      <a:r>
                        <a:rPr lang="pt-PT" sz="1400" spc="45" dirty="0">
                          <a:effectLst/>
                        </a:rPr>
                        <a:t> </a:t>
                      </a:r>
                      <a:r>
                        <a:rPr lang="pt-PT" sz="1400" spc="-15" dirty="0">
                          <a:effectLst/>
                        </a:rPr>
                        <a:t>ato</a:t>
                      </a:r>
                      <a:r>
                        <a:rPr lang="pt-PT" sz="1400" spc="35" dirty="0">
                          <a:effectLst/>
                        </a:rPr>
                        <a:t> </a:t>
                      </a:r>
                      <a:r>
                        <a:rPr lang="pt-PT" sz="1400" spc="-15" dirty="0">
                          <a:effectLst/>
                        </a:rPr>
                        <a:t>do</a:t>
                      </a:r>
                      <a:r>
                        <a:rPr lang="pt-PT" sz="1400" spc="45" dirty="0">
                          <a:effectLst/>
                        </a:rPr>
                        <a:t> </a:t>
                      </a:r>
                      <a:r>
                        <a:rPr lang="pt-PT" sz="1400" spc="-15" dirty="0">
                          <a:effectLst/>
                        </a:rPr>
                        <a:t>acolhimento,</a:t>
                      </a:r>
                      <a:r>
                        <a:rPr lang="pt-PT" sz="1400" spc="55" dirty="0">
                          <a:effectLst/>
                        </a:rPr>
                        <a:t> </a:t>
                      </a:r>
                      <a:r>
                        <a:rPr lang="pt-PT" sz="1400" spc="-15" dirty="0">
                          <a:effectLst/>
                        </a:rPr>
                        <a:t>a</a:t>
                      </a:r>
                      <a:r>
                        <a:rPr lang="pt-PT" sz="1400" spc="35" dirty="0">
                          <a:effectLst/>
                        </a:rPr>
                        <a:t> </a:t>
                      </a:r>
                      <a:r>
                        <a:rPr lang="pt-PT" sz="1400" spc="-15" dirty="0">
                          <a:effectLst/>
                        </a:rPr>
                        <a:t>autoridade</a:t>
                      </a:r>
                      <a:r>
                        <a:rPr lang="pt-PT" sz="1400" spc="50" dirty="0">
                          <a:effectLst/>
                        </a:rPr>
                        <a:t> </a:t>
                      </a:r>
                      <a:r>
                        <a:rPr lang="pt-PT" sz="1400" spc="-15" dirty="0">
                          <a:effectLst/>
                        </a:rPr>
                        <a:t>judicial</a:t>
                      </a:r>
                      <a:r>
                        <a:rPr lang="pt-PT" sz="1400" spc="50" dirty="0">
                          <a:effectLst/>
                        </a:rPr>
                        <a:t> </a:t>
                      </a:r>
                      <a:r>
                        <a:rPr lang="pt-PT" sz="1400" spc="-15" dirty="0">
                          <a:effectLst/>
                        </a:rPr>
                        <a:t>encaminha</a:t>
                      </a:r>
                      <a:r>
                        <a:rPr lang="pt-PT" sz="1400" spc="45" dirty="0">
                          <a:effectLst/>
                        </a:rPr>
                        <a:t> </a:t>
                      </a:r>
                      <a:r>
                        <a:rPr lang="pt-PT" sz="1400" spc="-15" dirty="0">
                          <a:effectLst/>
                        </a:rPr>
                        <a:t>para</a:t>
                      </a:r>
                      <a:r>
                        <a:rPr lang="pt-PT" sz="1400" spc="45" dirty="0">
                          <a:effectLst/>
                        </a:rPr>
                        <a:t> </a:t>
                      </a:r>
                      <a:r>
                        <a:rPr lang="pt-PT" sz="1400" spc="-15" dirty="0">
                          <a:effectLst/>
                        </a:rPr>
                        <a:t>a</a:t>
                      </a:r>
                      <a:r>
                        <a:rPr lang="pt-PT" sz="1400" spc="45" dirty="0">
                          <a:effectLst/>
                        </a:rPr>
                        <a:t> </a:t>
                      </a:r>
                      <a:r>
                        <a:rPr lang="pt-PT" sz="1400" spc="-15" dirty="0">
                          <a:effectLst/>
                        </a:rPr>
                        <a:t>entidade</a:t>
                      </a:r>
                      <a:r>
                        <a:rPr lang="pt-PT" sz="1400" spc="50" dirty="0">
                          <a:effectLst/>
                        </a:rPr>
                        <a:t> </a:t>
                      </a:r>
                      <a:r>
                        <a:rPr lang="pt-PT" sz="1400" spc="-15" dirty="0">
                          <a:effectLst/>
                        </a:rPr>
                        <a:t>a</a:t>
                      </a:r>
                      <a:r>
                        <a:rPr lang="pt-PT" sz="1400" spc="35" dirty="0">
                          <a:effectLst/>
                        </a:rPr>
                        <a:t> </a:t>
                      </a:r>
                      <a:r>
                        <a:rPr lang="pt-PT" sz="1400" spc="-15" dirty="0">
                          <a:effectLst/>
                        </a:rPr>
                        <a:t>Guia</a:t>
                      </a:r>
                      <a:r>
                        <a:rPr lang="pt-PT" sz="1400" spc="55" dirty="0">
                          <a:effectLst/>
                        </a:rPr>
                        <a:t> </a:t>
                      </a:r>
                      <a:r>
                        <a:rPr lang="pt-PT" sz="1400" spc="-15" dirty="0">
                          <a:effectLst/>
                        </a:rPr>
                        <a:t>de</a:t>
                      </a:r>
                      <a:r>
                        <a:rPr lang="pt-PT" sz="1400" spc="30" dirty="0">
                          <a:effectLst/>
                        </a:rPr>
                        <a:t> </a:t>
                      </a:r>
                      <a:r>
                        <a:rPr lang="pt-PT" sz="1400" spc="-15" dirty="0">
                          <a:effectLst/>
                        </a:rPr>
                        <a:t>Acolhimento</a:t>
                      </a:r>
                      <a:r>
                        <a:rPr lang="pt-PT" sz="1400" spc="55" dirty="0">
                          <a:effectLst/>
                        </a:rPr>
                        <a:t> </a:t>
                      </a:r>
                      <a:r>
                        <a:rPr lang="pt-PT" sz="1400" spc="-15" dirty="0">
                          <a:effectLst/>
                        </a:rPr>
                        <a:t>e</a:t>
                      </a:r>
                      <a:r>
                        <a:rPr lang="pt-PT" sz="1400" spc="30" dirty="0">
                          <a:effectLst/>
                        </a:rPr>
                        <a:t> </a:t>
                      </a:r>
                      <a:r>
                        <a:rPr lang="pt-PT" sz="1400" spc="-15" dirty="0">
                          <a:effectLst/>
                        </a:rPr>
                        <a:t>os</a:t>
                      </a:r>
                      <a:r>
                        <a:rPr lang="pt-PT" sz="1400" spc="-235" dirty="0">
                          <a:effectLst/>
                        </a:rPr>
                        <a:t> </a:t>
                      </a:r>
                      <a:r>
                        <a:rPr lang="pt-PT" sz="1400" spc="-15" dirty="0">
                          <a:effectLst/>
                        </a:rPr>
                        <a:t>documentos</a:t>
                      </a:r>
                      <a:r>
                        <a:rPr lang="pt-PT" sz="1400" spc="-5" dirty="0">
                          <a:effectLst/>
                        </a:rPr>
                        <a:t> </a:t>
                      </a:r>
                      <a:r>
                        <a:rPr lang="pt-PT" sz="1400" spc="-15" dirty="0">
                          <a:effectLst/>
                        </a:rPr>
                        <a:t>da</a:t>
                      </a:r>
                      <a:r>
                        <a:rPr lang="pt-PT" sz="1400" spc="-5" dirty="0">
                          <a:effectLst/>
                        </a:rPr>
                        <a:t> </a:t>
                      </a:r>
                      <a:r>
                        <a:rPr lang="pt-PT" sz="1400" spc="-15" dirty="0">
                          <a:effectLst/>
                        </a:rPr>
                        <a:t>criança</a:t>
                      </a:r>
                      <a:r>
                        <a:rPr lang="pt-PT" sz="1400" spc="-5" dirty="0">
                          <a:effectLst/>
                        </a:rPr>
                        <a:t> </a:t>
                      </a:r>
                      <a:r>
                        <a:rPr lang="pt-PT" sz="1400" spc="-15" dirty="0">
                          <a:effectLst/>
                        </a:rPr>
                        <a:t>ou</a:t>
                      </a:r>
                      <a:r>
                        <a:rPr lang="pt-PT" sz="1400" spc="-5" dirty="0">
                          <a:effectLst/>
                        </a:rPr>
                        <a:t> </a:t>
                      </a:r>
                      <a:r>
                        <a:rPr lang="pt-PT" sz="1400" spc="-15" dirty="0">
                          <a:effectLst/>
                        </a:rPr>
                        <a:t>adolescente?</a:t>
                      </a:r>
                      <a:r>
                        <a:rPr lang="pt-PT" sz="1400" u="none" strike="noStrike" spc="-15" baseline="30000" dirty="0">
                          <a:effectLst/>
                          <a:hlinkClick r:id="rId2" action="ppaction://hlinkfile"/>
                        </a:rPr>
                        <a:t>6</a:t>
                      </a:r>
                      <a:endParaRPr lang="pt-BR" sz="1400" spc="-15"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Seta para a direita 8"/>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312365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18364" y="213523"/>
            <a:ext cx="11286697" cy="6247864"/>
          </a:xfrm>
          <a:prstGeom prst="rect">
            <a:avLst/>
          </a:prstGeom>
        </p:spPr>
        <p:txBody>
          <a:bodyPr wrap="square">
            <a:spAutoFit/>
          </a:bodyPr>
          <a:lstStyle/>
          <a:p>
            <a:pPr algn="just"/>
            <a:r>
              <a:rPr lang="pt-PT" sz="1600" baseline="30000" dirty="0"/>
              <a:t>4</a:t>
            </a:r>
            <a:r>
              <a:rPr lang="pt-PT" sz="1600" dirty="0"/>
              <a:t> Segundo o documento Orientações Técnicas: Serviços de Acolhimento para Crianças e Adolescentes. Material elaborado pelo Ministério do Desenvolvimento Social e Combate à Fome – MDS. Brasília, Junho/2009:</a:t>
            </a:r>
          </a:p>
          <a:p>
            <a:pPr algn="just"/>
            <a:endParaRPr lang="pt-BR" sz="1600" dirty="0"/>
          </a:p>
          <a:p>
            <a:pPr algn="just"/>
            <a:r>
              <a:rPr lang="pt-PT" sz="1600" dirty="0"/>
              <a:t>A entidade de acolhimento institucional e a Casa Lar deverão estar localizados em áreas residenciais. “Deverão manter aspectos semelhantes ao de uma residência, seguindo o padrão arquitetônico das demais residências da comunidade na qual estiver inserida. Não devem ser instaladas placas indicativas da natureza institucional do equipamento, também devendo ser evitadas nomenclaturas que remetam a aspectos negativos, estigmatizando e despotencializando os usuários” (págs. 69 e 77).</a:t>
            </a:r>
            <a:endParaRPr lang="pt-BR" sz="1600" dirty="0"/>
          </a:p>
          <a:p>
            <a:pPr algn="just"/>
            <a:r>
              <a:rPr lang="pt-PT" sz="1600" baseline="30000" dirty="0"/>
              <a:t>5</a:t>
            </a:r>
            <a:r>
              <a:rPr lang="pt-PT" sz="1600" dirty="0"/>
              <a:t> Segundo o documento Orientações Técnicas: Serviços de Acolhimento para Crianças e Adolescentes. Material elaborado pelo Ministério do Desenvolvimento Social e Combate à Fome – MDS. Brasília, Junho/2009:</a:t>
            </a:r>
          </a:p>
          <a:p>
            <a:pPr algn="just"/>
            <a:endParaRPr lang="pt-BR" sz="1600" dirty="0"/>
          </a:p>
          <a:p>
            <a:pPr algn="just"/>
            <a:r>
              <a:rPr lang="pt-PT" sz="1600" dirty="0"/>
              <a:t>O Projeto Político-Pedagógico (PPP) “deve orientar a proposta de funcionamento do serviço como um todo, tanto no que se refere ao seu funcionamento interno, quanto seu relacionamento com a rede local, as famílias e a comunidade. Sua elaboração é uma tarefa que deve ser realizada coletivamente, de modo a envolver toda a equipe do serviço, as crianças, adolescentes e suas famílias. Após a elaboração, o Projeto deve ser implantado, sendo avaliado e aprimorado a partir da prática do dia a dia” (pág. 50).</a:t>
            </a:r>
            <a:endParaRPr lang="pt-BR" sz="1600" dirty="0"/>
          </a:p>
          <a:p>
            <a:pPr algn="just"/>
            <a:r>
              <a:rPr lang="pt-PT" sz="1600" baseline="30000" dirty="0"/>
              <a:t>6</a:t>
            </a:r>
            <a:r>
              <a:rPr lang="pt-PT" sz="1600" dirty="0"/>
              <a:t> Estatuto da Criança e do Adolescente – Lei nº 12.010/2009</a:t>
            </a:r>
          </a:p>
          <a:p>
            <a:pPr algn="just"/>
            <a:endParaRPr lang="pt-BR" sz="1600" dirty="0"/>
          </a:p>
          <a:p>
            <a:pPr algn="just"/>
            <a:r>
              <a:rPr lang="pt-PT" sz="1600" dirty="0"/>
              <a:t>Art. 101 § 3º Crianças e adolescentes somente poderão ser encaminhados às instituições que executam programas de acolhimento institucional, governamentais ou não, por meio de uma Guia de Acolhimento, expedida pela autoridade judiciária, na qual obrigatoriamente constará, dentre outros:</a:t>
            </a:r>
          </a:p>
          <a:p>
            <a:pPr algn="just"/>
            <a:endParaRPr lang="pt-BR" sz="1600" dirty="0"/>
          </a:p>
          <a:p>
            <a:pPr algn="just"/>
            <a:r>
              <a:rPr lang="pt-PT" sz="1600" dirty="0"/>
              <a:t>I - sua identificação e a qualificação completa de seus pais ou de seu responsável, se conhecidos; </a:t>
            </a:r>
          </a:p>
          <a:p>
            <a:pPr algn="just"/>
            <a:r>
              <a:rPr lang="pt-PT" sz="1600" dirty="0"/>
              <a:t>II - o endereço de residência dos pais ou o responsável, com pontos de referência;</a:t>
            </a:r>
            <a:endParaRPr lang="pt-BR" sz="1600" dirty="0"/>
          </a:p>
          <a:p>
            <a:pPr lvl="0" algn="just"/>
            <a:r>
              <a:rPr lang="pt-PT" sz="1600" dirty="0"/>
              <a:t>III - os nomes de parentes ou de terceiros interessados em tê-los sob sua guarda;</a:t>
            </a:r>
            <a:endParaRPr lang="pt-BR" sz="1600" dirty="0"/>
          </a:p>
        </p:txBody>
      </p:sp>
      <p:sp>
        <p:nvSpPr>
          <p:cNvPr id="5" name="Seta para a direita 4"/>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387648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965055172"/>
              </p:ext>
            </p:extLst>
          </p:nvPr>
        </p:nvGraphicFramePr>
        <p:xfrm>
          <a:off x="360046" y="1213676"/>
          <a:ext cx="10803822" cy="3714877"/>
        </p:xfrm>
        <a:graphic>
          <a:graphicData uri="http://schemas.openxmlformats.org/drawingml/2006/table">
            <a:tbl>
              <a:tblPr firstRow="1" firstCol="1" lastRow="1" lastCol="1" bandRow="1" bandCol="1">
                <a:tableStyleId>{2D5ABB26-0587-4C30-8999-92F81FD0307C}</a:tableStyleId>
              </a:tblPr>
              <a:tblGrid>
                <a:gridCol w="10803822">
                  <a:extLst>
                    <a:ext uri="{9D8B030D-6E8A-4147-A177-3AD203B41FA5}">
                      <a16:colId xmlns:a16="http://schemas.microsoft.com/office/drawing/2014/main" val="20000"/>
                    </a:ext>
                  </a:extLst>
                </a:gridCol>
              </a:tblGrid>
              <a:tr h="2661312">
                <a:tc>
                  <a:txBody>
                    <a:bodyPr/>
                    <a:lstStyle/>
                    <a:p>
                      <a:pPr marL="55245">
                        <a:spcBef>
                          <a:spcPts val="100"/>
                        </a:spcBef>
                        <a:spcAft>
                          <a:spcPts val="0"/>
                        </a:spcAft>
                        <a:tabLst>
                          <a:tab pos="896620" algn="l"/>
                          <a:tab pos="1795780" algn="l"/>
                        </a:tabLst>
                      </a:pPr>
                      <a:r>
                        <a:rPr lang="pt-PT" sz="1400" dirty="0">
                          <a:effectLst/>
                        </a:rPr>
                        <a:t>(___)</a:t>
                      </a:r>
                      <a:r>
                        <a:rPr lang="pt-PT" sz="1400" spc="-10" dirty="0">
                          <a:effectLst/>
                        </a:rPr>
                        <a:t> </a:t>
                      </a:r>
                      <a:r>
                        <a:rPr lang="pt-PT" sz="1400" dirty="0">
                          <a:effectLst/>
                        </a:rPr>
                        <a:t>Sim	(___)</a:t>
                      </a:r>
                      <a:r>
                        <a:rPr lang="pt-PT" sz="1400" spc="-10" dirty="0">
                          <a:effectLst/>
                        </a:rPr>
                        <a:t> </a:t>
                      </a:r>
                      <a:r>
                        <a:rPr lang="pt-PT" sz="1400" dirty="0">
                          <a:effectLst/>
                        </a:rPr>
                        <a:t>Não	(___)</a:t>
                      </a:r>
                      <a:r>
                        <a:rPr lang="pt-PT" sz="1400" spc="-20" dirty="0">
                          <a:effectLst/>
                        </a:rPr>
                        <a:t> </a:t>
                      </a:r>
                      <a:r>
                        <a:rPr lang="pt-PT" sz="1400" dirty="0">
                          <a:effectLst/>
                        </a:rPr>
                        <a:t>Apenas em</a:t>
                      </a:r>
                      <a:r>
                        <a:rPr lang="pt-PT" sz="1400" spc="-15" dirty="0">
                          <a:effectLst/>
                        </a:rPr>
                        <a:t> </a:t>
                      </a:r>
                      <a:r>
                        <a:rPr lang="pt-PT" sz="1400" dirty="0">
                          <a:effectLst/>
                        </a:rPr>
                        <a:t>alguns</a:t>
                      </a:r>
                      <a:r>
                        <a:rPr lang="pt-PT" sz="1400" spc="-10" dirty="0">
                          <a:effectLst/>
                        </a:rPr>
                        <a:t> </a:t>
                      </a:r>
                      <a:r>
                        <a:rPr lang="pt-PT" sz="1400" dirty="0">
                          <a:effectLst/>
                        </a:rPr>
                        <a:t>casos</a:t>
                      </a:r>
                      <a:endParaRPr lang="pt-BR" sz="1400" dirty="0">
                        <a:effectLst/>
                      </a:endParaRPr>
                    </a:p>
                    <a:p>
                      <a:pPr marL="742950" marR="263525" lvl="1" indent="-285750">
                        <a:lnSpc>
                          <a:spcPct val="125000"/>
                        </a:lnSpc>
                        <a:spcBef>
                          <a:spcPts val="290"/>
                        </a:spcBef>
                        <a:spcAft>
                          <a:spcPts val="0"/>
                        </a:spcAft>
                        <a:buSzPts val="1000"/>
                        <a:buFont typeface="Franklin Gothic Medium"/>
                        <a:buAutoNum type="arabicPeriod" startAt="3"/>
                        <a:tabLst>
                          <a:tab pos="328295" algn="l"/>
                          <a:tab pos="896620" algn="l"/>
                        </a:tabLst>
                      </a:pPr>
                      <a:r>
                        <a:rPr lang="pt-PT" sz="1400" spc="-15" dirty="0">
                          <a:effectLst/>
                        </a:rPr>
                        <a:t>O serviço</a:t>
                      </a:r>
                      <a:r>
                        <a:rPr lang="pt-PT" sz="1400" spc="-10" dirty="0">
                          <a:effectLst/>
                        </a:rPr>
                        <a:t> </a:t>
                      </a:r>
                      <a:r>
                        <a:rPr lang="pt-PT" sz="1400" spc="-15" dirty="0">
                          <a:effectLst/>
                        </a:rPr>
                        <a:t>de</a:t>
                      </a:r>
                      <a:r>
                        <a:rPr lang="pt-PT" sz="1400" spc="-25" dirty="0">
                          <a:effectLst/>
                        </a:rPr>
                        <a:t> </a:t>
                      </a:r>
                      <a:r>
                        <a:rPr lang="pt-PT" sz="1400" spc="-15" dirty="0">
                          <a:effectLst/>
                        </a:rPr>
                        <a:t>acolhimento possui</a:t>
                      </a:r>
                      <a:r>
                        <a:rPr lang="pt-PT" sz="1400" spc="-20" dirty="0">
                          <a:effectLst/>
                        </a:rPr>
                        <a:t> </a:t>
                      </a:r>
                      <a:r>
                        <a:rPr lang="pt-PT" sz="1400" spc="-15" dirty="0">
                          <a:effectLst/>
                        </a:rPr>
                        <a:t>prontuários</a:t>
                      </a:r>
                      <a:r>
                        <a:rPr lang="pt-PT" sz="1400" spc="-20" dirty="0">
                          <a:effectLst/>
                        </a:rPr>
                        <a:t> </a:t>
                      </a:r>
                      <a:r>
                        <a:rPr lang="pt-PT" sz="1400" spc="-15" dirty="0">
                          <a:effectLst/>
                        </a:rPr>
                        <a:t>individualizados</a:t>
                      </a:r>
                      <a:r>
                        <a:rPr lang="pt-PT" sz="1400" spc="-10" dirty="0">
                          <a:effectLst/>
                        </a:rPr>
                        <a:t> </a:t>
                      </a:r>
                      <a:r>
                        <a:rPr lang="pt-PT" sz="1400" spc="-15" dirty="0">
                          <a:effectLst/>
                        </a:rPr>
                        <a:t>e</a:t>
                      </a:r>
                      <a:r>
                        <a:rPr lang="pt-PT" sz="1400" spc="-25" dirty="0">
                          <a:effectLst/>
                        </a:rPr>
                        <a:t> </a:t>
                      </a:r>
                      <a:r>
                        <a:rPr lang="pt-PT" sz="1400" spc="-15" dirty="0">
                          <a:effectLst/>
                        </a:rPr>
                        <a:t>atualizados</a:t>
                      </a:r>
                      <a:r>
                        <a:rPr lang="pt-PT" sz="1400" spc="-10" dirty="0">
                          <a:effectLst/>
                        </a:rPr>
                        <a:t> </a:t>
                      </a:r>
                      <a:r>
                        <a:rPr lang="pt-PT" sz="1400" spc="-15" dirty="0">
                          <a:effectLst/>
                        </a:rPr>
                        <a:t>de</a:t>
                      </a:r>
                      <a:r>
                        <a:rPr lang="pt-PT" sz="1400" spc="-25" dirty="0">
                          <a:effectLst/>
                        </a:rPr>
                        <a:t> </a:t>
                      </a:r>
                      <a:r>
                        <a:rPr lang="pt-PT" sz="1400" spc="-15" dirty="0">
                          <a:effectLst/>
                        </a:rPr>
                        <a:t>cada</a:t>
                      </a:r>
                      <a:r>
                        <a:rPr lang="pt-PT" sz="1400" spc="-25" dirty="0">
                          <a:effectLst/>
                        </a:rPr>
                        <a:t> </a:t>
                      </a:r>
                      <a:r>
                        <a:rPr lang="pt-PT" sz="1400" spc="-15" dirty="0">
                          <a:effectLst/>
                        </a:rPr>
                        <a:t>criança ou</a:t>
                      </a:r>
                      <a:r>
                        <a:rPr lang="pt-PT" sz="1400" spc="-20" dirty="0">
                          <a:effectLst/>
                        </a:rPr>
                        <a:t> </a:t>
                      </a:r>
                      <a:r>
                        <a:rPr lang="pt-PT" sz="1400" spc="-15" dirty="0">
                          <a:effectLst/>
                        </a:rPr>
                        <a:t>adolescente?</a:t>
                      </a:r>
                      <a:r>
                        <a:rPr lang="pt-PT" sz="1400" spc="-235" dirty="0">
                          <a:effectLst/>
                        </a:rPr>
                        <a:t> </a:t>
                      </a:r>
                      <a:r>
                        <a:rPr lang="pt-PT" sz="1400" spc="-15" dirty="0">
                          <a:effectLst/>
                        </a:rPr>
                        <a:t>(___)</a:t>
                      </a:r>
                      <a:r>
                        <a:rPr lang="pt-PT" sz="1400" spc="-10" dirty="0">
                          <a:effectLst/>
                        </a:rPr>
                        <a:t> </a:t>
                      </a:r>
                      <a:r>
                        <a:rPr lang="pt-PT" sz="1400" spc="-15" dirty="0">
                          <a:effectLst/>
                        </a:rPr>
                        <a:t>Sim	(___)</a:t>
                      </a:r>
                      <a:r>
                        <a:rPr lang="pt-PT" sz="1400" spc="-5" dirty="0">
                          <a:effectLst/>
                        </a:rPr>
                        <a:t> </a:t>
                      </a:r>
                      <a:r>
                        <a:rPr lang="pt-PT" sz="1400" spc="-15" dirty="0">
                          <a:effectLst/>
                        </a:rPr>
                        <a:t>Não</a:t>
                      </a:r>
                      <a:endParaRPr lang="pt-BR" sz="1400" spc="-15" dirty="0">
                        <a:effectLst/>
                      </a:endParaRPr>
                    </a:p>
                    <a:p>
                      <a:pPr marL="742950" lvl="1" indent="-285750">
                        <a:spcBef>
                          <a:spcPts val="5"/>
                        </a:spcBef>
                        <a:spcAft>
                          <a:spcPts val="0"/>
                        </a:spcAft>
                        <a:buSzPts val="1000"/>
                        <a:buFont typeface="Franklin Gothic Medium"/>
                        <a:buAutoNum type="arabicPeriod" startAt="3"/>
                        <a:tabLst>
                          <a:tab pos="328295" algn="l"/>
                        </a:tabLst>
                      </a:pPr>
                      <a:r>
                        <a:rPr lang="pt-PT" sz="1400" spc="-15" dirty="0">
                          <a:effectLst/>
                        </a:rPr>
                        <a:t>Constam</a:t>
                      </a:r>
                      <a:r>
                        <a:rPr lang="pt-PT" sz="1400" spc="-25" dirty="0">
                          <a:effectLst/>
                        </a:rPr>
                        <a:t> </a:t>
                      </a:r>
                      <a:r>
                        <a:rPr lang="pt-PT" sz="1400" spc="-15" dirty="0">
                          <a:effectLst/>
                        </a:rPr>
                        <a:t>nos</a:t>
                      </a:r>
                      <a:r>
                        <a:rPr lang="pt-PT" sz="1400" spc="-25" dirty="0">
                          <a:effectLst/>
                        </a:rPr>
                        <a:t> </a:t>
                      </a:r>
                      <a:r>
                        <a:rPr lang="pt-PT" sz="1400" spc="-15" dirty="0">
                          <a:effectLst/>
                        </a:rPr>
                        <a:t>prontuários individuais?</a:t>
                      </a:r>
                      <a:endParaRPr lang="pt-BR" sz="1400" spc="-15" dirty="0">
                        <a:effectLst/>
                      </a:endParaRPr>
                    </a:p>
                    <a:p>
                      <a:pPr marL="55245">
                        <a:spcBef>
                          <a:spcPts val="285"/>
                        </a:spcBef>
                        <a:spcAft>
                          <a:spcPts val="0"/>
                        </a:spcAft>
                      </a:pPr>
                      <a:r>
                        <a:rPr lang="pt-PT" sz="1400" dirty="0">
                          <a:effectLst/>
                        </a:rPr>
                        <a:t>(___)</a:t>
                      </a:r>
                      <a:r>
                        <a:rPr lang="pt-PT" sz="1400" spc="-30" dirty="0">
                          <a:effectLst/>
                        </a:rPr>
                        <a:t> </a:t>
                      </a:r>
                      <a:r>
                        <a:rPr lang="pt-PT" sz="1400" dirty="0">
                          <a:effectLst/>
                        </a:rPr>
                        <a:t>Documentos</a:t>
                      </a:r>
                      <a:r>
                        <a:rPr lang="pt-PT" sz="1400" spc="-10" dirty="0">
                          <a:effectLst/>
                        </a:rPr>
                        <a:t> </a:t>
                      </a:r>
                      <a:r>
                        <a:rPr lang="pt-PT" sz="1400" dirty="0">
                          <a:effectLst/>
                        </a:rPr>
                        <a:t>pessoais</a:t>
                      </a:r>
                      <a:r>
                        <a:rPr lang="pt-PT" sz="1400" spc="-10" dirty="0">
                          <a:effectLst/>
                        </a:rPr>
                        <a:t> </a:t>
                      </a:r>
                      <a:r>
                        <a:rPr lang="pt-PT" sz="1400" dirty="0">
                          <a:effectLst/>
                        </a:rPr>
                        <a:t>(certidão</a:t>
                      </a:r>
                      <a:r>
                        <a:rPr lang="pt-PT" sz="1400" spc="-5" dirty="0">
                          <a:effectLst/>
                        </a:rPr>
                        <a:t> </a:t>
                      </a:r>
                      <a:r>
                        <a:rPr lang="pt-PT" sz="1400" dirty="0">
                          <a:effectLst/>
                        </a:rPr>
                        <a:t>de</a:t>
                      </a:r>
                      <a:r>
                        <a:rPr lang="pt-PT" sz="1400" spc="-25" dirty="0">
                          <a:effectLst/>
                        </a:rPr>
                        <a:t> </a:t>
                      </a:r>
                      <a:r>
                        <a:rPr lang="pt-PT" sz="1400" dirty="0">
                          <a:effectLst/>
                        </a:rPr>
                        <a:t>nascimento,</a:t>
                      </a:r>
                      <a:r>
                        <a:rPr lang="pt-PT" sz="1400" spc="-15" dirty="0">
                          <a:effectLst/>
                        </a:rPr>
                        <a:t> </a:t>
                      </a:r>
                      <a:r>
                        <a:rPr lang="pt-PT" sz="1400" dirty="0">
                          <a:effectLst/>
                        </a:rPr>
                        <a:t>RG,</a:t>
                      </a:r>
                      <a:r>
                        <a:rPr lang="pt-PT" sz="1400" spc="-15" dirty="0">
                          <a:effectLst/>
                        </a:rPr>
                        <a:t> </a:t>
                      </a:r>
                      <a:r>
                        <a:rPr lang="pt-PT" sz="1400" dirty="0">
                          <a:effectLst/>
                        </a:rPr>
                        <a:t>CPF,</a:t>
                      </a:r>
                      <a:r>
                        <a:rPr lang="pt-PT" sz="1400" spc="-25" dirty="0">
                          <a:effectLst/>
                        </a:rPr>
                        <a:t> </a:t>
                      </a:r>
                      <a:r>
                        <a:rPr lang="pt-PT" sz="1400" dirty="0">
                          <a:effectLst/>
                        </a:rPr>
                        <a:t>Carteira</a:t>
                      </a:r>
                      <a:r>
                        <a:rPr lang="pt-PT" sz="1400" spc="-20" dirty="0">
                          <a:effectLst/>
                        </a:rPr>
                        <a:t> </a:t>
                      </a:r>
                      <a:r>
                        <a:rPr lang="pt-PT" sz="1400" dirty="0">
                          <a:effectLst/>
                        </a:rPr>
                        <a:t>Profissional</a:t>
                      </a:r>
                      <a:r>
                        <a:rPr lang="pt-PT" sz="1400" spc="-20" dirty="0">
                          <a:effectLst/>
                        </a:rPr>
                        <a:t> </a:t>
                      </a:r>
                      <a:r>
                        <a:rPr lang="pt-PT" sz="1400" dirty="0">
                          <a:effectLst/>
                        </a:rPr>
                        <a:t>etc).</a:t>
                      </a:r>
                      <a:endParaRPr lang="pt-BR" sz="1400" dirty="0">
                        <a:effectLst/>
                      </a:endParaRPr>
                    </a:p>
                    <a:p>
                      <a:pPr marL="55245">
                        <a:spcBef>
                          <a:spcPts val="285"/>
                        </a:spcBef>
                        <a:spcAft>
                          <a:spcPts val="0"/>
                        </a:spcAft>
                      </a:pPr>
                      <a:r>
                        <a:rPr lang="pt-PT" sz="1400" dirty="0">
                          <a:effectLst/>
                        </a:rPr>
                        <a:t>(___)</a:t>
                      </a:r>
                      <a:r>
                        <a:rPr lang="pt-PT" sz="1400" spc="5" dirty="0">
                          <a:effectLst/>
                        </a:rPr>
                        <a:t> </a:t>
                      </a:r>
                      <a:r>
                        <a:rPr lang="pt-PT" sz="1400" dirty="0">
                          <a:effectLst/>
                        </a:rPr>
                        <a:t>Documentos</a:t>
                      </a:r>
                      <a:r>
                        <a:rPr lang="pt-PT" sz="1400" spc="5" dirty="0">
                          <a:effectLst/>
                        </a:rPr>
                        <a:t> </a:t>
                      </a:r>
                      <a:r>
                        <a:rPr lang="pt-PT" sz="1400" dirty="0">
                          <a:effectLst/>
                        </a:rPr>
                        <a:t>da</a:t>
                      </a:r>
                      <a:r>
                        <a:rPr lang="pt-PT" sz="1400" spc="5" dirty="0">
                          <a:effectLst/>
                        </a:rPr>
                        <a:t> </a:t>
                      </a:r>
                      <a:r>
                        <a:rPr lang="pt-PT" sz="1400" dirty="0">
                          <a:effectLst/>
                        </a:rPr>
                        <a:t>área</a:t>
                      </a:r>
                      <a:r>
                        <a:rPr lang="pt-PT" sz="1400" spc="5" dirty="0">
                          <a:effectLst/>
                        </a:rPr>
                        <a:t> </a:t>
                      </a:r>
                      <a:r>
                        <a:rPr lang="pt-PT" sz="1400" dirty="0">
                          <a:effectLst/>
                        </a:rPr>
                        <a:t>da</a:t>
                      </a:r>
                      <a:r>
                        <a:rPr lang="pt-PT" sz="1400" spc="5" dirty="0">
                          <a:effectLst/>
                        </a:rPr>
                        <a:t> </a:t>
                      </a:r>
                      <a:r>
                        <a:rPr lang="pt-PT" sz="1400" dirty="0">
                          <a:effectLst/>
                        </a:rPr>
                        <a:t>saúde</a:t>
                      </a:r>
                      <a:r>
                        <a:rPr lang="pt-PT" sz="1400" spc="5" dirty="0">
                          <a:effectLst/>
                        </a:rPr>
                        <a:t> </a:t>
                      </a:r>
                      <a:r>
                        <a:rPr lang="pt-PT" sz="1400" dirty="0">
                          <a:effectLst/>
                        </a:rPr>
                        <a:t>e</a:t>
                      </a:r>
                      <a:r>
                        <a:rPr lang="pt-PT" sz="1400" spc="5" dirty="0">
                          <a:effectLst/>
                        </a:rPr>
                        <a:t> </a:t>
                      </a:r>
                      <a:r>
                        <a:rPr lang="pt-PT" sz="1400" dirty="0">
                          <a:effectLst/>
                        </a:rPr>
                        <a:t>educação</a:t>
                      </a:r>
                      <a:r>
                        <a:rPr lang="pt-PT" sz="1400" spc="5" dirty="0">
                          <a:effectLst/>
                        </a:rPr>
                        <a:t> </a:t>
                      </a:r>
                      <a:r>
                        <a:rPr lang="pt-PT" sz="1400" dirty="0">
                          <a:effectLst/>
                        </a:rPr>
                        <a:t>(cartão</a:t>
                      </a:r>
                      <a:r>
                        <a:rPr lang="pt-PT" sz="1400" spc="5" dirty="0">
                          <a:effectLst/>
                        </a:rPr>
                        <a:t> </a:t>
                      </a:r>
                      <a:r>
                        <a:rPr lang="pt-PT" sz="1400" dirty="0">
                          <a:effectLst/>
                        </a:rPr>
                        <a:t>de vacinação,</a:t>
                      </a:r>
                      <a:r>
                        <a:rPr lang="pt-PT" sz="1400" spc="5" dirty="0">
                          <a:effectLst/>
                        </a:rPr>
                        <a:t> </a:t>
                      </a:r>
                      <a:r>
                        <a:rPr lang="pt-PT" sz="1400" dirty="0">
                          <a:effectLst/>
                        </a:rPr>
                        <a:t>histórico</a:t>
                      </a:r>
                      <a:r>
                        <a:rPr lang="pt-PT" sz="1400" spc="5" dirty="0">
                          <a:effectLst/>
                        </a:rPr>
                        <a:t> </a:t>
                      </a:r>
                      <a:r>
                        <a:rPr lang="pt-PT" sz="1400" dirty="0">
                          <a:effectLst/>
                        </a:rPr>
                        <a:t>médico,</a:t>
                      </a:r>
                      <a:r>
                        <a:rPr lang="pt-PT" sz="1400" spc="5" dirty="0">
                          <a:effectLst/>
                        </a:rPr>
                        <a:t> </a:t>
                      </a:r>
                      <a:r>
                        <a:rPr lang="pt-PT" sz="1400" dirty="0">
                          <a:effectLst/>
                        </a:rPr>
                        <a:t>exames,</a:t>
                      </a:r>
                      <a:r>
                        <a:rPr lang="pt-PT" sz="1400" spc="5" dirty="0">
                          <a:effectLst/>
                        </a:rPr>
                        <a:t> </a:t>
                      </a:r>
                      <a:r>
                        <a:rPr lang="pt-PT" sz="1400" dirty="0">
                          <a:effectLst/>
                        </a:rPr>
                        <a:t>receitas</a:t>
                      </a:r>
                      <a:r>
                        <a:rPr lang="pt-PT" sz="1400" spc="5" dirty="0">
                          <a:effectLst/>
                        </a:rPr>
                        <a:t> </a:t>
                      </a:r>
                      <a:r>
                        <a:rPr lang="pt-PT" sz="1400" dirty="0">
                          <a:effectLst/>
                        </a:rPr>
                        <a:t>de</a:t>
                      </a:r>
                      <a:r>
                        <a:rPr lang="pt-PT" sz="1400" spc="-235" dirty="0">
                          <a:effectLst/>
                        </a:rPr>
                        <a:t> </a:t>
                      </a:r>
                      <a:r>
                        <a:rPr lang="pt-PT" sz="1400" dirty="0">
                          <a:effectLst/>
                        </a:rPr>
                        <a:t>medicação</a:t>
                      </a:r>
                      <a:r>
                        <a:rPr lang="pt-PT" sz="1400" spc="-5" dirty="0">
                          <a:effectLst/>
                        </a:rPr>
                        <a:t> </a:t>
                      </a:r>
                      <a:r>
                        <a:rPr lang="pt-PT" sz="1400" dirty="0">
                          <a:effectLst/>
                        </a:rPr>
                        <a:t>etc).</a:t>
                      </a:r>
                      <a:endParaRPr lang="pt-BR" sz="1400" dirty="0">
                        <a:effectLst/>
                      </a:endParaRPr>
                    </a:p>
                    <a:p>
                      <a:pPr marL="55245">
                        <a:spcBef>
                          <a:spcPts val="295"/>
                        </a:spcBef>
                        <a:spcAft>
                          <a:spcPts val="0"/>
                        </a:spcAft>
                      </a:pPr>
                      <a:r>
                        <a:rPr lang="pt-PT" sz="1400" dirty="0">
                          <a:effectLst/>
                        </a:rPr>
                        <a:t>(___)</a:t>
                      </a:r>
                      <a:r>
                        <a:rPr lang="pt-PT" sz="1400" spc="-10" dirty="0">
                          <a:effectLst/>
                        </a:rPr>
                        <a:t> </a:t>
                      </a:r>
                      <a:r>
                        <a:rPr lang="pt-PT" sz="1400" dirty="0">
                          <a:effectLst/>
                        </a:rPr>
                        <a:t>Fotos</a:t>
                      </a:r>
                      <a:endParaRPr lang="pt-BR" sz="1400" dirty="0">
                        <a:effectLst/>
                      </a:endParaRPr>
                    </a:p>
                    <a:p>
                      <a:pPr marL="55245" marR="4046855">
                        <a:lnSpc>
                          <a:spcPct val="125000"/>
                        </a:lnSpc>
                        <a:spcBef>
                          <a:spcPts val="285"/>
                        </a:spcBef>
                        <a:spcAft>
                          <a:spcPts val="0"/>
                        </a:spcAft>
                      </a:pPr>
                      <a:r>
                        <a:rPr lang="pt-PT" sz="1400" dirty="0">
                          <a:effectLst/>
                        </a:rPr>
                        <a:t>(___)</a:t>
                      </a:r>
                      <a:r>
                        <a:rPr lang="pt-PT" sz="1400" spc="-25" dirty="0">
                          <a:effectLst/>
                        </a:rPr>
                        <a:t> </a:t>
                      </a:r>
                      <a:r>
                        <a:rPr lang="pt-PT" sz="1400" dirty="0">
                          <a:effectLst/>
                        </a:rPr>
                        <a:t>Plano</a:t>
                      </a:r>
                      <a:r>
                        <a:rPr lang="pt-PT" sz="1400" spc="-10" dirty="0">
                          <a:effectLst/>
                        </a:rPr>
                        <a:t> </a:t>
                      </a:r>
                      <a:r>
                        <a:rPr lang="pt-PT" sz="1400" dirty="0">
                          <a:effectLst/>
                        </a:rPr>
                        <a:t>Individual</a:t>
                      </a:r>
                      <a:r>
                        <a:rPr lang="pt-PT" sz="1400" spc="-20" dirty="0">
                          <a:effectLst/>
                        </a:rPr>
                        <a:t> </a:t>
                      </a:r>
                      <a:r>
                        <a:rPr lang="pt-PT" sz="1400" dirty="0">
                          <a:effectLst/>
                        </a:rPr>
                        <a:t>de</a:t>
                      </a:r>
                      <a:r>
                        <a:rPr lang="pt-PT" sz="1400" spc="-20" dirty="0">
                          <a:effectLst/>
                        </a:rPr>
                        <a:t> </a:t>
                      </a:r>
                      <a:r>
                        <a:rPr lang="pt-PT" sz="1400" dirty="0">
                          <a:effectLst/>
                        </a:rPr>
                        <a:t>Atendimento</a:t>
                      </a:r>
                      <a:r>
                        <a:rPr lang="pt-PT" sz="1400" spc="-10" dirty="0">
                          <a:effectLst/>
                        </a:rPr>
                        <a:t> </a:t>
                      </a:r>
                      <a:r>
                        <a:rPr lang="pt-PT" sz="1400" dirty="0">
                          <a:effectLst/>
                        </a:rPr>
                        <a:t>(PIA)</a:t>
                      </a:r>
                      <a:r>
                        <a:rPr lang="pt-PT" sz="1400" spc="-235" dirty="0">
                          <a:effectLst/>
                        </a:rPr>
                        <a:t> </a:t>
                      </a:r>
                      <a:r>
                        <a:rPr lang="pt-PT" sz="1400" dirty="0">
                          <a:effectLst/>
                        </a:rPr>
                        <a:t>(___)</a:t>
                      </a:r>
                      <a:r>
                        <a:rPr lang="pt-PT" sz="1400" spc="-15" dirty="0">
                          <a:effectLst/>
                        </a:rPr>
                        <a:t> </a:t>
                      </a:r>
                      <a:r>
                        <a:rPr lang="pt-PT" sz="1400" dirty="0">
                          <a:effectLst/>
                        </a:rPr>
                        <a:t>Relatórios</a:t>
                      </a:r>
                      <a:r>
                        <a:rPr lang="pt-PT" sz="1400" spc="5" dirty="0">
                          <a:effectLst/>
                        </a:rPr>
                        <a:t> </a:t>
                      </a:r>
                      <a:r>
                        <a:rPr lang="pt-PT" sz="1400" dirty="0">
                          <a:effectLst/>
                        </a:rPr>
                        <a:t>de</a:t>
                      </a:r>
                      <a:r>
                        <a:rPr lang="pt-PT" sz="1400" spc="-10" dirty="0">
                          <a:effectLst/>
                        </a:rPr>
                        <a:t> </a:t>
                      </a:r>
                      <a:r>
                        <a:rPr lang="pt-PT" sz="1400" dirty="0">
                          <a:effectLst/>
                        </a:rPr>
                        <a:t>Acompanhamento</a:t>
                      </a:r>
                      <a:endParaRPr lang="pt-BR" sz="1400" dirty="0">
                        <a:effectLst/>
                      </a:endParaRPr>
                    </a:p>
                    <a:p>
                      <a:pPr marL="55245">
                        <a:spcBef>
                          <a:spcPts val="5"/>
                        </a:spcBef>
                        <a:spcAft>
                          <a:spcPts val="0"/>
                        </a:spcAft>
                      </a:pPr>
                      <a:r>
                        <a:rPr lang="pt-PT" sz="1400" dirty="0">
                          <a:effectLst/>
                        </a:rPr>
                        <a:t>(___)</a:t>
                      </a:r>
                      <a:r>
                        <a:rPr lang="pt-PT" sz="1400" spc="-15" dirty="0">
                          <a:effectLst/>
                        </a:rPr>
                        <a:t> </a:t>
                      </a:r>
                      <a:r>
                        <a:rPr lang="pt-PT" sz="1400" dirty="0">
                          <a:effectLst/>
                        </a:rPr>
                        <a:t>Outros:</a:t>
                      </a:r>
                      <a:r>
                        <a:rPr lang="pt-PT" sz="1400" spc="5" dirty="0">
                          <a:effectLst/>
                        </a:rPr>
                        <a:t> </a:t>
                      </a:r>
                      <a:r>
                        <a:rPr lang="pt-PT" sz="1400" dirty="0">
                          <a:effectLst/>
                        </a:rPr>
                        <a:t>____________________________________________________________________________</a:t>
                      </a:r>
                    </a:p>
                    <a:p>
                      <a:pPr marL="55245">
                        <a:spcBef>
                          <a:spcPts val="5"/>
                        </a:spcBef>
                        <a:spcAft>
                          <a:spcPts val="0"/>
                        </a:spcAft>
                      </a:pPr>
                      <a:endParaRPr lang="pt-BR" sz="1400" dirty="0">
                        <a:effectLst/>
                      </a:endParaRPr>
                    </a:p>
                    <a:p>
                      <a:pPr marL="742950" marR="53340" lvl="1" indent="-285750" algn="just">
                        <a:spcBef>
                          <a:spcPts val="285"/>
                        </a:spcBef>
                        <a:spcAft>
                          <a:spcPts val="0"/>
                        </a:spcAft>
                        <a:buSzPts val="1000"/>
                        <a:buFont typeface="Franklin Gothic Medium"/>
                        <a:buAutoNum type="arabicPeriod" startAt="3"/>
                        <a:tabLst>
                          <a:tab pos="328295" algn="l"/>
                        </a:tabLst>
                      </a:pPr>
                      <a:r>
                        <a:rPr lang="pt-PT" sz="1400" spc="-15" dirty="0">
                          <a:effectLst/>
                        </a:rPr>
                        <a:t>O</a:t>
                      </a:r>
                      <a:r>
                        <a:rPr lang="pt-PT" sz="1400" spc="5" dirty="0">
                          <a:effectLst/>
                        </a:rPr>
                        <a:t> </a:t>
                      </a:r>
                      <a:r>
                        <a:rPr lang="pt-PT" sz="1400" spc="-15" dirty="0">
                          <a:effectLst/>
                        </a:rPr>
                        <a:t>serviço</a:t>
                      </a:r>
                      <a:r>
                        <a:rPr lang="pt-PT" sz="1400" spc="5" dirty="0">
                          <a:effectLst/>
                        </a:rPr>
                        <a:t> </a:t>
                      </a:r>
                      <a:r>
                        <a:rPr lang="pt-PT" sz="1400" spc="-15" dirty="0">
                          <a:effectLst/>
                        </a:rPr>
                        <a:t>de</a:t>
                      </a:r>
                      <a:r>
                        <a:rPr lang="pt-PT" sz="1400" spc="5" dirty="0">
                          <a:effectLst/>
                        </a:rPr>
                        <a:t> </a:t>
                      </a:r>
                      <a:r>
                        <a:rPr lang="pt-PT" sz="1400" spc="-15" dirty="0">
                          <a:effectLst/>
                        </a:rPr>
                        <a:t>acolhimento</a:t>
                      </a:r>
                      <a:r>
                        <a:rPr lang="pt-PT" sz="1400" spc="5" dirty="0">
                          <a:effectLst/>
                        </a:rPr>
                        <a:t> </a:t>
                      </a:r>
                      <a:r>
                        <a:rPr lang="pt-PT" sz="1400" spc="-15" dirty="0">
                          <a:effectLst/>
                        </a:rPr>
                        <a:t>remete</a:t>
                      </a:r>
                      <a:r>
                        <a:rPr lang="pt-PT" sz="1400" spc="5" dirty="0">
                          <a:effectLst/>
                        </a:rPr>
                        <a:t> </a:t>
                      </a:r>
                      <a:r>
                        <a:rPr lang="pt-PT" sz="1400" spc="-15" dirty="0">
                          <a:effectLst/>
                        </a:rPr>
                        <a:t>à</a:t>
                      </a:r>
                      <a:r>
                        <a:rPr lang="pt-PT" sz="1400" spc="5" dirty="0">
                          <a:effectLst/>
                        </a:rPr>
                        <a:t> </a:t>
                      </a:r>
                      <a:r>
                        <a:rPr lang="pt-PT" sz="1400" spc="-15" dirty="0">
                          <a:effectLst/>
                        </a:rPr>
                        <a:t>autoridade</a:t>
                      </a:r>
                      <a:r>
                        <a:rPr lang="pt-PT" sz="1400" spc="5" dirty="0">
                          <a:effectLst/>
                        </a:rPr>
                        <a:t> </a:t>
                      </a:r>
                      <a:r>
                        <a:rPr lang="pt-PT" sz="1400" spc="-15" dirty="0">
                          <a:effectLst/>
                        </a:rPr>
                        <a:t>judiciária,</a:t>
                      </a:r>
                      <a:r>
                        <a:rPr lang="pt-PT" sz="1400" spc="5" dirty="0">
                          <a:effectLst/>
                        </a:rPr>
                        <a:t> </a:t>
                      </a:r>
                      <a:r>
                        <a:rPr lang="pt-PT" sz="1400" spc="-15" dirty="0">
                          <a:effectLst/>
                        </a:rPr>
                        <a:t>no</a:t>
                      </a:r>
                      <a:r>
                        <a:rPr lang="pt-PT" sz="1400" spc="5" dirty="0">
                          <a:effectLst/>
                        </a:rPr>
                        <a:t> </a:t>
                      </a:r>
                      <a:r>
                        <a:rPr lang="pt-PT" sz="1400" spc="-15" dirty="0">
                          <a:effectLst/>
                        </a:rPr>
                        <a:t>máximo</a:t>
                      </a:r>
                      <a:r>
                        <a:rPr lang="pt-PT" sz="1400" spc="5" dirty="0">
                          <a:effectLst/>
                        </a:rPr>
                        <a:t> </a:t>
                      </a:r>
                      <a:r>
                        <a:rPr lang="pt-PT" sz="1400" spc="-15" dirty="0">
                          <a:effectLst/>
                        </a:rPr>
                        <a:t>a</a:t>
                      </a:r>
                      <a:r>
                        <a:rPr lang="pt-PT" sz="1400" spc="5" dirty="0">
                          <a:effectLst/>
                        </a:rPr>
                        <a:t> </a:t>
                      </a:r>
                      <a:r>
                        <a:rPr lang="pt-PT" sz="1400" spc="-15" dirty="0">
                          <a:effectLst/>
                        </a:rPr>
                        <a:t>cada</a:t>
                      </a:r>
                      <a:r>
                        <a:rPr lang="pt-PT" sz="1400" spc="5" dirty="0">
                          <a:effectLst/>
                        </a:rPr>
                        <a:t> </a:t>
                      </a:r>
                      <a:r>
                        <a:rPr lang="pt-PT" sz="1400" spc="-15" dirty="0">
                          <a:effectLst/>
                        </a:rPr>
                        <a:t>06</a:t>
                      </a:r>
                      <a:r>
                        <a:rPr lang="pt-PT" sz="1400" spc="5" dirty="0">
                          <a:effectLst/>
                        </a:rPr>
                        <a:t> </a:t>
                      </a:r>
                      <a:r>
                        <a:rPr lang="pt-PT" sz="1400" spc="-15" dirty="0">
                          <a:effectLst/>
                        </a:rPr>
                        <a:t>(seis)</a:t>
                      </a:r>
                      <a:r>
                        <a:rPr lang="pt-PT" sz="1400" spc="5" dirty="0">
                          <a:effectLst/>
                        </a:rPr>
                        <a:t> </a:t>
                      </a:r>
                      <a:r>
                        <a:rPr lang="pt-PT" sz="1400" spc="-15" dirty="0">
                          <a:effectLst/>
                        </a:rPr>
                        <a:t>meses,</a:t>
                      </a:r>
                      <a:r>
                        <a:rPr lang="pt-PT" sz="1400" spc="5" dirty="0">
                          <a:effectLst/>
                        </a:rPr>
                        <a:t> </a:t>
                      </a:r>
                      <a:r>
                        <a:rPr lang="pt-PT" sz="1400" spc="-15" dirty="0">
                          <a:effectLst/>
                        </a:rPr>
                        <a:t>relatório</a:t>
                      </a:r>
                      <a:r>
                        <a:rPr lang="pt-PT" sz="1400" spc="5" dirty="0">
                          <a:effectLst/>
                        </a:rPr>
                        <a:t> </a:t>
                      </a:r>
                      <a:r>
                        <a:rPr lang="pt-PT" sz="1400" spc="-15" dirty="0">
                          <a:effectLst/>
                        </a:rPr>
                        <a:t>circunstanciado</a:t>
                      </a:r>
                      <a:r>
                        <a:rPr lang="pt-PT" sz="1400" spc="5" dirty="0">
                          <a:effectLst/>
                        </a:rPr>
                        <a:t> </a:t>
                      </a:r>
                      <a:r>
                        <a:rPr lang="pt-PT" sz="1400" spc="-15" dirty="0">
                          <a:effectLst/>
                        </a:rPr>
                        <a:t>acerca</a:t>
                      </a:r>
                      <a:r>
                        <a:rPr lang="pt-PT" sz="1400" spc="5" dirty="0">
                          <a:effectLst/>
                        </a:rPr>
                        <a:t> </a:t>
                      </a:r>
                      <a:r>
                        <a:rPr lang="pt-PT" sz="1400" spc="-15" dirty="0">
                          <a:effectLst/>
                        </a:rPr>
                        <a:t>da</a:t>
                      </a:r>
                      <a:r>
                        <a:rPr lang="pt-PT" sz="1400" spc="5" dirty="0">
                          <a:effectLst/>
                        </a:rPr>
                        <a:t> </a:t>
                      </a:r>
                      <a:r>
                        <a:rPr lang="pt-PT" sz="1400" spc="-15" dirty="0">
                          <a:effectLst/>
                        </a:rPr>
                        <a:t>situação</a:t>
                      </a:r>
                      <a:r>
                        <a:rPr lang="pt-PT" sz="1400" spc="5" dirty="0">
                          <a:effectLst/>
                        </a:rPr>
                        <a:t> </a:t>
                      </a:r>
                      <a:r>
                        <a:rPr lang="pt-PT" sz="1400" spc="-15" dirty="0">
                          <a:effectLst/>
                        </a:rPr>
                        <a:t>de</a:t>
                      </a:r>
                      <a:r>
                        <a:rPr lang="pt-PT" sz="1400" spc="5" dirty="0">
                          <a:effectLst/>
                        </a:rPr>
                        <a:t> </a:t>
                      </a:r>
                      <a:r>
                        <a:rPr lang="pt-PT" sz="1400" spc="-15" dirty="0">
                          <a:effectLst/>
                        </a:rPr>
                        <a:t>cada</a:t>
                      </a:r>
                      <a:r>
                        <a:rPr lang="pt-PT" sz="1400" spc="5" dirty="0">
                          <a:effectLst/>
                        </a:rPr>
                        <a:t> </a:t>
                      </a:r>
                      <a:r>
                        <a:rPr lang="pt-PT" sz="1400" spc="-15" dirty="0">
                          <a:effectLst/>
                        </a:rPr>
                        <a:t>criança</a:t>
                      </a:r>
                      <a:r>
                        <a:rPr lang="pt-PT" sz="1400" spc="5" dirty="0">
                          <a:effectLst/>
                        </a:rPr>
                        <a:t> </a:t>
                      </a:r>
                      <a:r>
                        <a:rPr lang="pt-PT" sz="1400" spc="-15" dirty="0">
                          <a:effectLst/>
                        </a:rPr>
                        <a:t>ou</a:t>
                      </a:r>
                      <a:r>
                        <a:rPr lang="pt-PT" sz="1400" spc="5" dirty="0">
                          <a:effectLst/>
                        </a:rPr>
                        <a:t> </a:t>
                      </a:r>
                      <a:r>
                        <a:rPr lang="pt-PT" sz="1400" spc="-15" dirty="0">
                          <a:effectLst/>
                        </a:rPr>
                        <a:t>adolescente</a:t>
                      </a:r>
                      <a:r>
                        <a:rPr lang="pt-PT" sz="1400" spc="5" dirty="0">
                          <a:effectLst/>
                        </a:rPr>
                        <a:t> </a:t>
                      </a:r>
                      <a:r>
                        <a:rPr lang="pt-PT" sz="1400" spc="-15" dirty="0">
                          <a:effectLst/>
                        </a:rPr>
                        <a:t>acolhido</a:t>
                      </a:r>
                      <a:r>
                        <a:rPr lang="pt-PT" sz="1400" spc="5" dirty="0">
                          <a:effectLst/>
                        </a:rPr>
                        <a:t> </a:t>
                      </a:r>
                      <a:r>
                        <a:rPr lang="pt-PT" sz="1400" spc="-15" dirty="0">
                          <a:effectLst/>
                        </a:rPr>
                        <a:t>e</a:t>
                      </a:r>
                      <a:r>
                        <a:rPr lang="pt-PT" sz="1400" spc="5" dirty="0">
                          <a:effectLst/>
                        </a:rPr>
                        <a:t> </a:t>
                      </a:r>
                      <a:r>
                        <a:rPr lang="pt-PT" sz="1400" spc="-15" dirty="0">
                          <a:effectLst/>
                        </a:rPr>
                        <a:t>de</a:t>
                      </a:r>
                      <a:r>
                        <a:rPr lang="pt-PT" sz="1400" spc="5" dirty="0">
                          <a:effectLst/>
                        </a:rPr>
                        <a:t> </a:t>
                      </a:r>
                      <a:r>
                        <a:rPr lang="pt-PT" sz="1400" spc="-15" dirty="0">
                          <a:effectLst/>
                        </a:rPr>
                        <a:t>sua</a:t>
                      </a:r>
                      <a:r>
                        <a:rPr lang="pt-PT" sz="1400" spc="5" dirty="0">
                          <a:effectLst/>
                        </a:rPr>
                        <a:t> </a:t>
                      </a:r>
                      <a:r>
                        <a:rPr lang="pt-PT" sz="1400" spc="-15" dirty="0">
                          <a:effectLst/>
                        </a:rPr>
                        <a:t>família</a:t>
                      </a:r>
                      <a:r>
                        <a:rPr lang="pt-PT" sz="1400" spc="5" dirty="0">
                          <a:effectLst/>
                        </a:rPr>
                        <a:t> </a:t>
                      </a:r>
                      <a:r>
                        <a:rPr lang="pt-PT" sz="1400" spc="-15" dirty="0">
                          <a:effectLst/>
                        </a:rPr>
                        <a:t>para</a:t>
                      </a:r>
                      <a:r>
                        <a:rPr lang="pt-PT" sz="1400" spc="5" dirty="0">
                          <a:effectLst/>
                        </a:rPr>
                        <a:t> </a:t>
                      </a:r>
                      <a:r>
                        <a:rPr lang="pt-PT" sz="1400" spc="-15" dirty="0">
                          <a:effectLst/>
                        </a:rPr>
                        <a:t>fins</a:t>
                      </a:r>
                      <a:r>
                        <a:rPr lang="pt-PT" sz="1400" spc="5" dirty="0">
                          <a:effectLst/>
                        </a:rPr>
                        <a:t> </a:t>
                      </a:r>
                      <a:r>
                        <a:rPr lang="pt-PT" sz="1400" spc="-15" dirty="0">
                          <a:effectLst/>
                        </a:rPr>
                        <a:t>de</a:t>
                      </a:r>
                      <a:r>
                        <a:rPr lang="pt-PT" sz="1400" spc="5" dirty="0">
                          <a:effectLst/>
                        </a:rPr>
                        <a:t> </a:t>
                      </a:r>
                      <a:r>
                        <a:rPr lang="pt-PT" sz="1400" spc="-15" dirty="0">
                          <a:effectLst/>
                        </a:rPr>
                        <a:t>reavaliação</a:t>
                      </a:r>
                      <a:r>
                        <a:rPr lang="pt-PT" sz="1400" spc="5" dirty="0">
                          <a:effectLst/>
                        </a:rPr>
                        <a:t> </a:t>
                      </a:r>
                      <a:r>
                        <a:rPr lang="pt-PT" sz="1400" spc="-15" dirty="0">
                          <a:effectLst/>
                        </a:rPr>
                        <a:t>da</a:t>
                      </a:r>
                      <a:r>
                        <a:rPr lang="pt-PT" sz="1400" spc="-5" dirty="0">
                          <a:effectLst/>
                        </a:rPr>
                        <a:t> </a:t>
                      </a:r>
                      <a:r>
                        <a:rPr lang="pt-PT" sz="1400" spc="-15" dirty="0">
                          <a:effectLst/>
                        </a:rPr>
                        <a:t>situação familiar?</a:t>
                      </a:r>
                      <a:endParaRPr lang="pt-BR" sz="1400" spc="-15" dirty="0">
                        <a:effectLst/>
                      </a:endParaRPr>
                    </a:p>
                    <a:p>
                      <a:pPr marL="55245" algn="just">
                        <a:spcBef>
                          <a:spcPts val="290"/>
                        </a:spcBef>
                        <a:spcAft>
                          <a:spcPts val="0"/>
                        </a:spcAft>
                      </a:pPr>
                      <a:r>
                        <a:rPr lang="pt-PT" sz="1400" dirty="0">
                          <a:effectLst/>
                        </a:rPr>
                        <a:t>(___)</a:t>
                      </a:r>
                      <a:r>
                        <a:rPr lang="pt-PT" sz="1400" spc="-10" dirty="0">
                          <a:effectLst/>
                        </a:rPr>
                        <a:t> </a:t>
                      </a:r>
                      <a:r>
                        <a:rPr lang="pt-PT" sz="1400" dirty="0">
                          <a:effectLst/>
                        </a:rPr>
                        <a:t>Sim        </a:t>
                      </a:r>
                      <a:r>
                        <a:rPr lang="pt-PT" sz="1400" spc="105" dirty="0">
                          <a:effectLst/>
                        </a:rPr>
                        <a:t> </a:t>
                      </a:r>
                      <a:r>
                        <a:rPr lang="pt-PT" sz="1400" dirty="0">
                          <a:effectLst/>
                        </a:rPr>
                        <a:t>(    </a:t>
                      </a:r>
                      <a:r>
                        <a:rPr lang="pt-PT" sz="1400" spc="235" dirty="0">
                          <a:effectLst/>
                        </a:rPr>
                        <a:t> </a:t>
                      </a:r>
                      <a:r>
                        <a:rPr lang="pt-PT" sz="1400" dirty="0">
                          <a:effectLst/>
                        </a:rPr>
                        <a:t>)</a:t>
                      </a:r>
                      <a:r>
                        <a:rPr lang="pt-PT" sz="1400" spc="-5" dirty="0">
                          <a:effectLst/>
                        </a:rPr>
                        <a:t> </a:t>
                      </a:r>
                      <a:r>
                        <a:rPr lang="pt-PT" sz="1400" dirty="0">
                          <a:effectLst/>
                        </a:rPr>
                        <a:t>Não</a:t>
                      </a:r>
                    </a:p>
                    <a:p>
                      <a:pPr marL="55245" algn="just">
                        <a:spcBef>
                          <a:spcPts val="290"/>
                        </a:spcBef>
                        <a:spcAft>
                          <a:spcPts val="0"/>
                        </a:spcAft>
                      </a:pPr>
                      <a:endParaRPr lang="pt-BR" sz="1400" dirty="0">
                        <a:effectLst/>
                      </a:endParaRPr>
                    </a:p>
                    <a:p>
                      <a:pPr marL="55245" algn="just">
                        <a:lnSpc>
                          <a:spcPct val="115000"/>
                        </a:lnSpc>
                        <a:spcBef>
                          <a:spcPts val="290"/>
                        </a:spcBef>
                        <a:spcAft>
                          <a:spcPts val="0"/>
                        </a:spcAft>
                      </a:pPr>
                      <a:r>
                        <a:rPr lang="pt-PT" sz="1400" dirty="0">
                          <a:solidFill>
                            <a:srgbClr val="FF0000"/>
                          </a:solidFill>
                          <a:effectLst/>
                        </a:rPr>
                        <a:t>Sugere-se realizar alteração para “trimestral” (considerando alteração no §1º, art. 19 do ECA </a:t>
                      </a:r>
                      <a:endParaRPr lang="pt-BR" sz="1400" dirty="0">
                        <a:solidFill>
                          <a:srgbClr val="FF0000"/>
                        </a:solidFill>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Rectangle 1"/>
          <p:cNvSpPr>
            <a:spLocks noChangeArrowheads="1"/>
          </p:cNvSpPr>
          <p:nvPr/>
        </p:nvSpPr>
        <p:spPr bwMode="auto">
          <a:xfrm>
            <a:off x="1738313" y="2624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28613" algn="l"/>
              </a:tabLst>
              <a:defRPr>
                <a:solidFill>
                  <a:schemeClr val="tx1"/>
                </a:solidFill>
                <a:latin typeface="Arial" pitchFamily="34" charset="0"/>
                <a:cs typeface="Arial" pitchFamily="34" charset="0"/>
              </a:defRPr>
            </a:lvl1pPr>
            <a:lvl2pPr fontAlgn="base">
              <a:spcBef>
                <a:spcPct val="0"/>
              </a:spcBef>
              <a:spcAft>
                <a:spcPct val="0"/>
              </a:spcAft>
              <a:tabLst>
                <a:tab pos="328613" algn="l"/>
              </a:tabLst>
              <a:defRPr>
                <a:solidFill>
                  <a:schemeClr val="tx1"/>
                </a:solidFill>
                <a:latin typeface="Arial" pitchFamily="34" charset="0"/>
                <a:cs typeface="Arial" pitchFamily="34" charset="0"/>
              </a:defRPr>
            </a:lvl2pPr>
            <a:lvl3pPr fontAlgn="base">
              <a:spcBef>
                <a:spcPct val="0"/>
              </a:spcBef>
              <a:spcAft>
                <a:spcPct val="0"/>
              </a:spcAft>
              <a:tabLst>
                <a:tab pos="328613" algn="l"/>
              </a:tabLst>
              <a:defRPr>
                <a:solidFill>
                  <a:schemeClr val="tx1"/>
                </a:solidFill>
                <a:latin typeface="Arial" pitchFamily="34" charset="0"/>
                <a:cs typeface="Arial" pitchFamily="34" charset="0"/>
              </a:defRPr>
            </a:lvl3pPr>
            <a:lvl4pPr fontAlgn="base">
              <a:spcBef>
                <a:spcPct val="0"/>
              </a:spcBef>
              <a:spcAft>
                <a:spcPct val="0"/>
              </a:spcAft>
              <a:tabLst>
                <a:tab pos="328613" algn="l"/>
              </a:tabLst>
              <a:defRPr>
                <a:solidFill>
                  <a:schemeClr val="tx1"/>
                </a:solidFill>
                <a:latin typeface="Arial" pitchFamily="34" charset="0"/>
                <a:cs typeface="Arial" pitchFamily="34" charset="0"/>
              </a:defRPr>
            </a:lvl4pPr>
            <a:lvl5pPr fontAlgn="base">
              <a:spcBef>
                <a:spcPct val="0"/>
              </a:spcBef>
              <a:spcAft>
                <a:spcPct val="0"/>
              </a:spcAft>
              <a:tabLst>
                <a:tab pos="328613" algn="l"/>
              </a:tabLst>
              <a:defRPr>
                <a:solidFill>
                  <a:schemeClr val="tx1"/>
                </a:solidFill>
                <a:latin typeface="Arial" pitchFamily="34" charset="0"/>
                <a:cs typeface="Arial" pitchFamily="34" charset="0"/>
              </a:defRPr>
            </a:lvl5pPr>
            <a:lvl6pPr fontAlgn="base">
              <a:spcBef>
                <a:spcPct val="0"/>
              </a:spcBef>
              <a:spcAft>
                <a:spcPct val="0"/>
              </a:spcAft>
              <a:tabLst>
                <a:tab pos="328613" algn="l"/>
              </a:tabLst>
              <a:defRPr>
                <a:solidFill>
                  <a:schemeClr val="tx1"/>
                </a:solidFill>
                <a:latin typeface="Arial" pitchFamily="34" charset="0"/>
                <a:cs typeface="Arial" pitchFamily="34" charset="0"/>
              </a:defRPr>
            </a:lvl6pPr>
            <a:lvl7pPr fontAlgn="base">
              <a:spcBef>
                <a:spcPct val="0"/>
              </a:spcBef>
              <a:spcAft>
                <a:spcPct val="0"/>
              </a:spcAft>
              <a:tabLst>
                <a:tab pos="328613" algn="l"/>
              </a:tabLst>
              <a:defRPr>
                <a:solidFill>
                  <a:schemeClr val="tx1"/>
                </a:solidFill>
                <a:latin typeface="Arial" pitchFamily="34" charset="0"/>
                <a:cs typeface="Arial" pitchFamily="34" charset="0"/>
              </a:defRPr>
            </a:lvl7pPr>
            <a:lvl8pPr fontAlgn="base">
              <a:spcBef>
                <a:spcPct val="0"/>
              </a:spcBef>
              <a:spcAft>
                <a:spcPct val="0"/>
              </a:spcAft>
              <a:tabLst>
                <a:tab pos="328613" algn="l"/>
              </a:tabLst>
              <a:defRPr>
                <a:solidFill>
                  <a:schemeClr val="tx1"/>
                </a:solidFill>
                <a:latin typeface="Arial" pitchFamily="34" charset="0"/>
                <a:cs typeface="Arial" pitchFamily="34" charset="0"/>
              </a:defRPr>
            </a:lvl8pPr>
            <a:lvl9pPr fontAlgn="base">
              <a:spcBef>
                <a:spcPct val="0"/>
              </a:spcBef>
              <a:spcAft>
                <a:spcPct val="0"/>
              </a:spcAft>
              <a:tabLst>
                <a:tab pos="328613"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28613" algn="l"/>
              </a:tabLst>
            </a:pPr>
            <a:endParaRPr kumimoji="0" lang="pt-BR" altLang="pt-BR" sz="1800" b="0" i="0" u="none" strike="noStrike" cap="none" normalizeH="0" baseline="0">
              <a:ln>
                <a:noFill/>
              </a:ln>
              <a:solidFill>
                <a:schemeClr val="tx1"/>
              </a:solidFill>
              <a:effectLst/>
              <a:latin typeface="Arial" pitchFamily="34" charset="0"/>
              <a:cs typeface="Arial" pitchFamily="34" charset="0"/>
            </a:endParaRPr>
          </a:p>
        </p:txBody>
      </p:sp>
      <p:sp>
        <p:nvSpPr>
          <p:cNvPr id="7" name="Seta para a direita 6"/>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413505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4156717305"/>
              </p:ext>
            </p:extLst>
          </p:nvPr>
        </p:nvGraphicFramePr>
        <p:xfrm>
          <a:off x="409433" y="614149"/>
          <a:ext cx="10604310" cy="5687060"/>
        </p:xfrm>
        <a:graphic>
          <a:graphicData uri="http://schemas.openxmlformats.org/drawingml/2006/table">
            <a:tbl>
              <a:tblPr firstRow="1" firstCol="1" lastRow="1" lastCol="1" bandRow="1" bandCol="1">
                <a:tableStyleId>{2D5ABB26-0587-4C30-8999-92F81FD0307C}</a:tableStyleId>
              </a:tblPr>
              <a:tblGrid>
                <a:gridCol w="10604310">
                  <a:extLst>
                    <a:ext uri="{9D8B030D-6E8A-4147-A177-3AD203B41FA5}">
                      <a16:colId xmlns:a16="http://schemas.microsoft.com/office/drawing/2014/main" val="20000"/>
                    </a:ext>
                  </a:extLst>
                </a:gridCol>
              </a:tblGrid>
              <a:tr h="4997848">
                <a:tc>
                  <a:txBody>
                    <a:bodyPr/>
                    <a:lstStyle/>
                    <a:p>
                      <a:pPr marL="12065" algn="just">
                        <a:spcBef>
                          <a:spcPts val="220"/>
                        </a:spcBef>
                        <a:spcAft>
                          <a:spcPts val="0"/>
                        </a:spcAft>
                      </a:pPr>
                      <a:r>
                        <a:rPr lang="pt-PT" sz="1600" b="1" u="sng" dirty="0">
                          <a:effectLst/>
                        </a:rPr>
                        <a:t>Plano</a:t>
                      </a:r>
                      <a:r>
                        <a:rPr lang="pt-PT" sz="1600" b="1" u="sng" spc="-25" dirty="0">
                          <a:effectLst/>
                        </a:rPr>
                        <a:t> </a:t>
                      </a:r>
                      <a:r>
                        <a:rPr lang="pt-PT" sz="1600" b="1" u="sng" dirty="0">
                          <a:effectLst/>
                        </a:rPr>
                        <a:t>Individual</a:t>
                      </a:r>
                      <a:r>
                        <a:rPr lang="pt-PT" sz="1600" b="1" u="sng" spc="-20" dirty="0">
                          <a:effectLst/>
                        </a:rPr>
                        <a:t> </a:t>
                      </a:r>
                      <a:r>
                        <a:rPr lang="pt-PT" sz="1600" b="1" u="sng" dirty="0">
                          <a:effectLst/>
                        </a:rPr>
                        <a:t>de</a:t>
                      </a:r>
                      <a:r>
                        <a:rPr lang="pt-PT" sz="1600" b="1" u="sng" spc="-20" dirty="0">
                          <a:effectLst/>
                        </a:rPr>
                        <a:t> </a:t>
                      </a:r>
                      <a:r>
                        <a:rPr lang="pt-PT" sz="1600" b="1" u="sng" dirty="0">
                          <a:effectLst/>
                        </a:rPr>
                        <a:t>Atendimento</a:t>
                      </a:r>
                      <a:r>
                        <a:rPr lang="pt-PT" sz="1600" b="1" u="sng" spc="-15" dirty="0">
                          <a:effectLst/>
                        </a:rPr>
                        <a:t> </a:t>
                      </a:r>
                      <a:r>
                        <a:rPr lang="pt-PT" sz="1600" b="1" u="sng" dirty="0">
                          <a:effectLst/>
                        </a:rPr>
                        <a:t>(PIA)</a:t>
                      </a:r>
                    </a:p>
                    <a:p>
                      <a:pPr marL="12065" algn="just">
                        <a:spcBef>
                          <a:spcPts val="220"/>
                        </a:spcBef>
                        <a:spcAft>
                          <a:spcPts val="0"/>
                        </a:spcAft>
                      </a:pPr>
                      <a:endParaRPr lang="pt-BR" sz="1600" dirty="0">
                        <a:effectLst/>
                      </a:endParaRPr>
                    </a:p>
                    <a:p>
                      <a:pPr marL="742950" marR="1613535" lvl="1" indent="-285750" algn="just">
                        <a:lnSpc>
                          <a:spcPct val="125000"/>
                        </a:lnSpc>
                        <a:spcBef>
                          <a:spcPts val="285"/>
                        </a:spcBef>
                        <a:spcAft>
                          <a:spcPts val="0"/>
                        </a:spcAft>
                        <a:buSzPts val="1000"/>
                        <a:buFont typeface="Franklin Gothic Medium"/>
                        <a:buAutoNum type="arabicPeriod" startAt="6"/>
                        <a:tabLst>
                          <a:tab pos="287020" algn="l"/>
                          <a:tab pos="898525" algn="l"/>
                        </a:tabLst>
                      </a:pPr>
                      <a:r>
                        <a:rPr lang="pt-PT" sz="1600" spc="-5" dirty="0">
                          <a:effectLst/>
                        </a:rPr>
                        <a:t>O</a:t>
                      </a:r>
                      <a:r>
                        <a:rPr lang="pt-PT" sz="1600" spc="-20" dirty="0">
                          <a:effectLst/>
                        </a:rPr>
                        <a:t> </a:t>
                      </a:r>
                      <a:r>
                        <a:rPr lang="pt-PT" sz="1600" spc="-5" dirty="0">
                          <a:effectLst/>
                        </a:rPr>
                        <a:t>PIA</a:t>
                      </a:r>
                      <a:r>
                        <a:rPr lang="pt-PT" sz="1600" spc="-20" dirty="0">
                          <a:effectLst/>
                        </a:rPr>
                        <a:t> </a:t>
                      </a:r>
                      <a:r>
                        <a:rPr lang="pt-PT" sz="1600" spc="-5" dirty="0">
                          <a:effectLst/>
                        </a:rPr>
                        <a:t>é</a:t>
                      </a:r>
                      <a:r>
                        <a:rPr lang="pt-PT" sz="1600" spc="-15" dirty="0">
                          <a:effectLst/>
                        </a:rPr>
                        <a:t> </a:t>
                      </a:r>
                      <a:r>
                        <a:rPr lang="pt-PT" sz="1600" spc="-5" dirty="0">
                          <a:effectLst/>
                        </a:rPr>
                        <a:t>elaborado imediatamente</a:t>
                      </a:r>
                      <a:r>
                        <a:rPr lang="pt-PT" sz="1600" spc="-15" dirty="0">
                          <a:effectLst/>
                        </a:rPr>
                        <a:t> </a:t>
                      </a:r>
                      <a:r>
                        <a:rPr lang="pt-PT" sz="1600" spc="-5" dirty="0">
                          <a:effectLst/>
                        </a:rPr>
                        <a:t>após</a:t>
                      </a:r>
                      <a:r>
                        <a:rPr lang="pt-PT" sz="1600" spc="-20" dirty="0">
                          <a:effectLst/>
                        </a:rPr>
                        <a:t> </a:t>
                      </a:r>
                      <a:r>
                        <a:rPr lang="pt-PT" sz="1600" spc="-5" dirty="0">
                          <a:effectLst/>
                        </a:rPr>
                        <a:t>o</a:t>
                      </a:r>
                      <a:r>
                        <a:rPr lang="pt-PT" sz="1600" spc="-10" dirty="0">
                          <a:effectLst/>
                        </a:rPr>
                        <a:t> </a:t>
                      </a:r>
                      <a:r>
                        <a:rPr lang="pt-PT" sz="1600" spc="-5" dirty="0">
                          <a:effectLst/>
                        </a:rPr>
                        <a:t>acolhimento</a:t>
                      </a:r>
                      <a:r>
                        <a:rPr lang="pt-PT" sz="1600" spc="5" dirty="0">
                          <a:effectLst/>
                        </a:rPr>
                        <a:t> </a:t>
                      </a:r>
                      <a:r>
                        <a:rPr lang="pt-PT" sz="1600" spc="-5" dirty="0">
                          <a:effectLst/>
                        </a:rPr>
                        <a:t>da</a:t>
                      </a:r>
                      <a:r>
                        <a:rPr lang="pt-PT" sz="1600" spc="-20" dirty="0">
                          <a:effectLst/>
                        </a:rPr>
                        <a:t> </a:t>
                      </a:r>
                      <a:r>
                        <a:rPr lang="pt-PT" sz="1600" spc="-5" dirty="0">
                          <a:effectLst/>
                        </a:rPr>
                        <a:t>criança</a:t>
                      </a:r>
                      <a:r>
                        <a:rPr lang="pt-PT" sz="1600" spc="-10" dirty="0">
                          <a:effectLst/>
                        </a:rPr>
                        <a:t> </a:t>
                      </a:r>
                      <a:r>
                        <a:rPr lang="pt-PT" sz="1600" spc="-5" dirty="0">
                          <a:effectLst/>
                        </a:rPr>
                        <a:t>e</a:t>
                      </a:r>
                      <a:r>
                        <a:rPr lang="pt-PT" sz="1600" spc="-15" dirty="0">
                          <a:effectLst/>
                        </a:rPr>
                        <a:t> </a:t>
                      </a:r>
                      <a:r>
                        <a:rPr lang="pt-PT" sz="1600" spc="-5" dirty="0">
                          <a:effectLst/>
                        </a:rPr>
                        <a:t>do</a:t>
                      </a:r>
                      <a:r>
                        <a:rPr lang="pt-PT" sz="1600" spc="-15" dirty="0">
                          <a:effectLst/>
                        </a:rPr>
                        <a:t> </a:t>
                      </a:r>
                      <a:r>
                        <a:rPr lang="pt-PT" sz="1600" spc="-5" dirty="0">
                          <a:effectLst/>
                        </a:rPr>
                        <a:t>adolescente?</a:t>
                      </a:r>
                      <a:r>
                        <a:rPr lang="pt-PT" sz="1600" spc="-235" dirty="0">
                          <a:effectLst/>
                        </a:rPr>
                        <a:t> </a:t>
                      </a:r>
                      <a:r>
                        <a:rPr lang="pt-PT" sz="1600" spc="-5" dirty="0">
                          <a:effectLst/>
                        </a:rPr>
                        <a:t>(___) Sim	(___) Não</a:t>
                      </a:r>
                      <a:endParaRPr lang="pt-BR" sz="1600" spc="-5" dirty="0">
                        <a:effectLst/>
                      </a:endParaRPr>
                    </a:p>
                    <a:p>
                      <a:pPr marL="742950" marR="20320" lvl="1" indent="-285750" algn="just">
                        <a:spcBef>
                          <a:spcPts val="5"/>
                        </a:spcBef>
                        <a:spcAft>
                          <a:spcPts val="0"/>
                        </a:spcAft>
                        <a:buSzPts val="1000"/>
                        <a:buFont typeface="Franklin Gothic Medium"/>
                        <a:buAutoNum type="arabicPeriod" startAt="6"/>
                        <a:tabLst>
                          <a:tab pos="287020" algn="l"/>
                        </a:tabLst>
                      </a:pPr>
                      <a:r>
                        <a:rPr lang="pt-PT" sz="1600" spc="-5" dirty="0">
                          <a:effectLst/>
                        </a:rPr>
                        <a:t>A</a:t>
                      </a:r>
                      <a:r>
                        <a:rPr lang="pt-PT" sz="1600" spc="140" dirty="0">
                          <a:effectLst/>
                        </a:rPr>
                        <a:t> </a:t>
                      </a:r>
                      <a:r>
                        <a:rPr lang="pt-PT" sz="1600" spc="-5" dirty="0">
                          <a:effectLst/>
                        </a:rPr>
                        <a:t>elaboração</a:t>
                      </a:r>
                      <a:r>
                        <a:rPr lang="pt-PT" sz="1600" spc="150" dirty="0">
                          <a:effectLst/>
                        </a:rPr>
                        <a:t> </a:t>
                      </a:r>
                      <a:r>
                        <a:rPr lang="pt-PT" sz="1600" spc="-5" dirty="0">
                          <a:effectLst/>
                        </a:rPr>
                        <a:t>do</a:t>
                      </a:r>
                      <a:r>
                        <a:rPr lang="pt-PT" sz="1600" spc="140" dirty="0">
                          <a:effectLst/>
                        </a:rPr>
                        <a:t> </a:t>
                      </a:r>
                      <a:r>
                        <a:rPr lang="pt-PT" sz="1600" spc="-5" dirty="0">
                          <a:effectLst/>
                        </a:rPr>
                        <a:t>PIA</a:t>
                      </a:r>
                      <a:r>
                        <a:rPr lang="pt-PT" sz="1600" spc="140" dirty="0">
                          <a:effectLst/>
                        </a:rPr>
                        <a:t> </a:t>
                      </a:r>
                      <a:r>
                        <a:rPr lang="pt-PT" sz="1600" spc="-5" dirty="0">
                          <a:effectLst/>
                        </a:rPr>
                        <a:t>é</a:t>
                      </a:r>
                      <a:r>
                        <a:rPr lang="pt-PT" sz="1600" spc="145" dirty="0">
                          <a:effectLst/>
                        </a:rPr>
                        <a:t> </a:t>
                      </a:r>
                      <a:r>
                        <a:rPr lang="pt-PT" sz="1600" spc="-5" dirty="0">
                          <a:effectLst/>
                        </a:rPr>
                        <a:t>realizada</a:t>
                      </a:r>
                      <a:r>
                        <a:rPr lang="pt-PT" sz="1600" spc="150" dirty="0">
                          <a:effectLst/>
                        </a:rPr>
                        <a:t> </a:t>
                      </a:r>
                      <a:r>
                        <a:rPr lang="pt-PT" sz="1600" spc="-5" dirty="0">
                          <a:effectLst/>
                        </a:rPr>
                        <a:t>em</a:t>
                      </a:r>
                      <a:r>
                        <a:rPr lang="pt-PT" sz="1600" spc="150" dirty="0">
                          <a:effectLst/>
                        </a:rPr>
                        <a:t> </a:t>
                      </a:r>
                      <a:r>
                        <a:rPr lang="pt-PT" sz="1600" spc="-5" dirty="0">
                          <a:effectLst/>
                        </a:rPr>
                        <a:t>parceria</a:t>
                      </a:r>
                      <a:r>
                        <a:rPr lang="pt-PT" sz="1600" spc="165" dirty="0">
                          <a:effectLst/>
                        </a:rPr>
                        <a:t> </a:t>
                      </a:r>
                      <a:r>
                        <a:rPr lang="pt-PT" sz="1600" spc="-5" dirty="0">
                          <a:effectLst/>
                        </a:rPr>
                        <a:t>com</a:t>
                      </a:r>
                      <a:r>
                        <a:rPr lang="pt-PT" sz="1600" spc="140" dirty="0">
                          <a:effectLst/>
                        </a:rPr>
                        <a:t> </a:t>
                      </a:r>
                      <a:r>
                        <a:rPr lang="pt-PT" sz="1600" spc="-5" dirty="0">
                          <a:effectLst/>
                        </a:rPr>
                        <a:t>o</a:t>
                      </a:r>
                      <a:r>
                        <a:rPr lang="pt-PT" sz="1600" spc="140" dirty="0">
                          <a:effectLst/>
                        </a:rPr>
                        <a:t> </a:t>
                      </a:r>
                      <a:r>
                        <a:rPr lang="pt-PT" sz="1600" spc="-5" dirty="0">
                          <a:effectLst/>
                        </a:rPr>
                        <a:t>Conselho</a:t>
                      </a:r>
                      <a:r>
                        <a:rPr lang="pt-PT" sz="1600" spc="150" dirty="0">
                          <a:effectLst/>
                        </a:rPr>
                        <a:t> </a:t>
                      </a:r>
                      <a:r>
                        <a:rPr lang="pt-PT" sz="1600" spc="-5" dirty="0">
                          <a:effectLst/>
                        </a:rPr>
                        <a:t>Tutelar</a:t>
                      </a:r>
                      <a:r>
                        <a:rPr lang="pt-PT" sz="1600" spc="150" dirty="0">
                          <a:effectLst/>
                        </a:rPr>
                        <a:t> </a:t>
                      </a:r>
                      <a:r>
                        <a:rPr lang="pt-PT" sz="1600" spc="-5" dirty="0">
                          <a:effectLst/>
                        </a:rPr>
                        <a:t>e,</a:t>
                      </a:r>
                      <a:r>
                        <a:rPr lang="pt-PT" sz="1600" spc="150" dirty="0">
                          <a:effectLst/>
                        </a:rPr>
                        <a:t> </a:t>
                      </a:r>
                      <a:r>
                        <a:rPr lang="pt-PT" sz="1600" spc="-5" dirty="0">
                          <a:effectLst/>
                        </a:rPr>
                        <a:t>sempre</a:t>
                      </a:r>
                      <a:r>
                        <a:rPr lang="pt-PT" sz="1600" spc="145" dirty="0">
                          <a:effectLst/>
                        </a:rPr>
                        <a:t> </a:t>
                      </a:r>
                      <a:r>
                        <a:rPr lang="pt-PT" sz="1600" spc="-5" dirty="0">
                          <a:effectLst/>
                        </a:rPr>
                        <a:t>que</a:t>
                      </a:r>
                      <a:r>
                        <a:rPr lang="pt-PT" sz="1600" spc="140" dirty="0">
                          <a:effectLst/>
                        </a:rPr>
                        <a:t> </a:t>
                      </a:r>
                      <a:r>
                        <a:rPr lang="pt-PT" sz="1600" spc="-5" dirty="0">
                          <a:effectLst/>
                        </a:rPr>
                        <a:t>possível,</a:t>
                      </a:r>
                      <a:r>
                        <a:rPr lang="pt-PT" sz="1600" spc="160" dirty="0">
                          <a:effectLst/>
                        </a:rPr>
                        <a:t> </a:t>
                      </a:r>
                      <a:r>
                        <a:rPr lang="pt-PT" sz="1600" spc="-5" dirty="0">
                          <a:effectLst/>
                        </a:rPr>
                        <a:t>com</a:t>
                      </a:r>
                      <a:r>
                        <a:rPr lang="pt-PT" sz="1600" spc="140" dirty="0">
                          <a:effectLst/>
                        </a:rPr>
                        <a:t> </a:t>
                      </a:r>
                      <a:r>
                        <a:rPr lang="pt-PT" sz="1600" spc="-5" dirty="0">
                          <a:effectLst/>
                        </a:rPr>
                        <a:t>a</a:t>
                      </a:r>
                      <a:r>
                        <a:rPr lang="pt-PT" sz="1600" spc="140" dirty="0">
                          <a:effectLst/>
                        </a:rPr>
                        <a:t> </a:t>
                      </a:r>
                      <a:r>
                        <a:rPr lang="pt-PT" sz="1600" spc="-5" dirty="0">
                          <a:effectLst/>
                        </a:rPr>
                        <a:t>equipe</a:t>
                      </a:r>
                      <a:r>
                        <a:rPr lang="pt-PT" sz="1600" spc="-235" dirty="0">
                          <a:effectLst/>
                        </a:rPr>
                        <a:t> </a:t>
                      </a:r>
                      <a:r>
                        <a:rPr lang="pt-PT" sz="1600" spc="-5" dirty="0">
                          <a:effectLst/>
                        </a:rPr>
                        <a:t>interprofissional</a:t>
                      </a:r>
                      <a:r>
                        <a:rPr lang="pt-PT" sz="1600" spc="5" dirty="0">
                          <a:effectLst/>
                        </a:rPr>
                        <a:t> </a:t>
                      </a:r>
                      <a:r>
                        <a:rPr lang="pt-PT" sz="1600" spc="-5" dirty="0">
                          <a:effectLst/>
                        </a:rPr>
                        <a:t>da Justiça</a:t>
                      </a:r>
                      <a:r>
                        <a:rPr lang="pt-PT" sz="1600" spc="5" dirty="0">
                          <a:effectLst/>
                        </a:rPr>
                        <a:t> </a:t>
                      </a:r>
                      <a:r>
                        <a:rPr lang="pt-PT" sz="1600" spc="-5" dirty="0">
                          <a:effectLst/>
                        </a:rPr>
                        <a:t>da Infância</a:t>
                      </a:r>
                      <a:r>
                        <a:rPr lang="pt-PT" sz="1600" spc="-10" dirty="0">
                          <a:effectLst/>
                        </a:rPr>
                        <a:t> </a:t>
                      </a:r>
                      <a:r>
                        <a:rPr lang="pt-PT" sz="1600" spc="-5" dirty="0">
                          <a:effectLst/>
                        </a:rPr>
                        <a:t>e da Juventude?</a:t>
                      </a:r>
                    </a:p>
                    <a:p>
                      <a:pPr marL="742950" marR="20320" lvl="1" indent="-285750" algn="just">
                        <a:spcBef>
                          <a:spcPts val="5"/>
                        </a:spcBef>
                        <a:spcAft>
                          <a:spcPts val="0"/>
                        </a:spcAft>
                        <a:buSzPts val="1000"/>
                        <a:buFont typeface="Franklin Gothic Medium"/>
                        <a:buAutoNum type="arabicPeriod" startAt="6"/>
                        <a:tabLst>
                          <a:tab pos="287020" algn="l"/>
                        </a:tabLst>
                      </a:pPr>
                      <a:endParaRPr lang="pt-BR" sz="1600" spc="-5" dirty="0">
                        <a:effectLst/>
                      </a:endParaRPr>
                    </a:p>
                    <a:p>
                      <a:pPr marL="12065" algn="just">
                        <a:spcBef>
                          <a:spcPts val="290"/>
                        </a:spcBef>
                        <a:spcAft>
                          <a:spcPts val="0"/>
                        </a:spcAft>
                        <a:tabLst>
                          <a:tab pos="898525" algn="l"/>
                        </a:tabLst>
                      </a:pPr>
                      <a:r>
                        <a:rPr lang="pt-PT" sz="1600" dirty="0">
                          <a:effectLst/>
                        </a:rPr>
                        <a:t>(___) Sim	(___)</a:t>
                      </a:r>
                      <a:r>
                        <a:rPr lang="pt-PT" sz="1600" spc="-15" dirty="0">
                          <a:effectLst/>
                        </a:rPr>
                        <a:t> </a:t>
                      </a:r>
                      <a:r>
                        <a:rPr lang="pt-PT" sz="1600" dirty="0">
                          <a:effectLst/>
                        </a:rPr>
                        <a:t>Não</a:t>
                      </a:r>
                      <a:endParaRPr lang="pt-BR" sz="1600" dirty="0">
                        <a:effectLst/>
                      </a:endParaRPr>
                    </a:p>
                    <a:p>
                      <a:pPr marL="742950" marR="14605" lvl="1" indent="-285750" algn="just">
                        <a:spcBef>
                          <a:spcPts val="285"/>
                        </a:spcBef>
                        <a:spcAft>
                          <a:spcPts val="0"/>
                        </a:spcAft>
                        <a:buSzPts val="1000"/>
                        <a:buFont typeface="Franklin Gothic Medium"/>
                        <a:buAutoNum type="arabicPeriod" startAt="6"/>
                        <a:tabLst>
                          <a:tab pos="287020" algn="l"/>
                        </a:tabLst>
                      </a:pPr>
                      <a:r>
                        <a:rPr lang="pt-PT" sz="1600" spc="-5" dirty="0">
                          <a:effectLst/>
                        </a:rPr>
                        <a:t>Há a contribuição para a elaboração do PIA pela equipe responsável pela supervisão dos serviços de acolhimento</a:t>
                      </a:r>
                      <a:r>
                        <a:rPr lang="pt-PT" sz="1600" spc="-235" dirty="0">
                          <a:effectLst/>
                        </a:rPr>
                        <a:t> </a:t>
                      </a:r>
                      <a:r>
                        <a:rPr lang="pt-PT" sz="1600" spc="-5" dirty="0">
                          <a:effectLst/>
                        </a:rPr>
                        <a:t>(ligada ao órgão gestor</a:t>
                      </a:r>
                      <a:r>
                        <a:rPr lang="pt-PT" sz="1600" spc="5" dirty="0">
                          <a:effectLst/>
                        </a:rPr>
                        <a:t> </a:t>
                      </a:r>
                      <a:r>
                        <a:rPr lang="pt-PT" sz="1600" spc="-5" dirty="0">
                          <a:effectLst/>
                        </a:rPr>
                        <a:t>da Assistência</a:t>
                      </a:r>
                      <a:r>
                        <a:rPr lang="pt-PT" sz="1600" spc="5" dirty="0">
                          <a:effectLst/>
                        </a:rPr>
                        <a:t> </a:t>
                      </a:r>
                      <a:r>
                        <a:rPr lang="pt-PT" sz="1600" spc="-5" dirty="0">
                          <a:effectLst/>
                        </a:rPr>
                        <a:t>Social)?</a:t>
                      </a:r>
                    </a:p>
                    <a:p>
                      <a:pPr marL="742950" marR="14605" lvl="1" indent="-285750" algn="just">
                        <a:spcBef>
                          <a:spcPts val="285"/>
                        </a:spcBef>
                        <a:spcAft>
                          <a:spcPts val="0"/>
                        </a:spcAft>
                        <a:buSzPts val="1000"/>
                        <a:buFont typeface="Franklin Gothic Medium"/>
                        <a:buAutoNum type="arabicPeriod" startAt="6"/>
                        <a:tabLst>
                          <a:tab pos="287020" algn="l"/>
                        </a:tabLst>
                      </a:pPr>
                      <a:endParaRPr lang="pt-BR" sz="1600" spc="-5" dirty="0">
                        <a:effectLst/>
                      </a:endParaRPr>
                    </a:p>
                    <a:p>
                      <a:pPr marL="12065" algn="just">
                        <a:spcBef>
                          <a:spcPts val="285"/>
                        </a:spcBef>
                        <a:spcAft>
                          <a:spcPts val="0"/>
                        </a:spcAft>
                        <a:tabLst>
                          <a:tab pos="898525" algn="l"/>
                        </a:tabLst>
                      </a:pPr>
                      <a:r>
                        <a:rPr lang="pt-PT" sz="1600" dirty="0">
                          <a:effectLst/>
                        </a:rPr>
                        <a:t>(___) Sim	(___)</a:t>
                      </a:r>
                      <a:r>
                        <a:rPr lang="pt-PT" sz="1600" spc="-15" dirty="0">
                          <a:effectLst/>
                        </a:rPr>
                        <a:t> </a:t>
                      </a:r>
                      <a:r>
                        <a:rPr lang="pt-PT" sz="1600" dirty="0">
                          <a:effectLst/>
                        </a:rPr>
                        <a:t>Não</a:t>
                      </a:r>
                      <a:endParaRPr lang="pt-BR" sz="1600" dirty="0">
                        <a:effectLst/>
                      </a:endParaRPr>
                    </a:p>
                    <a:p>
                      <a:pPr marL="742950" lvl="1" indent="-285750" algn="just">
                        <a:spcBef>
                          <a:spcPts val="285"/>
                        </a:spcBef>
                        <a:spcAft>
                          <a:spcPts val="0"/>
                        </a:spcAft>
                        <a:buSzPts val="1000"/>
                        <a:buFont typeface="Franklin Gothic Medium"/>
                        <a:buAutoNum type="arabicPeriod" startAt="6"/>
                        <a:tabLst>
                          <a:tab pos="287020" algn="l"/>
                        </a:tabLst>
                      </a:pPr>
                      <a:r>
                        <a:rPr lang="pt-PT" sz="1600" spc="-5" dirty="0">
                          <a:effectLst/>
                        </a:rPr>
                        <a:t>Constam</a:t>
                      </a:r>
                      <a:r>
                        <a:rPr lang="pt-PT" sz="1600" spc="-10" dirty="0">
                          <a:effectLst/>
                        </a:rPr>
                        <a:t> </a:t>
                      </a:r>
                      <a:r>
                        <a:rPr lang="pt-PT" sz="1600" spc="-5" dirty="0">
                          <a:effectLst/>
                        </a:rPr>
                        <a:t>no</a:t>
                      </a:r>
                      <a:r>
                        <a:rPr lang="pt-PT" sz="1600" spc="-15" dirty="0">
                          <a:effectLst/>
                        </a:rPr>
                        <a:t> </a:t>
                      </a:r>
                      <a:r>
                        <a:rPr lang="pt-PT" sz="1600" spc="-5" dirty="0">
                          <a:effectLst/>
                        </a:rPr>
                        <a:t>PIA:</a:t>
                      </a:r>
                    </a:p>
                    <a:p>
                      <a:pPr marL="742950" lvl="1" indent="-285750" algn="just">
                        <a:spcBef>
                          <a:spcPts val="285"/>
                        </a:spcBef>
                        <a:spcAft>
                          <a:spcPts val="0"/>
                        </a:spcAft>
                        <a:buSzPts val="1000"/>
                        <a:buFont typeface="Franklin Gothic Medium"/>
                        <a:buAutoNum type="arabicPeriod" startAt="6"/>
                        <a:tabLst>
                          <a:tab pos="287020" algn="l"/>
                        </a:tabLst>
                      </a:pPr>
                      <a:endParaRPr lang="pt-BR" sz="1600" spc="-5" dirty="0">
                        <a:effectLst/>
                      </a:endParaRPr>
                    </a:p>
                    <a:p>
                      <a:pPr marL="12065" algn="just">
                        <a:spcBef>
                          <a:spcPts val="285"/>
                        </a:spcBef>
                        <a:spcAft>
                          <a:spcPts val="0"/>
                        </a:spcAft>
                      </a:pPr>
                      <a:r>
                        <a:rPr lang="pt-PT" sz="1600" dirty="0">
                          <a:effectLst/>
                        </a:rPr>
                        <a:t>(___)</a:t>
                      </a:r>
                      <a:r>
                        <a:rPr lang="pt-PT" sz="1600" spc="190" dirty="0">
                          <a:effectLst/>
                        </a:rPr>
                        <a:t> </a:t>
                      </a:r>
                      <a:r>
                        <a:rPr lang="pt-PT" sz="1600" dirty="0">
                          <a:effectLst/>
                        </a:rPr>
                        <a:t>os</a:t>
                      </a:r>
                      <a:r>
                        <a:rPr lang="pt-PT" sz="1600" spc="190" dirty="0">
                          <a:effectLst/>
                        </a:rPr>
                        <a:t> </a:t>
                      </a:r>
                      <a:r>
                        <a:rPr lang="pt-PT" sz="1600" dirty="0">
                          <a:effectLst/>
                        </a:rPr>
                        <a:t>resultados</a:t>
                      </a:r>
                      <a:r>
                        <a:rPr lang="pt-PT" sz="1600" spc="200" dirty="0">
                          <a:effectLst/>
                        </a:rPr>
                        <a:t> </a:t>
                      </a:r>
                      <a:r>
                        <a:rPr lang="pt-PT" sz="1600" dirty="0">
                          <a:effectLst/>
                        </a:rPr>
                        <a:t>da</a:t>
                      </a:r>
                      <a:r>
                        <a:rPr lang="pt-PT" sz="1600" spc="180" dirty="0">
                          <a:effectLst/>
                        </a:rPr>
                        <a:t> </a:t>
                      </a:r>
                      <a:r>
                        <a:rPr lang="pt-PT" sz="1600" dirty="0">
                          <a:effectLst/>
                        </a:rPr>
                        <a:t>avaliação</a:t>
                      </a:r>
                      <a:r>
                        <a:rPr lang="pt-PT" sz="1600" spc="205" dirty="0">
                          <a:effectLst/>
                        </a:rPr>
                        <a:t> </a:t>
                      </a:r>
                      <a:r>
                        <a:rPr lang="pt-PT" sz="1600" dirty="0">
                          <a:effectLst/>
                        </a:rPr>
                        <a:t>interdisciplinar</a:t>
                      </a:r>
                      <a:r>
                        <a:rPr lang="pt-PT" sz="1600" spc="205" dirty="0">
                          <a:effectLst/>
                        </a:rPr>
                        <a:t> </a:t>
                      </a:r>
                      <a:r>
                        <a:rPr lang="pt-PT" sz="1600" dirty="0">
                          <a:effectLst/>
                        </a:rPr>
                        <a:t>(motivos</a:t>
                      </a:r>
                      <a:r>
                        <a:rPr lang="pt-PT" sz="1600" spc="195" dirty="0">
                          <a:effectLst/>
                        </a:rPr>
                        <a:t> </a:t>
                      </a:r>
                      <a:r>
                        <a:rPr lang="pt-PT" sz="1600" dirty="0">
                          <a:effectLst/>
                        </a:rPr>
                        <a:t>que</a:t>
                      </a:r>
                      <a:r>
                        <a:rPr lang="pt-PT" sz="1600" spc="190" dirty="0">
                          <a:effectLst/>
                        </a:rPr>
                        <a:t> </a:t>
                      </a:r>
                      <a:r>
                        <a:rPr lang="pt-PT" sz="1600" dirty="0">
                          <a:effectLst/>
                        </a:rPr>
                        <a:t>levaram</a:t>
                      </a:r>
                      <a:r>
                        <a:rPr lang="pt-PT" sz="1600" spc="205" dirty="0">
                          <a:effectLst/>
                        </a:rPr>
                        <a:t> </a:t>
                      </a:r>
                      <a:r>
                        <a:rPr lang="pt-PT" sz="1600" dirty="0">
                          <a:effectLst/>
                        </a:rPr>
                        <a:t>ao</a:t>
                      </a:r>
                      <a:r>
                        <a:rPr lang="pt-PT" sz="1600" spc="195" dirty="0">
                          <a:effectLst/>
                        </a:rPr>
                        <a:t> </a:t>
                      </a:r>
                      <a:r>
                        <a:rPr lang="pt-PT" sz="1600" dirty="0">
                          <a:effectLst/>
                        </a:rPr>
                        <a:t>abrigamento,</a:t>
                      </a:r>
                      <a:r>
                        <a:rPr lang="pt-PT" sz="1600" spc="200" dirty="0">
                          <a:effectLst/>
                        </a:rPr>
                        <a:t> </a:t>
                      </a:r>
                      <a:r>
                        <a:rPr lang="pt-PT" sz="1600" dirty="0">
                          <a:effectLst/>
                        </a:rPr>
                        <a:t>configuração</a:t>
                      </a:r>
                      <a:r>
                        <a:rPr lang="pt-PT" sz="1600" spc="195" dirty="0">
                          <a:effectLst/>
                        </a:rPr>
                        <a:t> </a:t>
                      </a:r>
                      <a:r>
                        <a:rPr lang="pt-PT" sz="1600" dirty="0">
                          <a:effectLst/>
                        </a:rPr>
                        <a:t>e</a:t>
                      </a:r>
                      <a:r>
                        <a:rPr lang="pt-PT" sz="1600" spc="180" dirty="0">
                          <a:effectLst/>
                        </a:rPr>
                        <a:t> </a:t>
                      </a:r>
                      <a:r>
                        <a:rPr lang="pt-PT" sz="1600" dirty="0">
                          <a:effectLst/>
                        </a:rPr>
                        <a:t>dinâmica</a:t>
                      </a:r>
                      <a:r>
                        <a:rPr lang="pt-PT" sz="1600" spc="-235" dirty="0">
                          <a:effectLst/>
                        </a:rPr>
                        <a:t> </a:t>
                      </a:r>
                      <a:r>
                        <a:rPr lang="pt-PT" sz="1600" dirty="0">
                          <a:effectLst/>
                        </a:rPr>
                        <a:t>familiar,</a:t>
                      </a:r>
                      <a:r>
                        <a:rPr lang="pt-PT" sz="1600" spc="10" dirty="0">
                          <a:effectLst/>
                        </a:rPr>
                        <a:t> </a:t>
                      </a:r>
                      <a:r>
                        <a:rPr lang="pt-PT" sz="1600" dirty="0">
                          <a:effectLst/>
                        </a:rPr>
                        <a:t>condições socioeconômicas, rede de</a:t>
                      </a:r>
                      <a:r>
                        <a:rPr lang="pt-PT" sz="1600" spc="-5" dirty="0">
                          <a:effectLst/>
                        </a:rPr>
                        <a:t> </a:t>
                      </a:r>
                      <a:r>
                        <a:rPr lang="pt-PT" sz="1600" dirty="0">
                          <a:effectLst/>
                        </a:rPr>
                        <a:t>relacionamentos</a:t>
                      </a:r>
                      <a:r>
                        <a:rPr lang="pt-PT" sz="1600" spc="5" dirty="0">
                          <a:effectLst/>
                        </a:rPr>
                        <a:t> </a:t>
                      </a:r>
                      <a:r>
                        <a:rPr lang="pt-PT" sz="1600" dirty="0">
                          <a:effectLst/>
                        </a:rPr>
                        <a:t>etc).</a:t>
                      </a:r>
                      <a:endParaRPr lang="pt-BR" sz="1600" dirty="0">
                        <a:effectLst/>
                      </a:endParaRPr>
                    </a:p>
                    <a:p>
                      <a:pPr marL="12065" algn="just">
                        <a:spcBef>
                          <a:spcPts val="295"/>
                        </a:spcBef>
                        <a:spcAft>
                          <a:spcPts val="0"/>
                        </a:spcAft>
                      </a:pPr>
                      <a:r>
                        <a:rPr lang="pt-PT" sz="1600" dirty="0">
                          <a:effectLst/>
                        </a:rPr>
                        <a:t>(___)</a:t>
                      </a:r>
                      <a:r>
                        <a:rPr lang="pt-PT" sz="1600" spc="-15" dirty="0">
                          <a:effectLst/>
                        </a:rPr>
                        <a:t> </a:t>
                      </a:r>
                      <a:r>
                        <a:rPr lang="pt-PT" sz="1600" dirty="0">
                          <a:effectLst/>
                        </a:rPr>
                        <a:t>os</a:t>
                      </a:r>
                      <a:r>
                        <a:rPr lang="pt-PT" sz="1600" spc="-15" dirty="0">
                          <a:effectLst/>
                        </a:rPr>
                        <a:t> </a:t>
                      </a:r>
                      <a:r>
                        <a:rPr lang="pt-PT" sz="1600" dirty="0">
                          <a:effectLst/>
                        </a:rPr>
                        <a:t>compromissos</a:t>
                      </a:r>
                      <a:r>
                        <a:rPr lang="pt-PT" sz="1600" spc="-15" dirty="0">
                          <a:effectLst/>
                        </a:rPr>
                        <a:t> </a:t>
                      </a:r>
                      <a:r>
                        <a:rPr lang="pt-PT" sz="1600" dirty="0">
                          <a:effectLst/>
                        </a:rPr>
                        <a:t>assumidos</a:t>
                      </a:r>
                      <a:r>
                        <a:rPr lang="pt-PT" sz="1600" spc="-10" dirty="0">
                          <a:effectLst/>
                        </a:rPr>
                        <a:t> </a:t>
                      </a:r>
                      <a:r>
                        <a:rPr lang="pt-PT" sz="1600" dirty="0">
                          <a:effectLst/>
                        </a:rPr>
                        <a:t>pelos</a:t>
                      </a:r>
                      <a:r>
                        <a:rPr lang="pt-PT" sz="1600" spc="-15" dirty="0">
                          <a:effectLst/>
                        </a:rPr>
                        <a:t> </a:t>
                      </a:r>
                      <a:r>
                        <a:rPr lang="pt-PT" sz="1600" dirty="0">
                          <a:effectLst/>
                        </a:rPr>
                        <a:t>pais</a:t>
                      </a:r>
                      <a:r>
                        <a:rPr lang="pt-PT" sz="1600" spc="-15" dirty="0">
                          <a:effectLst/>
                        </a:rPr>
                        <a:t> </a:t>
                      </a:r>
                      <a:r>
                        <a:rPr lang="pt-PT" sz="1600" dirty="0">
                          <a:effectLst/>
                        </a:rPr>
                        <a:t>ou</a:t>
                      </a:r>
                      <a:r>
                        <a:rPr lang="pt-PT" sz="1600" spc="-15" dirty="0">
                          <a:effectLst/>
                        </a:rPr>
                        <a:t> </a:t>
                      </a:r>
                      <a:r>
                        <a:rPr lang="pt-PT" sz="1600" dirty="0">
                          <a:effectLst/>
                        </a:rPr>
                        <a:t>responsável.</a:t>
                      </a:r>
                      <a:endParaRPr lang="pt-BR" sz="1600" dirty="0">
                        <a:effectLst/>
                      </a:endParaRPr>
                    </a:p>
                    <a:p>
                      <a:pPr marL="12065" algn="just">
                        <a:spcBef>
                          <a:spcPts val="285"/>
                        </a:spcBef>
                        <a:spcAft>
                          <a:spcPts val="0"/>
                        </a:spcAft>
                      </a:pPr>
                      <a:r>
                        <a:rPr lang="pt-PT" sz="1600" dirty="0">
                          <a:effectLst/>
                        </a:rPr>
                        <a:t>(___)</a:t>
                      </a:r>
                      <a:r>
                        <a:rPr lang="pt-PT" sz="1600" spc="60" dirty="0">
                          <a:effectLst/>
                        </a:rPr>
                        <a:t> </a:t>
                      </a:r>
                      <a:r>
                        <a:rPr lang="pt-PT" sz="1600" dirty="0">
                          <a:effectLst/>
                        </a:rPr>
                        <a:t>a</a:t>
                      </a:r>
                      <a:r>
                        <a:rPr lang="pt-PT" sz="1600" spc="65" dirty="0">
                          <a:effectLst/>
                        </a:rPr>
                        <a:t> </a:t>
                      </a:r>
                      <a:r>
                        <a:rPr lang="pt-PT" sz="1600" dirty="0">
                          <a:effectLst/>
                        </a:rPr>
                        <a:t>previsão</a:t>
                      </a:r>
                      <a:r>
                        <a:rPr lang="pt-PT" sz="1600" spc="70" dirty="0">
                          <a:effectLst/>
                        </a:rPr>
                        <a:t> </a:t>
                      </a:r>
                      <a:r>
                        <a:rPr lang="pt-PT" sz="1600" dirty="0">
                          <a:effectLst/>
                        </a:rPr>
                        <a:t>das</a:t>
                      </a:r>
                      <a:r>
                        <a:rPr lang="pt-PT" sz="1600" spc="60" dirty="0">
                          <a:effectLst/>
                        </a:rPr>
                        <a:t> </a:t>
                      </a:r>
                      <a:r>
                        <a:rPr lang="pt-PT" sz="1600" dirty="0">
                          <a:effectLst/>
                        </a:rPr>
                        <a:t>atividades</a:t>
                      </a:r>
                      <a:r>
                        <a:rPr lang="pt-PT" sz="1600" spc="65" dirty="0">
                          <a:effectLst/>
                        </a:rPr>
                        <a:t> </a:t>
                      </a:r>
                      <a:r>
                        <a:rPr lang="pt-PT" sz="1600" dirty="0">
                          <a:effectLst/>
                        </a:rPr>
                        <a:t>a</a:t>
                      </a:r>
                      <a:r>
                        <a:rPr lang="pt-PT" sz="1600" spc="65" dirty="0">
                          <a:effectLst/>
                        </a:rPr>
                        <a:t> </a:t>
                      </a:r>
                      <a:r>
                        <a:rPr lang="pt-PT" sz="1600" dirty="0">
                          <a:effectLst/>
                        </a:rPr>
                        <a:t>serem</a:t>
                      </a:r>
                      <a:r>
                        <a:rPr lang="pt-PT" sz="1600" spc="65" dirty="0">
                          <a:effectLst/>
                        </a:rPr>
                        <a:t> </a:t>
                      </a:r>
                      <a:r>
                        <a:rPr lang="pt-PT" sz="1600" dirty="0">
                          <a:effectLst/>
                        </a:rPr>
                        <a:t>desenvolvidas</a:t>
                      </a:r>
                      <a:r>
                        <a:rPr lang="pt-PT" sz="1600" spc="65" dirty="0">
                          <a:effectLst/>
                        </a:rPr>
                        <a:t> </a:t>
                      </a:r>
                      <a:r>
                        <a:rPr lang="pt-PT" sz="1600" dirty="0">
                          <a:effectLst/>
                        </a:rPr>
                        <a:t>com</a:t>
                      </a:r>
                      <a:r>
                        <a:rPr lang="pt-PT" sz="1600" spc="55" dirty="0">
                          <a:effectLst/>
                        </a:rPr>
                        <a:t> </a:t>
                      </a:r>
                      <a:r>
                        <a:rPr lang="pt-PT" sz="1600" dirty="0">
                          <a:effectLst/>
                        </a:rPr>
                        <a:t>a</a:t>
                      </a:r>
                      <a:r>
                        <a:rPr lang="pt-PT" sz="1600" spc="65" dirty="0">
                          <a:effectLst/>
                        </a:rPr>
                        <a:t> </a:t>
                      </a:r>
                      <a:r>
                        <a:rPr lang="pt-PT" sz="1600" dirty="0">
                          <a:effectLst/>
                        </a:rPr>
                        <a:t>criança</a:t>
                      </a:r>
                      <a:r>
                        <a:rPr lang="pt-PT" sz="1600" spc="60" dirty="0">
                          <a:effectLst/>
                        </a:rPr>
                        <a:t> </a:t>
                      </a:r>
                      <a:r>
                        <a:rPr lang="pt-PT" sz="1600" dirty="0">
                          <a:effectLst/>
                        </a:rPr>
                        <a:t>ou</a:t>
                      </a:r>
                      <a:r>
                        <a:rPr lang="pt-PT" sz="1600" spc="65" dirty="0">
                          <a:effectLst/>
                        </a:rPr>
                        <a:t> </a:t>
                      </a:r>
                      <a:r>
                        <a:rPr lang="pt-PT" sz="1600" dirty="0">
                          <a:effectLst/>
                        </a:rPr>
                        <a:t>com</a:t>
                      </a:r>
                      <a:r>
                        <a:rPr lang="pt-PT" sz="1600" spc="60" dirty="0">
                          <a:effectLst/>
                        </a:rPr>
                        <a:t> </a:t>
                      </a:r>
                      <a:r>
                        <a:rPr lang="pt-PT" sz="1600" dirty="0">
                          <a:effectLst/>
                        </a:rPr>
                        <a:t>o</a:t>
                      </a:r>
                      <a:r>
                        <a:rPr lang="pt-PT" sz="1600" spc="55" dirty="0">
                          <a:effectLst/>
                        </a:rPr>
                        <a:t> </a:t>
                      </a:r>
                      <a:r>
                        <a:rPr lang="pt-PT" sz="1600" dirty="0">
                          <a:effectLst/>
                        </a:rPr>
                        <a:t>adolescente</a:t>
                      </a:r>
                      <a:r>
                        <a:rPr lang="pt-PT" sz="1600" spc="70" dirty="0">
                          <a:effectLst/>
                        </a:rPr>
                        <a:t> </a:t>
                      </a:r>
                      <a:r>
                        <a:rPr lang="pt-PT" sz="1600" dirty="0">
                          <a:effectLst/>
                        </a:rPr>
                        <a:t>acolhido</a:t>
                      </a:r>
                      <a:r>
                        <a:rPr lang="pt-PT" sz="1600" spc="70" dirty="0">
                          <a:effectLst/>
                        </a:rPr>
                        <a:t> </a:t>
                      </a:r>
                      <a:r>
                        <a:rPr lang="pt-PT" sz="1600" dirty="0">
                          <a:effectLst/>
                        </a:rPr>
                        <a:t>e</a:t>
                      </a:r>
                      <a:r>
                        <a:rPr lang="pt-PT" sz="1600" spc="60" dirty="0">
                          <a:effectLst/>
                        </a:rPr>
                        <a:t> </a:t>
                      </a:r>
                      <a:r>
                        <a:rPr lang="pt-PT" sz="1600" dirty="0">
                          <a:effectLst/>
                        </a:rPr>
                        <a:t>seus</a:t>
                      </a:r>
                      <a:r>
                        <a:rPr lang="pt-PT" sz="1600" spc="55" dirty="0">
                          <a:effectLst/>
                        </a:rPr>
                        <a:t> </a:t>
                      </a:r>
                      <a:r>
                        <a:rPr lang="pt-PT" sz="1600" dirty="0">
                          <a:effectLst/>
                        </a:rPr>
                        <a:t>pais</a:t>
                      </a:r>
                      <a:r>
                        <a:rPr lang="pt-PT" sz="1600" spc="70" dirty="0">
                          <a:effectLst/>
                        </a:rPr>
                        <a:t> </a:t>
                      </a:r>
                      <a:r>
                        <a:rPr lang="pt-PT" sz="1600" dirty="0">
                          <a:effectLst/>
                        </a:rPr>
                        <a:t>ou</a:t>
                      </a:r>
                      <a:r>
                        <a:rPr lang="pt-PT" sz="1600" spc="-235" dirty="0">
                          <a:effectLst/>
                        </a:rPr>
                        <a:t> </a:t>
                      </a:r>
                      <a:r>
                        <a:rPr lang="pt-PT" sz="1600" dirty="0">
                          <a:effectLst/>
                        </a:rPr>
                        <a:t>responsável, com</a:t>
                      </a:r>
                      <a:r>
                        <a:rPr lang="pt-PT" sz="1600" spc="-5" dirty="0">
                          <a:effectLst/>
                        </a:rPr>
                        <a:t> </a:t>
                      </a:r>
                      <a:r>
                        <a:rPr lang="pt-PT" sz="1600" dirty="0">
                          <a:effectLst/>
                        </a:rPr>
                        <a:t>vista</a:t>
                      </a:r>
                      <a:r>
                        <a:rPr lang="pt-PT" sz="1600" spc="5" dirty="0">
                          <a:effectLst/>
                        </a:rPr>
                        <a:t> </a:t>
                      </a:r>
                      <a:r>
                        <a:rPr lang="pt-PT" sz="1600" dirty="0">
                          <a:effectLst/>
                        </a:rPr>
                        <a:t>à</a:t>
                      </a:r>
                      <a:r>
                        <a:rPr lang="pt-PT" sz="1600" spc="-5" dirty="0">
                          <a:effectLst/>
                        </a:rPr>
                        <a:t> </a:t>
                      </a:r>
                      <a:r>
                        <a:rPr lang="pt-PT" sz="1600" dirty="0">
                          <a:effectLst/>
                        </a:rPr>
                        <a:t>reintegração</a:t>
                      </a:r>
                      <a:r>
                        <a:rPr lang="pt-PT" sz="1600" spc="10" dirty="0">
                          <a:effectLst/>
                        </a:rPr>
                        <a:t> </a:t>
                      </a:r>
                      <a:r>
                        <a:rPr lang="pt-PT" sz="1600" dirty="0">
                          <a:effectLst/>
                        </a:rPr>
                        <a:t>familiar.</a:t>
                      </a:r>
                      <a:endParaRPr lang="pt-BR" sz="1600" dirty="0">
                        <a:effectLst/>
                      </a:endParaRPr>
                    </a:p>
                    <a:p>
                      <a:pPr marL="12065" algn="just">
                        <a:spcBef>
                          <a:spcPts val="285"/>
                        </a:spcBef>
                        <a:spcAft>
                          <a:spcPts val="0"/>
                        </a:spcAft>
                      </a:pPr>
                      <a:r>
                        <a:rPr lang="pt-PT" sz="1600" dirty="0">
                          <a:effectLst/>
                        </a:rPr>
                        <a:t>(___)</a:t>
                      </a:r>
                      <a:r>
                        <a:rPr lang="pt-PT" sz="1600" spc="-15" dirty="0">
                          <a:effectLst/>
                        </a:rPr>
                        <a:t> </a:t>
                      </a:r>
                      <a:r>
                        <a:rPr lang="pt-PT" sz="1600" dirty="0">
                          <a:effectLst/>
                        </a:rPr>
                        <a:t>as</a:t>
                      </a:r>
                      <a:r>
                        <a:rPr lang="pt-PT" sz="1600" spc="-20" dirty="0">
                          <a:effectLst/>
                        </a:rPr>
                        <a:t> </a:t>
                      </a:r>
                      <a:r>
                        <a:rPr lang="pt-PT" sz="1600" dirty="0">
                          <a:effectLst/>
                        </a:rPr>
                        <a:t>providências</a:t>
                      </a:r>
                      <a:r>
                        <a:rPr lang="pt-PT" sz="1600" spc="-20" dirty="0">
                          <a:effectLst/>
                        </a:rPr>
                        <a:t> </a:t>
                      </a:r>
                      <a:r>
                        <a:rPr lang="pt-PT" sz="1600" dirty="0">
                          <a:effectLst/>
                        </a:rPr>
                        <a:t>a</a:t>
                      </a:r>
                      <a:r>
                        <a:rPr lang="pt-PT" sz="1600" spc="-20" dirty="0">
                          <a:effectLst/>
                        </a:rPr>
                        <a:t> </a:t>
                      </a:r>
                      <a:r>
                        <a:rPr lang="pt-PT" sz="1600" dirty="0">
                          <a:effectLst/>
                        </a:rPr>
                        <a:t>serem adotadas</a:t>
                      </a:r>
                      <a:r>
                        <a:rPr lang="pt-PT" sz="1600" spc="-25" dirty="0">
                          <a:effectLst/>
                        </a:rPr>
                        <a:t> </a:t>
                      </a:r>
                      <a:r>
                        <a:rPr lang="pt-PT" sz="1600" dirty="0">
                          <a:effectLst/>
                        </a:rPr>
                        <a:t>para</a:t>
                      </a:r>
                      <a:r>
                        <a:rPr lang="pt-PT" sz="1600" spc="-20" dirty="0">
                          <a:effectLst/>
                        </a:rPr>
                        <a:t> </a:t>
                      </a:r>
                      <a:r>
                        <a:rPr lang="pt-PT" sz="1600" dirty="0">
                          <a:effectLst/>
                        </a:rPr>
                        <a:t>sua</a:t>
                      </a:r>
                      <a:r>
                        <a:rPr lang="pt-PT" sz="1600" spc="-10" dirty="0">
                          <a:effectLst/>
                        </a:rPr>
                        <a:t> </a:t>
                      </a:r>
                      <a:r>
                        <a:rPr lang="pt-PT" sz="1600" dirty="0">
                          <a:effectLst/>
                        </a:rPr>
                        <a:t>colocação</a:t>
                      </a:r>
                      <a:r>
                        <a:rPr lang="pt-PT" sz="1600" spc="-20" dirty="0">
                          <a:effectLst/>
                        </a:rPr>
                        <a:t> </a:t>
                      </a:r>
                      <a:r>
                        <a:rPr lang="pt-PT" sz="1600" dirty="0">
                          <a:effectLst/>
                        </a:rPr>
                        <a:t>em</a:t>
                      </a:r>
                      <a:r>
                        <a:rPr lang="pt-PT" sz="1600" spc="-20" dirty="0">
                          <a:effectLst/>
                        </a:rPr>
                        <a:t> </a:t>
                      </a:r>
                      <a:r>
                        <a:rPr lang="pt-PT" sz="1600" dirty="0">
                          <a:effectLst/>
                        </a:rPr>
                        <a:t>família substituta,</a:t>
                      </a:r>
                      <a:r>
                        <a:rPr lang="pt-PT" sz="1600" spc="-5" dirty="0">
                          <a:effectLst/>
                        </a:rPr>
                        <a:t> </a:t>
                      </a:r>
                      <a:r>
                        <a:rPr lang="pt-PT" sz="1600" dirty="0">
                          <a:effectLst/>
                        </a:rPr>
                        <a:t>sob</a:t>
                      </a:r>
                      <a:r>
                        <a:rPr lang="pt-PT" sz="1600" spc="-15" dirty="0">
                          <a:effectLst/>
                        </a:rPr>
                        <a:t> </a:t>
                      </a:r>
                      <a:r>
                        <a:rPr lang="pt-PT" sz="1600" dirty="0">
                          <a:effectLst/>
                        </a:rPr>
                        <a:t>direta</a:t>
                      </a:r>
                      <a:r>
                        <a:rPr lang="pt-PT" sz="1600" spc="-15" dirty="0">
                          <a:effectLst/>
                        </a:rPr>
                        <a:t> </a:t>
                      </a:r>
                      <a:r>
                        <a:rPr lang="pt-PT" sz="1600" dirty="0">
                          <a:effectLst/>
                        </a:rPr>
                        <a:t>supervisão</a:t>
                      </a:r>
                      <a:r>
                        <a:rPr lang="pt-PT" sz="1600" spc="-5" dirty="0">
                          <a:effectLst/>
                        </a:rPr>
                        <a:t> </a:t>
                      </a:r>
                      <a:r>
                        <a:rPr lang="pt-PT" sz="1600" dirty="0">
                          <a:effectLst/>
                        </a:rPr>
                        <a:t>da</a:t>
                      </a:r>
                      <a:r>
                        <a:rPr lang="pt-PT" sz="1600" spc="-20" dirty="0">
                          <a:effectLst/>
                        </a:rPr>
                        <a:t> </a:t>
                      </a:r>
                      <a:r>
                        <a:rPr lang="pt-PT" sz="1600" dirty="0">
                          <a:effectLst/>
                        </a:rPr>
                        <a:t>autoridade</a:t>
                      </a:r>
                      <a:r>
                        <a:rPr lang="pt-PT" sz="1600" spc="-235" dirty="0">
                          <a:effectLst/>
                        </a:rPr>
                        <a:t> </a:t>
                      </a:r>
                      <a:r>
                        <a:rPr lang="pt-PT" sz="1600" dirty="0">
                          <a:effectLst/>
                        </a:rPr>
                        <a:t>judiciária, caso</a:t>
                      </a:r>
                      <a:r>
                        <a:rPr lang="pt-PT" sz="1600" spc="-5" dirty="0">
                          <a:effectLst/>
                        </a:rPr>
                        <a:t> </a:t>
                      </a:r>
                      <a:r>
                        <a:rPr lang="pt-PT" sz="1600" dirty="0">
                          <a:effectLst/>
                        </a:rPr>
                        <a:t>a</a:t>
                      </a:r>
                      <a:r>
                        <a:rPr lang="pt-PT" sz="1600" spc="-5" dirty="0">
                          <a:effectLst/>
                        </a:rPr>
                        <a:t> </a:t>
                      </a:r>
                      <a:r>
                        <a:rPr lang="pt-PT" sz="1600" dirty="0">
                          <a:effectLst/>
                        </a:rPr>
                        <a:t>reintegração</a:t>
                      </a:r>
                      <a:r>
                        <a:rPr lang="pt-PT" sz="1600" spc="5" dirty="0">
                          <a:effectLst/>
                        </a:rPr>
                        <a:t> </a:t>
                      </a:r>
                      <a:r>
                        <a:rPr lang="pt-PT" sz="1600" dirty="0">
                          <a:effectLst/>
                        </a:rPr>
                        <a:t>familiar</a:t>
                      </a:r>
                      <a:r>
                        <a:rPr lang="pt-PT" sz="1600" spc="5" dirty="0">
                          <a:effectLst/>
                        </a:rPr>
                        <a:t> </a:t>
                      </a:r>
                      <a:r>
                        <a:rPr lang="pt-PT" sz="1600" dirty="0">
                          <a:effectLst/>
                        </a:rPr>
                        <a:t>seja</a:t>
                      </a:r>
                      <a:r>
                        <a:rPr lang="pt-PT" sz="1600" spc="10" dirty="0">
                          <a:effectLst/>
                        </a:rPr>
                        <a:t> </a:t>
                      </a:r>
                      <a:r>
                        <a:rPr lang="pt-PT" sz="1600" dirty="0">
                          <a:effectLst/>
                        </a:rPr>
                        <a:t>vedada</a:t>
                      </a:r>
                      <a:r>
                        <a:rPr lang="pt-PT" sz="1600" spc="-5" dirty="0">
                          <a:effectLst/>
                        </a:rPr>
                        <a:t> </a:t>
                      </a:r>
                      <a:r>
                        <a:rPr lang="pt-PT" sz="1600" dirty="0">
                          <a:effectLst/>
                        </a:rPr>
                        <a:t>por</a:t>
                      </a:r>
                      <a:r>
                        <a:rPr lang="pt-PT" sz="1600" spc="-10" dirty="0">
                          <a:effectLst/>
                        </a:rPr>
                        <a:t> </a:t>
                      </a:r>
                      <a:r>
                        <a:rPr lang="pt-PT" sz="1600" dirty="0">
                          <a:effectLst/>
                        </a:rPr>
                        <a:t>determinação</a:t>
                      </a:r>
                      <a:r>
                        <a:rPr lang="pt-PT" sz="1600" spc="20" dirty="0">
                          <a:effectLst/>
                        </a:rPr>
                        <a:t> </a:t>
                      </a:r>
                      <a:r>
                        <a:rPr lang="pt-PT" sz="1600" dirty="0">
                          <a:effectLst/>
                        </a:rPr>
                        <a:t>judicial.</a:t>
                      </a:r>
                      <a:endParaRPr lang="pt-BR" sz="16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Seta para a direita 4"/>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037257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463084816"/>
              </p:ext>
            </p:extLst>
          </p:nvPr>
        </p:nvGraphicFramePr>
        <p:xfrm>
          <a:off x="150125" y="382137"/>
          <a:ext cx="11709779" cy="6346910"/>
        </p:xfrm>
        <a:graphic>
          <a:graphicData uri="http://schemas.openxmlformats.org/drawingml/2006/table">
            <a:tbl>
              <a:tblPr firstRow="1" firstCol="1" lastRow="1" lastCol="1" bandRow="1" bandCol="1">
                <a:tableStyleId>{2D5ABB26-0587-4C30-8999-92F81FD0307C}</a:tableStyleId>
              </a:tblPr>
              <a:tblGrid>
                <a:gridCol w="11709779">
                  <a:extLst>
                    <a:ext uri="{9D8B030D-6E8A-4147-A177-3AD203B41FA5}">
                      <a16:colId xmlns:a16="http://schemas.microsoft.com/office/drawing/2014/main" val="20000"/>
                    </a:ext>
                  </a:extLst>
                </a:gridCol>
              </a:tblGrid>
              <a:tr h="6346910">
                <a:tc>
                  <a:txBody>
                    <a:bodyPr/>
                    <a:lstStyle/>
                    <a:p>
                      <a:pPr marL="17145" algn="just">
                        <a:spcBef>
                          <a:spcPts val="250"/>
                        </a:spcBef>
                        <a:spcAft>
                          <a:spcPts val="0"/>
                        </a:spcAft>
                      </a:pPr>
                      <a:r>
                        <a:rPr lang="pt-PT" sz="1600" b="1" u="sng" dirty="0">
                          <a:effectLst/>
                        </a:rPr>
                        <a:t>Atendimento</a:t>
                      </a:r>
                      <a:r>
                        <a:rPr lang="pt-PT" sz="1600" b="1" u="sng" spc="-35" dirty="0">
                          <a:effectLst/>
                        </a:rPr>
                        <a:t> </a:t>
                      </a:r>
                      <a:r>
                        <a:rPr lang="pt-PT" sz="1600" b="1" u="sng" dirty="0">
                          <a:effectLst/>
                        </a:rPr>
                        <a:t>individualizado</a:t>
                      </a:r>
                      <a:r>
                        <a:rPr lang="pt-PT" sz="1600" b="1" u="sng" spc="-20" dirty="0">
                          <a:effectLst/>
                        </a:rPr>
                        <a:t> </a:t>
                      </a:r>
                      <a:r>
                        <a:rPr lang="pt-PT" sz="1600" b="1" u="sng" dirty="0">
                          <a:effectLst/>
                        </a:rPr>
                        <a:t>e</a:t>
                      </a:r>
                      <a:r>
                        <a:rPr lang="pt-PT" sz="1600" b="1" u="sng" spc="-25" dirty="0">
                          <a:effectLst/>
                        </a:rPr>
                        <a:t> </a:t>
                      </a:r>
                      <a:r>
                        <a:rPr lang="pt-PT" sz="1600" b="1" u="sng" dirty="0">
                          <a:effectLst/>
                        </a:rPr>
                        <a:t>personalizado</a:t>
                      </a:r>
                    </a:p>
                    <a:p>
                      <a:pPr marL="17145" algn="just">
                        <a:spcBef>
                          <a:spcPts val="250"/>
                        </a:spcBef>
                        <a:spcAft>
                          <a:spcPts val="0"/>
                        </a:spcAft>
                      </a:pPr>
                      <a:endParaRPr lang="pt-BR" sz="1450" dirty="0">
                        <a:effectLst/>
                      </a:endParaRPr>
                    </a:p>
                    <a:p>
                      <a:pPr marL="457200" marR="639445" lvl="1" indent="0" algn="just">
                        <a:lnSpc>
                          <a:spcPct val="125000"/>
                        </a:lnSpc>
                        <a:spcBef>
                          <a:spcPts val="285"/>
                        </a:spcBef>
                        <a:spcAft>
                          <a:spcPts val="0"/>
                        </a:spcAft>
                        <a:buSzPts val="1000"/>
                        <a:buFont typeface="Franklin Gothic Medium"/>
                        <a:buNone/>
                        <a:tabLst>
                          <a:tab pos="365760" algn="l"/>
                          <a:tab pos="898525" algn="l"/>
                        </a:tabLst>
                      </a:pPr>
                      <a:r>
                        <a:rPr lang="pt-PT" sz="1450" spc="-10" dirty="0">
                          <a:effectLst/>
                        </a:rPr>
                        <a:t>4.10. As</a:t>
                      </a:r>
                      <a:r>
                        <a:rPr lang="pt-PT" sz="1450" spc="-20" dirty="0">
                          <a:effectLst/>
                        </a:rPr>
                        <a:t> </a:t>
                      </a:r>
                      <a:r>
                        <a:rPr lang="pt-PT" sz="1450" spc="-10" dirty="0">
                          <a:effectLst/>
                        </a:rPr>
                        <a:t>crianças</a:t>
                      </a:r>
                      <a:r>
                        <a:rPr lang="pt-PT" sz="1450" spc="-15" dirty="0">
                          <a:effectLst/>
                        </a:rPr>
                        <a:t> </a:t>
                      </a:r>
                      <a:r>
                        <a:rPr lang="pt-PT" sz="1450" spc="-10" dirty="0">
                          <a:effectLst/>
                        </a:rPr>
                        <a:t>e</a:t>
                      </a:r>
                      <a:r>
                        <a:rPr lang="pt-PT" sz="1450" spc="-20" dirty="0">
                          <a:effectLst/>
                        </a:rPr>
                        <a:t> </a:t>
                      </a:r>
                      <a:r>
                        <a:rPr lang="pt-PT" sz="1450" spc="-10" dirty="0">
                          <a:effectLst/>
                        </a:rPr>
                        <a:t>os</a:t>
                      </a:r>
                      <a:r>
                        <a:rPr lang="pt-PT" sz="1450" spc="-20" dirty="0">
                          <a:effectLst/>
                        </a:rPr>
                        <a:t> </a:t>
                      </a:r>
                      <a:r>
                        <a:rPr lang="pt-PT" sz="1450" spc="-10" dirty="0">
                          <a:effectLst/>
                        </a:rPr>
                        <a:t>adolescentes</a:t>
                      </a:r>
                      <a:r>
                        <a:rPr lang="pt-PT" sz="1450" spc="-5" dirty="0">
                          <a:effectLst/>
                        </a:rPr>
                        <a:t> </a:t>
                      </a:r>
                      <a:r>
                        <a:rPr lang="pt-PT" sz="1450" spc="-10" dirty="0">
                          <a:effectLst/>
                        </a:rPr>
                        <a:t>têm</a:t>
                      </a:r>
                      <a:r>
                        <a:rPr lang="pt-PT" sz="1450" spc="-20" dirty="0">
                          <a:effectLst/>
                        </a:rPr>
                        <a:t> </a:t>
                      </a:r>
                      <a:r>
                        <a:rPr lang="pt-PT" sz="1450" spc="-10" dirty="0">
                          <a:effectLst/>
                        </a:rPr>
                        <a:t>acesso</a:t>
                      </a:r>
                      <a:r>
                        <a:rPr lang="pt-PT" sz="1450" spc="-5" dirty="0">
                          <a:effectLst/>
                        </a:rPr>
                        <a:t> </a:t>
                      </a:r>
                      <a:r>
                        <a:rPr lang="pt-PT" sz="1450" spc="-10" dirty="0">
                          <a:effectLst/>
                        </a:rPr>
                        <a:t>a</a:t>
                      </a:r>
                      <a:r>
                        <a:rPr lang="pt-PT" sz="1450" spc="-20" dirty="0">
                          <a:effectLst/>
                        </a:rPr>
                        <a:t> </a:t>
                      </a:r>
                      <a:r>
                        <a:rPr lang="pt-PT" sz="1450" spc="-10" dirty="0">
                          <a:effectLst/>
                        </a:rPr>
                        <a:t>vestuário, produtos</a:t>
                      </a:r>
                      <a:r>
                        <a:rPr lang="pt-PT" sz="1450" spc="-15" dirty="0">
                          <a:effectLst/>
                        </a:rPr>
                        <a:t> </a:t>
                      </a:r>
                      <a:r>
                        <a:rPr lang="pt-PT" sz="1450" spc="-10" dirty="0">
                          <a:effectLst/>
                        </a:rPr>
                        <a:t>de</a:t>
                      </a:r>
                      <a:r>
                        <a:rPr lang="pt-PT" sz="1450" spc="-20" dirty="0">
                          <a:effectLst/>
                        </a:rPr>
                        <a:t> </a:t>
                      </a:r>
                      <a:r>
                        <a:rPr lang="pt-PT" sz="1450" spc="-10" dirty="0">
                          <a:effectLst/>
                        </a:rPr>
                        <a:t>higiene</a:t>
                      </a:r>
                      <a:r>
                        <a:rPr lang="pt-PT" sz="1450" spc="-15" dirty="0">
                          <a:effectLst/>
                        </a:rPr>
                        <a:t> </a:t>
                      </a:r>
                      <a:r>
                        <a:rPr lang="pt-PT" sz="1450" spc="-10" dirty="0">
                          <a:effectLst/>
                        </a:rPr>
                        <a:t>e</a:t>
                      </a:r>
                      <a:r>
                        <a:rPr lang="pt-PT" sz="1450" spc="-20" dirty="0">
                          <a:effectLst/>
                        </a:rPr>
                        <a:t> </a:t>
                      </a:r>
                      <a:r>
                        <a:rPr lang="pt-PT" sz="1450" spc="-10" dirty="0">
                          <a:effectLst/>
                        </a:rPr>
                        <a:t>brinquedos</a:t>
                      </a:r>
                      <a:r>
                        <a:rPr lang="pt-PT" sz="1450" spc="-5" dirty="0">
                          <a:effectLst/>
                        </a:rPr>
                        <a:t> </a:t>
                      </a:r>
                      <a:r>
                        <a:rPr lang="pt-PT" sz="1450" spc="-10" dirty="0">
                          <a:effectLst/>
                        </a:rPr>
                        <a:t>individuais?</a:t>
                      </a:r>
                      <a:r>
                        <a:rPr lang="pt-PT" sz="1450" spc="-235" dirty="0">
                          <a:effectLst/>
                        </a:rPr>
                        <a:t> </a:t>
                      </a:r>
                      <a:r>
                        <a:rPr lang="pt-PT" sz="1450" spc="-10" dirty="0">
                          <a:effectLst/>
                        </a:rPr>
                        <a:t>(___) Sim	(___)</a:t>
                      </a:r>
                      <a:r>
                        <a:rPr lang="pt-PT" sz="1450" spc="-5" dirty="0">
                          <a:effectLst/>
                        </a:rPr>
                        <a:t> </a:t>
                      </a:r>
                      <a:r>
                        <a:rPr lang="pt-PT" sz="1450" spc="-10" dirty="0">
                          <a:effectLst/>
                        </a:rPr>
                        <a:t>Não</a:t>
                      </a:r>
                      <a:endParaRPr lang="pt-BR" sz="1450" spc="-10" dirty="0">
                        <a:effectLst/>
                      </a:endParaRPr>
                    </a:p>
                    <a:p>
                      <a:pPr marL="457200" marR="2138045" lvl="1" indent="0" algn="just">
                        <a:lnSpc>
                          <a:spcPct val="125000"/>
                        </a:lnSpc>
                        <a:spcBef>
                          <a:spcPts val="5"/>
                        </a:spcBef>
                        <a:spcAft>
                          <a:spcPts val="0"/>
                        </a:spcAft>
                        <a:buSzPts val="1000"/>
                        <a:buFont typeface="Franklin Gothic Medium"/>
                        <a:buNone/>
                        <a:tabLst>
                          <a:tab pos="365760" algn="l"/>
                          <a:tab pos="898525" algn="l"/>
                        </a:tabLst>
                      </a:pPr>
                      <a:r>
                        <a:rPr lang="pt-PT" sz="1450" spc="-10" dirty="0">
                          <a:effectLst/>
                        </a:rPr>
                        <a:t>4.11. As</a:t>
                      </a:r>
                      <a:r>
                        <a:rPr lang="pt-PT" sz="1450" spc="-15" dirty="0">
                          <a:effectLst/>
                        </a:rPr>
                        <a:t> </a:t>
                      </a:r>
                      <a:r>
                        <a:rPr lang="pt-PT" sz="1450" spc="-10" dirty="0">
                          <a:effectLst/>
                        </a:rPr>
                        <a:t>crianças</a:t>
                      </a:r>
                      <a:r>
                        <a:rPr lang="pt-PT" sz="1450" spc="-15" dirty="0">
                          <a:effectLst/>
                        </a:rPr>
                        <a:t> </a:t>
                      </a:r>
                      <a:r>
                        <a:rPr lang="pt-PT" sz="1450" spc="-10" dirty="0">
                          <a:effectLst/>
                        </a:rPr>
                        <a:t>e</a:t>
                      </a:r>
                      <a:r>
                        <a:rPr lang="pt-PT" sz="1450" spc="-20" dirty="0">
                          <a:effectLst/>
                        </a:rPr>
                        <a:t> </a:t>
                      </a:r>
                      <a:r>
                        <a:rPr lang="pt-PT" sz="1450" spc="-10" dirty="0">
                          <a:effectLst/>
                        </a:rPr>
                        <a:t>os</a:t>
                      </a:r>
                      <a:r>
                        <a:rPr lang="pt-PT" sz="1450" spc="-20" dirty="0">
                          <a:effectLst/>
                        </a:rPr>
                        <a:t> </a:t>
                      </a:r>
                      <a:r>
                        <a:rPr lang="pt-PT" sz="1450" spc="-10" dirty="0">
                          <a:effectLst/>
                        </a:rPr>
                        <a:t>adolescentes</a:t>
                      </a:r>
                      <a:r>
                        <a:rPr lang="pt-PT" sz="1450" spc="-5" dirty="0">
                          <a:effectLst/>
                        </a:rPr>
                        <a:t> </a:t>
                      </a:r>
                      <a:r>
                        <a:rPr lang="pt-PT" sz="1450" spc="-10" dirty="0">
                          <a:effectLst/>
                        </a:rPr>
                        <a:t>podem escolher os</a:t>
                      </a:r>
                      <a:r>
                        <a:rPr lang="pt-PT" sz="1450" spc="-15" dirty="0">
                          <a:effectLst/>
                        </a:rPr>
                        <a:t> </a:t>
                      </a:r>
                      <a:r>
                        <a:rPr lang="pt-PT" sz="1450" spc="-10" dirty="0">
                          <a:effectLst/>
                        </a:rPr>
                        <a:t>seus</a:t>
                      </a:r>
                      <a:r>
                        <a:rPr lang="pt-PT" sz="1450" spc="-15" dirty="0">
                          <a:effectLst/>
                        </a:rPr>
                        <a:t> </a:t>
                      </a:r>
                      <a:r>
                        <a:rPr lang="pt-PT" sz="1450" spc="-10" dirty="0">
                          <a:effectLst/>
                        </a:rPr>
                        <a:t>objetos</a:t>
                      </a:r>
                      <a:r>
                        <a:rPr lang="pt-PT" sz="1450" spc="-15" dirty="0">
                          <a:effectLst/>
                        </a:rPr>
                        <a:t> </a:t>
                      </a:r>
                      <a:r>
                        <a:rPr lang="pt-PT" sz="1450" spc="-10" dirty="0">
                          <a:effectLst/>
                        </a:rPr>
                        <a:t>pessoais?</a:t>
                      </a:r>
                      <a:r>
                        <a:rPr lang="pt-PT" sz="1450" spc="-235" dirty="0">
                          <a:effectLst/>
                        </a:rPr>
                        <a:t> </a:t>
                      </a:r>
                      <a:r>
                        <a:rPr lang="pt-PT" sz="1450" spc="-10" dirty="0">
                          <a:effectLst/>
                        </a:rPr>
                        <a:t>(___) Sim	(___)</a:t>
                      </a:r>
                      <a:r>
                        <a:rPr lang="pt-PT" sz="1450" spc="-5" dirty="0">
                          <a:effectLst/>
                        </a:rPr>
                        <a:t> </a:t>
                      </a:r>
                      <a:r>
                        <a:rPr lang="pt-PT" sz="1450" spc="-10" dirty="0">
                          <a:effectLst/>
                        </a:rPr>
                        <a:t>Não</a:t>
                      </a:r>
                      <a:endParaRPr lang="pt-BR" sz="1450" spc="-10" dirty="0">
                        <a:effectLst/>
                      </a:endParaRPr>
                    </a:p>
                    <a:p>
                      <a:pPr marL="457200" marR="2254885" lvl="1" indent="0" algn="just">
                        <a:lnSpc>
                          <a:spcPct val="125000"/>
                        </a:lnSpc>
                        <a:spcBef>
                          <a:spcPts val="5"/>
                        </a:spcBef>
                        <a:spcAft>
                          <a:spcPts val="0"/>
                        </a:spcAft>
                        <a:buSzPts val="1000"/>
                        <a:buFont typeface="Franklin Gothic Medium"/>
                        <a:buNone/>
                        <a:tabLst>
                          <a:tab pos="365760" algn="l"/>
                          <a:tab pos="898525" algn="l"/>
                        </a:tabLst>
                      </a:pPr>
                      <a:r>
                        <a:rPr lang="pt-PT" sz="1450" spc="-10" dirty="0">
                          <a:effectLst/>
                        </a:rPr>
                        <a:t>4.12. Existem</a:t>
                      </a:r>
                      <a:r>
                        <a:rPr lang="pt-PT" sz="1450" spc="-5" dirty="0">
                          <a:effectLst/>
                        </a:rPr>
                        <a:t> </a:t>
                      </a:r>
                      <a:r>
                        <a:rPr lang="pt-PT" sz="1450" spc="-10" dirty="0">
                          <a:effectLst/>
                        </a:rPr>
                        <a:t>locais</a:t>
                      </a:r>
                      <a:r>
                        <a:rPr lang="pt-PT" sz="1450" spc="-15" dirty="0">
                          <a:effectLst/>
                        </a:rPr>
                        <a:t> </a:t>
                      </a:r>
                      <a:r>
                        <a:rPr lang="pt-PT" sz="1450" spc="-10" dirty="0">
                          <a:effectLst/>
                        </a:rPr>
                        <a:t>individuais</a:t>
                      </a:r>
                      <a:r>
                        <a:rPr lang="pt-PT" sz="1450" spc="-20" dirty="0">
                          <a:effectLst/>
                        </a:rPr>
                        <a:t> </a:t>
                      </a:r>
                      <a:r>
                        <a:rPr lang="pt-PT" sz="1450" spc="-10" dirty="0">
                          <a:effectLst/>
                        </a:rPr>
                        <a:t>para a</a:t>
                      </a:r>
                      <a:r>
                        <a:rPr lang="pt-PT" sz="1450" spc="-25" dirty="0">
                          <a:effectLst/>
                        </a:rPr>
                        <a:t> </a:t>
                      </a:r>
                      <a:r>
                        <a:rPr lang="pt-PT" sz="1450" spc="-10" dirty="0">
                          <a:effectLst/>
                        </a:rPr>
                        <a:t>guarda de</a:t>
                      </a:r>
                      <a:r>
                        <a:rPr lang="pt-PT" sz="1450" spc="-20" dirty="0">
                          <a:effectLst/>
                        </a:rPr>
                        <a:t> </a:t>
                      </a:r>
                      <a:r>
                        <a:rPr lang="pt-PT" sz="1450" spc="-10" dirty="0">
                          <a:effectLst/>
                        </a:rPr>
                        <a:t>roupas</a:t>
                      </a:r>
                      <a:r>
                        <a:rPr lang="pt-PT" sz="1450" spc="-25" dirty="0">
                          <a:effectLst/>
                        </a:rPr>
                        <a:t> </a:t>
                      </a:r>
                      <a:r>
                        <a:rPr lang="pt-PT" sz="1450" spc="-10" dirty="0">
                          <a:effectLst/>
                        </a:rPr>
                        <a:t>e</a:t>
                      </a:r>
                      <a:r>
                        <a:rPr lang="pt-PT" sz="1450" spc="-15" dirty="0">
                          <a:effectLst/>
                        </a:rPr>
                        <a:t> </a:t>
                      </a:r>
                      <a:r>
                        <a:rPr lang="pt-PT" sz="1450" spc="-10" dirty="0">
                          <a:effectLst/>
                        </a:rPr>
                        <a:t>objetos pessoais?</a:t>
                      </a:r>
                      <a:r>
                        <a:rPr lang="pt-PT" sz="1450" spc="-235" dirty="0">
                          <a:effectLst/>
                        </a:rPr>
                        <a:t> </a:t>
                      </a:r>
                      <a:r>
                        <a:rPr lang="pt-PT" sz="1450" spc="-10" dirty="0">
                          <a:effectLst/>
                        </a:rPr>
                        <a:t>(___) Sim	(___)</a:t>
                      </a:r>
                      <a:r>
                        <a:rPr lang="pt-PT" sz="1450" spc="-5" dirty="0">
                          <a:effectLst/>
                        </a:rPr>
                        <a:t> </a:t>
                      </a:r>
                      <a:r>
                        <a:rPr lang="pt-PT" sz="1450" spc="-10" dirty="0">
                          <a:effectLst/>
                        </a:rPr>
                        <a:t>Não</a:t>
                      </a:r>
                      <a:endParaRPr lang="pt-BR" sz="1450" spc="-10" dirty="0">
                        <a:effectLst/>
                      </a:endParaRPr>
                    </a:p>
                    <a:p>
                      <a:pPr marL="457200" marR="2254885" lvl="1" indent="0" algn="just">
                        <a:lnSpc>
                          <a:spcPct val="125000"/>
                        </a:lnSpc>
                        <a:spcBef>
                          <a:spcPts val="5"/>
                        </a:spcBef>
                        <a:spcAft>
                          <a:spcPts val="0"/>
                        </a:spcAft>
                        <a:buSzPts val="1000"/>
                        <a:buFont typeface="Franklin Gothic Medium"/>
                        <a:buNone/>
                        <a:tabLst>
                          <a:tab pos="365760" algn="l"/>
                          <a:tab pos="898525" algn="l"/>
                        </a:tabLst>
                      </a:pPr>
                      <a:r>
                        <a:rPr lang="pt-BR" sz="1450" spc="-10" dirty="0">
                          <a:effectLst/>
                        </a:rPr>
                        <a:t>4.13.</a:t>
                      </a:r>
                      <a:r>
                        <a:rPr lang="pt-BR" sz="1450" spc="-10" baseline="0" dirty="0">
                          <a:effectLst/>
                        </a:rPr>
                        <a:t> </a:t>
                      </a:r>
                      <a:r>
                        <a:rPr lang="pt-PT" sz="1450" spc="-10" dirty="0">
                          <a:effectLst/>
                        </a:rPr>
                        <a:t>Existem banheiros</a:t>
                      </a:r>
                      <a:r>
                        <a:rPr lang="pt-PT" sz="1450" spc="-25" dirty="0">
                          <a:effectLst/>
                        </a:rPr>
                        <a:t> </a:t>
                      </a:r>
                      <a:r>
                        <a:rPr lang="pt-PT" sz="1450" spc="-10" dirty="0">
                          <a:effectLst/>
                        </a:rPr>
                        <a:t>com</a:t>
                      </a:r>
                      <a:r>
                        <a:rPr lang="pt-PT" sz="1450" spc="-30" dirty="0">
                          <a:effectLst/>
                        </a:rPr>
                        <a:t> </a:t>
                      </a:r>
                      <a:r>
                        <a:rPr lang="pt-PT" sz="1450" spc="-10" dirty="0">
                          <a:effectLst/>
                        </a:rPr>
                        <a:t>portas/box/divisórias</a:t>
                      </a:r>
                      <a:r>
                        <a:rPr lang="pt-PT" sz="1450" spc="-25" dirty="0">
                          <a:effectLst/>
                        </a:rPr>
                        <a:t> </a:t>
                      </a:r>
                      <a:r>
                        <a:rPr lang="pt-PT" sz="1450" spc="-10" dirty="0">
                          <a:effectLst/>
                        </a:rPr>
                        <a:t>que</a:t>
                      </a:r>
                      <a:r>
                        <a:rPr lang="pt-PT" sz="1450" spc="-20" dirty="0">
                          <a:effectLst/>
                        </a:rPr>
                        <a:t> </a:t>
                      </a:r>
                      <a:r>
                        <a:rPr lang="pt-PT" sz="1450" spc="-10" dirty="0">
                          <a:effectLst/>
                        </a:rPr>
                        <a:t>garantam</a:t>
                      </a:r>
                      <a:r>
                        <a:rPr lang="pt-PT" sz="1450" spc="-20" dirty="0">
                          <a:effectLst/>
                        </a:rPr>
                        <a:t> </a:t>
                      </a:r>
                      <a:r>
                        <a:rPr lang="pt-PT" sz="1450" spc="-10" dirty="0">
                          <a:effectLst/>
                        </a:rPr>
                        <a:t>a</a:t>
                      </a:r>
                      <a:r>
                        <a:rPr lang="pt-PT" sz="1450" spc="-30" dirty="0">
                          <a:effectLst/>
                        </a:rPr>
                        <a:t> </a:t>
                      </a:r>
                      <a:r>
                        <a:rPr lang="pt-PT" sz="1450" spc="-10" dirty="0">
                          <a:effectLst/>
                        </a:rPr>
                        <a:t>privacidade?</a:t>
                      </a:r>
                      <a:r>
                        <a:rPr lang="pt-PT" sz="1450" spc="-235" dirty="0">
                          <a:effectLst/>
                        </a:rPr>
                        <a:t> </a:t>
                      </a:r>
                      <a:r>
                        <a:rPr lang="pt-PT" sz="1450" spc="-10" dirty="0">
                          <a:effectLst/>
                        </a:rPr>
                        <a:t>(___) Sim	(___)</a:t>
                      </a:r>
                      <a:r>
                        <a:rPr lang="pt-PT" sz="1450" spc="-5" dirty="0">
                          <a:effectLst/>
                        </a:rPr>
                        <a:t> </a:t>
                      </a:r>
                      <a:r>
                        <a:rPr lang="pt-PT" sz="1450" spc="-10" dirty="0">
                          <a:effectLst/>
                        </a:rPr>
                        <a:t>Não</a:t>
                      </a:r>
                      <a:endParaRPr lang="pt-BR" sz="1450" spc="-10" dirty="0">
                        <a:effectLst/>
                      </a:endParaRPr>
                    </a:p>
                    <a:p>
                      <a:pPr marL="457200" marR="22860" lvl="1" indent="0" algn="just">
                        <a:spcBef>
                          <a:spcPts val="5"/>
                        </a:spcBef>
                        <a:spcAft>
                          <a:spcPts val="0"/>
                        </a:spcAft>
                        <a:buSzPts val="1000"/>
                        <a:buFont typeface="Franklin Gothic Medium"/>
                        <a:buNone/>
                        <a:tabLst>
                          <a:tab pos="365760" algn="l"/>
                        </a:tabLst>
                      </a:pPr>
                      <a:r>
                        <a:rPr lang="pt-PT" sz="1450" spc="-10" dirty="0">
                          <a:effectLst/>
                        </a:rPr>
                        <a:t>4.14. Há</a:t>
                      </a:r>
                      <a:r>
                        <a:rPr lang="pt-PT" sz="1450" spc="50" dirty="0">
                          <a:effectLst/>
                        </a:rPr>
                        <a:t> </a:t>
                      </a:r>
                      <a:r>
                        <a:rPr lang="pt-PT" sz="1450" spc="-10" dirty="0">
                          <a:effectLst/>
                        </a:rPr>
                        <a:t>uma</a:t>
                      </a:r>
                      <a:r>
                        <a:rPr lang="pt-PT" sz="1450" spc="50" dirty="0">
                          <a:effectLst/>
                        </a:rPr>
                        <a:t> </a:t>
                      </a:r>
                      <a:r>
                        <a:rPr lang="pt-PT" sz="1450" spc="-10" dirty="0">
                          <a:effectLst/>
                        </a:rPr>
                        <a:t>rotina</a:t>
                      </a:r>
                      <a:r>
                        <a:rPr lang="pt-PT" sz="1450" spc="70" dirty="0">
                          <a:effectLst/>
                        </a:rPr>
                        <a:t> </a:t>
                      </a:r>
                      <a:r>
                        <a:rPr lang="pt-PT" sz="1450" spc="-10" dirty="0">
                          <a:effectLst/>
                        </a:rPr>
                        <a:t>para</a:t>
                      </a:r>
                      <a:r>
                        <a:rPr lang="pt-PT" sz="1450" spc="60" dirty="0">
                          <a:effectLst/>
                        </a:rPr>
                        <a:t> </a:t>
                      </a:r>
                      <a:r>
                        <a:rPr lang="pt-PT" sz="1450" spc="-10" dirty="0">
                          <a:effectLst/>
                        </a:rPr>
                        <a:t>as</a:t>
                      </a:r>
                      <a:r>
                        <a:rPr lang="pt-PT" sz="1450" spc="45" dirty="0">
                          <a:effectLst/>
                        </a:rPr>
                        <a:t> </a:t>
                      </a:r>
                      <a:r>
                        <a:rPr lang="pt-PT" sz="1450" spc="-10" dirty="0">
                          <a:effectLst/>
                        </a:rPr>
                        <a:t>crianças</a:t>
                      </a:r>
                      <a:r>
                        <a:rPr lang="pt-PT" sz="1450" spc="55" dirty="0">
                          <a:effectLst/>
                        </a:rPr>
                        <a:t> </a:t>
                      </a:r>
                      <a:r>
                        <a:rPr lang="pt-PT" sz="1450" spc="-10" dirty="0">
                          <a:effectLst/>
                        </a:rPr>
                        <a:t>e</a:t>
                      </a:r>
                      <a:r>
                        <a:rPr lang="pt-PT" sz="1450" spc="45" dirty="0">
                          <a:effectLst/>
                        </a:rPr>
                        <a:t> </a:t>
                      </a:r>
                      <a:r>
                        <a:rPr lang="pt-PT" sz="1450" spc="-10" dirty="0">
                          <a:effectLst/>
                        </a:rPr>
                        <a:t>os</a:t>
                      </a:r>
                      <a:r>
                        <a:rPr lang="pt-PT" sz="1450" spc="55" dirty="0">
                          <a:effectLst/>
                        </a:rPr>
                        <a:t> </a:t>
                      </a:r>
                      <a:r>
                        <a:rPr lang="pt-PT" sz="1450" spc="-10" dirty="0">
                          <a:effectLst/>
                        </a:rPr>
                        <a:t>adolescentes</a:t>
                      </a:r>
                      <a:r>
                        <a:rPr lang="pt-PT" sz="1450" spc="65" dirty="0">
                          <a:effectLst/>
                        </a:rPr>
                        <a:t> </a:t>
                      </a:r>
                      <a:r>
                        <a:rPr lang="pt-PT" sz="1450" spc="-10" dirty="0">
                          <a:effectLst/>
                        </a:rPr>
                        <a:t>atendidos,</a:t>
                      </a:r>
                      <a:r>
                        <a:rPr lang="pt-PT" sz="1450" spc="60" dirty="0">
                          <a:effectLst/>
                        </a:rPr>
                        <a:t> </a:t>
                      </a:r>
                      <a:r>
                        <a:rPr lang="pt-PT" sz="1450" spc="-10" dirty="0">
                          <a:effectLst/>
                        </a:rPr>
                        <a:t>considerando</a:t>
                      </a:r>
                      <a:r>
                        <a:rPr lang="pt-PT" sz="1450" spc="60" dirty="0">
                          <a:effectLst/>
                        </a:rPr>
                        <a:t> </a:t>
                      </a:r>
                      <a:r>
                        <a:rPr lang="pt-PT" sz="1450" spc="-10" dirty="0">
                          <a:effectLst/>
                        </a:rPr>
                        <a:t>as</a:t>
                      </a:r>
                      <a:r>
                        <a:rPr lang="pt-PT" sz="1450" spc="55" dirty="0">
                          <a:effectLst/>
                        </a:rPr>
                        <a:t> </a:t>
                      </a:r>
                      <a:r>
                        <a:rPr lang="pt-PT" sz="1450" spc="-10" dirty="0">
                          <a:effectLst/>
                        </a:rPr>
                        <a:t>atividades</a:t>
                      </a:r>
                      <a:r>
                        <a:rPr lang="pt-PT" sz="1450" spc="55" dirty="0">
                          <a:effectLst/>
                        </a:rPr>
                        <a:t> </a:t>
                      </a:r>
                      <a:r>
                        <a:rPr lang="pt-PT" sz="1450" spc="-10" dirty="0">
                          <a:effectLst/>
                        </a:rPr>
                        <a:t>diárias</a:t>
                      </a:r>
                      <a:r>
                        <a:rPr lang="pt-PT" sz="1450" spc="65" dirty="0">
                          <a:effectLst/>
                        </a:rPr>
                        <a:t> </a:t>
                      </a:r>
                      <a:r>
                        <a:rPr lang="pt-PT" sz="1450" spc="-10" dirty="0">
                          <a:effectLst/>
                        </a:rPr>
                        <a:t>e</a:t>
                      </a:r>
                      <a:r>
                        <a:rPr lang="pt-PT" sz="1450" spc="45" dirty="0">
                          <a:effectLst/>
                        </a:rPr>
                        <a:t> </a:t>
                      </a:r>
                      <a:r>
                        <a:rPr lang="pt-PT" sz="1450" spc="-10" dirty="0">
                          <a:effectLst/>
                        </a:rPr>
                        <a:t>os</a:t>
                      </a:r>
                      <a:r>
                        <a:rPr lang="pt-PT" sz="1450" spc="-235" dirty="0">
                          <a:effectLst/>
                        </a:rPr>
                        <a:t> </a:t>
                      </a:r>
                      <a:r>
                        <a:rPr lang="pt-PT" sz="1450" spc="-10" dirty="0">
                          <a:effectLst/>
                        </a:rPr>
                        <a:t>profissionais</a:t>
                      </a:r>
                      <a:r>
                        <a:rPr lang="pt-PT" sz="1450" spc="5" dirty="0">
                          <a:effectLst/>
                        </a:rPr>
                        <a:t> </a:t>
                      </a:r>
                      <a:r>
                        <a:rPr lang="pt-PT" sz="1450" spc="-10" dirty="0">
                          <a:effectLst/>
                        </a:rPr>
                        <a:t>que</a:t>
                      </a:r>
                      <a:r>
                        <a:rPr lang="pt-PT" sz="1450" spc="-5" dirty="0">
                          <a:effectLst/>
                        </a:rPr>
                        <a:t> </a:t>
                      </a:r>
                      <a:r>
                        <a:rPr lang="pt-PT" sz="1450" spc="-10" dirty="0">
                          <a:effectLst/>
                        </a:rPr>
                        <a:t>as atendem?</a:t>
                      </a:r>
                      <a:endParaRPr lang="pt-BR" sz="1450" spc="-10" dirty="0">
                        <a:effectLst/>
                      </a:endParaRPr>
                    </a:p>
                    <a:p>
                      <a:pPr marL="17145" algn="just">
                        <a:spcBef>
                          <a:spcPts val="285"/>
                        </a:spcBef>
                        <a:spcAft>
                          <a:spcPts val="0"/>
                        </a:spcAft>
                        <a:tabLst>
                          <a:tab pos="898525" algn="l"/>
                        </a:tabLst>
                      </a:pPr>
                      <a:r>
                        <a:rPr lang="pt-PT" sz="1450" dirty="0">
                          <a:effectLst/>
                        </a:rPr>
                        <a:t>(___) Sim	(___)</a:t>
                      </a:r>
                      <a:r>
                        <a:rPr lang="pt-PT" sz="1450" spc="-15" dirty="0">
                          <a:effectLst/>
                        </a:rPr>
                        <a:t> </a:t>
                      </a:r>
                      <a:r>
                        <a:rPr lang="pt-PT" sz="1450" dirty="0">
                          <a:effectLst/>
                        </a:rPr>
                        <a:t>Não</a:t>
                      </a:r>
                      <a:endParaRPr lang="pt-BR" sz="1450" dirty="0">
                        <a:effectLst/>
                      </a:endParaRPr>
                    </a:p>
                    <a:p>
                      <a:pPr marL="457200" marR="20320" lvl="1" indent="0" algn="just">
                        <a:spcBef>
                          <a:spcPts val="285"/>
                        </a:spcBef>
                        <a:spcAft>
                          <a:spcPts val="0"/>
                        </a:spcAft>
                        <a:buSzPts val="1000"/>
                        <a:buFont typeface="Franklin Gothic Medium"/>
                        <a:buNone/>
                        <a:tabLst>
                          <a:tab pos="365760" algn="l"/>
                        </a:tabLst>
                      </a:pPr>
                      <a:r>
                        <a:rPr lang="pt-PT" sz="1450" spc="-10" dirty="0">
                          <a:effectLst/>
                        </a:rPr>
                        <a:t>4.15. A</a:t>
                      </a:r>
                      <a:r>
                        <a:rPr lang="pt-PT" sz="1450" spc="25" dirty="0">
                          <a:effectLst/>
                        </a:rPr>
                        <a:t> </a:t>
                      </a:r>
                      <a:r>
                        <a:rPr lang="pt-PT" sz="1450" spc="-10" dirty="0">
                          <a:effectLst/>
                        </a:rPr>
                        <a:t>construção</a:t>
                      </a:r>
                      <a:r>
                        <a:rPr lang="pt-PT" sz="1450" spc="25" dirty="0">
                          <a:effectLst/>
                        </a:rPr>
                        <a:t> </a:t>
                      </a:r>
                      <a:r>
                        <a:rPr lang="pt-PT" sz="1450" spc="-10" dirty="0">
                          <a:effectLst/>
                        </a:rPr>
                        <a:t>da</a:t>
                      </a:r>
                      <a:r>
                        <a:rPr lang="pt-PT" sz="1450" spc="15" dirty="0">
                          <a:effectLst/>
                        </a:rPr>
                        <a:t> </a:t>
                      </a:r>
                      <a:r>
                        <a:rPr lang="pt-PT" sz="1450" spc="-10" dirty="0">
                          <a:effectLst/>
                        </a:rPr>
                        <a:t>rotina</a:t>
                      </a:r>
                      <a:r>
                        <a:rPr lang="pt-PT" sz="1450" spc="35" dirty="0">
                          <a:effectLst/>
                        </a:rPr>
                        <a:t> </a:t>
                      </a:r>
                      <a:r>
                        <a:rPr lang="pt-PT" sz="1450" spc="-10" dirty="0">
                          <a:effectLst/>
                        </a:rPr>
                        <a:t>é</a:t>
                      </a:r>
                      <a:r>
                        <a:rPr lang="pt-PT" sz="1450" spc="20" dirty="0">
                          <a:effectLst/>
                        </a:rPr>
                        <a:t> </a:t>
                      </a:r>
                      <a:r>
                        <a:rPr lang="pt-PT" sz="1450" spc="-10" dirty="0">
                          <a:effectLst/>
                        </a:rPr>
                        <a:t>elaborada</a:t>
                      </a:r>
                      <a:r>
                        <a:rPr lang="pt-PT" sz="1450" spc="25" dirty="0">
                          <a:effectLst/>
                        </a:rPr>
                        <a:t> </a:t>
                      </a:r>
                      <a:r>
                        <a:rPr lang="pt-PT" sz="1450" spc="-10" dirty="0">
                          <a:effectLst/>
                        </a:rPr>
                        <a:t>junto</a:t>
                      </a:r>
                      <a:r>
                        <a:rPr lang="pt-PT" sz="1450" spc="25" dirty="0">
                          <a:effectLst/>
                        </a:rPr>
                        <a:t> </a:t>
                      </a:r>
                      <a:r>
                        <a:rPr lang="pt-PT" sz="1450" spc="-10" dirty="0">
                          <a:effectLst/>
                        </a:rPr>
                        <a:t>com</a:t>
                      </a:r>
                      <a:r>
                        <a:rPr lang="pt-PT" sz="1450" spc="15" dirty="0">
                          <a:effectLst/>
                        </a:rPr>
                        <a:t> </a:t>
                      </a:r>
                      <a:r>
                        <a:rPr lang="pt-PT" sz="1450" spc="-10" dirty="0">
                          <a:effectLst/>
                        </a:rPr>
                        <a:t>as</a:t>
                      </a:r>
                      <a:r>
                        <a:rPr lang="pt-PT" sz="1450" spc="20" dirty="0">
                          <a:effectLst/>
                        </a:rPr>
                        <a:t> </a:t>
                      </a:r>
                      <a:r>
                        <a:rPr lang="pt-PT" sz="1450" spc="-10" dirty="0">
                          <a:effectLst/>
                        </a:rPr>
                        <a:t>crianças</a:t>
                      </a:r>
                      <a:r>
                        <a:rPr lang="pt-PT" sz="1450" spc="20" dirty="0">
                          <a:effectLst/>
                        </a:rPr>
                        <a:t> </a:t>
                      </a:r>
                      <a:r>
                        <a:rPr lang="pt-PT" sz="1450" spc="-10" dirty="0">
                          <a:effectLst/>
                        </a:rPr>
                        <a:t>e</a:t>
                      </a:r>
                      <a:r>
                        <a:rPr lang="pt-PT" sz="1450" spc="20" dirty="0">
                          <a:effectLst/>
                        </a:rPr>
                        <a:t> </a:t>
                      </a:r>
                      <a:r>
                        <a:rPr lang="pt-PT" sz="1450" spc="-10" dirty="0">
                          <a:effectLst/>
                        </a:rPr>
                        <a:t>os</a:t>
                      </a:r>
                      <a:r>
                        <a:rPr lang="pt-PT" sz="1450" spc="20" dirty="0">
                          <a:effectLst/>
                        </a:rPr>
                        <a:t> </a:t>
                      </a:r>
                      <a:r>
                        <a:rPr lang="pt-PT" sz="1450" spc="-10" dirty="0">
                          <a:effectLst/>
                        </a:rPr>
                        <a:t>adolescentes,</a:t>
                      </a:r>
                      <a:r>
                        <a:rPr lang="pt-PT" sz="1450" spc="35" dirty="0">
                          <a:effectLst/>
                        </a:rPr>
                        <a:t> </a:t>
                      </a:r>
                      <a:r>
                        <a:rPr lang="pt-PT" sz="1450" spc="-10" dirty="0">
                          <a:effectLst/>
                        </a:rPr>
                        <a:t>salvaguardadas</a:t>
                      </a:r>
                      <a:r>
                        <a:rPr lang="pt-PT" sz="1450" spc="30" dirty="0">
                          <a:effectLst/>
                        </a:rPr>
                        <a:t> </a:t>
                      </a:r>
                      <a:r>
                        <a:rPr lang="pt-PT" sz="1450" spc="-10" dirty="0">
                          <a:effectLst/>
                        </a:rPr>
                        <a:t>idades</a:t>
                      </a:r>
                      <a:r>
                        <a:rPr lang="pt-PT" sz="1450" spc="30" dirty="0">
                          <a:effectLst/>
                        </a:rPr>
                        <a:t> </a:t>
                      </a:r>
                      <a:r>
                        <a:rPr lang="pt-PT" sz="1450" spc="-10" dirty="0">
                          <a:effectLst/>
                        </a:rPr>
                        <a:t>e</a:t>
                      </a:r>
                      <a:r>
                        <a:rPr lang="pt-PT" sz="1450" spc="-235" dirty="0">
                          <a:effectLst/>
                        </a:rPr>
                        <a:t> </a:t>
                      </a:r>
                      <a:r>
                        <a:rPr lang="pt-PT" sz="1450" spc="-10" dirty="0">
                          <a:effectLst/>
                        </a:rPr>
                        <a:t>condições</a:t>
                      </a:r>
                      <a:r>
                        <a:rPr lang="pt-PT" sz="1450" spc="-5" dirty="0">
                          <a:effectLst/>
                        </a:rPr>
                        <a:t> </a:t>
                      </a:r>
                      <a:r>
                        <a:rPr lang="pt-PT" sz="1450" spc="-10" dirty="0">
                          <a:effectLst/>
                        </a:rPr>
                        <a:t>pessoais?</a:t>
                      </a:r>
                      <a:endParaRPr lang="pt-BR" sz="1450" spc="-10" dirty="0">
                        <a:effectLst/>
                      </a:endParaRPr>
                    </a:p>
                    <a:p>
                      <a:pPr marL="17145" algn="just">
                        <a:spcBef>
                          <a:spcPts val="290"/>
                        </a:spcBef>
                        <a:spcAft>
                          <a:spcPts val="0"/>
                        </a:spcAft>
                        <a:tabLst>
                          <a:tab pos="898525" algn="l"/>
                        </a:tabLst>
                      </a:pPr>
                      <a:r>
                        <a:rPr lang="pt-PT" sz="1450" dirty="0">
                          <a:effectLst/>
                        </a:rPr>
                        <a:t>(___) Sim	(___)</a:t>
                      </a:r>
                      <a:r>
                        <a:rPr lang="pt-PT" sz="1450" spc="-15" dirty="0">
                          <a:effectLst/>
                        </a:rPr>
                        <a:t> </a:t>
                      </a:r>
                      <a:r>
                        <a:rPr lang="pt-PT" sz="1450" dirty="0">
                          <a:effectLst/>
                        </a:rPr>
                        <a:t>Não</a:t>
                      </a:r>
                      <a:endParaRPr lang="pt-BR" sz="1450" dirty="0">
                        <a:effectLst/>
                      </a:endParaRPr>
                    </a:p>
                    <a:p>
                      <a:pPr marL="457200" marR="1250950" lvl="1" indent="0" algn="just">
                        <a:lnSpc>
                          <a:spcPct val="125000"/>
                        </a:lnSpc>
                        <a:spcBef>
                          <a:spcPts val="290"/>
                        </a:spcBef>
                        <a:spcAft>
                          <a:spcPts val="0"/>
                        </a:spcAft>
                        <a:buSzPts val="1000"/>
                        <a:buFont typeface="Franklin Gothic Medium"/>
                        <a:buNone/>
                        <a:tabLst>
                          <a:tab pos="365760" algn="l"/>
                          <a:tab pos="898525" algn="l"/>
                        </a:tabLst>
                      </a:pPr>
                      <a:r>
                        <a:rPr lang="pt-PT" sz="1450" spc="-10" dirty="0">
                          <a:effectLst/>
                        </a:rPr>
                        <a:t>4.16. Há</a:t>
                      </a:r>
                      <a:r>
                        <a:rPr lang="pt-PT" sz="1450" spc="-20" dirty="0">
                          <a:effectLst/>
                        </a:rPr>
                        <a:t> </a:t>
                      </a:r>
                      <a:r>
                        <a:rPr lang="pt-PT" sz="1450" spc="-10" dirty="0">
                          <a:effectLst/>
                        </a:rPr>
                        <a:t>discussão</a:t>
                      </a:r>
                      <a:r>
                        <a:rPr lang="pt-PT" sz="1450" spc="5" dirty="0">
                          <a:effectLst/>
                        </a:rPr>
                        <a:t> </a:t>
                      </a:r>
                      <a:r>
                        <a:rPr lang="pt-PT" sz="1450" spc="-10" dirty="0">
                          <a:effectLst/>
                        </a:rPr>
                        <a:t>das regras e</a:t>
                      </a:r>
                      <a:r>
                        <a:rPr lang="pt-PT" sz="1450" spc="-20" dirty="0">
                          <a:effectLst/>
                        </a:rPr>
                        <a:t> </a:t>
                      </a:r>
                      <a:r>
                        <a:rPr lang="pt-PT" sz="1450" spc="-10" dirty="0">
                          <a:effectLst/>
                        </a:rPr>
                        <a:t>dos limites</a:t>
                      </a:r>
                      <a:r>
                        <a:rPr lang="pt-PT" sz="1450" spc="-15" dirty="0">
                          <a:effectLst/>
                        </a:rPr>
                        <a:t> </a:t>
                      </a:r>
                      <a:r>
                        <a:rPr lang="pt-PT" sz="1450" spc="-10" dirty="0">
                          <a:effectLst/>
                        </a:rPr>
                        <a:t>de</a:t>
                      </a:r>
                      <a:r>
                        <a:rPr lang="pt-PT" sz="1450" spc="-15" dirty="0">
                          <a:effectLst/>
                        </a:rPr>
                        <a:t> </a:t>
                      </a:r>
                      <a:r>
                        <a:rPr lang="pt-PT" sz="1450" spc="-10" dirty="0">
                          <a:effectLst/>
                        </a:rPr>
                        <a:t>convivência com</a:t>
                      </a:r>
                      <a:r>
                        <a:rPr lang="pt-PT" sz="1450" spc="-15" dirty="0">
                          <a:effectLst/>
                        </a:rPr>
                        <a:t> </a:t>
                      </a:r>
                      <a:r>
                        <a:rPr lang="pt-PT" sz="1450" spc="-10" dirty="0">
                          <a:effectLst/>
                        </a:rPr>
                        <a:t>as</a:t>
                      </a:r>
                      <a:r>
                        <a:rPr lang="pt-PT" sz="1450" spc="-20" dirty="0">
                          <a:effectLst/>
                        </a:rPr>
                        <a:t> </a:t>
                      </a:r>
                      <a:r>
                        <a:rPr lang="pt-PT" sz="1450" spc="-10" dirty="0">
                          <a:effectLst/>
                        </a:rPr>
                        <a:t>crianças e</a:t>
                      </a:r>
                      <a:r>
                        <a:rPr lang="pt-PT" sz="1450" spc="-15" dirty="0">
                          <a:effectLst/>
                        </a:rPr>
                        <a:t> </a:t>
                      </a:r>
                      <a:r>
                        <a:rPr lang="pt-PT" sz="1450" spc="-10" dirty="0">
                          <a:effectLst/>
                        </a:rPr>
                        <a:t>os</a:t>
                      </a:r>
                      <a:r>
                        <a:rPr lang="pt-PT" sz="1450" spc="-20" dirty="0">
                          <a:effectLst/>
                        </a:rPr>
                        <a:t> </a:t>
                      </a:r>
                      <a:r>
                        <a:rPr lang="pt-PT" sz="1450" spc="-10" dirty="0">
                          <a:effectLst/>
                        </a:rPr>
                        <a:t>adolescentes?</a:t>
                      </a:r>
                      <a:r>
                        <a:rPr lang="pt-PT" sz="1450" spc="-235" dirty="0">
                          <a:effectLst/>
                        </a:rPr>
                        <a:t> </a:t>
                      </a:r>
                      <a:r>
                        <a:rPr lang="pt-PT" sz="1450" spc="-10" dirty="0">
                          <a:effectLst/>
                        </a:rPr>
                        <a:t>(___) Sim	(___)</a:t>
                      </a:r>
                      <a:r>
                        <a:rPr lang="pt-PT" sz="1450" spc="-5" dirty="0">
                          <a:effectLst/>
                        </a:rPr>
                        <a:t> </a:t>
                      </a:r>
                      <a:r>
                        <a:rPr lang="pt-PT" sz="1450" spc="-10" dirty="0">
                          <a:effectLst/>
                        </a:rPr>
                        <a:t>Não</a:t>
                      </a:r>
                      <a:endParaRPr lang="pt-BR" sz="1450" spc="-10" dirty="0">
                        <a:effectLst/>
                      </a:endParaRPr>
                    </a:p>
                    <a:p>
                      <a:pPr marL="457200" marR="21590" lvl="1" indent="0" algn="just">
                        <a:spcBef>
                          <a:spcPts val="5"/>
                        </a:spcBef>
                        <a:spcAft>
                          <a:spcPts val="0"/>
                        </a:spcAft>
                        <a:buSzPts val="1000"/>
                        <a:buFont typeface="Franklin Gothic Medium"/>
                        <a:buNone/>
                        <a:tabLst>
                          <a:tab pos="365760" algn="l"/>
                        </a:tabLst>
                      </a:pPr>
                      <a:r>
                        <a:rPr lang="pt-PT" sz="1450" spc="-10" dirty="0">
                          <a:effectLst/>
                        </a:rPr>
                        <a:t>4.17. Os</a:t>
                      </a:r>
                      <a:r>
                        <a:rPr lang="pt-PT" sz="1450" spc="160" dirty="0">
                          <a:effectLst/>
                        </a:rPr>
                        <a:t> </a:t>
                      </a:r>
                      <a:r>
                        <a:rPr lang="pt-PT" sz="1450" spc="-10" dirty="0">
                          <a:effectLst/>
                        </a:rPr>
                        <a:t>adolescentes</a:t>
                      </a:r>
                      <a:r>
                        <a:rPr lang="pt-PT" sz="1450" spc="165" dirty="0">
                          <a:effectLst/>
                        </a:rPr>
                        <a:t> </a:t>
                      </a:r>
                      <a:r>
                        <a:rPr lang="pt-PT" sz="1450" spc="-10" dirty="0">
                          <a:effectLst/>
                        </a:rPr>
                        <a:t>auxiliam</a:t>
                      </a:r>
                      <a:r>
                        <a:rPr lang="pt-PT" sz="1450" spc="170" dirty="0">
                          <a:effectLst/>
                        </a:rPr>
                        <a:t> </a:t>
                      </a:r>
                      <a:r>
                        <a:rPr lang="pt-PT" sz="1450" spc="-10" dirty="0">
                          <a:effectLst/>
                        </a:rPr>
                        <a:t>nos</a:t>
                      </a:r>
                      <a:r>
                        <a:rPr lang="pt-PT" sz="1450" spc="155" dirty="0">
                          <a:effectLst/>
                        </a:rPr>
                        <a:t> </a:t>
                      </a:r>
                      <a:r>
                        <a:rPr lang="pt-PT" sz="1450" spc="-10" dirty="0">
                          <a:effectLst/>
                        </a:rPr>
                        <a:t>cuidados</a:t>
                      </a:r>
                      <a:r>
                        <a:rPr lang="pt-PT" sz="1450" spc="160" dirty="0">
                          <a:effectLst/>
                        </a:rPr>
                        <a:t> </a:t>
                      </a:r>
                      <a:r>
                        <a:rPr lang="pt-PT" sz="1450" spc="-10" dirty="0">
                          <a:effectLst/>
                        </a:rPr>
                        <a:t>com</a:t>
                      </a:r>
                      <a:r>
                        <a:rPr lang="pt-PT" sz="1450" spc="150" dirty="0">
                          <a:effectLst/>
                        </a:rPr>
                        <a:t> </a:t>
                      </a:r>
                      <a:r>
                        <a:rPr lang="pt-PT" sz="1450" spc="-10" dirty="0">
                          <a:effectLst/>
                        </a:rPr>
                        <a:t>o</a:t>
                      </a:r>
                      <a:r>
                        <a:rPr lang="pt-PT" sz="1450" spc="160" dirty="0">
                          <a:effectLst/>
                        </a:rPr>
                        <a:t> </a:t>
                      </a:r>
                      <a:r>
                        <a:rPr lang="pt-PT" sz="1450" spc="-10" dirty="0">
                          <a:effectLst/>
                        </a:rPr>
                        <a:t>espaço</a:t>
                      </a:r>
                      <a:r>
                        <a:rPr lang="pt-PT" sz="1450" spc="150" dirty="0">
                          <a:effectLst/>
                        </a:rPr>
                        <a:t> </a:t>
                      </a:r>
                      <a:r>
                        <a:rPr lang="pt-PT" sz="1450" spc="-10" dirty="0">
                          <a:effectLst/>
                        </a:rPr>
                        <a:t>físico,</a:t>
                      </a:r>
                      <a:r>
                        <a:rPr lang="pt-PT" sz="1450" spc="170" dirty="0">
                          <a:effectLst/>
                        </a:rPr>
                        <a:t> </a:t>
                      </a:r>
                      <a:r>
                        <a:rPr lang="pt-PT" sz="1450" spc="-10" dirty="0">
                          <a:effectLst/>
                        </a:rPr>
                        <a:t>na</a:t>
                      </a:r>
                      <a:r>
                        <a:rPr lang="pt-PT" sz="1450" spc="150" dirty="0">
                          <a:effectLst/>
                        </a:rPr>
                        <a:t> </a:t>
                      </a:r>
                      <a:r>
                        <a:rPr lang="pt-PT" sz="1450" spc="-10" dirty="0">
                          <a:effectLst/>
                        </a:rPr>
                        <a:t>organização</a:t>
                      </a:r>
                      <a:r>
                        <a:rPr lang="pt-PT" sz="1450" spc="160" dirty="0">
                          <a:effectLst/>
                        </a:rPr>
                        <a:t> </a:t>
                      </a:r>
                      <a:r>
                        <a:rPr lang="pt-PT" sz="1450" spc="-10" dirty="0">
                          <a:effectLst/>
                        </a:rPr>
                        <a:t>de</a:t>
                      </a:r>
                      <a:r>
                        <a:rPr lang="pt-PT" sz="1450" spc="155" dirty="0">
                          <a:effectLst/>
                        </a:rPr>
                        <a:t> </a:t>
                      </a:r>
                      <a:r>
                        <a:rPr lang="pt-PT" sz="1450" spc="-10" dirty="0">
                          <a:effectLst/>
                        </a:rPr>
                        <a:t>seus</a:t>
                      </a:r>
                      <a:r>
                        <a:rPr lang="pt-PT" sz="1450" spc="155" dirty="0">
                          <a:effectLst/>
                        </a:rPr>
                        <a:t> </a:t>
                      </a:r>
                      <a:r>
                        <a:rPr lang="pt-PT" sz="1450" spc="-10" dirty="0">
                          <a:effectLst/>
                        </a:rPr>
                        <a:t>pertences</a:t>
                      </a:r>
                      <a:r>
                        <a:rPr lang="pt-PT" sz="1450" spc="165" dirty="0">
                          <a:effectLst/>
                        </a:rPr>
                        <a:t> </a:t>
                      </a:r>
                      <a:r>
                        <a:rPr lang="pt-PT" sz="1450" spc="-10" dirty="0">
                          <a:effectLst/>
                        </a:rPr>
                        <a:t>e</a:t>
                      </a:r>
                      <a:r>
                        <a:rPr lang="pt-PT" sz="1450" spc="145" dirty="0">
                          <a:effectLst/>
                        </a:rPr>
                        <a:t> </a:t>
                      </a:r>
                      <a:r>
                        <a:rPr lang="pt-PT" sz="1450" spc="-10" dirty="0">
                          <a:effectLst/>
                        </a:rPr>
                        <a:t>recebem</a:t>
                      </a:r>
                      <a:r>
                        <a:rPr lang="pt-PT" sz="1450" spc="-235" dirty="0">
                          <a:effectLst/>
                        </a:rPr>
                        <a:t> </a:t>
                      </a:r>
                      <a:r>
                        <a:rPr lang="pt-PT" sz="1450" spc="-10" dirty="0">
                          <a:effectLst/>
                        </a:rPr>
                        <a:t>aprendizagens</a:t>
                      </a:r>
                      <a:r>
                        <a:rPr lang="pt-PT" sz="1450" spc="-5" dirty="0">
                          <a:effectLst/>
                        </a:rPr>
                        <a:t> </a:t>
                      </a:r>
                      <a:r>
                        <a:rPr lang="pt-PT" sz="1450" spc="-10" dirty="0">
                          <a:effectLst/>
                        </a:rPr>
                        <a:t>do espaço doméstico?</a:t>
                      </a:r>
                      <a:endParaRPr lang="pt-BR" sz="1450" spc="-10" dirty="0">
                        <a:effectLst/>
                      </a:endParaRPr>
                    </a:p>
                    <a:p>
                      <a:pPr marL="17145" algn="just">
                        <a:spcBef>
                          <a:spcPts val="280"/>
                        </a:spcBef>
                        <a:spcAft>
                          <a:spcPts val="0"/>
                        </a:spcAft>
                        <a:tabLst>
                          <a:tab pos="898525" algn="l"/>
                        </a:tabLst>
                      </a:pPr>
                      <a:r>
                        <a:rPr lang="pt-PT" sz="1450" dirty="0">
                          <a:effectLst/>
                        </a:rPr>
                        <a:t>(___) Sim	(___)</a:t>
                      </a:r>
                      <a:r>
                        <a:rPr lang="pt-PT" sz="1450" spc="-15" dirty="0">
                          <a:effectLst/>
                        </a:rPr>
                        <a:t> </a:t>
                      </a:r>
                      <a:r>
                        <a:rPr lang="pt-PT" sz="1450" dirty="0">
                          <a:effectLst/>
                        </a:rPr>
                        <a:t>Não</a:t>
                      </a:r>
                    </a:p>
                    <a:p>
                      <a:pPr lvl="1" algn="just"/>
                      <a:r>
                        <a:rPr lang="pt-PT" sz="1450" kern="1200" dirty="0">
                          <a:solidFill>
                            <a:schemeClr val="tx1"/>
                          </a:solidFill>
                          <a:effectLst/>
                          <a:latin typeface="+mn-lt"/>
                          <a:ea typeface="+mn-ea"/>
                          <a:cs typeface="+mn-cs"/>
                        </a:rPr>
                        <a:t>4.18. São realizados grupos, rodas de conversa, assembleias para a discussão da rotina do serviço? (___) Sim	(___) Não</a:t>
                      </a:r>
                      <a:endParaRPr lang="pt-BR" sz="1450" kern="1200" dirty="0">
                        <a:solidFill>
                          <a:schemeClr val="tx1"/>
                        </a:solidFill>
                        <a:effectLst/>
                        <a:latin typeface="+mn-lt"/>
                        <a:ea typeface="+mn-ea"/>
                        <a:cs typeface="+mn-cs"/>
                      </a:endParaRPr>
                    </a:p>
                    <a:p>
                      <a:pPr lvl="1" algn="just"/>
                      <a:r>
                        <a:rPr lang="pt-PT" sz="1450" kern="1200" dirty="0">
                          <a:solidFill>
                            <a:schemeClr val="tx1"/>
                          </a:solidFill>
                          <a:effectLst/>
                          <a:latin typeface="+mn-lt"/>
                          <a:ea typeface="+mn-ea"/>
                          <a:cs typeface="+mn-cs"/>
                        </a:rPr>
                        <a:t>4.19. São realizados grupos, rodas de conversa, assembleias para a discussão de assuntos pertinentes a cada faixa etária?</a:t>
                      </a:r>
                      <a:endParaRPr lang="pt-BR" sz="1450" kern="1200" dirty="0">
                        <a:solidFill>
                          <a:schemeClr val="tx1"/>
                        </a:solidFill>
                        <a:effectLst/>
                        <a:latin typeface="+mn-lt"/>
                        <a:ea typeface="+mn-ea"/>
                        <a:cs typeface="+mn-cs"/>
                      </a:endParaRPr>
                    </a:p>
                    <a:p>
                      <a:pPr algn="just"/>
                      <a:r>
                        <a:rPr lang="pt-PT" sz="1450" kern="1200" dirty="0">
                          <a:solidFill>
                            <a:schemeClr val="tx1"/>
                          </a:solidFill>
                          <a:effectLst/>
                          <a:latin typeface="+mn-lt"/>
                          <a:ea typeface="+mn-ea"/>
                          <a:cs typeface="+mn-cs"/>
                        </a:rPr>
                        <a:t>(___) Sim	(___) Não</a:t>
                      </a:r>
                      <a:endParaRPr lang="pt-BR" sz="1450" kern="1200" dirty="0">
                        <a:solidFill>
                          <a:schemeClr val="tx1"/>
                        </a:solidFill>
                        <a:effectLst/>
                        <a:latin typeface="+mn-lt"/>
                        <a:ea typeface="+mn-ea"/>
                        <a:cs typeface="+mn-cs"/>
                      </a:endParaRPr>
                    </a:p>
                    <a:p>
                      <a:pPr lvl="1" algn="just"/>
                      <a:r>
                        <a:rPr lang="pt-PT" sz="1450" kern="1200" dirty="0">
                          <a:solidFill>
                            <a:schemeClr val="tx1"/>
                          </a:solidFill>
                          <a:effectLst/>
                          <a:latin typeface="+mn-lt"/>
                          <a:ea typeface="+mn-ea"/>
                          <a:cs typeface="+mn-cs"/>
                        </a:rPr>
                        <a:t>4.20. São respeitados os interesses e os anseios das crianças e dos adolescentes e ouvidas suas famílias sobre a inserção em atividades?</a:t>
                      </a:r>
                      <a:endParaRPr lang="pt-BR" sz="1450" kern="1200" dirty="0">
                        <a:solidFill>
                          <a:schemeClr val="tx1"/>
                        </a:solidFill>
                        <a:effectLst/>
                        <a:latin typeface="+mn-lt"/>
                        <a:ea typeface="+mn-ea"/>
                        <a:cs typeface="+mn-cs"/>
                      </a:endParaRPr>
                    </a:p>
                    <a:p>
                      <a:pPr algn="just"/>
                      <a:r>
                        <a:rPr lang="pt-PT" sz="1450" kern="1200" dirty="0">
                          <a:solidFill>
                            <a:schemeClr val="tx1"/>
                          </a:solidFill>
                          <a:effectLst/>
                          <a:latin typeface="+mn-lt"/>
                          <a:ea typeface="+mn-ea"/>
                          <a:cs typeface="+mn-cs"/>
                        </a:rPr>
                        <a:t>(___) Sim	(___) Não</a:t>
                      </a:r>
                      <a:endParaRPr lang="pt-BR" sz="1450" kern="1200" dirty="0">
                        <a:solidFill>
                          <a:schemeClr val="tx1"/>
                        </a:solidFill>
                        <a:effectLst/>
                        <a:latin typeface="+mn-lt"/>
                        <a:ea typeface="+mn-ea"/>
                        <a:cs typeface="+mn-cs"/>
                      </a:endParaRPr>
                    </a:p>
                    <a:p>
                      <a:pPr lvl="1" algn="just"/>
                      <a:r>
                        <a:rPr lang="pt-PT" sz="1450" kern="1200" dirty="0">
                          <a:solidFill>
                            <a:schemeClr val="tx1"/>
                          </a:solidFill>
                          <a:effectLst/>
                          <a:latin typeface="+mn-lt"/>
                          <a:ea typeface="+mn-ea"/>
                          <a:cs typeface="+mn-cs"/>
                        </a:rPr>
                        <a:t>4.21. As crianças e os adolescentes são assistidos na realização das atividades escolares (dentro e fora do serviço de acolhimento)?</a:t>
                      </a:r>
                      <a:endParaRPr lang="pt-BR" sz="1450" kern="1200" dirty="0">
                        <a:solidFill>
                          <a:schemeClr val="tx1"/>
                        </a:solidFill>
                        <a:effectLst/>
                        <a:latin typeface="+mn-lt"/>
                        <a:ea typeface="+mn-ea"/>
                        <a:cs typeface="+mn-cs"/>
                      </a:endParaRPr>
                    </a:p>
                    <a:p>
                      <a:pPr algn="just"/>
                      <a:r>
                        <a:rPr lang="pt-PT" sz="1450" kern="1200" dirty="0">
                          <a:solidFill>
                            <a:schemeClr val="tx1"/>
                          </a:solidFill>
                          <a:effectLst/>
                          <a:latin typeface="+mn-lt"/>
                          <a:ea typeface="+mn-ea"/>
                          <a:cs typeface="+mn-cs"/>
                        </a:rPr>
                        <a:t>(___) Sim	(___) Não</a:t>
                      </a:r>
                      <a:endParaRPr lang="pt-BR" sz="1450" kern="1200" dirty="0">
                        <a:solidFill>
                          <a:schemeClr val="tx1"/>
                        </a:solidFill>
                        <a:effectLst/>
                        <a:latin typeface="+mn-lt"/>
                        <a:ea typeface="+mn-ea"/>
                        <a:cs typeface="+mn-cs"/>
                      </a:endParaRPr>
                    </a:p>
                    <a:p>
                      <a:pPr lvl="1" algn="just"/>
                      <a:r>
                        <a:rPr lang="pt-PT" sz="1450" kern="1200" dirty="0">
                          <a:solidFill>
                            <a:schemeClr val="tx1"/>
                          </a:solidFill>
                          <a:effectLst/>
                          <a:latin typeface="+mn-lt"/>
                          <a:ea typeface="+mn-ea"/>
                          <a:cs typeface="+mn-cs"/>
                        </a:rPr>
                        <a:t>4.22. As crianças e os adolescentes podem frequentar cultos religiosos de acordo com as suas crenças? (___) Sim	(___) Não</a:t>
                      </a:r>
                      <a:endParaRPr lang="pt-BR" sz="1450" kern="1200" dirty="0">
                        <a:solidFill>
                          <a:schemeClr val="tx1"/>
                        </a:solidFill>
                        <a:effectLst/>
                        <a:latin typeface="+mn-lt"/>
                        <a:ea typeface="+mn-ea"/>
                        <a:cs typeface="+mn-cs"/>
                      </a:endParaRPr>
                    </a:p>
                    <a:p>
                      <a:pPr lvl="1" algn="just"/>
                      <a:r>
                        <a:rPr lang="pt-PT" sz="1450" kern="1200" dirty="0">
                          <a:solidFill>
                            <a:schemeClr val="tx1"/>
                          </a:solidFill>
                          <a:effectLst/>
                          <a:latin typeface="+mn-lt"/>
                          <a:ea typeface="+mn-ea"/>
                          <a:cs typeface="+mn-cs"/>
                        </a:rPr>
                        <a:t>4.23. A atenção especializada quando necessária é assegurada por meio da articulação com a rede de serviços? (___) Sim	(___) Não</a:t>
                      </a:r>
                      <a:endParaRPr lang="pt-BR" sz="1450" kern="1200" dirty="0">
                        <a:solidFill>
                          <a:schemeClr val="tx1"/>
                        </a:solidFill>
                        <a:effectLst/>
                        <a:latin typeface="+mn-lt"/>
                        <a:ea typeface="+mn-ea"/>
                        <a:cs typeface="+mn-cs"/>
                      </a:endParaRPr>
                    </a:p>
                    <a:p>
                      <a:pPr lvl="1" algn="just"/>
                      <a:r>
                        <a:rPr lang="pt-PT" sz="1450" kern="1200" dirty="0">
                          <a:solidFill>
                            <a:schemeClr val="tx1"/>
                          </a:solidFill>
                          <a:effectLst/>
                          <a:latin typeface="+mn-lt"/>
                          <a:ea typeface="+mn-ea"/>
                          <a:cs typeface="+mn-cs"/>
                        </a:rPr>
                        <a:t>4.24. Quais os serviços utilizados?</a:t>
                      </a:r>
                      <a:endParaRPr lang="pt-BR" sz="1450" kern="1200" dirty="0">
                        <a:solidFill>
                          <a:schemeClr val="tx1"/>
                        </a:solidFill>
                        <a:effectLst/>
                        <a:latin typeface="+mn-lt"/>
                        <a:ea typeface="+mn-ea"/>
                        <a:cs typeface="+mn-cs"/>
                      </a:endParaRPr>
                    </a:p>
                    <a:p>
                      <a:pPr algn="just"/>
                      <a:r>
                        <a:rPr lang="pt-PT" sz="1450" kern="1200" dirty="0">
                          <a:solidFill>
                            <a:schemeClr val="tx1"/>
                          </a:solidFill>
                          <a:effectLst/>
                          <a:latin typeface="+mn-lt"/>
                          <a:ea typeface="+mn-ea"/>
                          <a:cs typeface="+mn-cs"/>
                        </a:rPr>
                        <a:t>(___) CRAS	(___) CREAS	(___) Posto de saúde (___) CAPS	(___) CAPSi	(___) CAPSad</a:t>
                      </a:r>
                      <a:endParaRPr lang="pt-BR" sz="145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Rectangle 2"/>
          <p:cNvSpPr>
            <a:spLocks noChangeArrowheads="1"/>
          </p:cNvSpPr>
          <p:nvPr/>
        </p:nvSpPr>
        <p:spPr bwMode="auto">
          <a:xfrm>
            <a:off x="1738313" y="2271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4"/>
          <p:cNvSpPr>
            <a:spLocks/>
          </p:cNvSpPr>
          <p:nvPr/>
        </p:nvSpPr>
        <p:spPr bwMode="auto">
          <a:xfrm>
            <a:off x="2279650" y="12406313"/>
            <a:ext cx="16192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7" name="Rectangle 3"/>
          <p:cNvSpPr>
            <a:spLocks noChangeArrowheads="1"/>
          </p:cNvSpPr>
          <p:nvPr/>
        </p:nvSpPr>
        <p:spPr bwMode="auto">
          <a:xfrm>
            <a:off x="1738313" y="27305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pt-PT" altLang="pt-BR" sz="700" b="0" i="0" u="none" strike="noStrike" cap="none" normalizeH="0" baseline="0">
                <a:ln>
                  <a:noFill/>
                </a:ln>
                <a:solidFill>
                  <a:schemeClr val="tx1"/>
                </a:solidFill>
                <a:effectLst/>
                <a:latin typeface="Arial" pitchFamily="34" charset="0"/>
                <a:ea typeface="Franklin Gothic Medium" pitchFamily="34" charset="0"/>
                <a:cs typeface="Franklin Gothic Medium" pitchFamily="34" charset="0"/>
              </a:rPr>
            </a:br>
            <a:endParaRPr kumimoji="0" lang="pt-PT" altLang="pt-BR" sz="1800" b="0" i="0" u="none" strike="noStrike" cap="none" normalizeH="0" baseline="0">
              <a:ln>
                <a:noFill/>
              </a:ln>
              <a:solidFill>
                <a:schemeClr val="tx1"/>
              </a:solidFill>
              <a:effectLst/>
              <a:latin typeface="Arial" pitchFamily="34" charset="0"/>
              <a:cs typeface="Arial" pitchFamily="34" charset="0"/>
            </a:endParaRPr>
          </a:p>
        </p:txBody>
      </p:sp>
      <p:sp>
        <p:nvSpPr>
          <p:cNvPr id="8" name="Seta para a direita 7"/>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63566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2"/>
          <p:cNvSpPr txBox="1">
            <a:spLocks/>
          </p:cNvSpPr>
          <p:nvPr/>
        </p:nvSpPr>
        <p:spPr>
          <a:xfrm>
            <a:off x="778220" y="2975019"/>
            <a:ext cx="9149246" cy="162273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endParaRPr lang="pt-BR" dirty="0"/>
          </a:p>
        </p:txBody>
      </p:sp>
      <p:sp>
        <p:nvSpPr>
          <p:cNvPr id="4" name="Título 3"/>
          <p:cNvSpPr>
            <a:spLocks noGrp="1"/>
          </p:cNvSpPr>
          <p:nvPr>
            <p:ph type="title"/>
          </p:nvPr>
        </p:nvSpPr>
        <p:spPr>
          <a:xfrm>
            <a:off x="302195" y="855785"/>
            <a:ext cx="8596668" cy="832338"/>
          </a:xfrm>
        </p:spPr>
        <p:txBody>
          <a:bodyPr/>
          <a:lstStyle/>
          <a:p>
            <a:r>
              <a:rPr lang="pt-BR" dirty="0">
                <a:solidFill>
                  <a:schemeClr val="tx2"/>
                </a:solidFill>
              </a:rPr>
              <a:t>Projeto: De Olho na Proteção</a:t>
            </a:r>
          </a:p>
        </p:txBody>
      </p:sp>
      <p:sp>
        <p:nvSpPr>
          <p:cNvPr id="8" name="Retângulo 7"/>
          <p:cNvSpPr/>
          <p:nvPr/>
        </p:nvSpPr>
        <p:spPr>
          <a:xfrm>
            <a:off x="323643" y="2201337"/>
            <a:ext cx="9336172" cy="3477875"/>
          </a:xfrm>
          <a:prstGeom prst="rect">
            <a:avLst/>
          </a:prstGeom>
        </p:spPr>
        <p:txBody>
          <a:bodyPr wrap="square">
            <a:spAutoFit/>
          </a:bodyPr>
          <a:lstStyle/>
          <a:p>
            <a:pPr algn="just"/>
            <a:r>
              <a:rPr lang="pt-BR" sz="2000" dirty="0">
                <a:latin typeface="Arial" panose="020B0604020202020204" pitchFamily="34" charset="0"/>
                <a:cs typeface="Arial" panose="020B0604020202020204" pitchFamily="34" charset="0"/>
              </a:rPr>
              <a:t>Projeto elaborado com o intuito de atender os pedidos de apoio técnico provenientes das Promotorias de Justiça, em atendimento à Resolução 71/2011 do CNMP</a:t>
            </a:r>
          </a:p>
          <a:p>
            <a:pPr algn="just"/>
            <a:endParaRPr lang="pt-BR" sz="20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Objetivo</a:t>
            </a:r>
            <a:r>
              <a:rPr lang="pt-BR" sz="2000" dirty="0">
                <a:latin typeface="Arial" panose="020B0604020202020204" pitchFamily="34" charset="0"/>
                <a:cs typeface="Arial" panose="020B0604020202020204" pitchFamily="34" charset="0"/>
              </a:rPr>
              <a:t> - Monitorar os serviços de acolhimento institucional e familiar por meio de inspeções periódicas, em formato remoto ou presencial, ainda que no período da pandemia de Covid-19, com o apoio técnico do CAIJ, de forma a possibilitar a estruturação e/ou adequação dos serviços.</a:t>
            </a:r>
          </a:p>
          <a:p>
            <a:pPr algn="just"/>
            <a:endParaRPr lang="pt-BR" sz="2000" dirty="0">
              <a:latin typeface="Arial" panose="020B0604020202020204" pitchFamily="34" charset="0"/>
              <a:cs typeface="Arial" panose="020B0604020202020204" pitchFamily="34" charset="0"/>
            </a:endParaRPr>
          </a:p>
          <a:p>
            <a:pPr algn="just"/>
            <a:r>
              <a:rPr lang="pt-BR" sz="2000" dirty="0">
                <a:latin typeface="Arial" panose="020B0604020202020204" pitchFamily="34" charset="0"/>
                <a:cs typeface="Arial" panose="020B0604020202020204" pitchFamily="34" charset="0"/>
              </a:rPr>
              <a:t>Realizadas, em 2022, 39 inspeções com a emissão das respectivas manifestações técnicas</a:t>
            </a:r>
          </a:p>
        </p:txBody>
      </p:sp>
    </p:spTree>
    <p:extLst>
      <p:ext uri="{BB962C8B-B14F-4D97-AF65-F5344CB8AC3E}">
        <p14:creationId xmlns:p14="http://schemas.microsoft.com/office/powerpoint/2010/main" val="1328271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623095535"/>
              </p:ext>
            </p:extLst>
          </p:nvPr>
        </p:nvGraphicFramePr>
        <p:xfrm>
          <a:off x="281854" y="258313"/>
          <a:ext cx="11728175" cy="6204712"/>
        </p:xfrm>
        <a:graphic>
          <a:graphicData uri="http://schemas.openxmlformats.org/drawingml/2006/table">
            <a:tbl>
              <a:tblPr firstRow="1" firstCol="1" lastRow="1" lastCol="1" bandRow="1" bandCol="1">
                <a:tableStyleId>{2D5ABB26-0587-4C30-8999-92F81FD0307C}</a:tableStyleId>
              </a:tblPr>
              <a:tblGrid>
                <a:gridCol w="11728175">
                  <a:extLst>
                    <a:ext uri="{9D8B030D-6E8A-4147-A177-3AD203B41FA5}">
                      <a16:colId xmlns:a16="http://schemas.microsoft.com/office/drawing/2014/main" val="20000"/>
                    </a:ext>
                  </a:extLst>
                </a:gridCol>
              </a:tblGrid>
              <a:tr h="3881437">
                <a:tc>
                  <a:txBody>
                    <a:bodyPr/>
                    <a:lstStyle/>
                    <a:p>
                      <a:pPr marL="17145">
                        <a:spcBef>
                          <a:spcPts val="125"/>
                        </a:spcBef>
                        <a:spcAft>
                          <a:spcPts val="0"/>
                        </a:spcAft>
                      </a:pPr>
                      <a:r>
                        <a:rPr lang="pt-PT" sz="1600" b="1" u="sng" dirty="0">
                          <a:effectLst/>
                        </a:rPr>
                        <a:t>Definição</a:t>
                      </a:r>
                      <a:r>
                        <a:rPr lang="pt-PT" sz="1600" b="1" u="sng" spc="-20" dirty="0">
                          <a:effectLst/>
                        </a:rPr>
                        <a:t> </a:t>
                      </a:r>
                      <a:r>
                        <a:rPr lang="pt-PT" sz="1600" b="1" u="sng" dirty="0">
                          <a:effectLst/>
                        </a:rPr>
                        <a:t>do</a:t>
                      </a:r>
                      <a:r>
                        <a:rPr lang="pt-PT" sz="1600" b="1" u="sng" spc="-25" dirty="0">
                          <a:effectLst/>
                        </a:rPr>
                        <a:t> </a:t>
                      </a:r>
                      <a:r>
                        <a:rPr lang="pt-PT" sz="1600" b="1" u="sng" dirty="0">
                          <a:effectLst/>
                        </a:rPr>
                        <a:t>papel</a:t>
                      </a:r>
                      <a:r>
                        <a:rPr lang="pt-PT" sz="1600" b="1" u="sng" spc="-20" dirty="0">
                          <a:effectLst/>
                        </a:rPr>
                        <a:t> </a:t>
                      </a:r>
                      <a:r>
                        <a:rPr lang="pt-PT" sz="1600" b="1" u="sng" dirty="0">
                          <a:effectLst/>
                        </a:rPr>
                        <a:t>e</a:t>
                      </a:r>
                      <a:r>
                        <a:rPr lang="pt-PT" sz="1600" b="1" u="sng" spc="-20" dirty="0">
                          <a:effectLst/>
                        </a:rPr>
                        <a:t> </a:t>
                      </a:r>
                      <a:r>
                        <a:rPr lang="pt-PT" sz="1600" b="1" u="sng" dirty="0">
                          <a:effectLst/>
                        </a:rPr>
                        <a:t>valorização</a:t>
                      </a:r>
                      <a:r>
                        <a:rPr lang="pt-PT" sz="1600" b="1" u="sng" spc="-30" dirty="0">
                          <a:effectLst/>
                        </a:rPr>
                        <a:t> </a:t>
                      </a:r>
                      <a:r>
                        <a:rPr lang="pt-PT" sz="1600" b="1" u="sng" dirty="0">
                          <a:effectLst/>
                        </a:rPr>
                        <a:t>dos</a:t>
                      </a:r>
                      <a:r>
                        <a:rPr lang="pt-PT" sz="1600" b="1" u="sng" spc="-20" dirty="0">
                          <a:effectLst/>
                        </a:rPr>
                        <a:t> </a:t>
                      </a:r>
                      <a:r>
                        <a:rPr lang="pt-PT" sz="1600" b="1" u="sng" dirty="0">
                          <a:effectLst/>
                        </a:rPr>
                        <a:t>educadores/cuidadores</a:t>
                      </a:r>
                    </a:p>
                    <a:p>
                      <a:pPr marL="17145">
                        <a:spcBef>
                          <a:spcPts val="125"/>
                        </a:spcBef>
                        <a:spcAft>
                          <a:spcPts val="0"/>
                        </a:spcAft>
                      </a:pPr>
                      <a:endParaRPr lang="pt-BR" sz="1600" dirty="0">
                        <a:effectLst/>
                      </a:endParaRPr>
                    </a:p>
                    <a:p>
                      <a:pPr marL="742950" marR="22860" lvl="1" indent="-285750">
                        <a:spcBef>
                          <a:spcPts val="285"/>
                        </a:spcBef>
                        <a:spcAft>
                          <a:spcPts val="0"/>
                        </a:spcAft>
                        <a:buSzPts val="1000"/>
                        <a:buFont typeface="Franklin Gothic Medium"/>
                        <a:buAutoNum type="arabicPeriod" startAt="25"/>
                        <a:tabLst>
                          <a:tab pos="365760" algn="l"/>
                        </a:tabLst>
                      </a:pPr>
                      <a:r>
                        <a:rPr lang="pt-PT" sz="1600" spc="-10" dirty="0">
                          <a:effectLst/>
                        </a:rPr>
                        <a:t>Para</a:t>
                      </a:r>
                      <a:r>
                        <a:rPr lang="pt-PT" sz="1600" spc="115" dirty="0">
                          <a:effectLst/>
                        </a:rPr>
                        <a:t> </a:t>
                      </a:r>
                      <a:r>
                        <a:rPr lang="pt-PT" sz="1600" spc="-10" dirty="0">
                          <a:effectLst/>
                        </a:rPr>
                        <a:t>a</a:t>
                      </a:r>
                      <a:r>
                        <a:rPr lang="pt-PT" sz="1600" spc="105" dirty="0">
                          <a:effectLst/>
                        </a:rPr>
                        <a:t> </a:t>
                      </a:r>
                      <a:r>
                        <a:rPr lang="pt-PT" sz="1600" spc="-10" dirty="0">
                          <a:effectLst/>
                        </a:rPr>
                        <a:t>seleção</a:t>
                      </a:r>
                      <a:r>
                        <a:rPr lang="pt-PT" sz="1600" spc="120" dirty="0">
                          <a:effectLst/>
                        </a:rPr>
                        <a:t> </a:t>
                      </a:r>
                      <a:r>
                        <a:rPr lang="pt-PT" sz="1600" spc="-10" dirty="0">
                          <a:effectLst/>
                        </a:rPr>
                        <a:t>dos</a:t>
                      </a:r>
                      <a:r>
                        <a:rPr lang="pt-PT" sz="1600" spc="100" dirty="0">
                          <a:effectLst/>
                        </a:rPr>
                        <a:t> </a:t>
                      </a:r>
                      <a:r>
                        <a:rPr lang="pt-PT" sz="1600" spc="-10" dirty="0">
                          <a:effectLst/>
                        </a:rPr>
                        <a:t>profissionais</a:t>
                      </a:r>
                      <a:r>
                        <a:rPr lang="pt-PT" sz="1600" spc="125" dirty="0">
                          <a:effectLst/>
                        </a:rPr>
                        <a:t> </a:t>
                      </a:r>
                      <a:r>
                        <a:rPr lang="pt-PT" sz="1600" spc="-10" dirty="0">
                          <a:effectLst/>
                        </a:rPr>
                        <a:t>que</a:t>
                      </a:r>
                      <a:r>
                        <a:rPr lang="pt-PT" sz="1600" spc="100" dirty="0">
                          <a:effectLst/>
                        </a:rPr>
                        <a:t> </a:t>
                      </a:r>
                      <a:r>
                        <a:rPr lang="pt-PT" sz="1600" spc="-10" dirty="0">
                          <a:effectLst/>
                        </a:rPr>
                        <a:t>atuarão</a:t>
                      </a:r>
                      <a:r>
                        <a:rPr lang="pt-PT" sz="1600" spc="120" dirty="0">
                          <a:effectLst/>
                        </a:rPr>
                        <a:t> </a:t>
                      </a:r>
                      <a:r>
                        <a:rPr lang="pt-PT" sz="1600" spc="-10" dirty="0">
                          <a:effectLst/>
                        </a:rPr>
                        <a:t>no</a:t>
                      </a:r>
                      <a:r>
                        <a:rPr lang="pt-PT" sz="1600" spc="105" dirty="0">
                          <a:effectLst/>
                        </a:rPr>
                        <a:t> </a:t>
                      </a:r>
                      <a:r>
                        <a:rPr lang="pt-PT" sz="1600" spc="-10" dirty="0">
                          <a:effectLst/>
                        </a:rPr>
                        <a:t>serviço</a:t>
                      </a:r>
                      <a:r>
                        <a:rPr lang="pt-PT" sz="1600" spc="115" dirty="0">
                          <a:effectLst/>
                        </a:rPr>
                        <a:t> </a:t>
                      </a:r>
                      <a:r>
                        <a:rPr lang="pt-PT" sz="1600" spc="-10" dirty="0">
                          <a:effectLst/>
                        </a:rPr>
                        <a:t>de</a:t>
                      </a:r>
                      <a:r>
                        <a:rPr lang="pt-PT" sz="1600" spc="105" dirty="0">
                          <a:effectLst/>
                        </a:rPr>
                        <a:t> </a:t>
                      </a:r>
                      <a:r>
                        <a:rPr lang="pt-PT" sz="1600" spc="-10" dirty="0">
                          <a:effectLst/>
                        </a:rPr>
                        <a:t>acolhimento</a:t>
                      </a:r>
                      <a:r>
                        <a:rPr lang="pt-PT" sz="1600" spc="125" dirty="0">
                          <a:effectLst/>
                        </a:rPr>
                        <a:t> </a:t>
                      </a:r>
                      <a:r>
                        <a:rPr lang="pt-PT" sz="1600" spc="-10" dirty="0">
                          <a:effectLst/>
                        </a:rPr>
                        <a:t>ocorre</a:t>
                      </a:r>
                      <a:r>
                        <a:rPr lang="pt-PT" sz="1600" spc="115" dirty="0">
                          <a:effectLst/>
                        </a:rPr>
                        <a:t> </a:t>
                      </a:r>
                      <a:r>
                        <a:rPr lang="pt-PT" sz="1600" spc="-10" dirty="0">
                          <a:effectLst/>
                        </a:rPr>
                        <a:t>processo</a:t>
                      </a:r>
                      <a:r>
                        <a:rPr lang="pt-PT" sz="1600" spc="125" dirty="0">
                          <a:effectLst/>
                        </a:rPr>
                        <a:t> </a:t>
                      </a:r>
                      <a:r>
                        <a:rPr lang="pt-PT" sz="1600" spc="-10" dirty="0">
                          <a:effectLst/>
                        </a:rPr>
                        <a:t>seletivo</a:t>
                      </a:r>
                      <a:r>
                        <a:rPr lang="pt-PT" sz="1600" spc="115" dirty="0">
                          <a:effectLst/>
                        </a:rPr>
                        <a:t> </a:t>
                      </a:r>
                      <a:r>
                        <a:rPr lang="pt-PT" sz="1600" spc="-10" dirty="0">
                          <a:effectLst/>
                        </a:rPr>
                        <a:t>através</a:t>
                      </a:r>
                      <a:r>
                        <a:rPr lang="pt-PT" sz="1600" spc="115" dirty="0">
                          <a:effectLst/>
                        </a:rPr>
                        <a:t> </a:t>
                      </a:r>
                      <a:r>
                        <a:rPr lang="pt-PT" sz="1600" spc="-10" dirty="0">
                          <a:effectLst/>
                        </a:rPr>
                        <a:t>de</a:t>
                      </a:r>
                      <a:r>
                        <a:rPr lang="pt-PT" sz="1600" spc="-235" dirty="0">
                          <a:effectLst/>
                        </a:rPr>
                        <a:t> </a:t>
                      </a:r>
                      <a:r>
                        <a:rPr lang="pt-PT" sz="1600" spc="-10" dirty="0">
                          <a:effectLst/>
                        </a:rPr>
                        <a:t>ampla divulgação, avaliação</a:t>
                      </a:r>
                      <a:r>
                        <a:rPr lang="pt-PT" sz="1600" spc="5" dirty="0">
                          <a:effectLst/>
                        </a:rPr>
                        <a:t> </a:t>
                      </a:r>
                      <a:r>
                        <a:rPr lang="pt-PT" sz="1600" spc="-10" dirty="0">
                          <a:effectLst/>
                        </a:rPr>
                        <a:t>de</a:t>
                      </a:r>
                      <a:r>
                        <a:rPr lang="pt-PT" sz="1600" spc="-5" dirty="0">
                          <a:effectLst/>
                        </a:rPr>
                        <a:t> </a:t>
                      </a:r>
                      <a:r>
                        <a:rPr lang="pt-PT" sz="1600" spc="-10" dirty="0">
                          <a:effectLst/>
                        </a:rPr>
                        <a:t>documentação</a:t>
                      </a:r>
                      <a:r>
                        <a:rPr lang="pt-PT" sz="1600" spc="5" dirty="0">
                          <a:effectLst/>
                        </a:rPr>
                        <a:t> </a:t>
                      </a:r>
                      <a:r>
                        <a:rPr lang="pt-PT" sz="1600" spc="-10" dirty="0">
                          <a:effectLst/>
                        </a:rPr>
                        <a:t>mínima e avaliação</a:t>
                      </a:r>
                      <a:r>
                        <a:rPr lang="pt-PT" sz="1600" spc="10" dirty="0">
                          <a:effectLst/>
                        </a:rPr>
                        <a:t> </a:t>
                      </a:r>
                      <a:r>
                        <a:rPr lang="pt-PT" sz="1600" spc="-10" dirty="0">
                          <a:effectLst/>
                        </a:rPr>
                        <a:t>psicológica e</a:t>
                      </a:r>
                      <a:r>
                        <a:rPr lang="pt-PT" sz="1600" spc="-5" dirty="0">
                          <a:effectLst/>
                        </a:rPr>
                        <a:t> </a:t>
                      </a:r>
                      <a:r>
                        <a:rPr lang="pt-PT" sz="1600" spc="-10" dirty="0">
                          <a:effectLst/>
                        </a:rPr>
                        <a:t>social?</a:t>
                      </a:r>
                      <a:endParaRPr lang="pt-BR" sz="1600" spc="-10" dirty="0">
                        <a:effectLst/>
                      </a:endParaRPr>
                    </a:p>
                    <a:p>
                      <a:pPr marL="17145">
                        <a:spcBef>
                          <a:spcPts val="280"/>
                        </a:spcBef>
                        <a:spcAft>
                          <a:spcPts val="0"/>
                        </a:spcAft>
                        <a:tabLst>
                          <a:tab pos="898525" algn="l"/>
                        </a:tabLst>
                      </a:pPr>
                      <a:r>
                        <a:rPr lang="pt-PT" sz="1600" dirty="0">
                          <a:effectLst/>
                        </a:rPr>
                        <a:t>(___) Sim	(___)</a:t>
                      </a:r>
                      <a:r>
                        <a:rPr lang="pt-PT" sz="1600" spc="-15" dirty="0">
                          <a:effectLst/>
                        </a:rPr>
                        <a:t> </a:t>
                      </a:r>
                      <a:r>
                        <a:rPr lang="pt-PT" sz="1600" dirty="0">
                          <a:effectLst/>
                        </a:rPr>
                        <a:t>Não</a:t>
                      </a:r>
                      <a:endParaRPr lang="pt-BR" sz="1600" dirty="0">
                        <a:effectLst/>
                      </a:endParaRPr>
                    </a:p>
                    <a:p>
                      <a:pPr marL="742950" marR="2021205" lvl="1" indent="-285750">
                        <a:lnSpc>
                          <a:spcPct val="125000"/>
                        </a:lnSpc>
                        <a:spcBef>
                          <a:spcPts val="285"/>
                        </a:spcBef>
                        <a:spcAft>
                          <a:spcPts val="0"/>
                        </a:spcAft>
                        <a:buSzPts val="1000"/>
                        <a:buFont typeface="Franklin Gothic Medium"/>
                        <a:buAutoNum type="arabicPeriod" startAt="25"/>
                        <a:tabLst>
                          <a:tab pos="365760" algn="l"/>
                          <a:tab pos="898525" algn="l"/>
                        </a:tabLst>
                      </a:pPr>
                      <a:r>
                        <a:rPr lang="pt-PT" sz="1600" spc="-10" dirty="0">
                          <a:effectLst/>
                        </a:rPr>
                        <a:t>Os</a:t>
                      </a:r>
                      <a:r>
                        <a:rPr lang="pt-PT" sz="1600" spc="-25" dirty="0">
                          <a:effectLst/>
                        </a:rPr>
                        <a:t> </a:t>
                      </a:r>
                      <a:r>
                        <a:rPr lang="pt-PT" sz="1600" spc="-10" dirty="0">
                          <a:effectLst/>
                        </a:rPr>
                        <a:t>profissionais</a:t>
                      </a:r>
                      <a:r>
                        <a:rPr lang="pt-PT" sz="1600" spc="-25" dirty="0">
                          <a:effectLst/>
                        </a:rPr>
                        <a:t> </a:t>
                      </a:r>
                      <a:r>
                        <a:rPr lang="pt-PT" sz="1600" spc="-10" dirty="0">
                          <a:effectLst/>
                        </a:rPr>
                        <a:t>do</a:t>
                      </a:r>
                      <a:r>
                        <a:rPr lang="pt-PT" sz="1600" spc="-25" dirty="0">
                          <a:effectLst/>
                        </a:rPr>
                        <a:t> </a:t>
                      </a:r>
                      <a:r>
                        <a:rPr lang="pt-PT" sz="1600" spc="-10" dirty="0">
                          <a:effectLst/>
                        </a:rPr>
                        <a:t>serviço passaram</a:t>
                      </a:r>
                      <a:r>
                        <a:rPr lang="pt-PT" sz="1600" spc="-20" dirty="0">
                          <a:effectLst/>
                        </a:rPr>
                        <a:t> </a:t>
                      </a:r>
                      <a:r>
                        <a:rPr lang="pt-PT" sz="1600" spc="-10" dirty="0">
                          <a:effectLst/>
                        </a:rPr>
                        <a:t>por</a:t>
                      </a:r>
                      <a:r>
                        <a:rPr lang="pt-PT" sz="1600" spc="-20" dirty="0">
                          <a:effectLst/>
                        </a:rPr>
                        <a:t> </a:t>
                      </a:r>
                      <a:r>
                        <a:rPr lang="pt-PT" sz="1600" spc="-10" dirty="0">
                          <a:effectLst/>
                        </a:rPr>
                        <a:t>alguma</a:t>
                      </a:r>
                      <a:r>
                        <a:rPr lang="pt-PT" sz="1600" spc="-30" dirty="0">
                          <a:effectLst/>
                        </a:rPr>
                        <a:t> </a:t>
                      </a:r>
                      <a:r>
                        <a:rPr lang="pt-PT" sz="1600" spc="-10" dirty="0">
                          <a:effectLst/>
                        </a:rPr>
                        <a:t>capacitação introdutória?</a:t>
                      </a:r>
                      <a:r>
                        <a:rPr lang="pt-PT" sz="1600" spc="-235" dirty="0">
                          <a:effectLst/>
                        </a:rPr>
                        <a:t> </a:t>
                      </a:r>
                      <a:r>
                        <a:rPr lang="pt-PT" sz="1600" spc="-10" dirty="0">
                          <a:effectLst/>
                        </a:rPr>
                        <a:t>(___) Sim	(___)</a:t>
                      </a:r>
                      <a:r>
                        <a:rPr lang="pt-PT" sz="1600" spc="-5" dirty="0">
                          <a:effectLst/>
                        </a:rPr>
                        <a:t> </a:t>
                      </a:r>
                      <a:r>
                        <a:rPr lang="pt-PT" sz="1600" spc="-10" dirty="0">
                          <a:effectLst/>
                        </a:rPr>
                        <a:t>Não</a:t>
                      </a:r>
                      <a:endParaRPr lang="pt-BR" sz="1600" spc="-10" dirty="0">
                        <a:effectLst/>
                      </a:endParaRPr>
                    </a:p>
                    <a:p>
                      <a:pPr marL="742950" marR="3759835" lvl="1" indent="-285750">
                        <a:lnSpc>
                          <a:spcPct val="125000"/>
                        </a:lnSpc>
                        <a:spcBef>
                          <a:spcPts val="5"/>
                        </a:spcBef>
                        <a:spcAft>
                          <a:spcPts val="0"/>
                        </a:spcAft>
                        <a:buSzPts val="1000"/>
                        <a:buFont typeface="Franklin Gothic Medium"/>
                        <a:buAutoNum type="arabicPeriod" startAt="25"/>
                        <a:tabLst>
                          <a:tab pos="365760" algn="l"/>
                          <a:tab pos="898525" algn="l"/>
                        </a:tabLst>
                      </a:pPr>
                      <a:r>
                        <a:rPr lang="pt-PT" sz="1600" spc="-10" dirty="0">
                          <a:effectLst/>
                        </a:rPr>
                        <a:t>A capacitação é realizada periodicamente?</a:t>
                      </a:r>
                      <a:r>
                        <a:rPr lang="pt-PT" sz="1600" spc="-235" dirty="0">
                          <a:effectLst/>
                        </a:rPr>
                        <a:t> </a:t>
                      </a:r>
                      <a:r>
                        <a:rPr lang="pt-PT" sz="1600" spc="-10" dirty="0">
                          <a:effectLst/>
                        </a:rPr>
                        <a:t>(___) Sim	(___) Não</a:t>
                      </a:r>
                      <a:endParaRPr lang="pt-BR" sz="1600" spc="-10" dirty="0">
                        <a:effectLst/>
                      </a:endParaRPr>
                    </a:p>
                    <a:p>
                      <a:pPr marL="742950" marR="3538220" lvl="1" indent="-285750">
                        <a:lnSpc>
                          <a:spcPct val="125000"/>
                        </a:lnSpc>
                        <a:spcBef>
                          <a:spcPts val="10"/>
                        </a:spcBef>
                        <a:spcAft>
                          <a:spcPts val="0"/>
                        </a:spcAft>
                        <a:buSzPts val="1000"/>
                        <a:buFont typeface="Franklin Gothic Medium"/>
                        <a:buAutoNum type="arabicPeriod" startAt="25"/>
                        <a:tabLst>
                          <a:tab pos="365760" algn="l"/>
                          <a:tab pos="898525" algn="l"/>
                        </a:tabLst>
                      </a:pPr>
                      <a:r>
                        <a:rPr lang="pt-PT" sz="1600" spc="-10" dirty="0">
                          <a:effectLst/>
                        </a:rPr>
                        <a:t>O</a:t>
                      </a:r>
                      <a:r>
                        <a:rPr lang="pt-PT" sz="1600" spc="-15" dirty="0">
                          <a:effectLst/>
                        </a:rPr>
                        <a:t> </a:t>
                      </a:r>
                      <a:r>
                        <a:rPr lang="pt-PT" sz="1600" spc="-10" dirty="0">
                          <a:effectLst/>
                        </a:rPr>
                        <a:t>serviço recebe</a:t>
                      </a:r>
                      <a:r>
                        <a:rPr lang="pt-PT" sz="1600" spc="-20" dirty="0">
                          <a:effectLst/>
                        </a:rPr>
                        <a:t> </a:t>
                      </a:r>
                      <a:r>
                        <a:rPr lang="pt-PT" sz="1600" spc="-10" dirty="0">
                          <a:effectLst/>
                        </a:rPr>
                        <a:t>supervisão técnica</a:t>
                      </a:r>
                      <a:r>
                        <a:rPr lang="pt-PT" sz="1600" spc="-15" dirty="0">
                          <a:effectLst/>
                        </a:rPr>
                        <a:t> </a:t>
                      </a:r>
                      <a:r>
                        <a:rPr lang="pt-PT" sz="1600" spc="-10" dirty="0">
                          <a:effectLst/>
                        </a:rPr>
                        <a:t>do</a:t>
                      </a:r>
                      <a:r>
                        <a:rPr lang="pt-PT" sz="1600" spc="-20" dirty="0">
                          <a:effectLst/>
                        </a:rPr>
                        <a:t> </a:t>
                      </a:r>
                      <a:r>
                        <a:rPr lang="pt-PT" sz="1600" u="sng" spc="-10" dirty="0">
                          <a:effectLst/>
                        </a:rPr>
                        <a:t>CREAS</a:t>
                      </a:r>
                      <a:r>
                        <a:rPr lang="pt-PT" sz="1600" spc="-10" dirty="0">
                          <a:effectLst/>
                        </a:rPr>
                        <a:t>?</a:t>
                      </a:r>
                      <a:r>
                        <a:rPr lang="pt-PT" sz="1600" spc="-235" dirty="0">
                          <a:effectLst/>
                        </a:rPr>
                        <a:t> </a:t>
                      </a:r>
                      <a:r>
                        <a:rPr lang="pt-PT" sz="1600" spc="-10" dirty="0">
                          <a:effectLst/>
                        </a:rPr>
                        <a:t>(___) Sim	(___) Não</a:t>
                      </a:r>
                      <a:endParaRPr lang="pt-BR" sz="1600" spc="-10" dirty="0">
                        <a:effectLst/>
                      </a:endParaRPr>
                    </a:p>
                    <a:p>
                      <a:pPr marL="17145" marR="3538220">
                        <a:lnSpc>
                          <a:spcPct val="125000"/>
                        </a:lnSpc>
                        <a:spcBef>
                          <a:spcPts val="10"/>
                        </a:spcBef>
                        <a:spcAft>
                          <a:spcPts val="0"/>
                        </a:spcAft>
                        <a:tabLst>
                          <a:tab pos="365760" algn="l"/>
                          <a:tab pos="898525" algn="l"/>
                        </a:tabLst>
                      </a:pPr>
                      <a:r>
                        <a:rPr lang="pt-PT" sz="1600" dirty="0">
                          <a:effectLst/>
                        </a:rPr>
                        <a:t> </a:t>
                      </a:r>
                      <a:endParaRPr lang="pt-BR" sz="1600" dirty="0">
                        <a:effectLst/>
                      </a:endParaRPr>
                    </a:p>
                    <a:p>
                      <a:pPr marL="17145" marR="156210" algn="just">
                        <a:lnSpc>
                          <a:spcPct val="115000"/>
                        </a:lnSpc>
                        <a:spcBef>
                          <a:spcPts val="10"/>
                        </a:spcBef>
                        <a:spcAft>
                          <a:spcPts val="0"/>
                        </a:spcAft>
                        <a:tabLst>
                          <a:tab pos="365760" algn="l"/>
                          <a:tab pos="898525" algn="l"/>
                        </a:tabLst>
                      </a:pPr>
                      <a:r>
                        <a:rPr lang="pt-PT" sz="1600" dirty="0">
                          <a:solidFill>
                            <a:srgbClr val="FF0000"/>
                          </a:solidFill>
                          <a:effectLst/>
                        </a:rPr>
                        <a:t>Sugere-se substituir para supervisão técnica do órgão gestor, visto que o CREAS é uma unidade socioassistencial onde são executados serviços tipificados em nível de proteção social especial de média complexidade, ao passo que os serviços de acolhimento institucionais estão no nível de proteção de alta complexidade, de modo que, todos devem receber apoio técnico de equipe especifica, designada pelo órgão gestor, nos diferentes níveis de complexidade;</a:t>
                      </a:r>
                      <a:endParaRPr lang="pt-BR" sz="1600" dirty="0">
                        <a:solidFill>
                          <a:srgbClr val="FF0000"/>
                        </a:solidFill>
                        <a:effectLst/>
                      </a:endParaRPr>
                    </a:p>
                    <a:p>
                      <a:pPr marL="17145" marR="3538220">
                        <a:lnSpc>
                          <a:spcPct val="125000"/>
                        </a:lnSpc>
                        <a:spcBef>
                          <a:spcPts val="10"/>
                        </a:spcBef>
                        <a:spcAft>
                          <a:spcPts val="0"/>
                        </a:spcAft>
                        <a:tabLst>
                          <a:tab pos="365760" algn="l"/>
                          <a:tab pos="898525" algn="l"/>
                        </a:tabLst>
                      </a:pPr>
                      <a:r>
                        <a:rPr lang="pt-PT" sz="1600" dirty="0">
                          <a:effectLst/>
                        </a:rPr>
                        <a:t> </a:t>
                      </a:r>
                      <a:endParaRPr lang="pt-BR" sz="1600" dirty="0">
                        <a:effectLst/>
                      </a:endParaRPr>
                    </a:p>
                    <a:p>
                      <a:pPr marL="742950" marR="28575" lvl="1" indent="-285750">
                        <a:spcBef>
                          <a:spcPts val="5"/>
                        </a:spcBef>
                        <a:spcAft>
                          <a:spcPts val="0"/>
                        </a:spcAft>
                        <a:buSzPts val="1000"/>
                        <a:buFont typeface="Franklin Gothic Medium"/>
                        <a:buAutoNum type="arabicPeriod" startAt="25"/>
                        <a:tabLst>
                          <a:tab pos="365760" algn="l"/>
                        </a:tabLst>
                      </a:pPr>
                      <a:r>
                        <a:rPr lang="pt-PT" sz="1600" spc="-10" dirty="0">
                          <a:effectLst/>
                        </a:rPr>
                        <a:t>O número mínimo de profissionais e a carga horária são condizentes com o definido no documento Orientações</a:t>
                      </a:r>
                      <a:r>
                        <a:rPr lang="pt-PT" sz="1600" spc="-235" dirty="0">
                          <a:effectLst/>
                        </a:rPr>
                        <a:t> </a:t>
                      </a:r>
                      <a:r>
                        <a:rPr lang="pt-PT" sz="1600" spc="-10" dirty="0">
                          <a:effectLst/>
                        </a:rPr>
                        <a:t>Técnicas: serviços de acolhimento?</a:t>
                      </a:r>
                      <a:r>
                        <a:rPr lang="pt-PT" sz="1600" u="none" strike="noStrike" spc="-10" baseline="30000" dirty="0">
                          <a:effectLst/>
                          <a:hlinkClick r:id="rId2" action="ppaction://hlinkfile"/>
                        </a:rPr>
                        <a:t>7</a:t>
                      </a:r>
                      <a:endParaRPr lang="pt-BR" sz="1600" spc="-10" dirty="0">
                        <a:effectLst/>
                      </a:endParaRPr>
                    </a:p>
                    <a:p>
                      <a:pPr marL="17145">
                        <a:spcBef>
                          <a:spcPts val="290"/>
                        </a:spcBef>
                        <a:spcAft>
                          <a:spcPts val="0"/>
                        </a:spcAft>
                        <a:tabLst>
                          <a:tab pos="898525" algn="l"/>
                        </a:tabLst>
                      </a:pPr>
                      <a:r>
                        <a:rPr lang="pt-PT" sz="1600" dirty="0">
                          <a:effectLst/>
                        </a:rPr>
                        <a:t>(___) Sim	(___)</a:t>
                      </a:r>
                      <a:r>
                        <a:rPr lang="pt-PT" sz="1600" spc="-15" dirty="0">
                          <a:effectLst/>
                        </a:rPr>
                        <a:t> </a:t>
                      </a:r>
                      <a:r>
                        <a:rPr lang="pt-PT" sz="1600" dirty="0">
                          <a:effectLst/>
                        </a:rPr>
                        <a:t>Não</a:t>
                      </a:r>
                      <a:endParaRPr lang="pt-BR" sz="1600" dirty="0">
                        <a:effectLst/>
                      </a:endParaRPr>
                    </a:p>
                    <a:p>
                      <a:pPr marL="17145">
                        <a:spcBef>
                          <a:spcPts val="290"/>
                        </a:spcBef>
                        <a:spcAft>
                          <a:spcPts val="0"/>
                        </a:spcAft>
                        <a:tabLst>
                          <a:tab pos="898525" algn="l"/>
                        </a:tabLst>
                      </a:pPr>
                      <a:r>
                        <a:rPr lang="pt-PT" sz="1600" dirty="0">
                          <a:effectLst/>
                        </a:rPr>
                        <a:t> </a:t>
                      </a:r>
                      <a:endParaRPr lang="pt-BR" sz="1600" dirty="0">
                        <a:effectLst/>
                      </a:endParaRPr>
                    </a:p>
                    <a:p>
                      <a:pPr marL="17145">
                        <a:lnSpc>
                          <a:spcPct val="115000"/>
                        </a:lnSpc>
                        <a:spcBef>
                          <a:spcPts val="290"/>
                        </a:spcBef>
                        <a:spcAft>
                          <a:spcPts val="0"/>
                        </a:spcAft>
                        <a:tabLst>
                          <a:tab pos="898525" algn="l"/>
                        </a:tabLst>
                      </a:pPr>
                      <a:r>
                        <a:rPr lang="pt-PT" sz="1600" dirty="0">
                          <a:solidFill>
                            <a:srgbClr val="FF0000"/>
                          </a:solidFill>
                          <a:effectLst/>
                        </a:rPr>
                        <a:t>Sugere-se inserir informações se a equipe é exclusiva e ou compartilhada com outros serviços da política de assistência social e ou demais políticas públicas (saúde e educação), e, se possível, inserir tabela para informação do quantitativo de profissionais e carga horária;</a:t>
                      </a:r>
                      <a:endParaRPr lang="pt-BR" sz="1600" dirty="0">
                        <a:solidFill>
                          <a:srgbClr val="FF0000"/>
                        </a:solidFill>
                        <a:effectLst/>
                      </a:endParaRPr>
                    </a:p>
                    <a:p>
                      <a:pPr marL="17145">
                        <a:spcBef>
                          <a:spcPts val="290"/>
                        </a:spcBef>
                        <a:spcAft>
                          <a:spcPts val="0"/>
                        </a:spcAft>
                        <a:tabLst>
                          <a:tab pos="898525" algn="l"/>
                        </a:tabLst>
                      </a:pPr>
                      <a:r>
                        <a:rPr lang="pt-PT" sz="1600" dirty="0">
                          <a:effectLst/>
                        </a:rPr>
                        <a:t> </a:t>
                      </a:r>
                      <a:endParaRPr lang="pt-BR" sz="16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Seta para a direita 4"/>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77415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910375656"/>
              </p:ext>
            </p:extLst>
          </p:nvPr>
        </p:nvGraphicFramePr>
        <p:xfrm>
          <a:off x="341194" y="395786"/>
          <a:ext cx="9880979" cy="3589360"/>
        </p:xfrm>
        <a:graphic>
          <a:graphicData uri="http://schemas.openxmlformats.org/drawingml/2006/table">
            <a:tbl>
              <a:tblPr firstRow="1" firstCol="1" lastRow="1" lastCol="1" bandRow="1" bandCol="1">
                <a:tableStyleId>{2D5ABB26-0587-4C30-8999-92F81FD0307C}</a:tableStyleId>
              </a:tblPr>
              <a:tblGrid>
                <a:gridCol w="9880979">
                  <a:extLst>
                    <a:ext uri="{9D8B030D-6E8A-4147-A177-3AD203B41FA5}">
                      <a16:colId xmlns:a16="http://schemas.microsoft.com/office/drawing/2014/main" val="20000"/>
                    </a:ext>
                  </a:extLst>
                </a:gridCol>
              </a:tblGrid>
              <a:tr h="259356">
                <a:tc>
                  <a:txBody>
                    <a:bodyPr/>
                    <a:lstStyle/>
                    <a:p>
                      <a:pPr marL="17145">
                        <a:lnSpc>
                          <a:spcPts val="870"/>
                        </a:lnSpc>
                        <a:spcBef>
                          <a:spcPts val="250"/>
                        </a:spcBef>
                        <a:spcAft>
                          <a:spcPts val="0"/>
                        </a:spcAft>
                      </a:pPr>
                      <a:r>
                        <a:rPr lang="pt-PT" sz="1600" b="1" dirty="0">
                          <a:effectLst/>
                        </a:rPr>
                        <a:t>CASA</a:t>
                      </a:r>
                      <a:r>
                        <a:rPr lang="pt-PT" sz="1600" b="1" spc="-30" dirty="0">
                          <a:effectLst/>
                        </a:rPr>
                        <a:t> </a:t>
                      </a:r>
                      <a:r>
                        <a:rPr lang="pt-PT" sz="1600" b="1" dirty="0">
                          <a:effectLst/>
                        </a:rPr>
                        <a:t>LAR</a:t>
                      </a:r>
                      <a:endParaRPr lang="pt-BR" sz="1600" b="1" dirty="0">
                        <a:effectLst/>
                        <a:latin typeface="Franklin Gothic Medium"/>
                        <a:ea typeface="Franklin Gothic Medium"/>
                        <a:cs typeface="Franklin Gothic Medium"/>
                      </a:endParaRPr>
                    </a:p>
                  </a:txBody>
                  <a:tcPr marL="0" marR="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30004">
                <a:tc>
                  <a:txBody>
                    <a:bodyPr/>
                    <a:lstStyle/>
                    <a:p>
                      <a:pPr marL="742950" marR="958850" lvl="1" indent="-285750" algn="just">
                        <a:lnSpc>
                          <a:spcPct val="125000"/>
                        </a:lnSpc>
                        <a:spcBef>
                          <a:spcPts val="375"/>
                        </a:spcBef>
                        <a:spcAft>
                          <a:spcPts val="0"/>
                        </a:spcAft>
                        <a:buSzPts val="1000"/>
                        <a:buFont typeface="Franklin Gothic Medium"/>
                        <a:buAutoNum type="arabicPeriod" startAt="30"/>
                        <a:tabLst>
                          <a:tab pos="367030" algn="l"/>
                          <a:tab pos="898525" algn="l"/>
                        </a:tabLst>
                      </a:pPr>
                      <a:r>
                        <a:rPr lang="pt-PT" sz="1600" spc="-5" dirty="0">
                          <a:effectLst/>
                        </a:rPr>
                        <a:t>No caso de Casa Lar, a coordenação e a equipe técnica especializada estão sediadas na casa?</a:t>
                      </a:r>
                      <a:r>
                        <a:rPr lang="pt-PT" sz="1600" spc="-235" dirty="0">
                          <a:effectLst/>
                        </a:rPr>
                        <a:t> </a:t>
                      </a:r>
                      <a:r>
                        <a:rPr lang="pt-PT" sz="1600" spc="-5" dirty="0">
                          <a:effectLst/>
                        </a:rPr>
                        <a:t>(___)</a:t>
                      </a:r>
                      <a:r>
                        <a:rPr lang="pt-PT" sz="1600" spc="-15" dirty="0">
                          <a:effectLst/>
                        </a:rPr>
                        <a:t> </a:t>
                      </a:r>
                      <a:r>
                        <a:rPr lang="pt-PT" sz="1600" spc="-5" dirty="0">
                          <a:effectLst/>
                        </a:rPr>
                        <a:t>Sim	(___) Não</a:t>
                      </a:r>
                      <a:endParaRPr lang="pt-BR" sz="1600" spc="-5" dirty="0">
                        <a:effectLst/>
                      </a:endParaRPr>
                    </a:p>
                    <a:p>
                      <a:pPr marL="742950" marR="23495" lvl="1" indent="-285750" algn="just">
                        <a:spcBef>
                          <a:spcPts val="5"/>
                        </a:spcBef>
                        <a:spcAft>
                          <a:spcPts val="0"/>
                        </a:spcAft>
                        <a:buSzPts val="1000"/>
                        <a:buFont typeface="Franklin Gothic Medium"/>
                        <a:buAutoNum type="arabicPeriod" startAt="30"/>
                        <a:tabLst>
                          <a:tab pos="367030" algn="l"/>
                        </a:tabLst>
                      </a:pPr>
                      <a:r>
                        <a:rPr lang="pt-PT" sz="1600" spc="-5" dirty="0">
                          <a:effectLst/>
                        </a:rPr>
                        <a:t>No caso de Casa Lar, o educador/cuidador residente tem períodos livres diários e um esquema de folgas</a:t>
                      </a:r>
                      <a:r>
                        <a:rPr lang="pt-PT" sz="1600" spc="5" dirty="0">
                          <a:effectLst/>
                        </a:rPr>
                        <a:t> </a:t>
                      </a:r>
                      <a:r>
                        <a:rPr lang="pt-PT" sz="1600" spc="-5" dirty="0">
                          <a:effectLst/>
                        </a:rPr>
                        <a:t>semanais que possibilite sua participação em atividades outras que não as da casa, além de férias anuais fora do</a:t>
                      </a:r>
                      <a:r>
                        <a:rPr lang="pt-PT" sz="1600" spc="5" dirty="0">
                          <a:effectLst/>
                        </a:rPr>
                        <a:t> </a:t>
                      </a:r>
                      <a:r>
                        <a:rPr lang="pt-PT" sz="1600" spc="-5" dirty="0">
                          <a:effectLst/>
                        </a:rPr>
                        <a:t>ambiente</a:t>
                      </a:r>
                      <a:r>
                        <a:rPr lang="pt-PT" sz="1600" spc="-10" dirty="0">
                          <a:effectLst/>
                        </a:rPr>
                        <a:t> </a:t>
                      </a:r>
                      <a:r>
                        <a:rPr lang="pt-PT" sz="1600" spc="-5" dirty="0">
                          <a:effectLst/>
                        </a:rPr>
                        <a:t>da Casa Lar?</a:t>
                      </a:r>
                      <a:endParaRPr lang="pt-BR" sz="1600" spc="-5" dirty="0">
                        <a:effectLst/>
                      </a:endParaRPr>
                    </a:p>
                    <a:p>
                      <a:pPr marL="17145" algn="just">
                        <a:spcBef>
                          <a:spcPts val="290"/>
                        </a:spcBef>
                        <a:spcAft>
                          <a:spcPts val="0"/>
                        </a:spcAft>
                        <a:tabLst>
                          <a:tab pos="898525" algn="l"/>
                        </a:tabLst>
                      </a:pPr>
                      <a:r>
                        <a:rPr lang="pt-PT" sz="1600" dirty="0">
                          <a:effectLst/>
                        </a:rPr>
                        <a:t>(___)</a:t>
                      </a:r>
                      <a:r>
                        <a:rPr lang="pt-PT" sz="1600" spc="-15" dirty="0">
                          <a:effectLst/>
                        </a:rPr>
                        <a:t> </a:t>
                      </a:r>
                      <a:r>
                        <a:rPr lang="pt-PT" sz="1600" dirty="0">
                          <a:effectLst/>
                        </a:rPr>
                        <a:t>Sim	(___)</a:t>
                      </a:r>
                      <a:r>
                        <a:rPr lang="pt-PT" sz="1600" spc="-5" dirty="0">
                          <a:effectLst/>
                        </a:rPr>
                        <a:t> </a:t>
                      </a:r>
                      <a:r>
                        <a:rPr lang="pt-PT" sz="1600" dirty="0">
                          <a:effectLst/>
                        </a:rPr>
                        <a:t>Não</a:t>
                      </a:r>
                      <a:endParaRPr lang="pt-BR" sz="1600" dirty="0">
                        <a:effectLst/>
                      </a:endParaRPr>
                    </a:p>
                    <a:p>
                      <a:pPr marL="742950" marR="2205990" lvl="1" indent="-285750">
                        <a:lnSpc>
                          <a:spcPct val="125000"/>
                        </a:lnSpc>
                        <a:spcBef>
                          <a:spcPts val="285"/>
                        </a:spcBef>
                        <a:spcAft>
                          <a:spcPts val="0"/>
                        </a:spcAft>
                        <a:buSzPts val="1000"/>
                        <a:buFont typeface="Franklin Gothic Medium"/>
                        <a:buAutoNum type="arabicPeriod" startAt="30"/>
                        <a:tabLst>
                          <a:tab pos="367030" algn="l"/>
                        </a:tabLst>
                      </a:pPr>
                      <a:r>
                        <a:rPr lang="pt-PT" sz="1600" spc="-5" dirty="0">
                          <a:effectLst/>
                        </a:rPr>
                        <a:t>No caso de Casa Lar, qual a frequência de substituição dos cuidadores?</a:t>
                      </a:r>
                      <a:r>
                        <a:rPr lang="pt-PT" sz="1600" spc="-235" dirty="0">
                          <a:effectLst/>
                        </a:rPr>
                        <a:t> </a:t>
                      </a:r>
                      <a:r>
                        <a:rPr lang="pt-PT" sz="1600" spc="-5" dirty="0">
                          <a:effectLst/>
                        </a:rPr>
                        <a:t>(___)</a:t>
                      </a:r>
                      <a:r>
                        <a:rPr lang="pt-PT" sz="1600" spc="-15" dirty="0">
                          <a:effectLst/>
                        </a:rPr>
                        <a:t> </a:t>
                      </a:r>
                      <a:r>
                        <a:rPr lang="pt-PT" sz="1600" spc="-5" dirty="0">
                          <a:effectLst/>
                        </a:rPr>
                        <a:t>Menos de 6 meses</a:t>
                      </a:r>
                      <a:endParaRPr lang="pt-BR" sz="1600" spc="-5" dirty="0">
                        <a:effectLst/>
                      </a:endParaRPr>
                    </a:p>
                    <a:p>
                      <a:pPr marL="17145" marR="5058410">
                        <a:lnSpc>
                          <a:spcPct val="125000"/>
                        </a:lnSpc>
                        <a:spcBef>
                          <a:spcPts val="5"/>
                        </a:spcBef>
                        <a:spcAft>
                          <a:spcPts val="0"/>
                        </a:spcAft>
                      </a:pPr>
                      <a:r>
                        <a:rPr lang="pt-PT" sz="1600" dirty="0">
                          <a:effectLst/>
                        </a:rPr>
                        <a:t>(___) De 6 meses a 1 ano</a:t>
                      </a:r>
                      <a:r>
                        <a:rPr lang="pt-PT" sz="1600" spc="-235" dirty="0">
                          <a:effectLst/>
                        </a:rPr>
                        <a:t> </a:t>
                      </a:r>
                      <a:r>
                        <a:rPr lang="pt-PT" sz="1600" dirty="0">
                          <a:effectLst/>
                        </a:rPr>
                        <a:t>(___)</a:t>
                      </a:r>
                      <a:r>
                        <a:rPr lang="pt-PT" sz="1600" spc="-15" dirty="0">
                          <a:effectLst/>
                        </a:rPr>
                        <a:t> </a:t>
                      </a:r>
                      <a:r>
                        <a:rPr lang="pt-PT" sz="1600" dirty="0">
                          <a:effectLst/>
                        </a:rPr>
                        <a:t>De 1</a:t>
                      </a:r>
                      <a:r>
                        <a:rPr lang="pt-PT" sz="1600" spc="-10" dirty="0">
                          <a:effectLst/>
                        </a:rPr>
                        <a:t> </a:t>
                      </a:r>
                      <a:r>
                        <a:rPr lang="pt-PT" sz="1600" dirty="0">
                          <a:effectLst/>
                        </a:rPr>
                        <a:t>a</a:t>
                      </a:r>
                      <a:r>
                        <a:rPr lang="pt-PT" sz="1600" spc="5" dirty="0">
                          <a:effectLst/>
                        </a:rPr>
                        <a:t> </a:t>
                      </a:r>
                      <a:r>
                        <a:rPr lang="pt-PT" sz="1600" dirty="0">
                          <a:effectLst/>
                        </a:rPr>
                        <a:t>2 anos</a:t>
                      </a:r>
                      <a:endParaRPr lang="pt-BR" sz="1600" dirty="0">
                        <a:effectLst/>
                      </a:endParaRPr>
                    </a:p>
                    <a:p>
                      <a:pPr marL="17145">
                        <a:spcBef>
                          <a:spcPts val="5"/>
                        </a:spcBef>
                        <a:spcAft>
                          <a:spcPts val="0"/>
                        </a:spcAft>
                      </a:pPr>
                      <a:r>
                        <a:rPr lang="pt-PT" sz="1600" dirty="0">
                          <a:effectLst/>
                        </a:rPr>
                        <a:t>(___)</a:t>
                      </a:r>
                      <a:r>
                        <a:rPr lang="pt-PT" sz="1600" spc="-20" dirty="0">
                          <a:effectLst/>
                        </a:rPr>
                        <a:t> </a:t>
                      </a:r>
                      <a:r>
                        <a:rPr lang="pt-PT" sz="1600" dirty="0">
                          <a:effectLst/>
                        </a:rPr>
                        <a:t>Não</a:t>
                      </a:r>
                      <a:r>
                        <a:rPr lang="pt-PT" sz="1600" spc="-5" dirty="0">
                          <a:effectLst/>
                        </a:rPr>
                        <a:t> </a:t>
                      </a:r>
                      <a:r>
                        <a:rPr lang="pt-PT" sz="1600" dirty="0">
                          <a:effectLst/>
                        </a:rPr>
                        <a:t>há</a:t>
                      </a:r>
                      <a:r>
                        <a:rPr lang="pt-PT" sz="1600" spc="-10" dirty="0">
                          <a:effectLst/>
                        </a:rPr>
                        <a:t> </a:t>
                      </a:r>
                      <a:r>
                        <a:rPr lang="pt-PT" sz="1600" dirty="0">
                          <a:effectLst/>
                        </a:rPr>
                        <a:t>substituição</a:t>
                      </a:r>
                      <a:endParaRPr lang="pt-BR" sz="16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Retângulo 5"/>
          <p:cNvSpPr/>
          <p:nvPr/>
        </p:nvSpPr>
        <p:spPr>
          <a:xfrm>
            <a:off x="400334" y="4265052"/>
            <a:ext cx="9862782" cy="2523768"/>
          </a:xfrm>
          <a:prstGeom prst="rect">
            <a:avLst/>
          </a:prstGeom>
        </p:spPr>
        <p:txBody>
          <a:bodyPr wrap="square">
            <a:spAutoFit/>
          </a:bodyPr>
          <a:lstStyle/>
          <a:p>
            <a:pPr algn="just"/>
            <a:r>
              <a:rPr lang="pt-PT" sz="1400" baseline="30000" dirty="0"/>
              <a:t>7</a:t>
            </a:r>
            <a:r>
              <a:rPr lang="pt-PT" sz="1400" dirty="0"/>
              <a:t> Segundo o documento Orientações Técnicas: Serviços de Acolhimento para Crianças e Adolescentes. Material elaborado pelo Ministério do Desenvolvimento Social e Combate à Fome – MDS. Brasília, Junho/2009:</a:t>
            </a:r>
            <a:endParaRPr lang="pt-BR" sz="1400" dirty="0"/>
          </a:p>
          <a:p>
            <a:pPr algn="just"/>
            <a:r>
              <a:rPr lang="pt-PT" sz="1400" dirty="0"/>
              <a:t>Equipe Profissional Mínima – Abrigo Institucional (pág. 69):</a:t>
            </a:r>
          </a:p>
          <a:p>
            <a:pPr algn="just"/>
            <a:endParaRPr lang="pt-BR" sz="1400" dirty="0"/>
          </a:p>
          <a:p>
            <a:pPr algn="just"/>
            <a:r>
              <a:rPr lang="pt-PT" sz="1400" dirty="0"/>
              <a:t>01 coordenador. 02 profissionais (equipe técnica). 01 educador/cuidador para até 10 usuários, por turno. 01 auxiliar de educador/cuidador para até 10 usuários por turno. A quantidade de educador/cuidador e auxiliar de educador/cuidador deverá ser aumentada quando houver usuários que demandem atenção específica (com deficiência, com necessidades específicas de saúde ou idade inferior a um ano).</a:t>
            </a:r>
          </a:p>
          <a:p>
            <a:pPr algn="just"/>
            <a:endParaRPr lang="pt-PT" sz="1400" dirty="0"/>
          </a:p>
          <a:p>
            <a:pPr algn="just"/>
            <a:r>
              <a:rPr lang="pt-PT" sz="1400" dirty="0"/>
              <a:t>Equipe Profissional Mínima – Casa Lar (pág. 77):</a:t>
            </a:r>
            <a:endParaRPr lang="pt-BR" sz="1400" dirty="0"/>
          </a:p>
          <a:p>
            <a:pPr algn="just"/>
            <a:endParaRPr lang="pt-BR" sz="1400" dirty="0"/>
          </a:p>
        </p:txBody>
      </p:sp>
      <p:sp>
        <p:nvSpPr>
          <p:cNvPr id="7" name="Seta para a direita 6"/>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4218388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68321" y="256992"/>
            <a:ext cx="11336741" cy="738664"/>
          </a:xfrm>
          <a:prstGeom prst="rect">
            <a:avLst/>
          </a:prstGeom>
        </p:spPr>
        <p:txBody>
          <a:bodyPr wrap="square">
            <a:spAutoFit/>
          </a:bodyPr>
          <a:lstStyle/>
          <a:p>
            <a:pPr algn="just"/>
            <a:r>
              <a:rPr lang="pt-PT" sz="1400" dirty="0"/>
              <a:t>01 coordenador. 02 profissionais (equipe técnica) – ambos para o atendimento a até 20 crianças e adolescentes em até 03 casas-lares. 01 educador/cuidador residente para até 10 usuários. 01 auxiliar de educador/cuidador residente para até 10 usuários, por turno.</a:t>
            </a:r>
            <a:endParaRPr lang="pt-BR" sz="1400" dirty="0"/>
          </a:p>
          <a:p>
            <a:pPr algn="just"/>
            <a:r>
              <a:rPr lang="pt-PT" sz="1400" baseline="30000" dirty="0"/>
              <a:t>8</a:t>
            </a:r>
            <a:r>
              <a:rPr lang="pt-PT" sz="1400" dirty="0"/>
              <a:t> O preenchimento dos itens 4.30, 4.31, 4.32 e 4.33 refere-se exclusivamente à inspeção de Casa Lar.</a:t>
            </a:r>
            <a:endParaRPr lang="pt-BR" sz="1400" dirty="0"/>
          </a:p>
        </p:txBody>
      </p:sp>
      <p:graphicFrame>
        <p:nvGraphicFramePr>
          <p:cNvPr id="5" name="Tabela 4"/>
          <p:cNvGraphicFramePr>
            <a:graphicFrameLocks noGrp="1"/>
          </p:cNvGraphicFramePr>
          <p:nvPr>
            <p:extLst>
              <p:ext uri="{D42A27DB-BD31-4B8C-83A1-F6EECF244321}">
                <p14:modId xmlns:p14="http://schemas.microsoft.com/office/powerpoint/2010/main" val="3816765513"/>
              </p:ext>
            </p:extLst>
          </p:nvPr>
        </p:nvGraphicFramePr>
        <p:xfrm>
          <a:off x="168321" y="1258270"/>
          <a:ext cx="10768084" cy="5254244"/>
        </p:xfrm>
        <a:graphic>
          <a:graphicData uri="http://schemas.openxmlformats.org/drawingml/2006/table">
            <a:tbl>
              <a:tblPr firstRow="1" firstCol="1" lastRow="1" lastCol="1" bandRow="1" bandCol="1">
                <a:tableStyleId>{2D5ABB26-0587-4C30-8999-92F81FD0307C}</a:tableStyleId>
              </a:tblPr>
              <a:tblGrid>
                <a:gridCol w="10768084">
                  <a:extLst>
                    <a:ext uri="{9D8B030D-6E8A-4147-A177-3AD203B41FA5}">
                      <a16:colId xmlns:a16="http://schemas.microsoft.com/office/drawing/2014/main" val="20000"/>
                    </a:ext>
                  </a:extLst>
                </a:gridCol>
              </a:tblGrid>
              <a:tr h="729936">
                <a:tc>
                  <a:txBody>
                    <a:bodyPr/>
                    <a:lstStyle/>
                    <a:p>
                      <a:pPr marL="17145" marR="1540510">
                        <a:lnSpc>
                          <a:spcPct val="125000"/>
                        </a:lnSpc>
                        <a:spcBef>
                          <a:spcPts val="125"/>
                        </a:spcBef>
                        <a:spcAft>
                          <a:spcPts val="0"/>
                        </a:spcAft>
                      </a:pPr>
                      <a:r>
                        <a:rPr lang="pt-PT" sz="1600" dirty="0">
                          <a:effectLst/>
                        </a:rPr>
                        <a:t>4.33.</a:t>
                      </a:r>
                      <a:r>
                        <a:rPr lang="pt-PT" sz="1600" spc="5" dirty="0">
                          <a:effectLst/>
                        </a:rPr>
                        <a:t> </a:t>
                      </a:r>
                      <a:r>
                        <a:rPr lang="pt-PT" sz="1600" dirty="0">
                          <a:effectLst/>
                        </a:rPr>
                        <a:t>No caso de Casa Lar, qual o critério de divisão das crianças e dos adolescentes?</a:t>
                      </a:r>
                    </a:p>
                    <a:p>
                      <a:pPr marL="17145" marR="1540510">
                        <a:lnSpc>
                          <a:spcPct val="125000"/>
                        </a:lnSpc>
                        <a:spcBef>
                          <a:spcPts val="125"/>
                        </a:spcBef>
                        <a:spcAft>
                          <a:spcPts val="0"/>
                        </a:spcAft>
                      </a:pPr>
                      <a:r>
                        <a:rPr lang="pt-PT" sz="1600" spc="-235" dirty="0">
                          <a:effectLst/>
                        </a:rPr>
                        <a:t> </a:t>
                      </a:r>
                      <a:r>
                        <a:rPr lang="pt-PT" sz="1600" dirty="0">
                          <a:effectLst/>
                        </a:rPr>
                        <a:t>(___)</a:t>
                      </a:r>
                      <a:r>
                        <a:rPr lang="pt-PT" sz="1600" spc="-15" dirty="0">
                          <a:effectLst/>
                        </a:rPr>
                        <a:t> </a:t>
                      </a:r>
                      <a:r>
                        <a:rPr lang="pt-PT" sz="1600" dirty="0">
                          <a:effectLst/>
                        </a:rPr>
                        <a:t>Faixa</a:t>
                      </a:r>
                      <a:r>
                        <a:rPr lang="pt-PT" sz="1600" spc="-5" dirty="0">
                          <a:effectLst/>
                        </a:rPr>
                        <a:t> </a:t>
                      </a:r>
                      <a:r>
                        <a:rPr lang="pt-PT" sz="1600" dirty="0">
                          <a:effectLst/>
                        </a:rPr>
                        <a:t>etária</a:t>
                      </a:r>
                      <a:endParaRPr lang="pt-BR" sz="1600" dirty="0">
                        <a:effectLst/>
                      </a:endParaRPr>
                    </a:p>
                    <a:p>
                      <a:pPr marL="17145">
                        <a:spcBef>
                          <a:spcPts val="5"/>
                        </a:spcBef>
                        <a:spcAft>
                          <a:spcPts val="0"/>
                        </a:spcAft>
                      </a:pPr>
                      <a:r>
                        <a:rPr lang="pt-PT" sz="1600" dirty="0">
                          <a:effectLst/>
                        </a:rPr>
                        <a:t>(___)</a:t>
                      </a:r>
                      <a:r>
                        <a:rPr lang="pt-PT" sz="1600" spc="-15" dirty="0">
                          <a:effectLst/>
                        </a:rPr>
                        <a:t> </a:t>
                      </a:r>
                      <a:r>
                        <a:rPr lang="pt-PT" sz="1600" dirty="0">
                          <a:effectLst/>
                        </a:rPr>
                        <a:t>Grupo familiar</a:t>
                      </a:r>
                      <a:endParaRPr lang="pt-BR" sz="1600" dirty="0">
                        <a:effectLst/>
                      </a:endParaRPr>
                    </a:p>
                    <a:p>
                      <a:pPr marL="17145">
                        <a:spcBef>
                          <a:spcPts val="285"/>
                        </a:spcBef>
                        <a:spcAft>
                          <a:spcPts val="0"/>
                        </a:spcAft>
                      </a:pPr>
                      <a:r>
                        <a:rPr lang="pt-PT" sz="1600" dirty="0">
                          <a:effectLst/>
                        </a:rPr>
                        <a:t>(___)</a:t>
                      </a:r>
                      <a:r>
                        <a:rPr lang="pt-PT" sz="1600" spc="-5" dirty="0">
                          <a:effectLst/>
                        </a:rPr>
                        <a:t> </a:t>
                      </a:r>
                      <a:r>
                        <a:rPr lang="pt-PT" sz="1600" dirty="0">
                          <a:effectLst/>
                        </a:rPr>
                        <a:t>Outros</a:t>
                      </a:r>
                      <a:r>
                        <a:rPr lang="pt-PT" sz="1600" spc="10" dirty="0">
                          <a:effectLst/>
                        </a:rPr>
                        <a:t> </a:t>
                      </a:r>
                      <a:r>
                        <a:rPr lang="pt-PT" sz="1600" dirty="0">
                          <a:effectLst/>
                        </a:rPr>
                        <a:t>_______________________________________________________________________________</a:t>
                      </a:r>
                    </a:p>
                    <a:p>
                      <a:pPr marL="17145">
                        <a:spcBef>
                          <a:spcPts val="285"/>
                        </a:spcBef>
                        <a:spcAft>
                          <a:spcPts val="0"/>
                        </a:spcAft>
                      </a:pPr>
                      <a:endParaRPr lang="pt-BR" sz="16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151501">
                <a:tc>
                  <a:txBody>
                    <a:bodyPr/>
                    <a:lstStyle/>
                    <a:p>
                      <a:pPr marL="457200" marR="22225" lvl="1" indent="0">
                        <a:spcBef>
                          <a:spcPts val="210"/>
                        </a:spcBef>
                        <a:spcAft>
                          <a:spcPts val="0"/>
                        </a:spcAft>
                        <a:buSzPts val="1000"/>
                        <a:buFont typeface="Franklin Gothic Medium"/>
                        <a:buNone/>
                        <a:tabLst>
                          <a:tab pos="360680" algn="l"/>
                        </a:tabLst>
                      </a:pPr>
                      <a:r>
                        <a:rPr lang="pt-PT" sz="1600" spc="-10" dirty="0">
                          <a:effectLst/>
                        </a:rPr>
                        <a:t>4.34. São</a:t>
                      </a:r>
                      <a:r>
                        <a:rPr lang="pt-PT" sz="1600" spc="140" dirty="0">
                          <a:effectLst/>
                        </a:rPr>
                        <a:t> </a:t>
                      </a:r>
                      <a:r>
                        <a:rPr lang="pt-PT" sz="1600" spc="-10" dirty="0">
                          <a:effectLst/>
                        </a:rPr>
                        <a:t>realizados</a:t>
                      </a:r>
                      <a:r>
                        <a:rPr lang="pt-PT" sz="1600" spc="145" dirty="0">
                          <a:effectLst/>
                        </a:rPr>
                        <a:t> </a:t>
                      </a:r>
                      <a:r>
                        <a:rPr lang="pt-PT" sz="1600" spc="-10" dirty="0">
                          <a:effectLst/>
                        </a:rPr>
                        <a:t>estudos</a:t>
                      </a:r>
                      <a:r>
                        <a:rPr lang="pt-PT" sz="1600" spc="145" dirty="0">
                          <a:effectLst/>
                        </a:rPr>
                        <a:t> </a:t>
                      </a:r>
                      <a:r>
                        <a:rPr lang="pt-PT" sz="1600" spc="-10" dirty="0">
                          <a:effectLst/>
                        </a:rPr>
                        <a:t>de</a:t>
                      </a:r>
                      <a:r>
                        <a:rPr lang="pt-PT" sz="1600" spc="135" dirty="0">
                          <a:effectLst/>
                        </a:rPr>
                        <a:t> </a:t>
                      </a:r>
                      <a:r>
                        <a:rPr lang="pt-PT" sz="1600" spc="-10" dirty="0">
                          <a:effectLst/>
                        </a:rPr>
                        <a:t>caso</a:t>
                      </a:r>
                      <a:r>
                        <a:rPr lang="pt-PT" sz="1600" spc="140" dirty="0">
                          <a:effectLst/>
                        </a:rPr>
                        <a:t> </a:t>
                      </a:r>
                      <a:r>
                        <a:rPr lang="pt-PT" sz="1600" spc="-10" dirty="0">
                          <a:effectLst/>
                        </a:rPr>
                        <a:t>com</a:t>
                      </a:r>
                      <a:r>
                        <a:rPr lang="pt-PT" sz="1600" spc="130" dirty="0">
                          <a:effectLst/>
                        </a:rPr>
                        <a:t> </a:t>
                      </a:r>
                      <a:r>
                        <a:rPr lang="pt-PT" sz="1600" spc="-10" dirty="0">
                          <a:effectLst/>
                        </a:rPr>
                        <a:t>a</a:t>
                      </a:r>
                      <a:r>
                        <a:rPr lang="pt-PT" sz="1600" spc="145" dirty="0">
                          <a:effectLst/>
                        </a:rPr>
                        <a:t> </a:t>
                      </a:r>
                      <a:r>
                        <a:rPr lang="pt-PT" sz="1600" spc="-10" dirty="0">
                          <a:effectLst/>
                        </a:rPr>
                        <a:t>participação</a:t>
                      </a:r>
                      <a:r>
                        <a:rPr lang="pt-PT" sz="1600" spc="140" dirty="0">
                          <a:effectLst/>
                        </a:rPr>
                        <a:t> </a:t>
                      </a:r>
                      <a:r>
                        <a:rPr lang="pt-PT" sz="1600" spc="-10" dirty="0">
                          <a:effectLst/>
                        </a:rPr>
                        <a:t>da</a:t>
                      </a:r>
                      <a:r>
                        <a:rPr lang="pt-PT" sz="1600" spc="130" dirty="0">
                          <a:effectLst/>
                        </a:rPr>
                        <a:t> </a:t>
                      </a:r>
                      <a:r>
                        <a:rPr lang="pt-PT" sz="1600" spc="-10" dirty="0">
                          <a:effectLst/>
                        </a:rPr>
                        <a:t>equipe</a:t>
                      </a:r>
                      <a:r>
                        <a:rPr lang="pt-PT" sz="1600" spc="145" dirty="0">
                          <a:effectLst/>
                        </a:rPr>
                        <a:t> </a:t>
                      </a:r>
                      <a:r>
                        <a:rPr lang="pt-PT" sz="1600" spc="-10" dirty="0">
                          <a:effectLst/>
                        </a:rPr>
                        <a:t>técnica</a:t>
                      </a:r>
                      <a:r>
                        <a:rPr lang="pt-PT" sz="1600" spc="140" dirty="0">
                          <a:effectLst/>
                        </a:rPr>
                        <a:t> </a:t>
                      </a:r>
                      <a:r>
                        <a:rPr lang="pt-PT" sz="1600" spc="-10" dirty="0">
                          <a:effectLst/>
                        </a:rPr>
                        <a:t>e</a:t>
                      </a:r>
                      <a:r>
                        <a:rPr lang="pt-PT" sz="1600" spc="135" dirty="0">
                          <a:effectLst/>
                        </a:rPr>
                        <a:t> </a:t>
                      </a:r>
                      <a:r>
                        <a:rPr lang="pt-PT" sz="1600" spc="-10" dirty="0">
                          <a:effectLst/>
                        </a:rPr>
                        <a:t>dos</a:t>
                      </a:r>
                      <a:r>
                        <a:rPr lang="pt-PT" sz="1600" spc="130" dirty="0">
                          <a:effectLst/>
                        </a:rPr>
                        <a:t> </a:t>
                      </a:r>
                      <a:r>
                        <a:rPr lang="pt-PT" sz="1600" spc="-10" dirty="0">
                          <a:effectLst/>
                        </a:rPr>
                        <a:t>educadores/cuidadores</a:t>
                      </a:r>
                      <a:r>
                        <a:rPr lang="pt-PT" sz="1600" spc="145" dirty="0">
                          <a:effectLst/>
                        </a:rPr>
                        <a:t> </a:t>
                      </a:r>
                      <a:r>
                        <a:rPr lang="pt-PT" sz="1600" spc="-10" dirty="0">
                          <a:effectLst/>
                        </a:rPr>
                        <a:t>para</a:t>
                      </a:r>
                      <a:r>
                        <a:rPr lang="pt-PT" sz="1600" spc="140" dirty="0">
                          <a:effectLst/>
                        </a:rPr>
                        <a:t> </a:t>
                      </a:r>
                      <a:r>
                        <a:rPr lang="pt-PT" sz="1600" spc="-10" dirty="0">
                          <a:effectLst/>
                        </a:rPr>
                        <a:t>a</a:t>
                      </a:r>
                      <a:r>
                        <a:rPr lang="pt-PT" sz="1600" spc="-235" dirty="0">
                          <a:effectLst/>
                        </a:rPr>
                        <a:t> </a:t>
                      </a:r>
                      <a:r>
                        <a:rPr lang="pt-PT" sz="1600" spc="-10" dirty="0">
                          <a:effectLst/>
                        </a:rPr>
                        <a:t>discussão</a:t>
                      </a:r>
                      <a:r>
                        <a:rPr lang="pt-PT" sz="1600" spc="5" dirty="0">
                          <a:effectLst/>
                        </a:rPr>
                        <a:t> </a:t>
                      </a:r>
                      <a:r>
                        <a:rPr lang="pt-PT" sz="1600" spc="-10" dirty="0">
                          <a:effectLst/>
                        </a:rPr>
                        <a:t>do trabalho</a:t>
                      </a:r>
                      <a:r>
                        <a:rPr lang="pt-PT" sz="1600" spc="10" dirty="0">
                          <a:effectLst/>
                        </a:rPr>
                        <a:t> </a:t>
                      </a:r>
                      <a:r>
                        <a:rPr lang="pt-PT" sz="1600" spc="-10" dirty="0">
                          <a:effectLst/>
                        </a:rPr>
                        <a:t>realizado</a:t>
                      </a:r>
                      <a:r>
                        <a:rPr lang="pt-PT" sz="1600" spc="5" dirty="0">
                          <a:effectLst/>
                        </a:rPr>
                        <a:t> </a:t>
                      </a:r>
                      <a:r>
                        <a:rPr lang="pt-PT" sz="1600" spc="-10" dirty="0">
                          <a:effectLst/>
                        </a:rPr>
                        <a:t>e das</a:t>
                      </a:r>
                      <a:r>
                        <a:rPr lang="pt-PT" sz="1600" spc="-5" dirty="0">
                          <a:effectLst/>
                        </a:rPr>
                        <a:t> </a:t>
                      </a:r>
                      <a:r>
                        <a:rPr lang="pt-PT" sz="1600" spc="-10" dirty="0">
                          <a:effectLst/>
                        </a:rPr>
                        <a:t>dificuldades</a:t>
                      </a:r>
                      <a:r>
                        <a:rPr lang="pt-PT" sz="1600" spc="-5" dirty="0">
                          <a:effectLst/>
                        </a:rPr>
                        <a:t> </a:t>
                      </a:r>
                      <a:r>
                        <a:rPr lang="pt-PT" sz="1600" spc="-10" dirty="0">
                          <a:effectLst/>
                        </a:rPr>
                        <a:t>vivenciadas?</a:t>
                      </a:r>
                    </a:p>
                    <a:p>
                      <a:pPr marL="457200" marR="22225" lvl="1" indent="0">
                        <a:spcBef>
                          <a:spcPts val="210"/>
                        </a:spcBef>
                        <a:spcAft>
                          <a:spcPts val="0"/>
                        </a:spcAft>
                        <a:buSzPts val="1000"/>
                        <a:buFont typeface="Franklin Gothic Medium"/>
                        <a:buNone/>
                        <a:tabLst>
                          <a:tab pos="360680" algn="l"/>
                        </a:tabLst>
                      </a:pPr>
                      <a:endParaRPr lang="pt-BR" sz="1600" spc="-10" dirty="0">
                        <a:effectLst/>
                      </a:endParaRPr>
                    </a:p>
                    <a:p>
                      <a:pPr marL="12065">
                        <a:spcBef>
                          <a:spcPts val="280"/>
                        </a:spcBef>
                        <a:spcAft>
                          <a:spcPts val="0"/>
                        </a:spcAft>
                        <a:tabLst>
                          <a:tab pos="898525" algn="l"/>
                        </a:tabLst>
                      </a:pPr>
                      <a:r>
                        <a:rPr lang="pt-PT" sz="1600" dirty="0">
                          <a:effectLst/>
                        </a:rPr>
                        <a:t>(___) Sim	(___)</a:t>
                      </a:r>
                      <a:r>
                        <a:rPr lang="pt-PT" sz="1600" spc="-15" dirty="0">
                          <a:effectLst/>
                        </a:rPr>
                        <a:t> </a:t>
                      </a:r>
                      <a:r>
                        <a:rPr lang="pt-PT" sz="1600" dirty="0">
                          <a:effectLst/>
                        </a:rPr>
                        <a:t>Não</a:t>
                      </a:r>
                      <a:endParaRPr lang="pt-BR" sz="1600" dirty="0">
                        <a:effectLst/>
                      </a:endParaRPr>
                    </a:p>
                    <a:p>
                      <a:pPr marL="12065">
                        <a:spcBef>
                          <a:spcPts val="280"/>
                        </a:spcBef>
                        <a:spcAft>
                          <a:spcPts val="0"/>
                        </a:spcAft>
                        <a:tabLst>
                          <a:tab pos="898525" algn="l"/>
                        </a:tabLst>
                      </a:pPr>
                      <a:r>
                        <a:rPr lang="pt-BR" sz="1600" spc="-10" baseline="0" dirty="0">
                          <a:effectLst/>
                        </a:rPr>
                        <a:t> 4.35. </a:t>
                      </a:r>
                      <a:r>
                        <a:rPr lang="pt-PT" sz="1600" spc="-10" dirty="0">
                          <a:effectLst/>
                        </a:rPr>
                        <a:t>Há</a:t>
                      </a:r>
                      <a:r>
                        <a:rPr lang="pt-PT" sz="1600" spc="-20" dirty="0">
                          <a:effectLst/>
                        </a:rPr>
                        <a:t> </a:t>
                      </a:r>
                      <a:r>
                        <a:rPr lang="pt-PT" sz="1600" spc="-10" dirty="0">
                          <a:effectLst/>
                        </a:rPr>
                        <a:t>comunicação</a:t>
                      </a:r>
                      <a:r>
                        <a:rPr lang="pt-PT" sz="1600" spc="-20" dirty="0">
                          <a:effectLst/>
                        </a:rPr>
                        <a:t> </a:t>
                      </a:r>
                      <a:r>
                        <a:rPr lang="pt-PT" sz="1600" spc="-10" dirty="0">
                          <a:effectLst/>
                        </a:rPr>
                        <a:t>entre</a:t>
                      </a:r>
                      <a:r>
                        <a:rPr lang="pt-PT" sz="1600" spc="-15" dirty="0">
                          <a:effectLst/>
                        </a:rPr>
                        <a:t> </a:t>
                      </a:r>
                      <a:r>
                        <a:rPr lang="pt-PT" sz="1600" spc="-10" dirty="0">
                          <a:effectLst/>
                        </a:rPr>
                        <a:t>as</a:t>
                      </a:r>
                      <a:r>
                        <a:rPr lang="pt-PT" sz="1600" spc="-15" dirty="0">
                          <a:effectLst/>
                        </a:rPr>
                        <a:t> </a:t>
                      </a:r>
                      <a:r>
                        <a:rPr lang="pt-PT" sz="1600" spc="-10" dirty="0">
                          <a:effectLst/>
                        </a:rPr>
                        <a:t>equipes</a:t>
                      </a:r>
                      <a:r>
                        <a:rPr lang="pt-PT" sz="1600" spc="-15" dirty="0">
                          <a:effectLst/>
                        </a:rPr>
                        <a:t> </a:t>
                      </a:r>
                      <a:r>
                        <a:rPr lang="pt-PT" sz="1600" spc="-10" dirty="0">
                          <a:effectLst/>
                        </a:rPr>
                        <a:t>na troca</a:t>
                      </a:r>
                      <a:r>
                        <a:rPr lang="pt-PT" sz="1600" spc="-20" dirty="0">
                          <a:effectLst/>
                        </a:rPr>
                        <a:t> </a:t>
                      </a:r>
                      <a:r>
                        <a:rPr lang="pt-PT" sz="1600" spc="-10" dirty="0">
                          <a:effectLst/>
                        </a:rPr>
                        <a:t>do</a:t>
                      </a:r>
                      <a:r>
                        <a:rPr lang="pt-PT" sz="1600" spc="-15" dirty="0">
                          <a:effectLst/>
                        </a:rPr>
                        <a:t> </a:t>
                      </a:r>
                      <a:r>
                        <a:rPr lang="pt-PT" sz="1600" spc="-10" dirty="0">
                          <a:effectLst/>
                        </a:rPr>
                        <a:t>turno?</a:t>
                      </a:r>
                      <a:r>
                        <a:rPr lang="pt-PT" sz="1600" spc="-235" dirty="0">
                          <a:effectLst/>
                        </a:rPr>
                        <a:t> </a:t>
                      </a:r>
                      <a:r>
                        <a:rPr lang="pt-PT" sz="1600" spc="-10" dirty="0">
                          <a:effectLst/>
                        </a:rPr>
                        <a:t>(___) Sim	(___)</a:t>
                      </a:r>
                      <a:r>
                        <a:rPr lang="pt-PT" sz="1600" spc="-5" dirty="0">
                          <a:effectLst/>
                        </a:rPr>
                        <a:t> </a:t>
                      </a:r>
                      <a:r>
                        <a:rPr lang="pt-PT" sz="1600" spc="-10" dirty="0">
                          <a:effectLst/>
                        </a:rPr>
                        <a:t>Não</a:t>
                      </a:r>
                      <a:endParaRPr lang="pt-BR" sz="1600" spc="-10" dirty="0">
                        <a:effectLst/>
                      </a:endParaRPr>
                    </a:p>
                    <a:p>
                      <a:pPr marL="12065">
                        <a:spcBef>
                          <a:spcPts val="280"/>
                        </a:spcBef>
                        <a:spcAft>
                          <a:spcPts val="0"/>
                        </a:spcAft>
                        <a:tabLst>
                          <a:tab pos="898525" algn="l"/>
                        </a:tabLst>
                      </a:pPr>
                      <a:r>
                        <a:rPr lang="pt-BR" sz="1600" spc="-10" dirty="0">
                          <a:effectLst/>
                        </a:rPr>
                        <a:t>4.36.</a:t>
                      </a:r>
                      <a:r>
                        <a:rPr lang="pt-BR" sz="1600" spc="-10" baseline="0" dirty="0">
                          <a:effectLst/>
                        </a:rPr>
                        <a:t> </a:t>
                      </a:r>
                      <a:r>
                        <a:rPr lang="pt-PT" sz="1600" spc="-10" dirty="0">
                          <a:effectLst/>
                        </a:rPr>
                        <a:t>O</a:t>
                      </a:r>
                      <a:r>
                        <a:rPr lang="pt-PT" sz="1600" spc="-20" dirty="0">
                          <a:effectLst/>
                        </a:rPr>
                        <a:t> </a:t>
                      </a:r>
                      <a:r>
                        <a:rPr lang="pt-PT" sz="1600" spc="-10" dirty="0">
                          <a:effectLst/>
                        </a:rPr>
                        <a:t>serviço de</a:t>
                      </a:r>
                      <a:r>
                        <a:rPr lang="pt-PT" sz="1600" spc="-25" dirty="0">
                          <a:effectLst/>
                        </a:rPr>
                        <a:t> </a:t>
                      </a:r>
                      <a:r>
                        <a:rPr lang="pt-PT" sz="1600" spc="-10" dirty="0">
                          <a:effectLst/>
                        </a:rPr>
                        <a:t>acolhimento mantém</a:t>
                      </a:r>
                      <a:r>
                        <a:rPr lang="pt-PT" sz="1600" spc="-15" dirty="0">
                          <a:effectLst/>
                        </a:rPr>
                        <a:t> </a:t>
                      </a:r>
                      <a:r>
                        <a:rPr lang="pt-PT" sz="1600" spc="-10" dirty="0">
                          <a:effectLst/>
                        </a:rPr>
                        <a:t>uma</a:t>
                      </a:r>
                      <a:r>
                        <a:rPr lang="pt-PT" sz="1600" spc="-25" dirty="0">
                          <a:effectLst/>
                        </a:rPr>
                        <a:t> </a:t>
                      </a:r>
                      <a:r>
                        <a:rPr lang="pt-PT" sz="1600" spc="-10" dirty="0">
                          <a:effectLst/>
                        </a:rPr>
                        <a:t>equipe</a:t>
                      </a:r>
                      <a:r>
                        <a:rPr lang="pt-PT" sz="1600" spc="-25" dirty="0">
                          <a:effectLst/>
                        </a:rPr>
                        <a:t> </a:t>
                      </a:r>
                      <a:r>
                        <a:rPr lang="pt-PT" sz="1600" spc="-10" dirty="0">
                          <a:effectLst/>
                        </a:rPr>
                        <a:t>noturna?</a:t>
                      </a:r>
                      <a:r>
                        <a:rPr lang="pt-PT" sz="1600" spc="-235" dirty="0">
                          <a:effectLst/>
                        </a:rPr>
                        <a:t> </a:t>
                      </a:r>
                      <a:r>
                        <a:rPr lang="pt-PT" sz="1600" spc="-10" dirty="0">
                          <a:effectLst/>
                        </a:rPr>
                        <a:t>(___) Sim	(___)</a:t>
                      </a:r>
                      <a:r>
                        <a:rPr lang="pt-PT" sz="1600" spc="-5" dirty="0">
                          <a:effectLst/>
                        </a:rPr>
                        <a:t> </a:t>
                      </a:r>
                      <a:r>
                        <a:rPr lang="pt-PT" sz="1600" spc="-10" dirty="0">
                          <a:effectLst/>
                        </a:rPr>
                        <a:t>Não</a:t>
                      </a:r>
                      <a:endParaRPr lang="pt-BR" sz="1600" spc="-10" dirty="0">
                        <a:effectLst/>
                      </a:endParaRPr>
                    </a:p>
                    <a:p>
                      <a:pPr marL="12065">
                        <a:spcBef>
                          <a:spcPts val="280"/>
                        </a:spcBef>
                        <a:spcAft>
                          <a:spcPts val="0"/>
                        </a:spcAft>
                        <a:tabLst>
                          <a:tab pos="898525" algn="l"/>
                        </a:tabLst>
                      </a:pPr>
                      <a:r>
                        <a:rPr lang="pt-BR" sz="1600" spc="-10" dirty="0">
                          <a:effectLst/>
                        </a:rPr>
                        <a:t>4.37.</a:t>
                      </a:r>
                      <a:r>
                        <a:rPr lang="pt-BR" sz="1600" spc="-10" baseline="0" dirty="0">
                          <a:effectLst/>
                        </a:rPr>
                        <a:t> </a:t>
                      </a:r>
                      <a:r>
                        <a:rPr lang="pt-PT" sz="1600" spc="-10" dirty="0">
                          <a:effectLst/>
                        </a:rPr>
                        <a:t>O</a:t>
                      </a:r>
                      <a:r>
                        <a:rPr lang="pt-PT" sz="1600" spc="-20" dirty="0">
                          <a:effectLst/>
                        </a:rPr>
                        <a:t> </a:t>
                      </a:r>
                      <a:r>
                        <a:rPr lang="pt-PT" sz="1600" spc="-10" dirty="0">
                          <a:effectLst/>
                        </a:rPr>
                        <a:t>serviço de</a:t>
                      </a:r>
                      <a:r>
                        <a:rPr lang="pt-PT" sz="1600" spc="-25" dirty="0">
                          <a:effectLst/>
                        </a:rPr>
                        <a:t> </a:t>
                      </a:r>
                      <a:r>
                        <a:rPr lang="pt-PT" sz="1600" spc="-10" dirty="0">
                          <a:effectLst/>
                        </a:rPr>
                        <a:t>acolhimento</a:t>
                      </a:r>
                      <a:r>
                        <a:rPr lang="pt-PT" sz="1600" spc="-5" dirty="0">
                          <a:effectLst/>
                        </a:rPr>
                        <a:t> </a:t>
                      </a:r>
                      <a:r>
                        <a:rPr lang="pt-PT" sz="1600" spc="-10" dirty="0">
                          <a:effectLst/>
                        </a:rPr>
                        <a:t>possui</a:t>
                      </a:r>
                      <a:r>
                        <a:rPr lang="pt-PT" sz="1600" spc="-20" dirty="0">
                          <a:effectLst/>
                        </a:rPr>
                        <a:t> </a:t>
                      </a:r>
                      <a:r>
                        <a:rPr lang="pt-PT" sz="1600" spc="-10" dirty="0">
                          <a:effectLst/>
                        </a:rPr>
                        <a:t>estagiários?</a:t>
                      </a:r>
                      <a:r>
                        <a:rPr lang="pt-PT" sz="1600" spc="-235" dirty="0">
                          <a:effectLst/>
                        </a:rPr>
                        <a:t> </a:t>
                      </a:r>
                      <a:r>
                        <a:rPr lang="pt-PT" sz="1600" spc="-10" dirty="0">
                          <a:effectLst/>
                        </a:rPr>
                        <a:t>(___) Sim	(___) Não</a:t>
                      </a:r>
                      <a:endParaRPr lang="pt-BR" sz="1600" spc="-10" dirty="0">
                        <a:effectLst/>
                      </a:endParaRPr>
                    </a:p>
                    <a:p>
                      <a:pPr marL="914400" marR="3213100" lvl="2" indent="0">
                        <a:lnSpc>
                          <a:spcPct val="125000"/>
                        </a:lnSpc>
                        <a:spcBef>
                          <a:spcPts val="5"/>
                        </a:spcBef>
                        <a:spcAft>
                          <a:spcPts val="0"/>
                        </a:spcAft>
                        <a:buSzPts val="1000"/>
                        <a:buFont typeface="Franklin Gothic Medium"/>
                        <a:buNone/>
                        <a:tabLst>
                          <a:tab pos="656590" algn="l"/>
                        </a:tabLst>
                      </a:pPr>
                      <a:r>
                        <a:rPr lang="pt-PT" sz="1600" spc="-10" dirty="0">
                          <a:effectLst/>
                        </a:rPr>
                        <a:t>4.37.1. Em</a:t>
                      </a:r>
                      <a:r>
                        <a:rPr lang="pt-PT" sz="1600" spc="-25" dirty="0">
                          <a:effectLst/>
                        </a:rPr>
                        <a:t> </a:t>
                      </a:r>
                      <a:r>
                        <a:rPr lang="pt-PT" sz="1600" spc="-10" dirty="0">
                          <a:effectLst/>
                        </a:rPr>
                        <a:t>caso</a:t>
                      </a:r>
                      <a:r>
                        <a:rPr lang="pt-PT" sz="1600" spc="-15" dirty="0">
                          <a:effectLst/>
                        </a:rPr>
                        <a:t> </a:t>
                      </a:r>
                      <a:r>
                        <a:rPr lang="pt-PT" sz="1600" spc="-10" dirty="0">
                          <a:effectLst/>
                        </a:rPr>
                        <a:t>afirmativo,</a:t>
                      </a:r>
                      <a:r>
                        <a:rPr lang="pt-PT" sz="1600" spc="-5" dirty="0">
                          <a:effectLst/>
                        </a:rPr>
                        <a:t> </a:t>
                      </a:r>
                      <a:r>
                        <a:rPr lang="pt-PT" sz="1600" spc="-10" dirty="0">
                          <a:effectLst/>
                        </a:rPr>
                        <a:t>quais</a:t>
                      </a:r>
                      <a:r>
                        <a:rPr lang="pt-PT" sz="1600" spc="-15" dirty="0">
                          <a:effectLst/>
                        </a:rPr>
                        <a:t> </a:t>
                      </a:r>
                      <a:r>
                        <a:rPr lang="pt-PT" sz="1600" spc="-10" dirty="0">
                          <a:effectLst/>
                        </a:rPr>
                        <a:t>as</a:t>
                      </a:r>
                      <a:r>
                        <a:rPr lang="pt-PT" sz="1600" spc="-25" dirty="0">
                          <a:effectLst/>
                        </a:rPr>
                        <a:t> </a:t>
                      </a:r>
                      <a:r>
                        <a:rPr lang="pt-PT" sz="1600" spc="-10" dirty="0">
                          <a:effectLst/>
                        </a:rPr>
                        <a:t>áreas</a:t>
                      </a:r>
                      <a:r>
                        <a:rPr lang="pt-PT" sz="1600" spc="-15" dirty="0">
                          <a:effectLst/>
                        </a:rPr>
                        <a:t> </a:t>
                      </a:r>
                      <a:r>
                        <a:rPr lang="pt-PT" sz="1600" spc="-10" dirty="0">
                          <a:effectLst/>
                        </a:rPr>
                        <a:t>de</a:t>
                      </a:r>
                      <a:r>
                        <a:rPr lang="pt-PT" sz="1600" spc="-20" dirty="0">
                          <a:effectLst/>
                        </a:rPr>
                        <a:t> </a:t>
                      </a:r>
                      <a:r>
                        <a:rPr lang="pt-PT" sz="1600" spc="-10" dirty="0">
                          <a:effectLst/>
                        </a:rPr>
                        <a:t>atuação?</a:t>
                      </a:r>
                      <a:r>
                        <a:rPr lang="pt-PT" sz="1600" spc="-235" dirty="0">
                          <a:effectLst/>
                        </a:rPr>
                        <a:t> </a:t>
                      </a:r>
                      <a:r>
                        <a:rPr lang="pt-PT" sz="1600" spc="-10" dirty="0">
                          <a:effectLst/>
                        </a:rPr>
                        <a:t>(___) Assistência</a:t>
                      </a:r>
                      <a:r>
                        <a:rPr lang="pt-PT" sz="1600" spc="15" dirty="0">
                          <a:effectLst/>
                        </a:rPr>
                        <a:t> </a:t>
                      </a:r>
                      <a:r>
                        <a:rPr lang="pt-PT" sz="1600" spc="-10" dirty="0">
                          <a:effectLst/>
                        </a:rPr>
                        <a:t>Social</a:t>
                      </a:r>
                      <a:endParaRPr lang="pt-BR" sz="1600" spc="-10" dirty="0">
                        <a:effectLst/>
                      </a:endParaRPr>
                    </a:p>
                    <a:p>
                      <a:pPr marL="898525" marR="4699000">
                        <a:lnSpc>
                          <a:spcPct val="125000"/>
                        </a:lnSpc>
                        <a:spcBef>
                          <a:spcPts val="5"/>
                        </a:spcBef>
                        <a:spcAft>
                          <a:spcPts val="0"/>
                        </a:spcAft>
                      </a:pPr>
                      <a:r>
                        <a:rPr lang="pt-PT" sz="1600" dirty="0">
                          <a:effectLst/>
                        </a:rPr>
                        <a:t>(___) Psicologia</a:t>
                      </a:r>
                      <a:r>
                        <a:rPr lang="pt-PT" sz="1600" spc="-235" dirty="0">
                          <a:effectLst/>
                        </a:rPr>
                        <a:t> </a:t>
                      </a:r>
                      <a:r>
                        <a:rPr lang="pt-PT" sz="1600" spc="-5" dirty="0">
                          <a:effectLst/>
                        </a:rPr>
                        <a:t>(___)</a:t>
                      </a:r>
                      <a:r>
                        <a:rPr lang="pt-PT" sz="1600" spc="-55" dirty="0">
                          <a:effectLst/>
                        </a:rPr>
                        <a:t> </a:t>
                      </a:r>
                      <a:r>
                        <a:rPr lang="pt-PT" sz="1600" dirty="0">
                          <a:effectLst/>
                        </a:rPr>
                        <a:t>Pedagogia</a:t>
                      </a:r>
                      <a:endParaRPr lang="pt-BR" sz="1600" dirty="0">
                        <a:effectLst/>
                      </a:endParaRPr>
                    </a:p>
                    <a:p>
                      <a:pPr marL="898525">
                        <a:spcBef>
                          <a:spcPts val="5"/>
                        </a:spcBef>
                        <a:spcAft>
                          <a:spcPts val="0"/>
                        </a:spcAft>
                      </a:pPr>
                      <a:r>
                        <a:rPr lang="pt-PT" sz="1600" dirty="0">
                          <a:effectLst/>
                        </a:rPr>
                        <a:t>(___)</a:t>
                      </a:r>
                      <a:r>
                        <a:rPr lang="pt-PT" sz="1600" spc="-15" dirty="0">
                          <a:effectLst/>
                        </a:rPr>
                        <a:t> </a:t>
                      </a:r>
                      <a:r>
                        <a:rPr lang="pt-PT" sz="1600" dirty="0">
                          <a:effectLst/>
                        </a:rPr>
                        <a:t>Outros</a:t>
                      </a:r>
                      <a:r>
                        <a:rPr lang="pt-PT" sz="1600" spc="-5" dirty="0">
                          <a:effectLst/>
                        </a:rPr>
                        <a:t> </a:t>
                      </a:r>
                      <a:r>
                        <a:rPr lang="pt-PT" sz="1600" dirty="0">
                          <a:effectLst/>
                        </a:rPr>
                        <a:t>_________________________</a:t>
                      </a:r>
                      <a:endParaRPr lang="pt-BR" sz="1600" dirty="0">
                        <a:effectLst/>
                      </a:endParaRPr>
                    </a:p>
                    <a:p>
                      <a:pPr marL="898525">
                        <a:spcBef>
                          <a:spcPts val="5"/>
                        </a:spcBef>
                        <a:spcAft>
                          <a:spcPts val="0"/>
                        </a:spcAft>
                      </a:pPr>
                      <a:r>
                        <a:rPr lang="pt-PT" sz="1600" dirty="0">
                          <a:effectLst/>
                        </a:rPr>
                        <a:t> </a:t>
                      </a:r>
                      <a:endParaRPr lang="pt-BR" sz="1600" dirty="0">
                        <a:effectLst/>
                      </a:endParaRPr>
                    </a:p>
                    <a:p>
                      <a:pPr marL="17145">
                        <a:lnSpc>
                          <a:spcPct val="115000"/>
                        </a:lnSpc>
                        <a:spcBef>
                          <a:spcPts val="5"/>
                        </a:spcBef>
                        <a:spcAft>
                          <a:spcPts val="0"/>
                        </a:spcAft>
                      </a:pPr>
                      <a:r>
                        <a:rPr lang="pt-PT" sz="1600" dirty="0">
                          <a:solidFill>
                            <a:srgbClr val="FF0000"/>
                          </a:solidFill>
                          <a:effectLst/>
                        </a:rPr>
                        <a:t>Sugere-se substituir a área de atuação “Assistência Social” para “Serviço Social”, haja vista que Assistência Social refere-se à política pública e Serviço Social à profissão exercida por profissional Assistente Social.</a:t>
                      </a:r>
                      <a:endParaRPr lang="pt-BR" sz="1600" dirty="0">
                        <a:solidFill>
                          <a:srgbClr val="FF0000"/>
                        </a:solidFill>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Seta para a direita 5"/>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597555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232965118"/>
              </p:ext>
            </p:extLst>
          </p:nvPr>
        </p:nvGraphicFramePr>
        <p:xfrm>
          <a:off x="259308" y="409433"/>
          <a:ext cx="11341290" cy="6086902"/>
        </p:xfrm>
        <a:graphic>
          <a:graphicData uri="http://schemas.openxmlformats.org/drawingml/2006/table">
            <a:tbl>
              <a:tblPr firstRow="1" firstCol="1" lastRow="1" lastCol="1" bandRow="1" bandCol="1">
                <a:tableStyleId>{2D5ABB26-0587-4C30-8999-92F81FD0307C}</a:tableStyleId>
              </a:tblPr>
              <a:tblGrid>
                <a:gridCol w="11341290">
                  <a:extLst>
                    <a:ext uri="{9D8B030D-6E8A-4147-A177-3AD203B41FA5}">
                      <a16:colId xmlns:a16="http://schemas.microsoft.com/office/drawing/2014/main" val="20000"/>
                    </a:ext>
                  </a:extLst>
                </a:gridCol>
              </a:tblGrid>
              <a:tr h="6086902">
                <a:tc>
                  <a:txBody>
                    <a:bodyPr/>
                    <a:lstStyle/>
                    <a:p>
                      <a:pPr marL="17145" algn="just">
                        <a:spcBef>
                          <a:spcPts val="245"/>
                        </a:spcBef>
                        <a:spcAft>
                          <a:spcPts val="0"/>
                        </a:spcAft>
                      </a:pPr>
                      <a:r>
                        <a:rPr lang="pt-PT" sz="1400" b="1" u="sng" dirty="0">
                          <a:effectLst/>
                        </a:rPr>
                        <a:t>Relação</a:t>
                      </a:r>
                      <a:r>
                        <a:rPr lang="pt-PT" sz="1400" b="1" u="sng" spc="-25" dirty="0">
                          <a:effectLst/>
                        </a:rPr>
                        <a:t> </a:t>
                      </a:r>
                      <a:r>
                        <a:rPr lang="pt-PT" sz="1400" b="1" u="sng" dirty="0">
                          <a:effectLst/>
                        </a:rPr>
                        <a:t>do</a:t>
                      </a:r>
                      <a:r>
                        <a:rPr lang="pt-PT" sz="1400" b="1" u="sng" spc="-20" dirty="0">
                          <a:effectLst/>
                        </a:rPr>
                        <a:t> </a:t>
                      </a:r>
                      <a:r>
                        <a:rPr lang="pt-PT" sz="1400" b="1" u="sng" dirty="0">
                          <a:effectLst/>
                        </a:rPr>
                        <a:t>serviço</a:t>
                      </a:r>
                      <a:r>
                        <a:rPr lang="pt-PT" sz="1400" b="1" u="sng" spc="-10" dirty="0">
                          <a:effectLst/>
                        </a:rPr>
                        <a:t> </a:t>
                      </a:r>
                      <a:r>
                        <a:rPr lang="pt-PT" sz="1400" b="1" u="sng" dirty="0">
                          <a:effectLst/>
                        </a:rPr>
                        <a:t>com</a:t>
                      </a:r>
                      <a:r>
                        <a:rPr lang="pt-PT" sz="1400" b="1" u="sng" spc="-10" dirty="0">
                          <a:effectLst/>
                        </a:rPr>
                        <a:t> </a:t>
                      </a:r>
                      <a:r>
                        <a:rPr lang="pt-PT" sz="1400" b="1" u="sng" dirty="0">
                          <a:effectLst/>
                        </a:rPr>
                        <a:t>a</a:t>
                      </a:r>
                      <a:r>
                        <a:rPr lang="pt-PT" sz="1400" b="1" u="sng" spc="-20" dirty="0">
                          <a:effectLst/>
                        </a:rPr>
                        <a:t> </a:t>
                      </a:r>
                      <a:r>
                        <a:rPr lang="pt-PT" sz="1400" b="1" u="sng" dirty="0">
                          <a:effectLst/>
                        </a:rPr>
                        <a:t>família</a:t>
                      </a:r>
                      <a:r>
                        <a:rPr lang="pt-PT" sz="1400" b="1" u="sng" spc="-10" dirty="0">
                          <a:effectLst/>
                        </a:rPr>
                        <a:t> </a:t>
                      </a:r>
                      <a:r>
                        <a:rPr lang="pt-PT" sz="1400" b="1" u="sng" dirty="0">
                          <a:effectLst/>
                        </a:rPr>
                        <a:t>de</a:t>
                      </a:r>
                      <a:r>
                        <a:rPr lang="pt-PT" sz="1400" b="1" u="sng" spc="-15" dirty="0">
                          <a:effectLst/>
                        </a:rPr>
                        <a:t> </a:t>
                      </a:r>
                      <a:r>
                        <a:rPr lang="pt-PT" sz="1400" b="1" u="sng" dirty="0">
                          <a:effectLst/>
                        </a:rPr>
                        <a:t>origem</a:t>
                      </a:r>
                      <a:r>
                        <a:rPr lang="pt-PT" sz="1400" b="1" u="sng" spc="-10" dirty="0">
                          <a:effectLst/>
                        </a:rPr>
                        <a:t> </a:t>
                      </a:r>
                      <a:r>
                        <a:rPr lang="pt-PT" sz="1400" b="1" u="sng" dirty="0">
                          <a:effectLst/>
                        </a:rPr>
                        <a:t>(nuclear</a:t>
                      </a:r>
                      <a:r>
                        <a:rPr lang="pt-PT" sz="1400" b="1" u="sng" spc="-10" dirty="0">
                          <a:effectLst/>
                        </a:rPr>
                        <a:t> </a:t>
                      </a:r>
                      <a:r>
                        <a:rPr lang="pt-PT" sz="1400" b="1" u="sng" dirty="0">
                          <a:effectLst/>
                        </a:rPr>
                        <a:t>ou</a:t>
                      </a:r>
                      <a:r>
                        <a:rPr lang="pt-PT" sz="1400" b="1" u="sng" spc="-10" dirty="0">
                          <a:effectLst/>
                        </a:rPr>
                        <a:t> </a:t>
                      </a:r>
                      <a:r>
                        <a:rPr lang="pt-PT" sz="1400" b="1" u="sng" dirty="0">
                          <a:effectLst/>
                        </a:rPr>
                        <a:t>extensa)</a:t>
                      </a:r>
                    </a:p>
                    <a:p>
                      <a:pPr marL="17145" algn="just">
                        <a:spcBef>
                          <a:spcPts val="245"/>
                        </a:spcBef>
                        <a:spcAft>
                          <a:spcPts val="0"/>
                        </a:spcAft>
                      </a:pPr>
                      <a:endParaRPr lang="pt-BR" sz="1400" dirty="0">
                        <a:effectLst/>
                      </a:endParaRPr>
                    </a:p>
                    <a:p>
                      <a:pPr marL="457200" marR="19050" lvl="1" indent="0" algn="just">
                        <a:spcBef>
                          <a:spcPts val="285"/>
                        </a:spcBef>
                        <a:spcAft>
                          <a:spcPts val="0"/>
                        </a:spcAft>
                        <a:buSzPts val="1000"/>
                        <a:buFont typeface="Franklin Gothic Medium"/>
                        <a:buNone/>
                        <a:tabLst>
                          <a:tab pos="365760" algn="l"/>
                        </a:tabLst>
                      </a:pPr>
                      <a:r>
                        <a:rPr lang="pt-PT" sz="1400" spc="-10" dirty="0">
                          <a:effectLst/>
                        </a:rPr>
                        <a:t>4.38. A</a:t>
                      </a:r>
                      <a:r>
                        <a:rPr lang="pt-PT" sz="1400" spc="165" dirty="0">
                          <a:effectLst/>
                        </a:rPr>
                        <a:t> </a:t>
                      </a:r>
                      <a:r>
                        <a:rPr lang="pt-PT" sz="1400" spc="-10" dirty="0">
                          <a:effectLst/>
                        </a:rPr>
                        <a:t>implementação</a:t>
                      </a:r>
                      <a:r>
                        <a:rPr lang="pt-PT" sz="1400" spc="165" dirty="0">
                          <a:effectLst/>
                        </a:rPr>
                        <a:t> </a:t>
                      </a:r>
                      <a:r>
                        <a:rPr lang="pt-PT" sz="1400" spc="-10" dirty="0">
                          <a:effectLst/>
                        </a:rPr>
                        <a:t>de</a:t>
                      </a:r>
                      <a:r>
                        <a:rPr lang="pt-PT" sz="1400" spc="160" dirty="0">
                          <a:effectLst/>
                        </a:rPr>
                        <a:t> </a:t>
                      </a:r>
                      <a:r>
                        <a:rPr lang="pt-PT" sz="1400" spc="-10" dirty="0">
                          <a:effectLst/>
                        </a:rPr>
                        <a:t>uma</a:t>
                      </a:r>
                      <a:r>
                        <a:rPr lang="pt-PT" sz="1400" spc="155" dirty="0">
                          <a:effectLst/>
                        </a:rPr>
                        <a:t> </a:t>
                      </a:r>
                      <a:r>
                        <a:rPr lang="pt-PT" sz="1400" spc="-10" dirty="0">
                          <a:effectLst/>
                        </a:rPr>
                        <a:t>sistemática</a:t>
                      </a:r>
                      <a:r>
                        <a:rPr lang="pt-PT" sz="1400" spc="170" dirty="0">
                          <a:effectLst/>
                        </a:rPr>
                        <a:t> </a:t>
                      </a:r>
                      <a:r>
                        <a:rPr lang="pt-PT" sz="1400" spc="-10" dirty="0">
                          <a:effectLst/>
                        </a:rPr>
                        <a:t>de</a:t>
                      </a:r>
                      <a:r>
                        <a:rPr lang="pt-PT" sz="1400" spc="150" dirty="0">
                          <a:effectLst/>
                        </a:rPr>
                        <a:t> </a:t>
                      </a:r>
                      <a:r>
                        <a:rPr lang="pt-PT" sz="1400" spc="-10" dirty="0">
                          <a:effectLst/>
                        </a:rPr>
                        <a:t>acompanhamento</a:t>
                      </a:r>
                      <a:r>
                        <a:rPr lang="pt-PT" sz="1400" spc="165" dirty="0">
                          <a:effectLst/>
                        </a:rPr>
                        <a:t> </a:t>
                      </a:r>
                      <a:r>
                        <a:rPr lang="pt-PT" sz="1400" spc="-10" dirty="0">
                          <a:effectLst/>
                        </a:rPr>
                        <a:t>das</a:t>
                      </a:r>
                      <a:r>
                        <a:rPr lang="pt-PT" sz="1400" spc="150" dirty="0">
                          <a:effectLst/>
                        </a:rPr>
                        <a:t> </a:t>
                      </a:r>
                      <a:r>
                        <a:rPr lang="pt-PT" sz="1400" spc="-10" dirty="0">
                          <a:effectLst/>
                        </a:rPr>
                        <a:t>famílias</a:t>
                      </a:r>
                      <a:r>
                        <a:rPr lang="pt-PT" sz="1400" spc="165" dirty="0">
                          <a:effectLst/>
                        </a:rPr>
                        <a:t> </a:t>
                      </a:r>
                      <a:r>
                        <a:rPr lang="pt-PT" sz="1400" spc="-10" dirty="0">
                          <a:effectLst/>
                        </a:rPr>
                        <a:t>é</a:t>
                      </a:r>
                      <a:r>
                        <a:rPr lang="pt-PT" sz="1400" spc="150" dirty="0">
                          <a:effectLst/>
                        </a:rPr>
                        <a:t> </a:t>
                      </a:r>
                      <a:r>
                        <a:rPr lang="pt-PT" sz="1400" spc="-10" dirty="0">
                          <a:effectLst/>
                        </a:rPr>
                        <a:t>iniciada</a:t>
                      </a:r>
                      <a:r>
                        <a:rPr lang="pt-PT" sz="1400" spc="175" dirty="0">
                          <a:effectLst/>
                        </a:rPr>
                        <a:t> </a:t>
                      </a:r>
                      <a:r>
                        <a:rPr lang="pt-PT" sz="1400" spc="-10" dirty="0">
                          <a:effectLst/>
                        </a:rPr>
                        <a:t>imediatamente</a:t>
                      </a:r>
                      <a:r>
                        <a:rPr lang="pt-PT" sz="1400" spc="170" dirty="0">
                          <a:effectLst/>
                        </a:rPr>
                        <a:t> </a:t>
                      </a:r>
                      <a:r>
                        <a:rPr lang="pt-PT" sz="1400" spc="-10" dirty="0">
                          <a:effectLst/>
                        </a:rPr>
                        <a:t>após</a:t>
                      </a:r>
                      <a:r>
                        <a:rPr lang="pt-PT" sz="1400" spc="165" dirty="0">
                          <a:effectLst/>
                        </a:rPr>
                        <a:t> </a:t>
                      </a:r>
                      <a:r>
                        <a:rPr lang="pt-PT" sz="1400" spc="-10" dirty="0">
                          <a:effectLst/>
                        </a:rPr>
                        <a:t>o</a:t>
                      </a:r>
                      <a:r>
                        <a:rPr lang="pt-PT" sz="1400" spc="-235" dirty="0">
                          <a:effectLst/>
                        </a:rPr>
                        <a:t> </a:t>
                      </a:r>
                      <a:r>
                        <a:rPr lang="pt-PT" sz="1400" spc="-10" dirty="0">
                          <a:effectLst/>
                        </a:rPr>
                        <a:t>acolhimento?</a:t>
                      </a:r>
                      <a:endParaRPr lang="pt-BR" sz="1400" spc="-10" dirty="0">
                        <a:effectLst/>
                      </a:endParaRPr>
                    </a:p>
                    <a:p>
                      <a:pPr marL="17145" algn="just">
                        <a:spcBef>
                          <a:spcPts val="290"/>
                        </a:spcBef>
                        <a:spcAft>
                          <a:spcPts val="0"/>
                        </a:spcAft>
                        <a:tabLst>
                          <a:tab pos="898525" algn="l"/>
                        </a:tabLst>
                      </a:pPr>
                      <a:r>
                        <a:rPr lang="pt-PT" sz="1400" dirty="0">
                          <a:effectLst/>
                        </a:rPr>
                        <a:t>(___) Sim	(___)</a:t>
                      </a:r>
                      <a:r>
                        <a:rPr lang="pt-PT" sz="1400" spc="-15" dirty="0">
                          <a:effectLst/>
                        </a:rPr>
                        <a:t> </a:t>
                      </a:r>
                      <a:r>
                        <a:rPr lang="pt-PT" sz="1400" dirty="0">
                          <a:effectLst/>
                        </a:rPr>
                        <a:t>Não</a:t>
                      </a:r>
                      <a:endParaRPr lang="pt-BR" sz="1400" dirty="0">
                        <a:effectLst/>
                      </a:endParaRPr>
                    </a:p>
                    <a:p>
                      <a:pPr marL="457200" marR="28575" lvl="1" indent="0" algn="just">
                        <a:spcBef>
                          <a:spcPts val="285"/>
                        </a:spcBef>
                        <a:spcAft>
                          <a:spcPts val="0"/>
                        </a:spcAft>
                        <a:buSzPts val="1000"/>
                        <a:buFont typeface="Franklin Gothic Medium"/>
                        <a:buNone/>
                        <a:tabLst>
                          <a:tab pos="365760" algn="l"/>
                        </a:tabLst>
                      </a:pPr>
                      <a:r>
                        <a:rPr lang="pt-PT" sz="1400" spc="-10" dirty="0">
                          <a:effectLst/>
                        </a:rPr>
                        <a:t>4.39. As</a:t>
                      </a:r>
                      <a:r>
                        <a:rPr lang="pt-PT" sz="1400" spc="35" dirty="0">
                          <a:effectLst/>
                        </a:rPr>
                        <a:t> </a:t>
                      </a:r>
                      <a:r>
                        <a:rPr lang="pt-PT" sz="1400" spc="-10" dirty="0">
                          <a:effectLst/>
                        </a:rPr>
                        <a:t>famílias</a:t>
                      </a:r>
                      <a:r>
                        <a:rPr lang="pt-PT" sz="1400" spc="45" dirty="0">
                          <a:effectLst/>
                        </a:rPr>
                        <a:t> </a:t>
                      </a:r>
                      <a:r>
                        <a:rPr lang="pt-PT" sz="1400" spc="-10" dirty="0">
                          <a:effectLst/>
                        </a:rPr>
                        <a:t>são</a:t>
                      </a:r>
                      <a:r>
                        <a:rPr lang="pt-PT" sz="1400" spc="30" dirty="0">
                          <a:effectLst/>
                        </a:rPr>
                        <a:t> </a:t>
                      </a:r>
                      <a:r>
                        <a:rPr lang="pt-PT" sz="1400" spc="-10" dirty="0">
                          <a:effectLst/>
                        </a:rPr>
                        <a:t>informadas</a:t>
                      </a:r>
                      <a:r>
                        <a:rPr lang="pt-PT" sz="1400" spc="35" dirty="0">
                          <a:effectLst/>
                        </a:rPr>
                        <a:t> </a:t>
                      </a:r>
                      <a:r>
                        <a:rPr lang="pt-PT" sz="1400" spc="-10" dirty="0">
                          <a:effectLst/>
                        </a:rPr>
                        <a:t>do</a:t>
                      </a:r>
                      <a:r>
                        <a:rPr lang="pt-PT" sz="1400" spc="30" dirty="0">
                          <a:effectLst/>
                        </a:rPr>
                        <a:t> </a:t>
                      </a:r>
                      <a:r>
                        <a:rPr lang="pt-PT" sz="1400" spc="-10" dirty="0">
                          <a:effectLst/>
                        </a:rPr>
                        <a:t>seu</a:t>
                      </a:r>
                      <a:r>
                        <a:rPr lang="pt-PT" sz="1400" spc="30" dirty="0">
                          <a:effectLst/>
                        </a:rPr>
                        <a:t> </a:t>
                      </a:r>
                      <a:r>
                        <a:rPr lang="pt-PT" sz="1400" spc="-10" dirty="0">
                          <a:effectLst/>
                        </a:rPr>
                        <a:t>direito</a:t>
                      </a:r>
                      <a:r>
                        <a:rPr lang="pt-PT" sz="1400" spc="40" dirty="0">
                          <a:effectLst/>
                        </a:rPr>
                        <a:t> </a:t>
                      </a:r>
                      <a:r>
                        <a:rPr lang="pt-PT" sz="1400" spc="-10" dirty="0">
                          <a:effectLst/>
                        </a:rPr>
                        <a:t>a</a:t>
                      </a:r>
                      <a:r>
                        <a:rPr lang="pt-PT" sz="1400" spc="30" dirty="0">
                          <a:effectLst/>
                        </a:rPr>
                        <a:t> </a:t>
                      </a:r>
                      <a:r>
                        <a:rPr lang="pt-PT" sz="1400" spc="-10" dirty="0">
                          <a:effectLst/>
                        </a:rPr>
                        <a:t>questionar</a:t>
                      </a:r>
                      <a:r>
                        <a:rPr lang="pt-PT" sz="1400" spc="40" dirty="0">
                          <a:effectLst/>
                        </a:rPr>
                        <a:t> </a:t>
                      </a:r>
                      <a:r>
                        <a:rPr lang="pt-PT" sz="1400" spc="-10" dirty="0">
                          <a:effectLst/>
                        </a:rPr>
                        <a:t>o</a:t>
                      </a:r>
                      <a:r>
                        <a:rPr lang="pt-PT" sz="1400" spc="30" dirty="0">
                          <a:effectLst/>
                        </a:rPr>
                        <a:t> </a:t>
                      </a:r>
                      <a:r>
                        <a:rPr lang="pt-PT" sz="1400" spc="-10" dirty="0">
                          <a:effectLst/>
                        </a:rPr>
                        <a:t>afastamento</a:t>
                      </a:r>
                      <a:r>
                        <a:rPr lang="pt-PT" sz="1400" spc="40" dirty="0">
                          <a:effectLst/>
                        </a:rPr>
                        <a:t> </a:t>
                      </a:r>
                      <a:r>
                        <a:rPr lang="pt-PT" sz="1400" spc="-10" dirty="0">
                          <a:effectLst/>
                        </a:rPr>
                        <a:t>e</a:t>
                      </a:r>
                      <a:r>
                        <a:rPr lang="pt-PT" sz="1400" spc="35" dirty="0">
                          <a:effectLst/>
                        </a:rPr>
                        <a:t> </a:t>
                      </a:r>
                      <a:r>
                        <a:rPr lang="pt-PT" sz="1400" spc="-10" dirty="0">
                          <a:effectLst/>
                        </a:rPr>
                        <a:t>requerer,</a:t>
                      </a:r>
                      <a:r>
                        <a:rPr lang="pt-PT" sz="1400" spc="50" dirty="0">
                          <a:effectLst/>
                        </a:rPr>
                        <a:t> </a:t>
                      </a:r>
                      <a:r>
                        <a:rPr lang="pt-PT" sz="1400" spc="-10" dirty="0">
                          <a:effectLst/>
                        </a:rPr>
                        <a:t>junto</a:t>
                      </a:r>
                      <a:r>
                        <a:rPr lang="pt-PT" sz="1400" spc="30" dirty="0">
                          <a:effectLst/>
                        </a:rPr>
                        <a:t> </a:t>
                      </a:r>
                      <a:r>
                        <a:rPr lang="pt-PT" sz="1400" spc="-10" dirty="0">
                          <a:effectLst/>
                        </a:rPr>
                        <a:t>à</a:t>
                      </a:r>
                      <a:r>
                        <a:rPr lang="pt-PT" sz="1400" spc="30" dirty="0">
                          <a:effectLst/>
                        </a:rPr>
                        <a:t> </a:t>
                      </a:r>
                      <a:r>
                        <a:rPr lang="pt-PT" sz="1400" spc="-10" dirty="0">
                          <a:effectLst/>
                        </a:rPr>
                        <a:t>Justiça,</a:t>
                      </a:r>
                      <a:r>
                        <a:rPr lang="pt-PT" sz="1400" spc="40" dirty="0">
                          <a:effectLst/>
                        </a:rPr>
                        <a:t> </a:t>
                      </a:r>
                      <a:r>
                        <a:rPr lang="pt-PT" sz="1400" spc="-10" dirty="0">
                          <a:effectLst/>
                        </a:rPr>
                        <a:t>por</a:t>
                      </a:r>
                      <a:r>
                        <a:rPr lang="pt-PT" sz="1400" spc="-235" dirty="0">
                          <a:effectLst/>
                        </a:rPr>
                        <a:t> </a:t>
                      </a:r>
                      <a:r>
                        <a:rPr lang="pt-PT" sz="1400" spc="-10" dirty="0">
                          <a:effectLst/>
                        </a:rPr>
                        <a:t>intermédio</a:t>
                      </a:r>
                      <a:r>
                        <a:rPr lang="pt-PT" sz="1400" spc="5" dirty="0">
                          <a:effectLst/>
                        </a:rPr>
                        <a:t> </a:t>
                      </a:r>
                      <a:r>
                        <a:rPr lang="pt-PT" sz="1400" spc="-10" dirty="0">
                          <a:effectLst/>
                        </a:rPr>
                        <a:t>de</a:t>
                      </a:r>
                      <a:r>
                        <a:rPr lang="pt-PT" sz="1400" spc="-5" dirty="0">
                          <a:effectLst/>
                        </a:rPr>
                        <a:t> </a:t>
                      </a:r>
                      <a:r>
                        <a:rPr lang="pt-PT" sz="1400" spc="-10" dirty="0">
                          <a:effectLst/>
                        </a:rPr>
                        <a:t>advogado</a:t>
                      </a:r>
                      <a:r>
                        <a:rPr lang="pt-PT" sz="1400" spc="-5" dirty="0">
                          <a:effectLst/>
                        </a:rPr>
                        <a:t> </a:t>
                      </a:r>
                      <a:r>
                        <a:rPr lang="pt-PT" sz="1400" spc="-10" dirty="0">
                          <a:effectLst/>
                        </a:rPr>
                        <a:t>nomeado</a:t>
                      </a:r>
                      <a:r>
                        <a:rPr lang="pt-PT" sz="1400" spc="-5" dirty="0">
                          <a:effectLst/>
                        </a:rPr>
                        <a:t> </a:t>
                      </a:r>
                      <a:r>
                        <a:rPr lang="pt-PT" sz="1400" spc="-10" dirty="0">
                          <a:effectLst/>
                        </a:rPr>
                        <a:t>ou Defensor Público, a reintegração</a:t>
                      </a:r>
                      <a:r>
                        <a:rPr lang="pt-PT" sz="1400" spc="5" dirty="0">
                          <a:effectLst/>
                        </a:rPr>
                        <a:t> </a:t>
                      </a:r>
                      <a:r>
                        <a:rPr lang="pt-PT" sz="1400" spc="-10" dirty="0">
                          <a:effectLst/>
                        </a:rPr>
                        <a:t>da</a:t>
                      </a:r>
                      <a:r>
                        <a:rPr lang="pt-PT" sz="1400" spc="-5" dirty="0">
                          <a:effectLst/>
                        </a:rPr>
                        <a:t> </a:t>
                      </a:r>
                      <a:r>
                        <a:rPr lang="pt-PT" sz="1400" spc="-10" dirty="0">
                          <a:effectLst/>
                        </a:rPr>
                        <a:t>criança ou adolescente?</a:t>
                      </a:r>
                      <a:endParaRPr lang="pt-BR" sz="1400" spc="-10" dirty="0">
                        <a:effectLst/>
                      </a:endParaRPr>
                    </a:p>
                    <a:p>
                      <a:pPr marL="17145" algn="just">
                        <a:spcBef>
                          <a:spcPts val="285"/>
                        </a:spcBef>
                        <a:spcAft>
                          <a:spcPts val="0"/>
                        </a:spcAft>
                        <a:tabLst>
                          <a:tab pos="898525" algn="l"/>
                        </a:tabLst>
                      </a:pPr>
                      <a:r>
                        <a:rPr lang="pt-PT" sz="1400" dirty="0">
                          <a:effectLst/>
                        </a:rPr>
                        <a:t>(___) Sim	(___)</a:t>
                      </a:r>
                      <a:r>
                        <a:rPr lang="pt-PT" sz="1400" spc="-15" dirty="0">
                          <a:effectLst/>
                        </a:rPr>
                        <a:t> </a:t>
                      </a:r>
                      <a:r>
                        <a:rPr lang="pt-PT" sz="1400" dirty="0">
                          <a:effectLst/>
                        </a:rPr>
                        <a:t>Não</a:t>
                      </a:r>
                      <a:endParaRPr lang="pt-BR" sz="1400" dirty="0">
                        <a:effectLst/>
                      </a:endParaRPr>
                    </a:p>
                    <a:p>
                      <a:pPr marL="457200" marR="2649220" lvl="1" indent="0" algn="just">
                        <a:lnSpc>
                          <a:spcPct val="125000"/>
                        </a:lnSpc>
                        <a:spcBef>
                          <a:spcPts val="285"/>
                        </a:spcBef>
                        <a:spcAft>
                          <a:spcPts val="0"/>
                        </a:spcAft>
                        <a:buSzPts val="1000"/>
                        <a:buFont typeface="Franklin Gothic Medium"/>
                        <a:buNone/>
                        <a:tabLst>
                          <a:tab pos="365760" algn="l"/>
                        </a:tabLst>
                      </a:pPr>
                      <a:r>
                        <a:rPr lang="pt-PT" sz="1400" spc="-10" dirty="0">
                          <a:effectLst/>
                        </a:rPr>
                        <a:t>4.40. Quais</a:t>
                      </a:r>
                      <a:r>
                        <a:rPr lang="pt-PT" sz="1400" spc="-20" dirty="0">
                          <a:effectLst/>
                        </a:rPr>
                        <a:t> </a:t>
                      </a:r>
                      <a:r>
                        <a:rPr lang="pt-PT" sz="1400" spc="-10" dirty="0">
                          <a:effectLst/>
                        </a:rPr>
                        <a:t>técnicas</a:t>
                      </a:r>
                      <a:r>
                        <a:rPr lang="pt-PT" sz="1400" spc="-25" dirty="0">
                          <a:effectLst/>
                        </a:rPr>
                        <a:t> </a:t>
                      </a:r>
                      <a:r>
                        <a:rPr lang="pt-PT" sz="1400" spc="-10" dirty="0">
                          <a:effectLst/>
                        </a:rPr>
                        <a:t>são</a:t>
                      </a:r>
                      <a:r>
                        <a:rPr lang="pt-PT" sz="1400" spc="-25" dirty="0">
                          <a:effectLst/>
                        </a:rPr>
                        <a:t> </a:t>
                      </a:r>
                      <a:r>
                        <a:rPr lang="pt-PT" sz="1400" spc="-10" dirty="0">
                          <a:effectLst/>
                        </a:rPr>
                        <a:t>utilizadas</a:t>
                      </a:r>
                      <a:r>
                        <a:rPr lang="pt-PT" sz="1400" spc="-15" dirty="0">
                          <a:effectLst/>
                        </a:rPr>
                        <a:t> </a:t>
                      </a:r>
                      <a:r>
                        <a:rPr lang="pt-PT" sz="1400" spc="-10" dirty="0">
                          <a:effectLst/>
                        </a:rPr>
                        <a:t>no</a:t>
                      </a:r>
                      <a:r>
                        <a:rPr lang="pt-PT" sz="1400" spc="-25" dirty="0">
                          <a:effectLst/>
                        </a:rPr>
                        <a:t> </a:t>
                      </a:r>
                      <a:r>
                        <a:rPr lang="pt-PT" sz="1400" spc="-10" dirty="0">
                          <a:effectLst/>
                        </a:rPr>
                        <a:t>acompanhamento às</a:t>
                      </a:r>
                      <a:r>
                        <a:rPr lang="pt-PT" sz="1400" spc="-25" dirty="0">
                          <a:effectLst/>
                        </a:rPr>
                        <a:t> </a:t>
                      </a:r>
                      <a:r>
                        <a:rPr lang="pt-PT" sz="1400" spc="-10" dirty="0">
                          <a:effectLst/>
                        </a:rPr>
                        <a:t>famílias?</a:t>
                      </a:r>
                      <a:r>
                        <a:rPr lang="pt-PT" sz="1400" spc="-235" dirty="0">
                          <a:effectLst/>
                        </a:rPr>
                        <a:t> </a:t>
                      </a:r>
                      <a:r>
                        <a:rPr lang="pt-PT" sz="1400" spc="-10" dirty="0">
                          <a:effectLst/>
                        </a:rPr>
                        <a:t>(___) Estudo de</a:t>
                      </a:r>
                      <a:r>
                        <a:rPr lang="pt-PT" sz="1400" spc="-5" dirty="0">
                          <a:effectLst/>
                        </a:rPr>
                        <a:t> </a:t>
                      </a:r>
                      <a:r>
                        <a:rPr lang="pt-PT" sz="1400" spc="-10" dirty="0">
                          <a:effectLst/>
                        </a:rPr>
                        <a:t>caso</a:t>
                      </a:r>
                      <a:endParaRPr lang="pt-BR" sz="1400" spc="-10" dirty="0">
                        <a:effectLst/>
                      </a:endParaRPr>
                    </a:p>
                    <a:p>
                      <a:pPr marL="17145" marR="4509135" algn="just">
                        <a:lnSpc>
                          <a:spcPct val="125000"/>
                        </a:lnSpc>
                        <a:spcBef>
                          <a:spcPts val="5"/>
                        </a:spcBef>
                        <a:spcAft>
                          <a:spcPts val="0"/>
                        </a:spcAft>
                      </a:pPr>
                      <a:r>
                        <a:rPr lang="pt-PT" sz="1400" dirty="0">
                          <a:effectLst/>
                        </a:rPr>
                        <a:t>(___)</a:t>
                      </a:r>
                      <a:r>
                        <a:rPr lang="pt-PT" sz="1400" spc="-20" dirty="0">
                          <a:effectLst/>
                        </a:rPr>
                        <a:t> </a:t>
                      </a:r>
                      <a:r>
                        <a:rPr lang="pt-PT" sz="1400" dirty="0">
                          <a:effectLst/>
                        </a:rPr>
                        <a:t>Entrevista</a:t>
                      </a:r>
                      <a:r>
                        <a:rPr lang="pt-PT" sz="1400" spc="-20" dirty="0">
                          <a:effectLst/>
                        </a:rPr>
                        <a:t> </a:t>
                      </a:r>
                      <a:r>
                        <a:rPr lang="pt-PT" sz="1400" dirty="0">
                          <a:effectLst/>
                        </a:rPr>
                        <a:t>individual</a:t>
                      </a:r>
                      <a:r>
                        <a:rPr lang="pt-PT" sz="1400" spc="-15" dirty="0">
                          <a:effectLst/>
                        </a:rPr>
                        <a:t> </a:t>
                      </a:r>
                      <a:r>
                        <a:rPr lang="pt-PT" sz="1400" dirty="0">
                          <a:effectLst/>
                        </a:rPr>
                        <a:t>e</a:t>
                      </a:r>
                      <a:r>
                        <a:rPr lang="pt-PT" sz="1400" spc="-30" dirty="0">
                          <a:effectLst/>
                        </a:rPr>
                        <a:t> </a:t>
                      </a:r>
                      <a:r>
                        <a:rPr lang="pt-PT" sz="1400" dirty="0">
                          <a:effectLst/>
                        </a:rPr>
                        <a:t>familiar</a:t>
                      </a:r>
                      <a:r>
                        <a:rPr lang="pt-PT" sz="1400" spc="-235" dirty="0">
                          <a:effectLst/>
                        </a:rPr>
                        <a:t> </a:t>
                      </a:r>
                      <a:r>
                        <a:rPr lang="pt-PT" sz="1400" dirty="0">
                          <a:effectLst/>
                        </a:rPr>
                        <a:t>(___) Grupo com</a:t>
                      </a:r>
                      <a:r>
                        <a:rPr lang="pt-PT" sz="1400" spc="-10" dirty="0">
                          <a:effectLst/>
                        </a:rPr>
                        <a:t> </a:t>
                      </a:r>
                      <a:r>
                        <a:rPr lang="pt-PT" sz="1400" dirty="0">
                          <a:effectLst/>
                        </a:rPr>
                        <a:t>famílias</a:t>
                      </a:r>
                      <a:endParaRPr lang="pt-BR" sz="1400" dirty="0">
                        <a:effectLst/>
                      </a:endParaRPr>
                    </a:p>
                    <a:p>
                      <a:pPr marL="17145" marR="5091430" algn="just">
                        <a:lnSpc>
                          <a:spcPct val="125000"/>
                        </a:lnSpc>
                        <a:spcBef>
                          <a:spcPts val="5"/>
                        </a:spcBef>
                        <a:spcAft>
                          <a:spcPts val="0"/>
                        </a:spcAft>
                      </a:pPr>
                      <a:r>
                        <a:rPr lang="pt-PT" sz="1400" dirty="0">
                          <a:effectLst/>
                        </a:rPr>
                        <a:t>(___)</a:t>
                      </a:r>
                      <a:r>
                        <a:rPr lang="pt-PT" sz="1400" spc="-30" dirty="0">
                          <a:effectLst/>
                        </a:rPr>
                        <a:t> </a:t>
                      </a:r>
                      <a:r>
                        <a:rPr lang="pt-PT" sz="1400" dirty="0">
                          <a:effectLst/>
                        </a:rPr>
                        <a:t>Grupo</a:t>
                      </a:r>
                      <a:r>
                        <a:rPr lang="pt-PT" sz="1400" spc="-35" dirty="0">
                          <a:effectLst/>
                        </a:rPr>
                        <a:t> </a:t>
                      </a:r>
                      <a:r>
                        <a:rPr lang="pt-PT" sz="1400" dirty="0">
                          <a:effectLst/>
                        </a:rPr>
                        <a:t>multifamiliar</a:t>
                      </a:r>
                      <a:r>
                        <a:rPr lang="pt-PT" sz="1400" spc="-235" dirty="0">
                          <a:effectLst/>
                        </a:rPr>
                        <a:t> </a:t>
                      </a:r>
                      <a:r>
                        <a:rPr lang="pt-PT" sz="1400" dirty="0">
                          <a:effectLst/>
                        </a:rPr>
                        <a:t>(___)</a:t>
                      </a:r>
                      <a:r>
                        <a:rPr lang="pt-PT" sz="1400" spc="-5" dirty="0">
                          <a:effectLst/>
                        </a:rPr>
                        <a:t> </a:t>
                      </a:r>
                      <a:r>
                        <a:rPr lang="pt-PT" sz="1400" dirty="0">
                          <a:effectLst/>
                        </a:rPr>
                        <a:t>Visita</a:t>
                      </a:r>
                      <a:r>
                        <a:rPr lang="pt-PT" sz="1400" spc="5" dirty="0">
                          <a:effectLst/>
                        </a:rPr>
                        <a:t> </a:t>
                      </a:r>
                      <a:r>
                        <a:rPr lang="pt-PT" sz="1400" dirty="0">
                          <a:effectLst/>
                        </a:rPr>
                        <a:t>domiciliar</a:t>
                      </a:r>
                      <a:endParaRPr lang="pt-BR" sz="1400" dirty="0">
                        <a:effectLst/>
                      </a:endParaRPr>
                    </a:p>
                    <a:p>
                      <a:pPr marL="17145" algn="just">
                        <a:spcBef>
                          <a:spcPts val="5"/>
                        </a:spcBef>
                        <a:spcAft>
                          <a:spcPts val="0"/>
                        </a:spcAft>
                      </a:pPr>
                      <a:r>
                        <a:rPr lang="pt-PT" sz="1400" dirty="0">
                          <a:effectLst/>
                        </a:rPr>
                        <a:t>(___)</a:t>
                      </a:r>
                      <a:r>
                        <a:rPr lang="pt-PT" sz="1400" spc="-20" dirty="0">
                          <a:effectLst/>
                        </a:rPr>
                        <a:t> </a:t>
                      </a:r>
                      <a:r>
                        <a:rPr lang="pt-PT" sz="1400" dirty="0">
                          <a:effectLst/>
                        </a:rPr>
                        <a:t>Orientação</a:t>
                      </a:r>
                      <a:r>
                        <a:rPr lang="pt-PT" sz="1400" spc="-10" dirty="0">
                          <a:effectLst/>
                        </a:rPr>
                        <a:t> </a:t>
                      </a:r>
                      <a:r>
                        <a:rPr lang="pt-PT" sz="1400" dirty="0">
                          <a:effectLst/>
                        </a:rPr>
                        <a:t>individual,</a:t>
                      </a:r>
                      <a:r>
                        <a:rPr lang="pt-PT" sz="1400" spc="-10" dirty="0">
                          <a:effectLst/>
                        </a:rPr>
                        <a:t> </a:t>
                      </a:r>
                      <a:r>
                        <a:rPr lang="pt-PT" sz="1400" dirty="0">
                          <a:effectLst/>
                        </a:rPr>
                        <a:t>grupal</a:t>
                      </a:r>
                      <a:r>
                        <a:rPr lang="pt-PT" sz="1400" spc="-25" dirty="0">
                          <a:effectLst/>
                        </a:rPr>
                        <a:t> </a:t>
                      </a:r>
                      <a:r>
                        <a:rPr lang="pt-PT" sz="1400" dirty="0">
                          <a:effectLst/>
                        </a:rPr>
                        <a:t>e</a:t>
                      </a:r>
                      <a:r>
                        <a:rPr lang="pt-PT" sz="1400" spc="-25" dirty="0">
                          <a:effectLst/>
                        </a:rPr>
                        <a:t> </a:t>
                      </a:r>
                      <a:r>
                        <a:rPr lang="pt-PT" sz="1400" dirty="0">
                          <a:effectLst/>
                        </a:rPr>
                        <a:t>familiar</a:t>
                      </a:r>
                      <a:endParaRPr lang="pt-BR" sz="1400" dirty="0">
                        <a:effectLst/>
                      </a:endParaRPr>
                    </a:p>
                    <a:p>
                      <a:pPr marL="17145" algn="just">
                        <a:spcBef>
                          <a:spcPts val="290"/>
                        </a:spcBef>
                        <a:spcAft>
                          <a:spcPts val="0"/>
                        </a:spcAft>
                      </a:pPr>
                      <a:r>
                        <a:rPr lang="pt-PT" sz="1400" dirty="0">
                          <a:effectLst/>
                        </a:rPr>
                        <a:t>(___)</a:t>
                      </a:r>
                      <a:r>
                        <a:rPr lang="pt-PT" sz="1400" spc="-15" dirty="0">
                          <a:effectLst/>
                        </a:rPr>
                        <a:t> </a:t>
                      </a:r>
                      <a:r>
                        <a:rPr lang="pt-PT" sz="1400" dirty="0">
                          <a:effectLst/>
                        </a:rPr>
                        <a:t>Encaminhamento</a:t>
                      </a:r>
                      <a:r>
                        <a:rPr lang="pt-PT" sz="1400" spc="-10" dirty="0">
                          <a:effectLst/>
                        </a:rPr>
                        <a:t> </a:t>
                      </a:r>
                      <a:r>
                        <a:rPr lang="pt-PT" sz="1400" dirty="0">
                          <a:effectLst/>
                        </a:rPr>
                        <a:t>e</a:t>
                      </a:r>
                      <a:r>
                        <a:rPr lang="pt-PT" sz="1400" spc="-15" dirty="0">
                          <a:effectLst/>
                        </a:rPr>
                        <a:t> </a:t>
                      </a:r>
                      <a:r>
                        <a:rPr lang="pt-PT" sz="1400" dirty="0">
                          <a:effectLst/>
                        </a:rPr>
                        <a:t>acompanhamento</a:t>
                      </a:r>
                      <a:r>
                        <a:rPr lang="pt-PT" sz="1400" spc="-10" dirty="0">
                          <a:effectLst/>
                        </a:rPr>
                        <a:t> </a:t>
                      </a:r>
                      <a:r>
                        <a:rPr lang="pt-PT" sz="1400" dirty="0">
                          <a:effectLst/>
                        </a:rPr>
                        <a:t>de</a:t>
                      </a:r>
                      <a:r>
                        <a:rPr lang="pt-PT" sz="1400" spc="-20" dirty="0">
                          <a:effectLst/>
                        </a:rPr>
                        <a:t> </a:t>
                      </a:r>
                      <a:r>
                        <a:rPr lang="pt-PT" sz="1400" dirty="0">
                          <a:effectLst/>
                        </a:rPr>
                        <a:t>integrantes</a:t>
                      </a:r>
                      <a:r>
                        <a:rPr lang="pt-PT" sz="1400" spc="-20" dirty="0">
                          <a:effectLst/>
                        </a:rPr>
                        <a:t> </a:t>
                      </a:r>
                      <a:r>
                        <a:rPr lang="pt-PT" sz="1400" dirty="0">
                          <a:effectLst/>
                        </a:rPr>
                        <a:t>da</a:t>
                      </a:r>
                      <a:r>
                        <a:rPr lang="pt-PT" sz="1400" spc="-20" dirty="0">
                          <a:effectLst/>
                        </a:rPr>
                        <a:t> </a:t>
                      </a:r>
                      <a:r>
                        <a:rPr lang="pt-PT" sz="1400" dirty="0">
                          <a:effectLst/>
                        </a:rPr>
                        <a:t>família</a:t>
                      </a:r>
                      <a:r>
                        <a:rPr lang="pt-PT" sz="1400" spc="-15" dirty="0">
                          <a:effectLst/>
                        </a:rPr>
                        <a:t> </a:t>
                      </a:r>
                      <a:r>
                        <a:rPr lang="pt-PT" sz="1400" dirty="0">
                          <a:effectLst/>
                        </a:rPr>
                        <a:t>à</a:t>
                      </a:r>
                      <a:r>
                        <a:rPr lang="pt-PT" sz="1400" spc="-20" dirty="0">
                          <a:effectLst/>
                        </a:rPr>
                        <a:t> </a:t>
                      </a:r>
                      <a:r>
                        <a:rPr lang="pt-PT" sz="1400" dirty="0">
                          <a:effectLst/>
                        </a:rPr>
                        <a:t>rede</a:t>
                      </a:r>
                      <a:r>
                        <a:rPr lang="pt-PT" sz="1400" spc="-20" dirty="0">
                          <a:effectLst/>
                        </a:rPr>
                        <a:t> </a:t>
                      </a:r>
                      <a:r>
                        <a:rPr lang="pt-PT" sz="1400" dirty="0">
                          <a:effectLst/>
                        </a:rPr>
                        <a:t>local</a:t>
                      </a:r>
                      <a:endParaRPr lang="pt-BR" sz="1400" dirty="0">
                        <a:effectLst/>
                      </a:endParaRPr>
                    </a:p>
                    <a:p>
                      <a:pPr marL="17145" marR="594360" algn="just">
                        <a:lnSpc>
                          <a:spcPct val="125000"/>
                        </a:lnSpc>
                        <a:spcBef>
                          <a:spcPts val="285"/>
                        </a:spcBef>
                        <a:spcAft>
                          <a:spcPts val="0"/>
                        </a:spcAft>
                      </a:pPr>
                      <a:r>
                        <a:rPr lang="pt-PT" sz="1400" dirty="0">
                          <a:effectLst/>
                        </a:rPr>
                        <a:t>(___)</a:t>
                      </a:r>
                      <a:r>
                        <a:rPr lang="pt-PT" sz="1400" spc="-20" dirty="0">
                          <a:effectLst/>
                        </a:rPr>
                        <a:t> </a:t>
                      </a:r>
                      <a:r>
                        <a:rPr lang="pt-PT" sz="1400" dirty="0">
                          <a:effectLst/>
                        </a:rPr>
                        <a:t>Busca</a:t>
                      </a:r>
                      <a:r>
                        <a:rPr lang="pt-PT" sz="1400" spc="-20" dirty="0">
                          <a:effectLst/>
                        </a:rPr>
                        <a:t> </a:t>
                      </a:r>
                      <a:r>
                        <a:rPr lang="pt-PT" sz="1400" dirty="0">
                          <a:effectLst/>
                        </a:rPr>
                        <a:t>sistemática</a:t>
                      </a:r>
                      <a:r>
                        <a:rPr lang="pt-PT" sz="1400" spc="-15" dirty="0">
                          <a:effectLst/>
                        </a:rPr>
                        <a:t> </a:t>
                      </a:r>
                      <a:r>
                        <a:rPr lang="pt-PT" sz="1400" dirty="0">
                          <a:effectLst/>
                        </a:rPr>
                        <a:t>pela</a:t>
                      </a:r>
                      <a:r>
                        <a:rPr lang="pt-PT" sz="1400" spc="-15" dirty="0">
                          <a:effectLst/>
                        </a:rPr>
                        <a:t> </a:t>
                      </a:r>
                      <a:r>
                        <a:rPr lang="pt-PT" sz="1400" dirty="0">
                          <a:effectLst/>
                        </a:rPr>
                        <a:t>família</a:t>
                      </a:r>
                      <a:r>
                        <a:rPr lang="pt-PT" sz="1400" spc="-15" dirty="0">
                          <a:effectLst/>
                        </a:rPr>
                        <a:t> </a:t>
                      </a:r>
                      <a:r>
                        <a:rPr lang="pt-PT" sz="1400" dirty="0">
                          <a:effectLst/>
                        </a:rPr>
                        <a:t>de</a:t>
                      </a:r>
                      <a:r>
                        <a:rPr lang="pt-PT" sz="1400" spc="-20" dirty="0">
                          <a:effectLst/>
                        </a:rPr>
                        <a:t> </a:t>
                      </a:r>
                      <a:r>
                        <a:rPr lang="pt-PT" sz="1400" dirty="0">
                          <a:effectLst/>
                        </a:rPr>
                        <a:t>origem</a:t>
                      </a:r>
                      <a:r>
                        <a:rPr lang="pt-PT" sz="1400" spc="-25" dirty="0">
                          <a:effectLst/>
                        </a:rPr>
                        <a:t> </a:t>
                      </a:r>
                      <a:r>
                        <a:rPr lang="pt-PT" sz="1400" dirty="0">
                          <a:effectLst/>
                        </a:rPr>
                        <a:t>(nuclear</a:t>
                      </a:r>
                      <a:r>
                        <a:rPr lang="pt-PT" sz="1400" spc="-5" dirty="0">
                          <a:effectLst/>
                        </a:rPr>
                        <a:t> </a:t>
                      </a:r>
                      <a:r>
                        <a:rPr lang="pt-PT" sz="1400" dirty="0">
                          <a:effectLst/>
                        </a:rPr>
                        <a:t>ou</a:t>
                      </a:r>
                      <a:r>
                        <a:rPr lang="pt-PT" sz="1400" spc="-25" dirty="0">
                          <a:effectLst/>
                        </a:rPr>
                        <a:t> </a:t>
                      </a:r>
                      <a:r>
                        <a:rPr lang="pt-PT" sz="1400" dirty="0">
                          <a:effectLst/>
                        </a:rPr>
                        <a:t>extensa)</a:t>
                      </a:r>
                      <a:r>
                        <a:rPr lang="pt-PT" sz="1400" spc="-10" dirty="0">
                          <a:effectLst/>
                        </a:rPr>
                        <a:t> </a:t>
                      </a:r>
                      <a:r>
                        <a:rPr lang="pt-PT" sz="1400" dirty="0">
                          <a:effectLst/>
                        </a:rPr>
                        <a:t>das</a:t>
                      </a:r>
                      <a:r>
                        <a:rPr lang="pt-PT" sz="1400" spc="-20" dirty="0">
                          <a:effectLst/>
                        </a:rPr>
                        <a:t> </a:t>
                      </a:r>
                      <a:r>
                        <a:rPr lang="pt-PT" sz="1400" dirty="0">
                          <a:effectLst/>
                        </a:rPr>
                        <a:t>crianças/adolescentes</a:t>
                      </a:r>
                      <a:r>
                        <a:rPr lang="pt-PT" sz="1400" spc="-10" dirty="0">
                          <a:effectLst/>
                        </a:rPr>
                        <a:t> </a:t>
                      </a:r>
                      <a:r>
                        <a:rPr lang="pt-PT" sz="1400" dirty="0">
                          <a:effectLst/>
                        </a:rPr>
                        <a:t>atendidos.</a:t>
                      </a:r>
                      <a:r>
                        <a:rPr lang="pt-PT" sz="1400" spc="-235" dirty="0">
                          <a:effectLst/>
                        </a:rPr>
                        <a:t> </a:t>
                      </a:r>
                      <a:r>
                        <a:rPr lang="pt-PT" sz="1400" dirty="0">
                          <a:effectLst/>
                        </a:rPr>
                        <a:t>(___)</a:t>
                      </a:r>
                      <a:r>
                        <a:rPr lang="pt-PT" sz="1400" spc="-5" dirty="0">
                          <a:effectLst/>
                        </a:rPr>
                        <a:t> </a:t>
                      </a:r>
                      <a:r>
                        <a:rPr lang="pt-PT" sz="1400" dirty="0">
                          <a:effectLst/>
                        </a:rPr>
                        <a:t>Utilização de</a:t>
                      </a:r>
                      <a:r>
                        <a:rPr lang="pt-PT" sz="1400" spc="-15" dirty="0">
                          <a:effectLst/>
                        </a:rPr>
                        <a:t> </a:t>
                      </a:r>
                      <a:r>
                        <a:rPr lang="pt-PT" sz="1400" dirty="0">
                          <a:effectLst/>
                        </a:rPr>
                        <a:t>serviços de</a:t>
                      </a:r>
                      <a:r>
                        <a:rPr lang="pt-PT" sz="1400" spc="-15" dirty="0">
                          <a:effectLst/>
                        </a:rPr>
                        <a:t> </a:t>
                      </a:r>
                      <a:r>
                        <a:rPr lang="pt-PT" sz="1400" dirty="0">
                          <a:effectLst/>
                        </a:rPr>
                        <a:t>identificação/localização</a:t>
                      </a:r>
                      <a:r>
                        <a:rPr lang="pt-PT" sz="1400" spc="5" dirty="0">
                          <a:effectLst/>
                        </a:rPr>
                        <a:t> </a:t>
                      </a:r>
                      <a:r>
                        <a:rPr lang="pt-PT" sz="1400" dirty="0">
                          <a:effectLst/>
                        </a:rPr>
                        <a:t>da</a:t>
                      </a:r>
                      <a:r>
                        <a:rPr lang="pt-PT" sz="1400" spc="-15" dirty="0">
                          <a:effectLst/>
                        </a:rPr>
                        <a:t> </a:t>
                      </a:r>
                      <a:r>
                        <a:rPr lang="pt-PT" sz="1400" dirty="0">
                          <a:effectLst/>
                        </a:rPr>
                        <a:t>família</a:t>
                      </a:r>
                      <a:r>
                        <a:rPr lang="pt-PT" sz="1400" spc="5" dirty="0">
                          <a:effectLst/>
                        </a:rPr>
                        <a:t> </a:t>
                      </a:r>
                      <a:r>
                        <a:rPr lang="pt-PT" sz="1400" dirty="0">
                          <a:effectLst/>
                        </a:rPr>
                        <a:t>de</a:t>
                      </a:r>
                      <a:r>
                        <a:rPr lang="pt-PT" sz="1400" spc="-15" dirty="0">
                          <a:effectLst/>
                        </a:rPr>
                        <a:t> </a:t>
                      </a:r>
                      <a:r>
                        <a:rPr lang="pt-PT" sz="1400" dirty="0">
                          <a:effectLst/>
                        </a:rPr>
                        <a:t>origem</a:t>
                      </a:r>
                      <a:r>
                        <a:rPr lang="pt-PT" sz="1400" spc="-5" dirty="0">
                          <a:effectLst/>
                        </a:rPr>
                        <a:t> </a:t>
                      </a:r>
                      <a:r>
                        <a:rPr lang="pt-PT" sz="1400" dirty="0">
                          <a:effectLst/>
                        </a:rPr>
                        <a:t>(nuclear ou</a:t>
                      </a:r>
                      <a:r>
                        <a:rPr lang="pt-PT" sz="1400" spc="-15" dirty="0">
                          <a:effectLst/>
                        </a:rPr>
                        <a:t> </a:t>
                      </a:r>
                      <a:r>
                        <a:rPr lang="pt-PT" sz="1400" dirty="0">
                          <a:effectLst/>
                        </a:rPr>
                        <a:t>extensa).</a:t>
                      </a:r>
                      <a:endParaRPr lang="pt-BR" sz="1400" dirty="0">
                        <a:effectLst/>
                      </a:endParaRPr>
                    </a:p>
                    <a:p>
                      <a:pPr marL="17145" algn="just">
                        <a:spcBef>
                          <a:spcPts val="5"/>
                        </a:spcBef>
                        <a:spcAft>
                          <a:spcPts val="0"/>
                        </a:spcAft>
                      </a:pPr>
                      <a:r>
                        <a:rPr lang="pt-PT" sz="1400" dirty="0">
                          <a:effectLst/>
                        </a:rPr>
                        <a:t>(___)</a:t>
                      </a:r>
                      <a:r>
                        <a:rPr lang="pt-PT" sz="1400" spc="-15" dirty="0">
                          <a:effectLst/>
                        </a:rPr>
                        <a:t> </a:t>
                      </a:r>
                      <a:r>
                        <a:rPr lang="pt-PT" sz="1400" dirty="0">
                          <a:effectLst/>
                        </a:rPr>
                        <a:t>Apoio</a:t>
                      </a:r>
                      <a:r>
                        <a:rPr lang="pt-PT" sz="1400" spc="-15" dirty="0">
                          <a:effectLst/>
                        </a:rPr>
                        <a:t> </a:t>
                      </a:r>
                      <a:r>
                        <a:rPr lang="pt-PT" sz="1400" dirty="0">
                          <a:effectLst/>
                        </a:rPr>
                        <a:t>financeiro.</a:t>
                      </a:r>
                      <a:endParaRPr lang="pt-BR" sz="1400" dirty="0">
                        <a:effectLst/>
                      </a:endParaRPr>
                    </a:p>
                    <a:p>
                      <a:pPr marL="17145" algn="just">
                        <a:spcBef>
                          <a:spcPts val="285"/>
                        </a:spcBef>
                        <a:spcAft>
                          <a:spcPts val="0"/>
                        </a:spcAft>
                      </a:pPr>
                      <a:r>
                        <a:rPr lang="pt-PT" sz="1400" dirty="0">
                          <a:effectLst/>
                        </a:rPr>
                        <a:t>(___)</a:t>
                      </a:r>
                      <a:r>
                        <a:rPr lang="pt-PT" sz="1400" spc="-20" dirty="0">
                          <a:effectLst/>
                        </a:rPr>
                        <a:t> </a:t>
                      </a:r>
                      <a:r>
                        <a:rPr lang="pt-PT" sz="1400" dirty="0">
                          <a:effectLst/>
                        </a:rPr>
                        <a:t>Apoio</a:t>
                      </a:r>
                      <a:r>
                        <a:rPr lang="pt-PT" sz="1400" spc="-20" dirty="0">
                          <a:effectLst/>
                        </a:rPr>
                        <a:t> </a:t>
                      </a:r>
                      <a:r>
                        <a:rPr lang="pt-PT" sz="1400" dirty="0">
                          <a:effectLst/>
                        </a:rPr>
                        <a:t>material</a:t>
                      </a:r>
                      <a:r>
                        <a:rPr lang="pt-PT" sz="1400" spc="-20" dirty="0">
                          <a:effectLst/>
                        </a:rPr>
                        <a:t> </a:t>
                      </a:r>
                      <a:r>
                        <a:rPr lang="pt-PT" sz="1400" dirty="0">
                          <a:effectLst/>
                        </a:rPr>
                        <a:t>(cesta</a:t>
                      </a:r>
                      <a:r>
                        <a:rPr lang="pt-PT" sz="1400" spc="-5" dirty="0">
                          <a:effectLst/>
                        </a:rPr>
                        <a:t> </a:t>
                      </a:r>
                      <a:r>
                        <a:rPr lang="pt-PT" sz="1400" dirty="0">
                          <a:effectLst/>
                        </a:rPr>
                        <a:t>básica,</a:t>
                      </a:r>
                      <a:r>
                        <a:rPr lang="pt-PT" sz="1400" spc="-15" dirty="0">
                          <a:effectLst/>
                        </a:rPr>
                        <a:t> </a:t>
                      </a:r>
                      <a:r>
                        <a:rPr lang="pt-PT" sz="1400" dirty="0">
                          <a:effectLst/>
                        </a:rPr>
                        <a:t>medicamentos</a:t>
                      </a:r>
                      <a:r>
                        <a:rPr lang="pt-PT" sz="1400" spc="-10" dirty="0">
                          <a:effectLst/>
                        </a:rPr>
                        <a:t> </a:t>
                      </a:r>
                      <a:r>
                        <a:rPr lang="pt-PT" sz="1400" dirty="0">
                          <a:effectLst/>
                        </a:rPr>
                        <a:t>etc.).</a:t>
                      </a:r>
                    </a:p>
                    <a:p>
                      <a:pPr marL="17145" marR="594360" algn="just">
                        <a:lnSpc>
                          <a:spcPct val="125000"/>
                        </a:lnSpc>
                        <a:spcBef>
                          <a:spcPts val="285"/>
                        </a:spcBef>
                        <a:spcAft>
                          <a:spcPts val="0"/>
                        </a:spcAft>
                      </a:pPr>
                      <a:r>
                        <a:rPr lang="pt-PT" sz="1400" dirty="0">
                          <a:effectLst/>
                        </a:rPr>
                        <a:t>(___)</a:t>
                      </a:r>
                      <a:r>
                        <a:rPr lang="pt-PT" sz="1400" spc="-15" dirty="0">
                          <a:effectLst/>
                        </a:rPr>
                        <a:t> </a:t>
                      </a:r>
                      <a:r>
                        <a:rPr lang="pt-PT" sz="1400" dirty="0">
                          <a:effectLst/>
                        </a:rPr>
                        <a:t>Encaminhamento</a:t>
                      </a:r>
                      <a:r>
                        <a:rPr lang="pt-PT" sz="1400" spc="-10" dirty="0">
                          <a:effectLst/>
                        </a:rPr>
                        <a:t> </a:t>
                      </a:r>
                      <a:r>
                        <a:rPr lang="pt-PT" sz="1400" dirty="0">
                          <a:effectLst/>
                        </a:rPr>
                        <a:t>para</a:t>
                      </a:r>
                      <a:r>
                        <a:rPr lang="pt-PT" sz="1400" spc="-25" dirty="0">
                          <a:effectLst/>
                        </a:rPr>
                        <a:t> </a:t>
                      </a:r>
                      <a:r>
                        <a:rPr lang="pt-PT" sz="1400" dirty="0">
                          <a:effectLst/>
                        </a:rPr>
                        <a:t>serviços,</a:t>
                      </a:r>
                      <a:r>
                        <a:rPr lang="pt-PT" sz="1400" spc="-15" dirty="0">
                          <a:effectLst/>
                        </a:rPr>
                        <a:t> </a:t>
                      </a:r>
                      <a:r>
                        <a:rPr lang="pt-PT" sz="1400" dirty="0">
                          <a:effectLst/>
                        </a:rPr>
                        <a:t>programas,</a:t>
                      </a:r>
                      <a:r>
                        <a:rPr lang="pt-PT" sz="1400" spc="-10" dirty="0">
                          <a:effectLst/>
                        </a:rPr>
                        <a:t> </a:t>
                      </a:r>
                      <a:r>
                        <a:rPr lang="pt-PT" sz="1400" dirty="0">
                          <a:effectLst/>
                        </a:rPr>
                        <a:t>projetos</a:t>
                      </a:r>
                      <a:r>
                        <a:rPr lang="pt-PT" sz="1400" spc="-20" dirty="0">
                          <a:effectLst/>
                        </a:rPr>
                        <a:t> </a:t>
                      </a:r>
                      <a:r>
                        <a:rPr lang="pt-PT" sz="1400" dirty="0">
                          <a:effectLst/>
                        </a:rPr>
                        <a:t>e</a:t>
                      </a:r>
                      <a:r>
                        <a:rPr lang="pt-PT" sz="1400" spc="-20" dirty="0">
                          <a:effectLst/>
                        </a:rPr>
                        <a:t> </a:t>
                      </a:r>
                      <a:r>
                        <a:rPr lang="pt-PT" sz="1400" dirty="0">
                          <a:effectLst/>
                        </a:rPr>
                        <a:t>benefícios</a:t>
                      </a:r>
                      <a:r>
                        <a:rPr lang="pt-PT" sz="1400" spc="-20" dirty="0">
                          <a:effectLst/>
                        </a:rPr>
                        <a:t> </a:t>
                      </a:r>
                      <a:r>
                        <a:rPr lang="pt-PT" sz="1400" dirty="0">
                          <a:effectLst/>
                        </a:rPr>
                        <a:t>da</a:t>
                      </a:r>
                      <a:r>
                        <a:rPr lang="pt-PT" sz="1400" spc="-20" dirty="0">
                          <a:effectLst/>
                        </a:rPr>
                        <a:t> </a:t>
                      </a:r>
                      <a:r>
                        <a:rPr lang="pt-PT" sz="1400" dirty="0">
                          <a:effectLst/>
                        </a:rPr>
                        <a:t>política</a:t>
                      </a:r>
                      <a:r>
                        <a:rPr lang="pt-PT" sz="1400" spc="-15" dirty="0">
                          <a:effectLst/>
                        </a:rPr>
                        <a:t> </a:t>
                      </a:r>
                      <a:r>
                        <a:rPr lang="pt-PT" sz="1400" dirty="0">
                          <a:effectLst/>
                        </a:rPr>
                        <a:t>de</a:t>
                      </a:r>
                      <a:r>
                        <a:rPr lang="pt-PT" sz="1400" spc="-25" dirty="0">
                          <a:effectLst/>
                        </a:rPr>
                        <a:t> </a:t>
                      </a:r>
                      <a:r>
                        <a:rPr lang="pt-PT" sz="1400" dirty="0">
                          <a:effectLst/>
                        </a:rPr>
                        <a:t>assistência</a:t>
                      </a:r>
                      <a:r>
                        <a:rPr lang="pt-PT" sz="1400" spc="-15" dirty="0">
                          <a:effectLst/>
                        </a:rPr>
                        <a:t> </a:t>
                      </a:r>
                      <a:r>
                        <a:rPr lang="pt-PT" sz="1400" dirty="0">
                          <a:effectLst/>
                        </a:rPr>
                        <a:t>social.</a:t>
                      </a:r>
                      <a:r>
                        <a:rPr lang="pt-PT" sz="1400" spc="-235" dirty="0">
                          <a:effectLst/>
                        </a:rPr>
                        <a:t> </a:t>
                      </a:r>
                      <a:r>
                        <a:rPr lang="pt-PT" sz="1400" dirty="0">
                          <a:effectLst/>
                        </a:rPr>
                        <a:t>(___) Encaminhamento</a:t>
                      </a:r>
                      <a:r>
                        <a:rPr lang="pt-PT" sz="1400" spc="10" dirty="0">
                          <a:effectLst/>
                        </a:rPr>
                        <a:t> </a:t>
                      </a:r>
                      <a:r>
                        <a:rPr lang="pt-PT" sz="1400" dirty="0">
                          <a:effectLst/>
                        </a:rPr>
                        <a:t>para</a:t>
                      </a:r>
                      <a:r>
                        <a:rPr lang="pt-PT" sz="1400" spc="-5" dirty="0">
                          <a:effectLst/>
                        </a:rPr>
                        <a:t> </a:t>
                      </a:r>
                      <a:r>
                        <a:rPr lang="pt-PT" sz="1400" dirty="0">
                          <a:effectLst/>
                        </a:rPr>
                        <a:t>serviços de</a:t>
                      </a:r>
                      <a:r>
                        <a:rPr lang="pt-PT" sz="1400" spc="-10" dirty="0">
                          <a:effectLst/>
                        </a:rPr>
                        <a:t> </a:t>
                      </a:r>
                      <a:r>
                        <a:rPr lang="pt-PT" sz="1400" dirty="0">
                          <a:effectLst/>
                        </a:rPr>
                        <a:t>saúde.</a:t>
                      </a:r>
                      <a:endParaRPr lang="pt-BR" sz="1400" dirty="0">
                        <a:effectLst/>
                      </a:endParaRPr>
                    </a:p>
                    <a:p>
                      <a:pPr marL="17145" marR="948055" algn="just">
                        <a:lnSpc>
                          <a:spcPct val="125000"/>
                        </a:lnSpc>
                        <a:spcBef>
                          <a:spcPts val="10"/>
                        </a:spcBef>
                        <a:spcAft>
                          <a:spcPts val="0"/>
                        </a:spcAft>
                      </a:pPr>
                      <a:r>
                        <a:rPr lang="pt-PT" sz="1400" dirty="0">
                          <a:effectLst/>
                        </a:rPr>
                        <a:t>(___)</a:t>
                      </a:r>
                      <a:r>
                        <a:rPr lang="pt-PT" sz="1400" spc="-20" dirty="0">
                          <a:effectLst/>
                        </a:rPr>
                        <a:t> </a:t>
                      </a:r>
                      <a:r>
                        <a:rPr lang="pt-PT" sz="1400" dirty="0">
                          <a:effectLst/>
                        </a:rPr>
                        <a:t>Encaminhamento</a:t>
                      </a:r>
                      <a:r>
                        <a:rPr lang="pt-PT" sz="1400" spc="-15" dirty="0">
                          <a:effectLst/>
                        </a:rPr>
                        <a:t> </a:t>
                      </a:r>
                      <a:r>
                        <a:rPr lang="pt-PT" sz="1400" dirty="0">
                          <a:effectLst/>
                        </a:rPr>
                        <a:t>para</a:t>
                      </a:r>
                      <a:r>
                        <a:rPr lang="pt-PT" sz="1400" spc="-25" dirty="0">
                          <a:effectLst/>
                        </a:rPr>
                        <a:t> </a:t>
                      </a:r>
                      <a:r>
                        <a:rPr lang="pt-PT" sz="1400" dirty="0">
                          <a:effectLst/>
                        </a:rPr>
                        <a:t>programas</a:t>
                      </a:r>
                      <a:r>
                        <a:rPr lang="pt-PT" sz="1400" spc="-20" dirty="0">
                          <a:effectLst/>
                        </a:rPr>
                        <a:t> </a:t>
                      </a:r>
                      <a:r>
                        <a:rPr lang="pt-PT" sz="1400" dirty="0">
                          <a:effectLst/>
                        </a:rPr>
                        <a:t>de</a:t>
                      </a:r>
                      <a:r>
                        <a:rPr lang="pt-PT" sz="1400" spc="-30" dirty="0">
                          <a:effectLst/>
                        </a:rPr>
                        <a:t> </a:t>
                      </a:r>
                      <a:r>
                        <a:rPr lang="pt-PT" sz="1400" dirty="0">
                          <a:effectLst/>
                        </a:rPr>
                        <a:t>qualificação</a:t>
                      </a:r>
                      <a:r>
                        <a:rPr lang="pt-PT" sz="1400" spc="-10" dirty="0">
                          <a:effectLst/>
                        </a:rPr>
                        <a:t> </a:t>
                      </a:r>
                      <a:r>
                        <a:rPr lang="pt-PT" sz="1400" dirty="0">
                          <a:effectLst/>
                        </a:rPr>
                        <a:t>profissional,</a:t>
                      </a:r>
                      <a:r>
                        <a:rPr lang="pt-PT" sz="1400" spc="-10" dirty="0">
                          <a:effectLst/>
                        </a:rPr>
                        <a:t> </a:t>
                      </a:r>
                      <a:r>
                        <a:rPr lang="pt-PT" sz="1400" dirty="0">
                          <a:effectLst/>
                        </a:rPr>
                        <a:t>emprego,</a:t>
                      </a:r>
                      <a:r>
                        <a:rPr lang="pt-PT" sz="1400" spc="-25" dirty="0">
                          <a:effectLst/>
                        </a:rPr>
                        <a:t> </a:t>
                      </a:r>
                      <a:r>
                        <a:rPr lang="pt-PT" sz="1400" dirty="0">
                          <a:effectLst/>
                        </a:rPr>
                        <a:t>geração</a:t>
                      </a:r>
                      <a:r>
                        <a:rPr lang="pt-PT" sz="1400" spc="-20" dirty="0">
                          <a:effectLst/>
                        </a:rPr>
                        <a:t> </a:t>
                      </a:r>
                      <a:r>
                        <a:rPr lang="pt-PT" sz="1400" dirty="0">
                          <a:effectLst/>
                        </a:rPr>
                        <a:t>de</a:t>
                      </a:r>
                      <a:r>
                        <a:rPr lang="pt-PT" sz="1400" spc="-25" dirty="0">
                          <a:effectLst/>
                        </a:rPr>
                        <a:t> </a:t>
                      </a:r>
                      <a:r>
                        <a:rPr lang="pt-PT" sz="1400" dirty="0">
                          <a:effectLst/>
                        </a:rPr>
                        <a:t>renda.</a:t>
                      </a:r>
                      <a:r>
                        <a:rPr lang="pt-PT" sz="1400" spc="-235" dirty="0">
                          <a:effectLst/>
                        </a:rPr>
                        <a:t> </a:t>
                      </a:r>
                      <a:r>
                        <a:rPr lang="pt-PT" sz="1400" dirty="0">
                          <a:effectLst/>
                        </a:rPr>
                        <a:t>(___) Encaminhamento</a:t>
                      </a:r>
                      <a:r>
                        <a:rPr lang="pt-PT" sz="1400" spc="10" dirty="0">
                          <a:effectLst/>
                        </a:rPr>
                        <a:t> </a:t>
                      </a:r>
                      <a:r>
                        <a:rPr lang="pt-PT" sz="1400" dirty="0">
                          <a:effectLst/>
                        </a:rPr>
                        <a:t>para</a:t>
                      </a:r>
                      <a:r>
                        <a:rPr lang="pt-PT" sz="1400" spc="-10" dirty="0">
                          <a:effectLst/>
                        </a:rPr>
                        <a:t> </a:t>
                      </a:r>
                      <a:r>
                        <a:rPr lang="pt-PT" sz="1400" dirty="0">
                          <a:effectLst/>
                        </a:rPr>
                        <a:t>programas habitacionais.</a:t>
                      </a:r>
                      <a:endParaRPr lang="pt-BR" sz="1400" dirty="0">
                        <a:effectLst/>
                      </a:endParaRPr>
                    </a:p>
                    <a:p>
                      <a:pPr marL="17145" marR="2936240" algn="just">
                        <a:lnSpc>
                          <a:spcPct val="125000"/>
                        </a:lnSpc>
                        <a:spcBef>
                          <a:spcPts val="5"/>
                        </a:spcBef>
                        <a:spcAft>
                          <a:spcPts val="0"/>
                        </a:spcAft>
                      </a:pPr>
                      <a:r>
                        <a:rPr lang="pt-PT" sz="1400" dirty="0">
                          <a:effectLst/>
                        </a:rPr>
                        <a:t>(___)</a:t>
                      </a:r>
                      <a:r>
                        <a:rPr lang="pt-PT" sz="1400" spc="-15" dirty="0">
                          <a:effectLst/>
                        </a:rPr>
                        <a:t> </a:t>
                      </a:r>
                      <a:r>
                        <a:rPr lang="pt-PT" sz="1400" dirty="0">
                          <a:effectLst/>
                        </a:rPr>
                        <a:t>Encaminhamento</a:t>
                      </a:r>
                      <a:r>
                        <a:rPr lang="pt-PT" sz="1400" spc="-10" dirty="0">
                          <a:effectLst/>
                        </a:rPr>
                        <a:t> </a:t>
                      </a:r>
                      <a:r>
                        <a:rPr lang="pt-PT" sz="1400" dirty="0">
                          <a:effectLst/>
                        </a:rPr>
                        <a:t>para</a:t>
                      </a:r>
                      <a:r>
                        <a:rPr lang="pt-PT" sz="1400" spc="-20" dirty="0">
                          <a:effectLst/>
                        </a:rPr>
                        <a:t> </a:t>
                      </a:r>
                      <a:r>
                        <a:rPr lang="pt-PT" sz="1400" dirty="0">
                          <a:effectLst/>
                        </a:rPr>
                        <a:t>programas</a:t>
                      </a:r>
                      <a:r>
                        <a:rPr lang="pt-PT" sz="1400" spc="-20" dirty="0">
                          <a:effectLst/>
                        </a:rPr>
                        <a:t> </a:t>
                      </a:r>
                      <a:r>
                        <a:rPr lang="pt-PT" sz="1400" dirty="0">
                          <a:effectLst/>
                        </a:rPr>
                        <a:t>da</a:t>
                      </a:r>
                      <a:r>
                        <a:rPr lang="pt-PT" sz="1400" spc="-20" dirty="0">
                          <a:effectLst/>
                        </a:rPr>
                        <a:t> </a:t>
                      </a:r>
                      <a:r>
                        <a:rPr lang="pt-PT" sz="1400" dirty="0">
                          <a:effectLst/>
                        </a:rPr>
                        <a:t>política</a:t>
                      </a:r>
                      <a:r>
                        <a:rPr lang="pt-PT" sz="1400" spc="-15" dirty="0">
                          <a:effectLst/>
                        </a:rPr>
                        <a:t> </a:t>
                      </a:r>
                      <a:r>
                        <a:rPr lang="pt-PT" sz="1400" dirty="0">
                          <a:effectLst/>
                        </a:rPr>
                        <a:t>de</a:t>
                      </a:r>
                      <a:r>
                        <a:rPr lang="pt-PT" sz="1400" spc="-25" dirty="0">
                          <a:effectLst/>
                        </a:rPr>
                        <a:t> </a:t>
                      </a:r>
                      <a:r>
                        <a:rPr lang="pt-PT" sz="1400" dirty="0">
                          <a:effectLst/>
                        </a:rPr>
                        <a:t>educação.</a:t>
                      </a:r>
                      <a:r>
                        <a:rPr lang="pt-PT" sz="1400" spc="-235" dirty="0">
                          <a:effectLst/>
                        </a:rPr>
                        <a:t> </a:t>
                      </a:r>
                      <a:r>
                        <a:rPr lang="pt-PT" sz="1400" dirty="0">
                          <a:effectLst/>
                        </a:rPr>
                        <a:t>(___)</a:t>
                      </a:r>
                      <a:r>
                        <a:rPr lang="pt-PT" sz="1400" spc="-10" dirty="0">
                          <a:effectLst/>
                        </a:rPr>
                        <a:t> </a:t>
                      </a:r>
                    </a:p>
                    <a:p>
                      <a:pPr marL="17145" marR="2936240" algn="just">
                        <a:lnSpc>
                          <a:spcPct val="125000"/>
                        </a:lnSpc>
                        <a:spcBef>
                          <a:spcPts val="5"/>
                        </a:spcBef>
                        <a:spcAft>
                          <a:spcPts val="0"/>
                        </a:spcAft>
                      </a:pPr>
                      <a:r>
                        <a:rPr lang="pt-PT" sz="1400" dirty="0">
                          <a:effectLst/>
                        </a:rPr>
                        <a:t>Outros.</a:t>
                      </a:r>
                      <a:r>
                        <a:rPr lang="pt-PT" sz="1400" spc="-10" dirty="0">
                          <a:effectLst/>
                        </a:rPr>
                        <a:t> </a:t>
                      </a:r>
                      <a:r>
                        <a:rPr lang="pt-PT" sz="1400" dirty="0">
                          <a:effectLst/>
                        </a:rPr>
                        <a:t>____________________________________________</a:t>
                      </a:r>
                      <a:endParaRPr lang="pt-BR" sz="1400" dirty="0">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Seta para a direita 4"/>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445559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253874"/>
              </p:ext>
            </p:extLst>
          </p:nvPr>
        </p:nvGraphicFramePr>
        <p:xfrm>
          <a:off x="382138" y="368490"/>
          <a:ext cx="10645254" cy="2442949"/>
        </p:xfrm>
        <a:graphic>
          <a:graphicData uri="http://schemas.openxmlformats.org/drawingml/2006/table">
            <a:tbl>
              <a:tblPr firstRow="1" bandRow="1">
                <a:tableStyleId>{2D5ABB26-0587-4C30-8999-92F81FD0307C}</a:tableStyleId>
              </a:tblPr>
              <a:tblGrid>
                <a:gridCol w="10645254">
                  <a:extLst>
                    <a:ext uri="{9D8B030D-6E8A-4147-A177-3AD203B41FA5}">
                      <a16:colId xmlns:a16="http://schemas.microsoft.com/office/drawing/2014/main" val="20000"/>
                    </a:ext>
                  </a:extLst>
                </a:gridCol>
              </a:tblGrid>
              <a:tr h="2442949">
                <a:tc>
                  <a:txBody>
                    <a:bodyPr/>
                    <a:lstStyle/>
                    <a:p>
                      <a:pPr marL="457200" marR="3306445" lvl="1" indent="0" algn="just">
                        <a:lnSpc>
                          <a:spcPct val="125000"/>
                        </a:lnSpc>
                        <a:spcBef>
                          <a:spcPts val="5"/>
                        </a:spcBef>
                        <a:spcAft>
                          <a:spcPts val="0"/>
                        </a:spcAft>
                        <a:buSzPts val="1000"/>
                        <a:buFont typeface="Franklin Gothic Medium"/>
                        <a:buNone/>
                        <a:tabLst>
                          <a:tab pos="365760" algn="l"/>
                          <a:tab pos="898525" algn="l"/>
                          <a:tab pos="1125855" algn="l"/>
                        </a:tabLst>
                      </a:pPr>
                      <a:r>
                        <a:rPr lang="pt-PT" sz="1400" spc="-10" dirty="0"/>
                        <a:t>4.41. As</a:t>
                      </a:r>
                      <a:r>
                        <a:rPr lang="pt-PT" sz="1400" spc="-25" dirty="0"/>
                        <a:t> </a:t>
                      </a:r>
                      <a:r>
                        <a:rPr lang="pt-PT" sz="1400" spc="-10" dirty="0"/>
                        <a:t>famílias</a:t>
                      </a:r>
                      <a:r>
                        <a:rPr lang="pt-PT" sz="1400" spc="-15" dirty="0"/>
                        <a:t> </a:t>
                      </a:r>
                      <a:r>
                        <a:rPr lang="pt-PT" sz="1400" spc="-10" dirty="0"/>
                        <a:t>são</a:t>
                      </a:r>
                      <a:r>
                        <a:rPr lang="pt-PT" sz="1400" spc="-20" dirty="0"/>
                        <a:t> </a:t>
                      </a:r>
                      <a:r>
                        <a:rPr lang="pt-PT" sz="1400" spc="-10" dirty="0"/>
                        <a:t>acompanhadas</a:t>
                      </a:r>
                      <a:r>
                        <a:rPr lang="pt-PT" sz="1400" spc="-30" dirty="0"/>
                        <a:t> </a:t>
                      </a:r>
                      <a:r>
                        <a:rPr lang="pt-PT" sz="1400" spc="-10" dirty="0"/>
                        <a:t>pelo CRAS/CREAS?</a:t>
                      </a:r>
                      <a:r>
                        <a:rPr lang="pt-PT" sz="1400" spc="-235" dirty="0"/>
                        <a:t> </a:t>
                      </a:r>
                      <a:r>
                        <a:rPr lang="pt-PT" sz="1400" spc="-10" dirty="0"/>
                        <a:t>(___) Sim	(	)</a:t>
                      </a:r>
                      <a:r>
                        <a:rPr lang="pt-PT" sz="1400" spc="-5" dirty="0"/>
                        <a:t> </a:t>
                      </a:r>
                      <a:r>
                        <a:rPr lang="pt-PT" sz="1400" spc="-10" dirty="0"/>
                        <a:t>Não</a:t>
                      </a:r>
                    </a:p>
                    <a:p>
                      <a:pPr marL="742950" marR="3306445" lvl="1" indent="-285750" algn="just">
                        <a:lnSpc>
                          <a:spcPct val="125000"/>
                        </a:lnSpc>
                        <a:spcBef>
                          <a:spcPts val="5"/>
                        </a:spcBef>
                        <a:spcAft>
                          <a:spcPts val="0"/>
                        </a:spcAft>
                        <a:buSzPts val="1000"/>
                        <a:buFont typeface="Franklin Gothic Medium"/>
                        <a:buAutoNum type="arabicPeriod" startAt="38"/>
                        <a:tabLst>
                          <a:tab pos="365760" algn="l"/>
                          <a:tab pos="898525" algn="l"/>
                          <a:tab pos="1125855" algn="l"/>
                        </a:tabLst>
                      </a:pPr>
                      <a:endParaRPr lang="pt-BR" sz="1400" spc="-10" dirty="0"/>
                    </a:p>
                    <a:p>
                      <a:pPr marL="457200" marR="20955" lvl="1" indent="0" algn="just">
                        <a:spcBef>
                          <a:spcPts val="5"/>
                        </a:spcBef>
                        <a:spcAft>
                          <a:spcPts val="0"/>
                        </a:spcAft>
                        <a:buSzPts val="1000"/>
                        <a:buFont typeface="Franklin Gothic Medium"/>
                        <a:buNone/>
                        <a:tabLst>
                          <a:tab pos="365760" algn="l"/>
                        </a:tabLst>
                      </a:pPr>
                      <a:r>
                        <a:rPr lang="pt-PT" sz="1400" spc="-10" dirty="0"/>
                        <a:t>4.42. São</a:t>
                      </a:r>
                      <a:r>
                        <a:rPr lang="pt-PT" sz="1400" spc="5" dirty="0"/>
                        <a:t> </a:t>
                      </a:r>
                      <a:r>
                        <a:rPr lang="pt-PT" sz="1400" spc="-10" dirty="0"/>
                        <a:t>firmados</a:t>
                      </a:r>
                      <a:r>
                        <a:rPr lang="pt-PT" sz="1400" spc="5" dirty="0"/>
                        <a:t> </a:t>
                      </a:r>
                      <a:r>
                        <a:rPr lang="pt-PT" sz="1400" spc="-10" dirty="0"/>
                        <a:t>acordos</a:t>
                      </a:r>
                      <a:r>
                        <a:rPr lang="pt-PT" sz="1400" spc="5" dirty="0"/>
                        <a:t> </a:t>
                      </a:r>
                      <a:r>
                        <a:rPr lang="pt-PT" sz="1400" spc="-10" dirty="0"/>
                        <a:t>entre</a:t>
                      </a:r>
                      <a:r>
                        <a:rPr lang="pt-PT" sz="1400" spc="5" dirty="0"/>
                        <a:t> </a:t>
                      </a:r>
                      <a:r>
                        <a:rPr lang="pt-PT" sz="1400" spc="-10" dirty="0"/>
                        <a:t>o</a:t>
                      </a:r>
                      <a:r>
                        <a:rPr lang="pt-PT" sz="1400" spc="5" dirty="0"/>
                        <a:t> </a:t>
                      </a:r>
                      <a:r>
                        <a:rPr lang="pt-PT" sz="1400" spc="-10" dirty="0"/>
                        <a:t>serviço</a:t>
                      </a:r>
                      <a:r>
                        <a:rPr lang="pt-PT" sz="1400" spc="5" dirty="0"/>
                        <a:t> </a:t>
                      </a:r>
                      <a:r>
                        <a:rPr lang="pt-PT" sz="1400" spc="-10" dirty="0"/>
                        <a:t>de</a:t>
                      </a:r>
                      <a:r>
                        <a:rPr lang="pt-PT" sz="1400" spc="5" dirty="0"/>
                        <a:t> </a:t>
                      </a:r>
                      <a:r>
                        <a:rPr lang="pt-PT" sz="1400" spc="-10" dirty="0"/>
                        <a:t>acolhimento,</a:t>
                      </a:r>
                      <a:r>
                        <a:rPr lang="pt-PT" sz="1400" spc="5" dirty="0"/>
                        <a:t> </a:t>
                      </a:r>
                      <a:r>
                        <a:rPr lang="pt-PT" sz="1400" spc="-10" dirty="0"/>
                        <a:t>a</a:t>
                      </a:r>
                      <a:r>
                        <a:rPr lang="pt-PT" sz="1400" spc="5" dirty="0"/>
                        <a:t> </a:t>
                      </a:r>
                      <a:r>
                        <a:rPr lang="pt-PT" sz="1400" spc="-10" dirty="0"/>
                        <a:t>equipe</a:t>
                      </a:r>
                      <a:r>
                        <a:rPr lang="pt-PT" sz="1400" spc="5" dirty="0"/>
                        <a:t> </a:t>
                      </a:r>
                      <a:r>
                        <a:rPr lang="pt-PT" sz="1400" spc="-10" dirty="0"/>
                        <a:t>de</a:t>
                      </a:r>
                      <a:r>
                        <a:rPr lang="pt-PT" sz="1400" spc="5" dirty="0"/>
                        <a:t> </a:t>
                      </a:r>
                      <a:r>
                        <a:rPr lang="pt-PT" sz="1400" spc="-10" dirty="0"/>
                        <a:t>supervisão</a:t>
                      </a:r>
                      <a:r>
                        <a:rPr lang="pt-PT" sz="1400" spc="5" dirty="0"/>
                        <a:t> </a:t>
                      </a:r>
                      <a:r>
                        <a:rPr lang="pt-PT" sz="1400" spc="-10" dirty="0"/>
                        <a:t>e</a:t>
                      </a:r>
                      <a:r>
                        <a:rPr lang="pt-PT" sz="1400" spc="5" dirty="0"/>
                        <a:t> </a:t>
                      </a:r>
                      <a:r>
                        <a:rPr lang="pt-PT" sz="1400" spc="-10" dirty="0"/>
                        <a:t>apoio</a:t>
                      </a:r>
                      <a:r>
                        <a:rPr lang="pt-PT" sz="1400" spc="5" dirty="0"/>
                        <a:t> </a:t>
                      </a:r>
                      <a:r>
                        <a:rPr lang="pt-PT" sz="1400" spc="-10" dirty="0"/>
                        <a:t>aos</a:t>
                      </a:r>
                      <a:r>
                        <a:rPr lang="pt-PT" sz="1400" spc="5" dirty="0"/>
                        <a:t> </a:t>
                      </a:r>
                      <a:r>
                        <a:rPr lang="pt-PT" sz="1400" spc="-10" dirty="0"/>
                        <a:t>serviços</a:t>
                      </a:r>
                      <a:r>
                        <a:rPr lang="pt-PT" sz="1400" spc="5" dirty="0"/>
                        <a:t> </a:t>
                      </a:r>
                      <a:r>
                        <a:rPr lang="pt-PT" sz="1400" spc="-10" dirty="0"/>
                        <a:t>de</a:t>
                      </a:r>
                      <a:r>
                        <a:rPr lang="pt-PT" sz="1400" spc="5" dirty="0"/>
                        <a:t> </a:t>
                      </a:r>
                      <a:r>
                        <a:rPr lang="pt-PT" sz="1400" spc="-10" dirty="0"/>
                        <a:t>acolhimento - ligada ao órgão gestor da Assistência Social – a equipe técnica do Poder Judiciário e os demais serviços</a:t>
                      </a:r>
                      <a:r>
                        <a:rPr lang="pt-PT" sz="1400" spc="-235" dirty="0"/>
                        <a:t> </a:t>
                      </a:r>
                      <a:r>
                        <a:rPr lang="pt-PT" sz="1400" spc="-10" dirty="0"/>
                        <a:t>da rede das diversas políticas públicas, incluindo os não-governamentais, a fim de promover a articulação das ações</a:t>
                      </a:r>
                      <a:r>
                        <a:rPr lang="pt-PT" sz="1400" spc="5" dirty="0"/>
                        <a:t> </a:t>
                      </a:r>
                      <a:r>
                        <a:rPr lang="pt-PT" sz="1400" spc="-10" dirty="0"/>
                        <a:t>de acompanhamento à</a:t>
                      </a:r>
                      <a:r>
                        <a:rPr lang="pt-PT" sz="1400" spc="-15" dirty="0"/>
                        <a:t> </a:t>
                      </a:r>
                      <a:r>
                        <a:rPr lang="pt-PT" sz="1400" spc="-10" dirty="0"/>
                        <a:t>família,</a:t>
                      </a:r>
                      <a:r>
                        <a:rPr lang="pt-PT" sz="1400" spc="5" dirty="0"/>
                        <a:t> </a:t>
                      </a:r>
                      <a:r>
                        <a:rPr lang="pt-PT" sz="1400" spc="-10" dirty="0"/>
                        <a:t>além</a:t>
                      </a:r>
                      <a:r>
                        <a:rPr lang="pt-PT" sz="1400" spc="-5" dirty="0"/>
                        <a:t> </a:t>
                      </a:r>
                      <a:r>
                        <a:rPr lang="pt-PT" sz="1400" spc="-10" dirty="0"/>
                        <a:t>de</a:t>
                      </a:r>
                      <a:r>
                        <a:rPr lang="pt-PT" sz="1400" spc="-15" dirty="0"/>
                        <a:t> </a:t>
                      </a:r>
                      <a:r>
                        <a:rPr lang="pt-PT" sz="1400" spc="-10" dirty="0"/>
                        <a:t>reuniões</a:t>
                      </a:r>
                      <a:r>
                        <a:rPr lang="pt-PT" sz="1400" spc="5" dirty="0"/>
                        <a:t> </a:t>
                      </a:r>
                      <a:r>
                        <a:rPr lang="pt-PT" sz="1400" spc="-10" dirty="0"/>
                        <a:t>periódicas para</a:t>
                      </a:r>
                      <a:r>
                        <a:rPr lang="pt-PT" sz="1400" spc="-15" dirty="0"/>
                        <a:t> </a:t>
                      </a:r>
                      <a:r>
                        <a:rPr lang="pt-PT" sz="1400" spc="-10" dirty="0"/>
                        <a:t>discussão e acompanhamento dos</a:t>
                      </a:r>
                      <a:r>
                        <a:rPr lang="pt-PT" sz="1400" spc="-5" dirty="0"/>
                        <a:t> </a:t>
                      </a:r>
                      <a:r>
                        <a:rPr lang="pt-PT" sz="1400" spc="-10" dirty="0"/>
                        <a:t>casos?</a:t>
                      </a:r>
                      <a:endParaRPr lang="pt-BR" sz="1400" spc="-10" dirty="0"/>
                    </a:p>
                    <a:p>
                      <a:pPr marL="17145" algn="just">
                        <a:spcBef>
                          <a:spcPts val="295"/>
                        </a:spcBef>
                        <a:spcAft>
                          <a:spcPts val="0"/>
                        </a:spcAft>
                        <a:tabLst>
                          <a:tab pos="898525" algn="l"/>
                        </a:tabLst>
                      </a:pPr>
                      <a:r>
                        <a:rPr lang="pt-PT" sz="1400" dirty="0"/>
                        <a:t>(___) Sim	(   </a:t>
                      </a:r>
                      <a:r>
                        <a:rPr lang="pt-PT" sz="1400" spc="240" dirty="0"/>
                        <a:t> </a:t>
                      </a:r>
                      <a:r>
                        <a:rPr lang="pt-PT" sz="1400" dirty="0"/>
                        <a:t>)</a:t>
                      </a:r>
                      <a:r>
                        <a:rPr lang="pt-PT" sz="1400" spc="-10" dirty="0"/>
                        <a:t> </a:t>
                      </a:r>
                      <a:r>
                        <a:rPr lang="pt-PT" sz="1400" dirty="0"/>
                        <a:t>Não</a:t>
                      </a:r>
                    </a:p>
                    <a:p>
                      <a:pPr marL="17145" algn="just">
                        <a:spcBef>
                          <a:spcPts val="295"/>
                        </a:spcBef>
                        <a:spcAft>
                          <a:spcPts val="0"/>
                        </a:spcAft>
                        <a:tabLst>
                          <a:tab pos="898525" algn="l"/>
                        </a:tabLst>
                      </a:pPr>
                      <a:endParaRPr lang="pt-BR" sz="1400" dirty="0"/>
                    </a:p>
                    <a:p>
                      <a:pPr marL="457200" marR="3963035" lvl="1" indent="0" algn="just">
                        <a:lnSpc>
                          <a:spcPts val="1400"/>
                        </a:lnSpc>
                        <a:spcBef>
                          <a:spcPts val="20"/>
                        </a:spcBef>
                        <a:spcAft>
                          <a:spcPts val="0"/>
                        </a:spcAft>
                        <a:buSzPts val="1000"/>
                        <a:buFont typeface="Franklin Gothic Medium"/>
                        <a:buNone/>
                        <a:tabLst>
                          <a:tab pos="365760" algn="l"/>
                          <a:tab pos="898525" algn="l"/>
                        </a:tabLst>
                      </a:pPr>
                      <a:r>
                        <a:rPr lang="pt-PT" sz="1400" spc="-10" dirty="0"/>
                        <a:t>4.43. Há</a:t>
                      </a:r>
                      <a:r>
                        <a:rPr lang="pt-PT" sz="1400" spc="-25" dirty="0"/>
                        <a:t> </a:t>
                      </a:r>
                      <a:r>
                        <a:rPr lang="pt-PT" sz="1400" spc="-10" dirty="0"/>
                        <a:t>flexibilidade</a:t>
                      </a:r>
                      <a:r>
                        <a:rPr lang="pt-PT" sz="1400" spc="-15" dirty="0"/>
                        <a:t> </a:t>
                      </a:r>
                      <a:r>
                        <a:rPr lang="pt-PT" sz="1400" spc="-10" dirty="0"/>
                        <a:t>nos</a:t>
                      </a:r>
                      <a:r>
                        <a:rPr lang="pt-PT" sz="1400" spc="-20" dirty="0"/>
                        <a:t> </a:t>
                      </a:r>
                      <a:r>
                        <a:rPr lang="pt-PT" sz="1400" spc="-10" dirty="0"/>
                        <a:t>horários</a:t>
                      </a:r>
                      <a:r>
                        <a:rPr lang="pt-PT" sz="1400" spc="-15" dirty="0"/>
                        <a:t> </a:t>
                      </a:r>
                      <a:r>
                        <a:rPr lang="pt-PT" sz="1400" spc="-10" dirty="0"/>
                        <a:t>de</a:t>
                      </a:r>
                      <a:r>
                        <a:rPr lang="pt-PT" sz="1400" spc="-20" dirty="0"/>
                        <a:t> </a:t>
                      </a:r>
                      <a:r>
                        <a:rPr lang="pt-PT" sz="1400" spc="-10" dirty="0"/>
                        <a:t>visitas?</a:t>
                      </a:r>
                      <a:r>
                        <a:rPr lang="pt-PT" sz="1400" spc="-240" dirty="0"/>
                        <a:t> </a:t>
                      </a:r>
                      <a:r>
                        <a:rPr lang="pt-PT" sz="1400" spc="-10" dirty="0"/>
                        <a:t>(___) Sim	(</a:t>
                      </a:r>
                      <a:r>
                        <a:rPr lang="pt-PT" sz="1400" spc="245" dirty="0"/>
                        <a:t> </a:t>
                      </a:r>
                      <a:r>
                        <a:rPr lang="pt-PT" sz="1400" spc="-10" dirty="0"/>
                        <a:t>)</a:t>
                      </a:r>
                      <a:r>
                        <a:rPr lang="pt-PT" sz="1400" spc="-5" dirty="0"/>
                        <a:t> </a:t>
                      </a:r>
                      <a:r>
                        <a:rPr lang="pt-PT" sz="1400" spc="-10" dirty="0"/>
                        <a:t>Não</a:t>
                      </a:r>
                      <a:endParaRPr lang="pt-BR" sz="1400" dirty="0"/>
                    </a:p>
                    <a:p>
                      <a:pPr algn="just"/>
                      <a:endParaRPr lang="pt-B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538450013"/>
              </p:ext>
            </p:extLst>
          </p:nvPr>
        </p:nvGraphicFramePr>
        <p:xfrm>
          <a:off x="344812" y="2976563"/>
          <a:ext cx="10723522" cy="3703320"/>
        </p:xfrm>
        <a:graphic>
          <a:graphicData uri="http://schemas.openxmlformats.org/drawingml/2006/table">
            <a:tbl>
              <a:tblPr firstRow="1" firstCol="1" lastRow="1" lastCol="1" bandRow="1" bandCol="1">
                <a:tableStyleId>{2D5ABB26-0587-4C30-8999-92F81FD0307C}</a:tableStyleId>
              </a:tblPr>
              <a:tblGrid>
                <a:gridCol w="10723522">
                  <a:extLst>
                    <a:ext uri="{9D8B030D-6E8A-4147-A177-3AD203B41FA5}">
                      <a16:colId xmlns:a16="http://schemas.microsoft.com/office/drawing/2014/main" val="20000"/>
                    </a:ext>
                  </a:extLst>
                </a:gridCol>
              </a:tblGrid>
              <a:tr h="2597150">
                <a:tc>
                  <a:txBody>
                    <a:bodyPr/>
                    <a:lstStyle/>
                    <a:p>
                      <a:pPr marL="457200" lvl="1" indent="0">
                        <a:spcBef>
                          <a:spcPts val="85"/>
                        </a:spcBef>
                        <a:spcAft>
                          <a:spcPts val="0"/>
                        </a:spcAft>
                        <a:buSzPts val="1000"/>
                        <a:buFont typeface="Franklin Gothic Medium"/>
                        <a:buNone/>
                        <a:tabLst>
                          <a:tab pos="360680" algn="l"/>
                        </a:tabLst>
                      </a:pPr>
                      <a:r>
                        <a:rPr lang="pt-PT" sz="1400" spc="-10" dirty="0">
                          <a:effectLst/>
                        </a:rPr>
                        <a:t>4.44. Há</a:t>
                      </a:r>
                      <a:r>
                        <a:rPr lang="pt-PT" sz="1400" spc="-20" dirty="0">
                          <a:effectLst/>
                        </a:rPr>
                        <a:t> </a:t>
                      </a:r>
                      <a:r>
                        <a:rPr lang="pt-PT" sz="1400" spc="-10" dirty="0">
                          <a:effectLst/>
                        </a:rPr>
                        <a:t>incentivo:</a:t>
                      </a:r>
                      <a:endParaRPr lang="pt-BR" sz="1400" spc="-10" dirty="0">
                        <a:effectLst/>
                      </a:endParaRPr>
                    </a:p>
                    <a:p>
                      <a:pPr marL="12065" marR="3907155">
                        <a:lnSpc>
                          <a:spcPct val="125000"/>
                        </a:lnSpc>
                        <a:spcBef>
                          <a:spcPts val="285"/>
                        </a:spcBef>
                        <a:spcAft>
                          <a:spcPts val="0"/>
                        </a:spcAft>
                      </a:pPr>
                      <a:r>
                        <a:rPr lang="pt-PT" sz="1400" dirty="0">
                          <a:effectLst/>
                        </a:rPr>
                        <a:t>(___)</a:t>
                      </a:r>
                      <a:r>
                        <a:rPr lang="pt-PT" sz="1400" spc="-15" dirty="0">
                          <a:effectLst/>
                        </a:rPr>
                        <a:t> </a:t>
                      </a:r>
                      <a:r>
                        <a:rPr lang="pt-PT" sz="1400" dirty="0">
                          <a:effectLst/>
                        </a:rPr>
                        <a:t>Aos</a:t>
                      </a:r>
                      <a:r>
                        <a:rPr lang="pt-PT" sz="1400" spc="-20" dirty="0">
                          <a:effectLst/>
                        </a:rPr>
                        <a:t> </a:t>
                      </a:r>
                      <a:r>
                        <a:rPr lang="pt-PT" sz="1400" dirty="0">
                          <a:effectLst/>
                        </a:rPr>
                        <a:t>contatos</a:t>
                      </a:r>
                      <a:r>
                        <a:rPr lang="pt-PT" sz="1400" spc="-20" dirty="0">
                          <a:effectLst/>
                        </a:rPr>
                        <a:t> </a:t>
                      </a:r>
                      <a:r>
                        <a:rPr lang="pt-PT" sz="1400" dirty="0">
                          <a:effectLst/>
                        </a:rPr>
                        <a:t>telefônicos</a:t>
                      </a:r>
                      <a:r>
                        <a:rPr lang="pt-PT" sz="1400" spc="-10" dirty="0">
                          <a:effectLst/>
                        </a:rPr>
                        <a:t> </a:t>
                      </a:r>
                      <a:r>
                        <a:rPr lang="pt-PT" sz="1400" dirty="0">
                          <a:effectLst/>
                        </a:rPr>
                        <a:t>com</a:t>
                      </a:r>
                      <a:r>
                        <a:rPr lang="pt-PT" sz="1400" spc="-20" dirty="0">
                          <a:effectLst/>
                        </a:rPr>
                        <a:t> </a:t>
                      </a:r>
                      <a:r>
                        <a:rPr lang="pt-PT" sz="1400" dirty="0">
                          <a:effectLst/>
                        </a:rPr>
                        <a:t>as</a:t>
                      </a:r>
                      <a:r>
                        <a:rPr lang="pt-PT" sz="1400" spc="-20" dirty="0">
                          <a:effectLst/>
                        </a:rPr>
                        <a:t> </a:t>
                      </a:r>
                      <a:r>
                        <a:rPr lang="pt-PT" sz="1400" dirty="0">
                          <a:effectLst/>
                        </a:rPr>
                        <a:t>famílias.</a:t>
                      </a:r>
                      <a:r>
                        <a:rPr lang="pt-PT" sz="1400" spc="-235" dirty="0">
                          <a:effectLst/>
                        </a:rPr>
                        <a:t> </a:t>
                      </a:r>
                      <a:r>
                        <a:rPr lang="pt-PT" sz="1400" dirty="0">
                          <a:effectLst/>
                        </a:rPr>
                        <a:t>(___) À</a:t>
                      </a:r>
                      <a:r>
                        <a:rPr lang="pt-PT" sz="1400" spc="-5" dirty="0">
                          <a:effectLst/>
                        </a:rPr>
                        <a:t> </a:t>
                      </a:r>
                      <a:r>
                        <a:rPr lang="pt-PT" sz="1400" dirty="0">
                          <a:effectLst/>
                        </a:rPr>
                        <a:t>troca</a:t>
                      </a:r>
                      <a:r>
                        <a:rPr lang="pt-PT" sz="1400" spc="-10" dirty="0">
                          <a:effectLst/>
                        </a:rPr>
                        <a:t> </a:t>
                      </a:r>
                      <a:r>
                        <a:rPr lang="pt-PT" sz="1400" dirty="0">
                          <a:effectLst/>
                        </a:rPr>
                        <a:t>de correspondências.</a:t>
                      </a:r>
                      <a:endParaRPr lang="pt-BR" sz="1400" dirty="0">
                        <a:effectLst/>
                      </a:endParaRPr>
                    </a:p>
                    <a:p>
                      <a:pPr marL="12065" marR="183515">
                        <a:lnSpc>
                          <a:spcPct val="125000"/>
                        </a:lnSpc>
                        <a:spcBef>
                          <a:spcPts val="5"/>
                        </a:spcBef>
                        <a:spcAft>
                          <a:spcPts val="0"/>
                        </a:spcAft>
                      </a:pPr>
                      <a:r>
                        <a:rPr lang="pt-PT" sz="1400" dirty="0">
                          <a:effectLst/>
                        </a:rPr>
                        <a:t>(___)</a:t>
                      </a:r>
                      <a:r>
                        <a:rPr lang="pt-PT" sz="1400" spc="-15" dirty="0">
                          <a:effectLst/>
                        </a:rPr>
                        <a:t> </a:t>
                      </a:r>
                      <a:r>
                        <a:rPr lang="pt-PT" sz="1400" dirty="0">
                          <a:effectLst/>
                        </a:rPr>
                        <a:t>À</a:t>
                      </a:r>
                      <a:r>
                        <a:rPr lang="pt-PT" sz="1400" spc="-20" dirty="0">
                          <a:effectLst/>
                        </a:rPr>
                        <a:t> </a:t>
                      </a:r>
                      <a:r>
                        <a:rPr lang="pt-PT" sz="1400" dirty="0">
                          <a:effectLst/>
                        </a:rPr>
                        <a:t>participação</a:t>
                      </a:r>
                      <a:r>
                        <a:rPr lang="pt-PT" sz="1400" spc="-5" dirty="0">
                          <a:effectLst/>
                        </a:rPr>
                        <a:t> </a:t>
                      </a:r>
                      <a:r>
                        <a:rPr lang="pt-PT" sz="1400" dirty="0">
                          <a:effectLst/>
                        </a:rPr>
                        <a:t>dos</a:t>
                      </a:r>
                      <a:r>
                        <a:rPr lang="pt-PT" sz="1400" spc="-15" dirty="0">
                          <a:effectLst/>
                        </a:rPr>
                        <a:t> </a:t>
                      </a:r>
                      <a:r>
                        <a:rPr lang="pt-PT" sz="1400" dirty="0">
                          <a:effectLst/>
                        </a:rPr>
                        <a:t>familiares</a:t>
                      </a:r>
                      <a:r>
                        <a:rPr lang="pt-PT" sz="1400" spc="-20" dirty="0">
                          <a:effectLst/>
                        </a:rPr>
                        <a:t> </a:t>
                      </a:r>
                      <a:r>
                        <a:rPr lang="pt-PT" sz="1400" dirty="0">
                          <a:effectLst/>
                        </a:rPr>
                        <a:t>no</a:t>
                      </a:r>
                      <a:r>
                        <a:rPr lang="pt-PT" sz="1400" spc="-15" dirty="0">
                          <a:effectLst/>
                        </a:rPr>
                        <a:t> </a:t>
                      </a:r>
                      <a:r>
                        <a:rPr lang="pt-PT" sz="1400" dirty="0">
                          <a:effectLst/>
                        </a:rPr>
                        <a:t>acompanhamento</a:t>
                      </a:r>
                      <a:r>
                        <a:rPr lang="pt-PT" sz="1400" spc="-5" dirty="0">
                          <a:effectLst/>
                        </a:rPr>
                        <a:t> </a:t>
                      </a:r>
                      <a:r>
                        <a:rPr lang="pt-PT" sz="1400" dirty="0">
                          <a:effectLst/>
                        </a:rPr>
                        <a:t>da</a:t>
                      </a:r>
                      <a:r>
                        <a:rPr lang="pt-PT" sz="1400" spc="-20" dirty="0">
                          <a:effectLst/>
                        </a:rPr>
                        <a:t> </a:t>
                      </a:r>
                      <a:r>
                        <a:rPr lang="pt-PT" sz="1400" dirty="0">
                          <a:effectLst/>
                        </a:rPr>
                        <a:t>saúde</a:t>
                      </a:r>
                      <a:r>
                        <a:rPr lang="pt-PT" sz="1400" spc="-20" dirty="0">
                          <a:effectLst/>
                        </a:rPr>
                        <a:t> </a:t>
                      </a:r>
                      <a:r>
                        <a:rPr lang="pt-PT" sz="1400" dirty="0">
                          <a:effectLst/>
                        </a:rPr>
                        <a:t>e</a:t>
                      </a:r>
                      <a:r>
                        <a:rPr lang="pt-PT" sz="1400" spc="-20" dirty="0">
                          <a:effectLst/>
                        </a:rPr>
                        <a:t> </a:t>
                      </a:r>
                      <a:r>
                        <a:rPr lang="pt-PT" sz="1400" dirty="0">
                          <a:effectLst/>
                        </a:rPr>
                        <a:t>vida</a:t>
                      </a:r>
                      <a:r>
                        <a:rPr lang="pt-PT" sz="1400" spc="-10" dirty="0">
                          <a:effectLst/>
                        </a:rPr>
                        <a:t> </a:t>
                      </a:r>
                      <a:r>
                        <a:rPr lang="pt-PT" sz="1400" dirty="0">
                          <a:effectLst/>
                        </a:rPr>
                        <a:t>escolar</a:t>
                      </a:r>
                      <a:r>
                        <a:rPr lang="pt-PT" sz="1400" spc="-10" dirty="0">
                          <a:effectLst/>
                        </a:rPr>
                        <a:t> </a:t>
                      </a:r>
                      <a:r>
                        <a:rPr lang="pt-PT" sz="1400" dirty="0">
                          <a:effectLst/>
                        </a:rPr>
                        <a:t>das</a:t>
                      </a:r>
                      <a:r>
                        <a:rPr lang="pt-PT" sz="1400" spc="-20" dirty="0">
                          <a:effectLst/>
                        </a:rPr>
                        <a:t> </a:t>
                      </a:r>
                      <a:r>
                        <a:rPr lang="pt-PT" sz="1400" dirty="0">
                          <a:effectLst/>
                        </a:rPr>
                        <a:t>crianças</a:t>
                      </a:r>
                      <a:r>
                        <a:rPr lang="pt-PT" sz="1400" spc="-15" dirty="0">
                          <a:effectLst/>
                        </a:rPr>
                        <a:t> </a:t>
                      </a:r>
                      <a:r>
                        <a:rPr lang="pt-PT" sz="1400" dirty="0">
                          <a:effectLst/>
                        </a:rPr>
                        <a:t>ou</a:t>
                      </a:r>
                      <a:r>
                        <a:rPr lang="pt-PT" sz="1400" spc="-25" dirty="0">
                          <a:effectLst/>
                        </a:rPr>
                        <a:t> </a:t>
                      </a:r>
                      <a:r>
                        <a:rPr lang="pt-PT" sz="1400" dirty="0">
                          <a:effectLst/>
                        </a:rPr>
                        <a:t>adolescentes.</a:t>
                      </a:r>
                      <a:r>
                        <a:rPr lang="pt-PT" sz="1400" spc="-235" dirty="0">
                          <a:effectLst/>
                        </a:rPr>
                        <a:t> </a:t>
                      </a:r>
                      <a:r>
                        <a:rPr lang="pt-PT" sz="1400" dirty="0">
                          <a:effectLst/>
                        </a:rPr>
                        <a:t>(___) Saída das</a:t>
                      </a:r>
                      <a:r>
                        <a:rPr lang="pt-PT" sz="1400" spc="-5" dirty="0">
                          <a:effectLst/>
                        </a:rPr>
                        <a:t> </a:t>
                      </a:r>
                      <a:r>
                        <a:rPr lang="pt-PT" sz="1400" dirty="0">
                          <a:effectLst/>
                        </a:rPr>
                        <a:t>crianças</a:t>
                      </a:r>
                      <a:r>
                        <a:rPr lang="pt-PT" sz="1400" spc="-5" dirty="0">
                          <a:effectLst/>
                        </a:rPr>
                        <a:t> </a:t>
                      </a:r>
                      <a:r>
                        <a:rPr lang="pt-PT" sz="1400" dirty="0">
                          <a:effectLst/>
                        </a:rPr>
                        <a:t>e</a:t>
                      </a:r>
                      <a:r>
                        <a:rPr lang="pt-PT" sz="1400" spc="-5" dirty="0">
                          <a:effectLst/>
                        </a:rPr>
                        <a:t> </a:t>
                      </a:r>
                      <a:r>
                        <a:rPr lang="pt-PT" sz="1400" dirty="0">
                          <a:effectLst/>
                        </a:rPr>
                        <a:t>adolescentes</a:t>
                      </a:r>
                      <a:r>
                        <a:rPr lang="pt-PT" sz="1400" spc="-5" dirty="0">
                          <a:effectLst/>
                        </a:rPr>
                        <a:t> </a:t>
                      </a:r>
                      <a:r>
                        <a:rPr lang="pt-PT" sz="1400" dirty="0">
                          <a:effectLst/>
                        </a:rPr>
                        <a:t>para</a:t>
                      </a:r>
                      <a:r>
                        <a:rPr lang="pt-PT" sz="1400" spc="5" dirty="0">
                          <a:effectLst/>
                        </a:rPr>
                        <a:t> </a:t>
                      </a:r>
                      <a:r>
                        <a:rPr lang="pt-PT" sz="1400" dirty="0">
                          <a:effectLst/>
                        </a:rPr>
                        <a:t>finais</a:t>
                      </a:r>
                      <a:r>
                        <a:rPr lang="pt-PT" sz="1400" spc="-5" dirty="0">
                          <a:effectLst/>
                        </a:rPr>
                        <a:t> </a:t>
                      </a:r>
                      <a:r>
                        <a:rPr lang="pt-PT" sz="1400" dirty="0">
                          <a:effectLst/>
                        </a:rPr>
                        <a:t>de</a:t>
                      </a:r>
                      <a:r>
                        <a:rPr lang="pt-PT" sz="1400" spc="-10" dirty="0">
                          <a:effectLst/>
                        </a:rPr>
                        <a:t> </a:t>
                      </a:r>
                      <a:r>
                        <a:rPr lang="pt-PT" sz="1400" dirty="0">
                          <a:effectLst/>
                        </a:rPr>
                        <a:t>semana</a:t>
                      </a:r>
                      <a:r>
                        <a:rPr lang="pt-PT" sz="1400" spc="5" dirty="0">
                          <a:effectLst/>
                        </a:rPr>
                        <a:t> </a:t>
                      </a:r>
                      <a:r>
                        <a:rPr lang="pt-PT" sz="1400" dirty="0">
                          <a:effectLst/>
                        </a:rPr>
                        <a:t>com</a:t>
                      </a:r>
                      <a:r>
                        <a:rPr lang="pt-PT" sz="1400" spc="-10" dirty="0">
                          <a:effectLst/>
                        </a:rPr>
                        <a:t> </a:t>
                      </a:r>
                      <a:r>
                        <a:rPr lang="pt-PT" sz="1400" dirty="0">
                          <a:effectLst/>
                        </a:rPr>
                        <a:t>os</a:t>
                      </a:r>
                      <a:r>
                        <a:rPr lang="pt-PT" sz="1400" spc="-5" dirty="0">
                          <a:effectLst/>
                        </a:rPr>
                        <a:t> </a:t>
                      </a:r>
                      <a:r>
                        <a:rPr lang="pt-PT" sz="1400" dirty="0">
                          <a:effectLst/>
                        </a:rPr>
                        <a:t>familiares.</a:t>
                      </a:r>
                      <a:endParaRPr lang="pt-BR" sz="1400" dirty="0">
                        <a:effectLst/>
                      </a:endParaRPr>
                    </a:p>
                    <a:p>
                      <a:pPr marL="12065">
                        <a:spcBef>
                          <a:spcPts val="5"/>
                        </a:spcBef>
                        <a:spcAft>
                          <a:spcPts val="0"/>
                        </a:spcAft>
                      </a:pPr>
                      <a:r>
                        <a:rPr lang="pt-PT" sz="1400" dirty="0">
                          <a:effectLst/>
                        </a:rPr>
                        <a:t>(___)</a:t>
                      </a:r>
                      <a:r>
                        <a:rPr lang="pt-PT" sz="1400" spc="-10" dirty="0">
                          <a:effectLst/>
                        </a:rPr>
                        <a:t> </a:t>
                      </a:r>
                      <a:r>
                        <a:rPr lang="pt-PT" sz="1400" dirty="0">
                          <a:effectLst/>
                        </a:rPr>
                        <a:t>Visita da</a:t>
                      </a:r>
                      <a:r>
                        <a:rPr lang="pt-PT" sz="1400" spc="-15" dirty="0">
                          <a:effectLst/>
                        </a:rPr>
                        <a:t> </a:t>
                      </a:r>
                      <a:r>
                        <a:rPr lang="pt-PT" sz="1400" dirty="0">
                          <a:effectLst/>
                        </a:rPr>
                        <a:t>criança</a:t>
                      </a:r>
                      <a:r>
                        <a:rPr lang="pt-PT" sz="1400" spc="-10" dirty="0">
                          <a:effectLst/>
                        </a:rPr>
                        <a:t> </a:t>
                      </a:r>
                      <a:r>
                        <a:rPr lang="pt-PT" sz="1400" dirty="0">
                          <a:effectLst/>
                        </a:rPr>
                        <a:t>e</a:t>
                      </a:r>
                      <a:r>
                        <a:rPr lang="pt-PT" sz="1400" spc="-15" dirty="0">
                          <a:effectLst/>
                        </a:rPr>
                        <a:t> </a:t>
                      </a:r>
                      <a:r>
                        <a:rPr lang="pt-PT" sz="1400" dirty="0">
                          <a:effectLst/>
                        </a:rPr>
                        <a:t>do</a:t>
                      </a:r>
                      <a:r>
                        <a:rPr lang="pt-PT" sz="1400" spc="-15" dirty="0">
                          <a:effectLst/>
                        </a:rPr>
                        <a:t> </a:t>
                      </a:r>
                      <a:r>
                        <a:rPr lang="pt-PT" sz="1400" dirty="0">
                          <a:effectLst/>
                        </a:rPr>
                        <a:t>adolescente</a:t>
                      </a:r>
                      <a:r>
                        <a:rPr lang="pt-PT" sz="1400" spc="-15" dirty="0">
                          <a:effectLst/>
                        </a:rPr>
                        <a:t> </a:t>
                      </a:r>
                      <a:r>
                        <a:rPr lang="pt-PT" sz="1400" dirty="0">
                          <a:effectLst/>
                        </a:rPr>
                        <a:t>à</a:t>
                      </a:r>
                      <a:r>
                        <a:rPr lang="pt-PT" sz="1400" spc="-15" dirty="0">
                          <a:effectLst/>
                        </a:rPr>
                        <a:t> </a:t>
                      </a:r>
                      <a:r>
                        <a:rPr lang="pt-PT" sz="1400" dirty="0">
                          <a:effectLst/>
                        </a:rPr>
                        <a:t>família.</a:t>
                      </a:r>
                      <a:endParaRPr lang="pt-BR" sz="1400" dirty="0">
                        <a:effectLst/>
                      </a:endParaRPr>
                    </a:p>
                    <a:p>
                      <a:pPr marL="12065">
                        <a:spcBef>
                          <a:spcPts val="290"/>
                        </a:spcBef>
                        <a:spcAft>
                          <a:spcPts val="0"/>
                        </a:spcAft>
                      </a:pPr>
                      <a:r>
                        <a:rPr lang="pt-PT" sz="1400" dirty="0">
                          <a:effectLst/>
                        </a:rPr>
                        <a:t>(___)</a:t>
                      </a:r>
                      <a:r>
                        <a:rPr lang="pt-PT" sz="1400" spc="-15" dirty="0">
                          <a:effectLst/>
                        </a:rPr>
                        <a:t> </a:t>
                      </a:r>
                      <a:r>
                        <a:rPr lang="pt-PT" sz="1400" dirty="0">
                          <a:effectLst/>
                        </a:rPr>
                        <a:t>Participação</a:t>
                      </a:r>
                      <a:r>
                        <a:rPr lang="pt-PT" sz="1400" spc="-20" dirty="0">
                          <a:effectLst/>
                        </a:rPr>
                        <a:t> </a:t>
                      </a:r>
                      <a:r>
                        <a:rPr lang="pt-PT" sz="1400" dirty="0">
                          <a:effectLst/>
                        </a:rPr>
                        <a:t>da</a:t>
                      </a:r>
                      <a:r>
                        <a:rPr lang="pt-PT" sz="1400" spc="-20" dirty="0">
                          <a:effectLst/>
                        </a:rPr>
                        <a:t> </a:t>
                      </a:r>
                      <a:r>
                        <a:rPr lang="pt-PT" sz="1400" dirty="0">
                          <a:effectLst/>
                        </a:rPr>
                        <a:t>família</a:t>
                      </a:r>
                      <a:r>
                        <a:rPr lang="pt-PT" sz="1400" spc="-5" dirty="0">
                          <a:effectLst/>
                        </a:rPr>
                        <a:t> </a:t>
                      </a:r>
                      <a:r>
                        <a:rPr lang="pt-PT" sz="1400" dirty="0">
                          <a:effectLst/>
                        </a:rPr>
                        <a:t>na</a:t>
                      </a:r>
                      <a:r>
                        <a:rPr lang="pt-PT" sz="1400" spc="-20" dirty="0">
                          <a:effectLst/>
                        </a:rPr>
                        <a:t> </a:t>
                      </a:r>
                      <a:r>
                        <a:rPr lang="pt-PT" sz="1400" dirty="0">
                          <a:effectLst/>
                        </a:rPr>
                        <a:t>organização</a:t>
                      </a:r>
                      <a:r>
                        <a:rPr lang="pt-PT" sz="1400" spc="-20" dirty="0">
                          <a:effectLst/>
                        </a:rPr>
                        <a:t> </a:t>
                      </a:r>
                      <a:r>
                        <a:rPr lang="pt-PT" sz="1400" dirty="0">
                          <a:effectLst/>
                        </a:rPr>
                        <a:t>e</a:t>
                      </a:r>
                      <a:r>
                        <a:rPr lang="pt-PT" sz="1400" spc="-20" dirty="0">
                          <a:effectLst/>
                        </a:rPr>
                        <a:t> </a:t>
                      </a:r>
                      <a:r>
                        <a:rPr lang="pt-PT" sz="1400" dirty="0">
                          <a:effectLst/>
                        </a:rPr>
                        <a:t>comemoração</a:t>
                      </a:r>
                      <a:r>
                        <a:rPr lang="pt-PT" sz="1400" spc="-20" dirty="0">
                          <a:effectLst/>
                        </a:rPr>
                        <a:t> </a:t>
                      </a:r>
                      <a:r>
                        <a:rPr lang="pt-PT" sz="1400" dirty="0">
                          <a:effectLst/>
                        </a:rPr>
                        <a:t>de</a:t>
                      </a:r>
                      <a:r>
                        <a:rPr lang="pt-PT" sz="1400" spc="-20" dirty="0">
                          <a:effectLst/>
                        </a:rPr>
                        <a:t> </a:t>
                      </a:r>
                      <a:r>
                        <a:rPr lang="pt-PT" sz="1400" dirty="0">
                          <a:effectLst/>
                        </a:rPr>
                        <a:t>aniversários</a:t>
                      </a:r>
                      <a:r>
                        <a:rPr lang="pt-PT" sz="1400" spc="-10" dirty="0">
                          <a:effectLst/>
                        </a:rPr>
                        <a:t> </a:t>
                      </a:r>
                      <a:r>
                        <a:rPr lang="pt-PT" sz="1400" dirty="0">
                          <a:effectLst/>
                        </a:rPr>
                        <a:t>e</a:t>
                      </a:r>
                      <a:r>
                        <a:rPr lang="pt-PT" sz="1400" spc="-20" dirty="0">
                          <a:effectLst/>
                        </a:rPr>
                        <a:t> </a:t>
                      </a:r>
                      <a:r>
                        <a:rPr lang="pt-PT" sz="1400" dirty="0">
                          <a:effectLst/>
                        </a:rPr>
                        <a:t>outras</a:t>
                      </a:r>
                      <a:r>
                        <a:rPr lang="pt-PT" sz="1400" spc="-20" dirty="0">
                          <a:effectLst/>
                        </a:rPr>
                        <a:t> </a:t>
                      </a:r>
                      <a:r>
                        <a:rPr lang="pt-PT" sz="1400" dirty="0">
                          <a:effectLst/>
                        </a:rPr>
                        <a:t>datas</a:t>
                      </a:r>
                      <a:r>
                        <a:rPr lang="pt-PT" sz="1400" spc="-20" dirty="0">
                          <a:effectLst/>
                        </a:rPr>
                        <a:t> </a:t>
                      </a:r>
                      <a:r>
                        <a:rPr lang="pt-PT" sz="1400" dirty="0">
                          <a:effectLst/>
                        </a:rPr>
                        <a:t>comemorativas,</a:t>
                      </a:r>
                      <a:r>
                        <a:rPr lang="pt-PT" sz="1400" spc="-15" dirty="0">
                          <a:effectLst/>
                        </a:rPr>
                        <a:t> </a:t>
                      </a:r>
                      <a:r>
                        <a:rPr lang="pt-PT" sz="1400" dirty="0">
                          <a:effectLst/>
                        </a:rPr>
                        <a:t>sempre</a:t>
                      </a:r>
                      <a:r>
                        <a:rPr lang="pt-PT" sz="1400" spc="-235" dirty="0">
                          <a:effectLst/>
                        </a:rPr>
                        <a:t> </a:t>
                      </a:r>
                      <a:r>
                        <a:rPr lang="pt-PT" sz="1400" dirty="0">
                          <a:effectLst/>
                        </a:rPr>
                        <a:t>que</a:t>
                      </a:r>
                      <a:r>
                        <a:rPr lang="pt-PT" sz="1400" spc="-5" dirty="0">
                          <a:effectLst/>
                        </a:rPr>
                        <a:t> </a:t>
                      </a:r>
                      <a:r>
                        <a:rPr lang="pt-PT" sz="1400" dirty="0">
                          <a:effectLst/>
                        </a:rPr>
                        <a:t>possível,</a:t>
                      </a:r>
                      <a:r>
                        <a:rPr lang="pt-PT" sz="1400" spc="5" dirty="0">
                          <a:effectLst/>
                        </a:rPr>
                        <a:t> </a:t>
                      </a:r>
                      <a:r>
                        <a:rPr lang="pt-PT" sz="1400" dirty="0">
                          <a:effectLst/>
                        </a:rPr>
                        <a:t>realizadas no domicílio</a:t>
                      </a:r>
                      <a:r>
                        <a:rPr lang="pt-PT" sz="1400" spc="15" dirty="0">
                          <a:effectLst/>
                        </a:rPr>
                        <a:t> </a:t>
                      </a:r>
                      <a:r>
                        <a:rPr lang="pt-PT" sz="1400" dirty="0">
                          <a:effectLst/>
                        </a:rPr>
                        <a:t>da</a:t>
                      </a:r>
                      <a:r>
                        <a:rPr lang="pt-PT" sz="1400" spc="-5" dirty="0">
                          <a:effectLst/>
                        </a:rPr>
                        <a:t> </a:t>
                      </a:r>
                      <a:r>
                        <a:rPr lang="pt-PT" sz="1400" dirty="0">
                          <a:effectLst/>
                        </a:rPr>
                        <a:t>família.</a:t>
                      </a:r>
                      <a:endParaRPr lang="pt-BR" sz="1400" dirty="0">
                        <a:effectLst/>
                      </a:endParaRPr>
                    </a:p>
                    <a:p>
                      <a:pPr marL="12065" marR="183515">
                        <a:spcBef>
                          <a:spcPts val="280"/>
                        </a:spcBef>
                        <a:spcAft>
                          <a:spcPts val="0"/>
                        </a:spcAft>
                      </a:pPr>
                      <a:r>
                        <a:rPr lang="pt-PT" sz="1400" dirty="0">
                          <a:effectLst/>
                        </a:rPr>
                        <a:t>(___)</a:t>
                      </a:r>
                      <a:r>
                        <a:rPr lang="pt-PT" sz="1400" spc="-15" dirty="0">
                          <a:effectLst/>
                        </a:rPr>
                        <a:t> </a:t>
                      </a:r>
                      <a:r>
                        <a:rPr lang="pt-PT" sz="1400" dirty="0">
                          <a:effectLst/>
                        </a:rPr>
                        <a:t>Realização</a:t>
                      </a:r>
                      <a:r>
                        <a:rPr lang="pt-PT" sz="1400" spc="-10" dirty="0">
                          <a:effectLst/>
                        </a:rPr>
                        <a:t> </a:t>
                      </a:r>
                      <a:r>
                        <a:rPr lang="pt-PT" sz="1400" dirty="0">
                          <a:effectLst/>
                        </a:rPr>
                        <a:t>de</a:t>
                      </a:r>
                      <a:r>
                        <a:rPr lang="pt-PT" sz="1400" spc="-25" dirty="0">
                          <a:effectLst/>
                        </a:rPr>
                        <a:t> </a:t>
                      </a:r>
                      <a:r>
                        <a:rPr lang="pt-PT" sz="1400" dirty="0">
                          <a:effectLst/>
                        </a:rPr>
                        <a:t>atividades</a:t>
                      </a:r>
                      <a:r>
                        <a:rPr lang="pt-PT" sz="1400" spc="-10" dirty="0">
                          <a:effectLst/>
                        </a:rPr>
                        <a:t> </a:t>
                      </a:r>
                      <a:r>
                        <a:rPr lang="pt-PT" sz="1400" dirty="0">
                          <a:effectLst/>
                        </a:rPr>
                        <a:t>recreativas</a:t>
                      </a:r>
                      <a:r>
                        <a:rPr lang="pt-PT" sz="1400" spc="-20" dirty="0">
                          <a:effectLst/>
                        </a:rPr>
                        <a:t> </a:t>
                      </a:r>
                      <a:r>
                        <a:rPr lang="pt-PT" sz="1400" dirty="0">
                          <a:effectLst/>
                        </a:rPr>
                        <a:t>e</a:t>
                      </a:r>
                      <a:r>
                        <a:rPr lang="pt-PT" sz="1400" spc="-15" dirty="0">
                          <a:effectLst/>
                        </a:rPr>
                        <a:t> </a:t>
                      </a:r>
                      <a:r>
                        <a:rPr lang="pt-PT" sz="1400" dirty="0">
                          <a:effectLst/>
                        </a:rPr>
                        <a:t>culturais</a:t>
                      </a:r>
                      <a:r>
                        <a:rPr lang="pt-PT" sz="1400" spc="-20" dirty="0">
                          <a:effectLst/>
                        </a:rPr>
                        <a:t> </a:t>
                      </a:r>
                      <a:r>
                        <a:rPr lang="pt-PT" sz="1400" dirty="0">
                          <a:effectLst/>
                        </a:rPr>
                        <a:t>com</a:t>
                      </a:r>
                      <a:r>
                        <a:rPr lang="pt-PT" sz="1400" spc="-25" dirty="0">
                          <a:effectLst/>
                        </a:rPr>
                        <a:t> </a:t>
                      </a:r>
                      <a:r>
                        <a:rPr lang="pt-PT" sz="1400" dirty="0">
                          <a:effectLst/>
                        </a:rPr>
                        <a:t>as</a:t>
                      </a:r>
                      <a:r>
                        <a:rPr lang="pt-PT" sz="1400" spc="-25" dirty="0">
                          <a:effectLst/>
                        </a:rPr>
                        <a:t> </a:t>
                      </a:r>
                      <a:r>
                        <a:rPr lang="pt-PT" sz="1400" dirty="0">
                          <a:effectLst/>
                        </a:rPr>
                        <a:t>famílias,</a:t>
                      </a:r>
                      <a:r>
                        <a:rPr lang="pt-PT" sz="1400" spc="-5" dirty="0">
                          <a:effectLst/>
                        </a:rPr>
                        <a:t> </a:t>
                      </a:r>
                      <a:r>
                        <a:rPr lang="pt-PT" sz="1400" dirty="0">
                          <a:effectLst/>
                        </a:rPr>
                        <a:t>crianças,</a:t>
                      </a:r>
                      <a:r>
                        <a:rPr lang="pt-PT" sz="1400" spc="-20" dirty="0">
                          <a:effectLst/>
                        </a:rPr>
                        <a:t> </a:t>
                      </a:r>
                      <a:r>
                        <a:rPr lang="pt-PT" sz="1400" dirty="0">
                          <a:effectLst/>
                        </a:rPr>
                        <a:t>adolescentes</a:t>
                      </a:r>
                      <a:r>
                        <a:rPr lang="pt-PT" sz="1400" spc="-10" dirty="0">
                          <a:effectLst/>
                        </a:rPr>
                        <a:t> </a:t>
                      </a:r>
                      <a:r>
                        <a:rPr lang="pt-PT" sz="1400" dirty="0">
                          <a:effectLst/>
                        </a:rPr>
                        <a:t>e</a:t>
                      </a:r>
                      <a:r>
                        <a:rPr lang="pt-PT" sz="1400" spc="-25" dirty="0">
                          <a:effectLst/>
                        </a:rPr>
                        <a:t> </a:t>
                      </a:r>
                      <a:r>
                        <a:rPr lang="pt-PT" sz="1400" dirty="0">
                          <a:effectLst/>
                        </a:rPr>
                        <a:t>profissionais</a:t>
                      </a:r>
                      <a:r>
                        <a:rPr lang="pt-PT" sz="1400" spc="-10" dirty="0">
                          <a:effectLst/>
                        </a:rPr>
                        <a:t> </a:t>
                      </a:r>
                      <a:r>
                        <a:rPr lang="pt-PT" sz="1400" dirty="0">
                          <a:effectLst/>
                        </a:rPr>
                        <a:t>do</a:t>
                      </a:r>
                      <a:r>
                        <a:rPr lang="pt-PT" sz="1400" spc="-235" dirty="0">
                          <a:effectLst/>
                        </a:rPr>
                        <a:t> </a:t>
                      </a:r>
                      <a:r>
                        <a:rPr lang="pt-PT" sz="1400" dirty="0">
                          <a:effectLst/>
                        </a:rPr>
                        <a:t>serviço.</a:t>
                      </a:r>
                      <a:endParaRPr lang="pt-BR" sz="1400" dirty="0">
                        <a:effectLst/>
                      </a:endParaRPr>
                    </a:p>
                    <a:p>
                      <a:pPr marL="12065">
                        <a:spcBef>
                          <a:spcPts val="295"/>
                        </a:spcBef>
                        <a:spcAft>
                          <a:spcPts val="0"/>
                        </a:spcAft>
                      </a:pPr>
                      <a:r>
                        <a:rPr lang="pt-PT" sz="1400" dirty="0">
                          <a:effectLst/>
                        </a:rPr>
                        <a:t>(___)</a:t>
                      </a:r>
                      <a:r>
                        <a:rPr lang="pt-PT" sz="1400" spc="-5" dirty="0">
                          <a:effectLst/>
                        </a:rPr>
                        <a:t> </a:t>
                      </a:r>
                      <a:r>
                        <a:rPr lang="pt-PT" sz="1400" dirty="0">
                          <a:effectLst/>
                        </a:rPr>
                        <a:t>Outros</a:t>
                      </a:r>
                      <a:r>
                        <a:rPr lang="pt-PT" sz="1400" spc="-10" dirty="0">
                          <a:effectLst/>
                        </a:rPr>
                        <a:t> </a:t>
                      </a:r>
                      <a:r>
                        <a:rPr lang="pt-PT" sz="1400" dirty="0">
                          <a:effectLst/>
                        </a:rPr>
                        <a:t>_______________________________</a:t>
                      </a:r>
                      <a:endParaRPr lang="pt-BR" sz="1400" dirty="0">
                        <a:effectLst/>
                      </a:endParaRPr>
                    </a:p>
                    <a:p>
                      <a:pPr marL="457200" marR="15240" lvl="1" indent="0">
                        <a:spcBef>
                          <a:spcPts val="285"/>
                        </a:spcBef>
                        <a:spcAft>
                          <a:spcPts val="0"/>
                        </a:spcAft>
                        <a:buSzPts val="1000"/>
                        <a:buFont typeface="Franklin Gothic Medium"/>
                        <a:buNone/>
                        <a:tabLst>
                          <a:tab pos="360680" algn="l"/>
                        </a:tabLst>
                      </a:pPr>
                      <a:r>
                        <a:rPr lang="pt-PT" sz="1400" spc="-10" dirty="0">
                          <a:effectLst/>
                        </a:rPr>
                        <a:t>4.45. Há</a:t>
                      </a:r>
                      <a:r>
                        <a:rPr lang="pt-PT" sz="1400" spc="30" dirty="0">
                          <a:effectLst/>
                        </a:rPr>
                        <a:t> </a:t>
                      </a:r>
                      <a:r>
                        <a:rPr lang="pt-PT" sz="1400" spc="-10" dirty="0">
                          <a:effectLst/>
                        </a:rPr>
                        <a:t>crianças</a:t>
                      </a:r>
                      <a:r>
                        <a:rPr lang="pt-PT" sz="1400" spc="25" dirty="0">
                          <a:effectLst/>
                        </a:rPr>
                        <a:t> </a:t>
                      </a:r>
                      <a:r>
                        <a:rPr lang="pt-PT" sz="1400" spc="-10" dirty="0">
                          <a:effectLst/>
                        </a:rPr>
                        <a:t>e</a:t>
                      </a:r>
                      <a:r>
                        <a:rPr lang="pt-PT" sz="1400" spc="25" dirty="0">
                          <a:effectLst/>
                        </a:rPr>
                        <a:t> </a:t>
                      </a:r>
                      <a:r>
                        <a:rPr lang="pt-PT" sz="1400" spc="-10" dirty="0">
                          <a:effectLst/>
                        </a:rPr>
                        <a:t>adolescentes</a:t>
                      </a:r>
                      <a:r>
                        <a:rPr lang="pt-PT" sz="1400" spc="35" dirty="0">
                          <a:effectLst/>
                        </a:rPr>
                        <a:t> </a:t>
                      </a:r>
                      <a:r>
                        <a:rPr lang="pt-PT" sz="1400" spc="-10" dirty="0">
                          <a:effectLst/>
                        </a:rPr>
                        <a:t>sem</a:t>
                      </a:r>
                      <a:r>
                        <a:rPr lang="pt-PT" sz="1400" spc="35" dirty="0">
                          <a:effectLst/>
                        </a:rPr>
                        <a:t> </a:t>
                      </a:r>
                      <a:r>
                        <a:rPr lang="pt-PT" sz="1400" spc="-10" dirty="0">
                          <a:effectLst/>
                        </a:rPr>
                        <a:t>receber</a:t>
                      </a:r>
                      <a:r>
                        <a:rPr lang="pt-PT" sz="1400" spc="40" dirty="0">
                          <a:effectLst/>
                        </a:rPr>
                        <a:t> </a:t>
                      </a:r>
                      <a:r>
                        <a:rPr lang="pt-PT" sz="1400" spc="-10" dirty="0">
                          <a:effectLst/>
                        </a:rPr>
                        <a:t>visitas</a:t>
                      </a:r>
                      <a:r>
                        <a:rPr lang="pt-PT" sz="1400" spc="35" dirty="0">
                          <a:effectLst/>
                        </a:rPr>
                        <a:t> </a:t>
                      </a:r>
                      <a:r>
                        <a:rPr lang="pt-PT" sz="1400" spc="-10" dirty="0">
                          <a:effectLst/>
                        </a:rPr>
                        <a:t>dos</a:t>
                      </a:r>
                      <a:r>
                        <a:rPr lang="pt-PT" sz="1400" spc="15" dirty="0">
                          <a:effectLst/>
                        </a:rPr>
                        <a:t> </a:t>
                      </a:r>
                      <a:r>
                        <a:rPr lang="pt-PT" sz="1400" spc="-10" dirty="0">
                          <a:effectLst/>
                        </a:rPr>
                        <a:t>pais</a:t>
                      </a:r>
                      <a:r>
                        <a:rPr lang="pt-PT" sz="1400" spc="40" dirty="0">
                          <a:effectLst/>
                        </a:rPr>
                        <a:t> </a:t>
                      </a:r>
                      <a:r>
                        <a:rPr lang="pt-PT" sz="1400" spc="-10" dirty="0">
                          <a:effectLst/>
                        </a:rPr>
                        <a:t>e/ou</a:t>
                      </a:r>
                      <a:r>
                        <a:rPr lang="pt-PT" sz="1400" spc="20" dirty="0">
                          <a:effectLst/>
                        </a:rPr>
                        <a:t> </a:t>
                      </a:r>
                      <a:r>
                        <a:rPr lang="pt-PT" sz="1400" spc="-10" dirty="0">
                          <a:effectLst/>
                        </a:rPr>
                        <a:t>responsável</a:t>
                      </a:r>
                      <a:r>
                        <a:rPr lang="pt-PT" sz="1400" spc="35" dirty="0">
                          <a:effectLst/>
                        </a:rPr>
                        <a:t> </a:t>
                      </a:r>
                      <a:r>
                        <a:rPr lang="pt-PT" sz="1400" spc="-10" dirty="0">
                          <a:effectLst/>
                        </a:rPr>
                        <a:t>por</a:t>
                      </a:r>
                      <a:r>
                        <a:rPr lang="pt-PT" sz="1400" spc="30" dirty="0">
                          <a:effectLst/>
                        </a:rPr>
                        <a:t> </a:t>
                      </a:r>
                      <a:r>
                        <a:rPr lang="pt-PT" sz="1400" spc="-10" dirty="0">
                          <a:effectLst/>
                        </a:rPr>
                        <a:t>período</a:t>
                      </a:r>
                      <a:r>
                        <a:rPr lang="pt-PT" sz="1400" spc="35" dirty="0">
                          <a:effectLst/>
                        </a:rPr>
                        <a:t> </a:t>
                      </a:r>
                      <a:r>
                        <a:rPr lang="pt-PT" sz="1400" spc="-10" dirty="0">
                          <a:effectLst/>
                        </a:rPr>
                        <a:t>superior</a:t>
                      </a:r>
                      <a:r>
                        <a:rPr lang="pt-PT" sz="1400" spc="40" dirty="0">
                          <a:effectLst/>
                        </a:rPr>
                        <a:t> </a:t>
                      </a:r>
                      <a:r>
                        <a:rPr lang="pt-PT" sz="1400" spc="-10" dirty="0">
                          <a:effectLst/>
                        </a:rPr>
                        <a:t>a</a:t>
                      </a:r>
                      <a:r>
                        <a:rPr lang="pt-PT" sz="1400" spc="30" dirty="0">
                          <a:effectLst/>
                        </a:rPr>
                        <a:t> </a:t>
                      </a:r>
                      <a:r>
                        <a:rPr lang="pt-PT" sz="1400" spc="-10" dirty="0">
                          <a:effectLst/>
                        </a:rPr>
                        <a:t>2</a:t>
                      </a:r>
                      <a:r>
                        <a:rPr lang="pt-PT" sz="1400" spc="25" dirty="0">
                          <a:effectLst/>
                        </a:rPr>
                        <a:t> </a:t>
                      </a:r>
                      <a:r>
                        <a:rPr lang="pt-PT" sz="1400" spc="-10" dirty="0">
                          <a:effectLst/>
                        </a:rPr>
                        <a:t>meses</a:t>
                      </a:r>
                      <a:r>
                        <a:rPr lang="pt-PT" sz="1400" spc="35" dirty="0">
                          <a:effectLst/>
                        </a:rPr>
                        <a:t> </a:t>
                      </a:r>
                      <a:r>
                        <a:rPr lang="pt-PT" sz="1400" spc="-10" dirty="0">
                          <a:effectLst/>
                        </a:rPr>
                        <a:t>(art.</a:t>
                      </a:r>
                      <a:r>
                        <a:rPr lang="pt-PT" sz="1400" spc="-235" dirty="0">
                          <a:effectLst/>
                        </a:rPr>
                        <a:t> </a:t>
                      </a:r>
                      <a:r>
                        <a:rPr lang="pt-PT" sz="1400" spc="-10" dirty="0">
                          <a:effectLst/>
                        </a:rPr>
                        <a:t>5º, Resolução</a:t>
                      </a:r>
                      <a:r>
                        <a:rPr lang="pt-PT" sz="1400" spc="10" dirty="0">
                          <a:effectLst/>
                        </a:rPr>
                        <a:t> </a:t>
                      </a:r>
                      <a:r>
                        <a:rPr lang="pt-PT" sz="1400" spc="-10" dirty="0">
                          <a:effectLst/>
                        </a:rPr>
                        <a:t>Nº</a:t>
                      </a:r>
                      <a:r>
                        <a:rPr lang="pt-PT" sz="1400" spc="-5" dirty="0">
                          <a:effectLst/>
                        </a:rPr>
                        <a:t> </a:t>
                      </a:r>
                      <a:r>
                        <a:rPr lang="pt-PT" sz="1400" spc="-10" dirty="0">
                          <a:effectLst/>
                        </a:rPr>
                        <a:t>71/11)?</a:t>
                      </a:r>
                    </a:p>
                    <a:p>
                      <a:pPr marL="742950" marR="15240" lvl="1" indent="-285750">
                        <a:spcBef>
                          <a:spcPts val="285"/>
                        </a:spcBef>
                        <a:spcAft>
                          <a:spcPts val="0"/>
                        </a:spcAft>
                        <a:buSzPts val="1000"/>
                        <a:buFont typeface="Franklin Gothic Medium"/>
                        <a:buAutoNum type="arabicPeriod" startAt="44"/>
                        <a:tabLst>
                          <a:tab pos="360680" algn="l"/>
                        </a:tabLst>
                      </a:pPr>
                      <a:endParaRPr lang="pt-BR" sz="1400" spc="-10" dirty="0">
                        <a:effectLst/>
                      </a:endParaRPr>
                    </a:p>
                    <a:p>
                      <a:pPr marL="12065">
                        <a:spcBef>
                          <a:spcPts val="280"/>
                        </a:spcBef>
                        <a:spcAft>
                          <a:spcPts val="0"/>
                        </a:spcAft>
                        <a:tabLst>
                          <a:tab pos="898525" algn="l"/>
                          <a:tab pos="1125855" algn="l"/>
                        </a:tabLst>
                      </a:pPr>
                      <a:r>
                        <a:rPr lang="pt-PT" sz="1400" dirty="0">
                          <a:effectLst/>
                        </a:rPr>
                        <a:t>(___) Sim	(	)</a:t>
                      </a:r>
                      <a:r>
                        <a:rPr lang="pt-PT" sz="1400" spc="-15" dirty="0">
                          <a:effectLst/>
                        </a:rPr>
                        <a:t> </a:t>
                      </a:r>
                      <a:r>
                        <a:rPr lang="pt-PT" sz="1400" dirty="0">
                          <a:effectLst/>
                        </a:rPr>
                        <a:t>Não</a:t>
                      </a:r>
                    </a:p>
                    <a:p>
                      <a:pPr marL="12065">
                        <a:spcBef>
                          <a:spcPts val="280"/>
                        </a:spcBef>
                        <a:spcAft>
                          <a:spcPts val="0"/>
                        </a:spcAft>
                        <a:tabLst>
                          <a:tab pos="898525" algn="l"/>
                          <a:tab pos="1125855" algn="l"/>
                        </a:tabLst>
                      </a:pPr>
                      <a:endParaRPr lang="pt-BR" sz="1400" dirty="0">
                        <a:effectLst/>
                      </a:endParaRPr>
                    </a:p>
                    <a:p>
                      <a:pPr marL="914400" lvl="2" indent="0">
                        <a:spcBef>
                          <a:spcPts val="290"/>
                        </a:spcBef>
                        <a:spcAft>
                          <a:spcPts val="0"/>
                        </a:spcAft>
                        <a:buSzPts val="1000"/>
                        <a:buFont typeface="Franklin Gothic Medium"/>
                        <a:buNone/>
                        <a:tabLst>
                          <a:tab pos="656590" algn="l"/>
                        </a:tabLst>
                      </a:pPr>
                      <a:r>
                        <a:rPr lang="pt-PT" sz="1400" spc="-10" dirty="0">
                          <a:effectLst/>
                        </a:rPr>
                        <a:t>4.45.1. Em</a:t>
                      </a:r>
                      <a:r>
                        <a:rPr lang="pt-PT" sz="1400" spc="-20" dirty="0">
                          <a:effectLst/>
                        </a:rPr>
                        <a:t> </a:t>
                      </a:r>
                      <a:r>
                        <a:rPr lang="pt-PT" sz="1400" spc="-10" dirty="0">
                          <a:effectLst/>
                        </a:rPr>
                        <a:t>caso</a:t>
                      </a:r>
                      <a:r>
                        <a:rPr lang="pt-PT" sz="1400" spc="-15" dirty="0">
                          <a:effectLst/>
                        </a:rPr>
                        <a:t> </a:t>
                      </a:r>
                      <a:r>
                        <a:rPr lang="pt-PT" sz="1400" spc="-10" dirty="0">
                          <a:effectLst/>
                        </a:rPr>
                        <a:t>positivo,</a:t>
                      </a:r>
                      <a:r>
                        <a:rPr lang="pt-PT" sz="1400" spc="5" dirty="0">
                          <a:effectLst/>
                        </a:rPr>
                        <a:t> </a:t>
                      </a:r>
                      <a:r>
                        <a:rPr lang="pt-PT" sz="1400" spc="-10" dirty="0">
                          <a:effectLst/>
                        </a:rPr>
                        <a:t>quantas? __________</a:t>
                      </a:r>
                      <a:endParaRPr lang="pt-BR" sz="1400" spc="-1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1"/>
          <p:cNvSpPr>
            <a:spLocks noChangeArrowheads="1"/>
          </p:cNvSpPr>
          <p:nvPr/>
        </p:nvSpPr>
        <p:spPr bwMode="auto">
          <a:xfrm>
            <a:off x="1736725" y="27479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657225" algn="l"/>
              </a:tabLst>
              <a:defRPr>
                <a:solidFill>
                  <a:schemeClr val="tx1"/>
                </a:solidFill>
                <a:latin typeface="Arial" pitchFamily="34" charset="0"/>
                <a:cs typeface="Arial" pitchFamily="34" charset="0"/>
              </a:defRPr>
            </a:lvl1pPr>
            <a:lvl2pPr fontAlgn="base">
              <a:spcBef>
                <a:spcPct val="0"/>
              </a:spcBef>
              <a:spcAft>
                <a:spcPct val="0"/>
              </a:spcAft>
              <a:tabLst>
                <a:tab pos="657225" algn="l"/>
              </a:tabLst>
              <a:defRPr>
                <a:solidFill>
                  <a:schemeClr val="tx1"/>
                </a:solidFill>
                <a:latin typeface="Arial" pitchFamily="34" charset="0"/>
                <a:cs typeface="Arial" pitchFamily="34" charset="0"/>
              </a:defRPr>
            </a:lvl2pPr>
            <a:lvl3pPr fontAlgn="base">
              <a:spcBef>
                <a:spcPct val="0"/>
              </a:spcBef>
              <a:spcAft>
                <a:spcPct val="0"/>
              </a:spcAft>
              <a:tabLst>
                <a:tab pos="657225" algn="l"/>
              </a:tabLst>
              <a:defRPr>
                <a:solidFill>
                  <a:schemeClr val="tx1"/>
                </a:solidFill>
                <a:latin typeface="Arial" pitchFamily="34" charset="0"/>
                <a:cs typeface="Arial" pitchFamily="34" charset="0"/>
              </a:defRPr>
            </a:lvl3pPr>
            <a:lvl4pPr fontAlgn="base">
              <a:spcBef>
                <a:spcPct val="0"/>
              </a:spcBef>
              <a:spcAft>
                <a:spcPct val="0"/>
              </a:spcAft>
              <a:tabLst>
                <a:tab pos="657225" algn="l"/>
              </a:tabLst>
              <a:defRPr>
                <a:solidFill>
                  <a:schemeClr val="tx1"/>
                </a:solidFill>
                <a:latin typeface="Arial" pitchFamily="34" charset="0"/>
                <a:cs typeface="Arial" pitchFamily="34" charset="0"/>
              </a:defRPr>
            </a:lvl4pPr>
            <a:lvl5pPr fontAlgn="base">
              <a:spcBef>
                <a:spcPct val="0"/>
              </a:spcBef>
              <a:spcAft>
                <a:spcPct val="0"/>
              </a:spcAft>
              <a:tabLst>
                <a:tab pos="657225" algn="l"/>
              </a:tabLst>
              <a:defRPr>
                <a:solidFill>
                  <a:schemeClr val="tx1"/>
                </a:solidFill>
                <a:latin typeface="Arial" pitchFamily="34" charset="0"/>
                <a:cs typeface="Arial" pitchFamily="34" charset="0"/>
              </a:defRPr>
            </a:lvl5pPr>
            <a:lvl6pPr fontAlgn="base">
              <a:spcBef>
                <a:spcPct val="0"/>
              </a:spcBef>
              <a:spcAft>
                <a:spcPct val="0"/>
              </a:spcAft>
              <a:tabLst>
                <a:tab pos="657225" algn="l"/>
              </a:tabLst>
              <a:defRPr>
                <a:solidFill>
                  <a:schemeClr val="tx1"/>
                </a:solidFill>
                <a:latin typeface="Arial" pitchFamily="34" charset="0"/>
                <a:cs typeface="Arial" pitchFamily="34" charset="0"/>
              </a:defRPr>
            </a:lvl6pPr>
            <a:lvl7pPr fontAlgn="base">
              <a:spcBef>
                <a:spcPct val="0"/>
              </a:spcBef>
              <a:spcAft>
                <a:spcPct val="0"/>
              </a:spcAft>
              <a:tabLst>
                <a:tab pos="657225" algn="l"/>
              </a:tabLst>
              <a:defRPr>
                <a:solidFill>
                  <a:schemeClr val="tx1"/>
                </a:solidFill>
                <a:latin typeface="Arial" pitchFamily="34" charset="0"/>
                <a:cs typeface="Arial" pitchFamily="34" charset="0"/>
              </a:defRPr>
            </a:lvl7pPr>
            <a:lvl8pPr fontAlgn="base">
              <a:spcBef>
                <a:spcPct val="0"/>
              </a:spcBef>
              <a:spcAft>
                <a:spcPct val="0"/>
              </a:spcAft>
              <a:tabLst>
                <a:tab pos="657225" algn="l"/>
              </a:tabLst>
              <a:defRPr>
                <a:solidFill>
                  <a:schemeClr val="tx1"/>
                </a:solidFill>
                <a:latin typeface="Arial" pitchFamily="34" charset="0"/>
                <a:cs typeface="Arial" pitchFamily="34" charset="0"/>
              </a:defRPr>
            </a:lvl8pPr>
            <a:lvl9pPr fontAlgn="base">
              <a:spcBef>
                <a:spcPct val="0"/>
              </a:spcBef>
              <a:spcAft>
                <a:spcPct val="0"/>
              </a:spcAft>
              <a:tabLst>
                <a:tab pos="65722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657225" algn="l"/>
              </a:tabLst>
            </a:pPr>
            <a:endParaRPr kumimoji="0" lang="pt-BR" altLang="pt-BR" sz="1800" b="0" i="0" u="none" strike="noStrike" cap="none" normalizeH="0" baseline="0">
              <a:ln>
                <a:noFill/>
              </a:ln>
              <a:solidFill>
                <a:schemeClr val="tx1"/>
              </a:solidFill>
              <a:effectLst/>
              <a:latin typeface="Arial" pitchFamily="34" charset="0"/>
              <a:cs typeface="Arial" pitchFamily="34" charset="0"/>
            </a:endParaRPr>
          </a:p>
        </p:txBody>
      </p:sp>
      <p:sp>
        <p:nvSpPr>
          <p:cNvPr id="8" name="Seta para a direita 7"/>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624328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855025670"/>
              </p:ext>
            </p:extLst>
          </p:nvPr>
        </p:nvGraphicFramePr>
        <p:xfrm>
          <a:off x="313790" y="423081"/>
          <a:ext cx="10508884" cy="6297810"/>
        </p:xfrm>
        <a:graphic>
          <a:graphicData uri="http://schemas.openxmlformats.org/drawingml/2006/table">
            <a:tbl>
              <a:tblPr firstRow="1" firstCol="1" lastRow="1" lastCol="1" bandRow="1" bandCol="1">
                <a:tableStyleId>{2D5ABB26-0587-4C30-8999-92F81FD0307C}</a:tableStyleId>
              </a:tblPr>
              <a:tblGrid>
                <a:gridCol w="10508884">
                  <a:extLst>
                    <a:ext uri="{9D8B030D-6E8A-4147-A177-3AD203B41FA5}">
                      <a16:colId xmlns:a16="http://schemas.microsoft.com/office/drawing/2014/main" val="20000"/>
                    </a:ext>
                  </a:extLst>
                </a:gridCol>
              </a:tblGrid>
              <a:tr h="6297810">
                <a:tc>
                  <a:txBody>
                    <a:bodyPr/>
                    <a:lstStyle/>
                    <a:p>
                      <a:pPr marL="12065" algn="just">
                        <a:spcBef>
                          <a:spcPts val="205"/>
                        </a:spcBef>
                        <a:spcAft>
                          <a:spcPts val="0"/>
                        </a:spcAft>
                      </a:pPr>
                      <a:r>
                        <a:rPr lang="pt-PT" sz="1500" b="1" u="sng" dirty="0">
                          <a:effectLst/>
                        </a:rPr>
                        <a:t>Preservação</a:t>
                      </a:r>
                      <a:r>
                        <a:rPr lang="pt-PT" sz="1500" b="1" u="sng" spc="-30" dirty="0">
                          <a:effectLst/>
                        </a:rPr>
                        <a:t> </a:t>
                      </a:r>
                      <a:r>
                        <a:rPr lang="pt-PT" sz="1500" b="1" u="sng" dirty="0">
                          <a:effectLst/>
                        </a:rPr>
                        <a:t>e</a:t>
                      </a:r>
                      <a:r>
                        <a:rPr lang="pt-PT" sz="1500" b="1" u="sng" spc="-30" dirty="0">
                          <a:effectLst/>
                        </a:rPr>
                        <a:t> </a:t>
                      </a:r>
                      <a:r>
                        <a:rPr lang="pt-PT" sz="1500" b="1" u="sng" dirty="0">
                          <a:effectLst/>
                        </a:rPr>
                        <a:t>fortalecimento</a:t>
                      </a:r>
                      <a:r>
                        <a:rPr lang="pt-PT" sz="1500" b="1" u="sng" spc="-25" dirty="0">
                          <a:effectLst/>
                        </a:rPr>
                        <a:t> </a:t>
                      </a:r>
                      <a:r>
                        <a:rPr lang="pt-PT" sz="1500" b="1" u="sng" dirty="0">
                          <a:effectLst/>
                        </a:rPr>
                        <a:t>da</a:t>
                      </a:r>
                      <a:r>
                        <a:rPr lang="pt-PT" sz="1500" b="1" u="sng" spc="-25" dirty="0">
                          <a:effectLst/>
                        </a:rPr>
                        <a:t> </a:t>
                      </a:r>
                      <a:r>
                        <a:rPr lang="pt-PT" sz="1500" b="1" u="sng" dirty="0">
                          <a:effectLst/>
                        </a:rPr>
                        <a:t>convivência</a:t>
                      </a:r>
                      <a:r>
                        <a:rPr lang="pt-PT" sz="1500" b="1" u="sng" spc="-20" dirty="0">
                          <a:effectLst/>
                        </a:rPr>
                        <a:t> </a:t>
                      </a:r>
                      <a:r>
                        <a:rPr lang="pt-PT" sz="1500" b="1" u="sng" dirty="0">
                          <a:effectLst/>
                        </a:rPr>
                        <a:t>comunitária</a:t>
                      </a:r>
                    </a:p>
                    <a:p>
                      <a:pPr marL="12065" algn="just">
                        <a:spcBef>
                          <a:spcPts val="205"/>
                        </a:spcBef>
                        <a:spcAft>
                          <a:spcPts val="0"/>
                        </a:spcAft>
                      </a:pPr>
                      <a:endParaRPr lang="pt-BR" sz="1500" dirty="0">
                        <a:effectLst/>
                      </a:endParaRPr>
                    </a:p>
                    <a:p>
                      <a:pPr marL="457200" marR="1461135" lvl="1" indent="0" algn="just">
                        <a:lnSpc>
                          <a:spcPct val="125000"/>
                        </a:lnSpc>
                        <a:spcBef>
                          <a:spcPts val="285"/>
                        </a:spcBef>
                        <a:spcAft>
                          <a:spcPts val="0"/>
                        </a:spcAft>
                        <a:buSzPts val="1000"/>
                        <a:buFont typeface="Franklin Gothic Medium"/>
                        <a:buNone/>
                        <a:tabLst>
                          <a:tab pos="360680" algn="l"/>
                          <a:tab pos="898525" algn="l"/>
                        </a:tabLst>
                      </a:pPr>
                      <a:r>
                        <a:rPr lang="pt-PT" sz="1500" spc="-10" dirty="0">
                          <a:effectLst/>
                        </a:rPr>
                        <a:t>4.46. O acolhimento</a:t>
                      </a:r>
                      <a:r>
                        <a:rPr lang="pt-PT" sz="1500" spc="-5" dirty="0">
                          <a:effectLst/>
                        </a:rPr>
                        <a:t> </a:t>
                      </a:r>
                      <a:r>
                        <a:rPr lang="pt-PT" sz="1500" spc="-10" dirty="0">
                          <a:effectLst/>
                        </a:rPr>
                        <a:t>ocorre</a:t>
                      </a:r>
                      <a:r>
                        <a:rPr lang="pt-PT" sz="1500" spc="-20" dirty="0">
                          <a:effectLst/>
                        </a:rPr>
                        <a:t> </a:t>
                      </a:r>
                      <a:r>
                        <a:rPr lang="pt-PT" sz="1500" spc="-10" dirty="0">
                          <a:effectLst/>
                        </a:rPr>
                        <a:t>no</a:t>
                      </a:r>
                      <a:r>
                        <a:rPr lang="pt-PT" sz="1500" spc="-15" dirty="0">
                          <a:effectLst/>
                        </a:rPr>
                        <a:t> </a:t>
                      </a:r>
                      <a:r>
                        <a:rPr lang="pt-PT" sz="1500" spc="-10" dirty="0">
                          <a:effectLst/>
                        </a:rPr>
                        <a:t>local</a:t>
                      </a:r>
                      <a:r>
                        <a:rPr lang="pt-PT" sz="1500" spc="-15" dirty="0">
                          <a:effectLst/>
                        </a:rPr>
                        <a:t> </a:t>
                      </a:r>
                      <a:r>
                        <a:rPr lang="pt-PT" sz="1500" spc="-10" dirty="0">
                          <a:effectLst/>
                        </a:rPr>
                        <a:t>mais</a:t>
                      </a:r>
                      <a:r>
                        <a:rPr lang="pt-PT" sz="1500" spc="-15" dirty="0">
                          <a:effectLst/>
                        </a:rPr>
                        <a:t> </a:t>
                      </a:r>
                      <a:r>
                        <a:rPr lang="pt-PT" sz="1500" spc="-10" dirty="0">
                          <a:effectLst/>
                        </a:rPr>
                        <a:t>próximo</a:t>
                      </a:r>
                      <a:r>
                        <a:rPr lang="pt-PT" sz="1500" spc="-15" dirty="0">
                          <a:effectLst/>
                        </a:rPr>
                        <a:t> </a:t>
                      </a:r>
                      <a:r>
                        <a:rPr lang="pt-PT" sz="1500" spc="-10" dirty="0">
                          <a:effectLst/>
                        </a:rPr>
                        <a:t>à</a:t>
                      </a:r>
                      <a:r>
                        <a:rPr lang="pt-PT" sz="1500" spc="-5" dirty="0">
                          <a:effectLst/>
                        </a:rPr>
                        <a:t> </a:t>
                      </a:r>
                      <a:r>
                        <a:rPr lang="pt-PT" sz="1500" spc="-10" dirty="0">
                          <a:effectLst/>
                        </a:rPr>
                        <a:t>residência dos</a:t>
                      </a:r>
                      <a:r>
                        <a:rPr lang="pt-PT" sz="1500" spc="-15" dirty="0">
                          <a:effectLst/>
                        </a:rPr>
                        <a:t> </a:t>
                      </a:r>
                      <a:r>
                        <a:rPr lang="pt-PT" sz="1500" spc="-10" dirty="0">
                          <a:effectLst/>
                        </a:rPr>
                        <a:t>pais</a:t>
                      </a:r>
                      <a:r>
                        <a:rPr lang="pt-PT" sz="1500" spc="-15" dirty="0">
                          <a:effectLst/>
                        </a:rPr>
                        <a:t> </a:t>
                      </a:r>
                      <a:r>
                        <a:rPr lang="pt-PT" sz="1500" spc="-10" dirty="0">
                          <a:effectLst/>
                        </a:rPr>
                        <a:t>ou</a:t>
                      </a:r>
                      <a:r>
                        <a:rPr lang="pt-PT" sz="1500" spc="-20" dirty="0">
                          <a:effectLst/>
                        </a:rPr>
                        <a:t> </a:t>
                      </a:r>
                      <a:r>
                        <a:rPr lang="pt-PT" sz="1500" spc="-10" dirty="0">
                          <a:effectLst/>
                        </a:rPr>
                        <a:t>do</a:t>
                      </a:r>
                      <a:r>
                        <a:rPr lang="pt-PT" sz="1500" spc="-15" dirty="0">
                          <a:effectLst/>
                        </a:rPr>
                        <a:t> </a:t>
                      </a:r>
                      <a:r>
                        <a:rPr lang="pt-PT" sz="1500" spc="-10" dirty="0">
                          <a:effectLst/>
                        </a:rPr>
                        <a:t>responsável?</a:t>
                      </a:r>
                      <a:r>
                        <a:rPr lang="pt-PT" sz="1500" spc="-235" dirty="0">
                          <a:effectLst/>
                        </a:rPr>
                        <a:t> </a:t>
                      </a:r>
                      <a:r>
                        <a:rPr lang="pt-PT" sz="1500" spc="-10" dirty="0">
                          <a:effectLst/>
                        </a:rPr>
                        <a:t>(___) Sim	(___)</a:t>
                      </a:r>
                      <a:r>
                        <a:rPr lang="pt-PT" sz="1500" spc="-5" dirty="0">
                          <a:effectLst/>
                        </a:rPr>
                        <a:t> </a:t>
                      </a:r>
                      <a:r>
                        <a:rPr lang="pt-PT" sz="1500" spc="-10" dirty="0">
                          <a:effectLst/>
                        </a:rPr>
                        <a:t>Não</a:t>
                      </a:r>
                      <a:endParaRPr lang="pt-BR" sz="1500" spc="-10" dirty="0">
                        <a:effectLst/>
                      </a:endParaRPr>
                    </a:p>
                    <a:p>
                      <a:pPr marL="457200" marR="529590" lvl="1" indent="0" algn="just">
                        <a:lnSpc>
                          <a:spcPct val="125000"/>
                        </a:lnSpc>
                        <a:spcBef>
                          <a:spcPts val="5"/>
                        </a:spcBef>
                        <a:spcAft>
                          <a:spcPts val="0"/>
                        </a:spcAft>
                        <a:buSzPts val="1000"/>
                        <a:buFont typeface="Franklin Gothic Medium"/>
                        <a:buNone/>
                        <a:tabLst>
                          <a:tab pos="360680" algn="l"/>
                          <a:tab pos="898525" algn="l"/>
                        </a:tabLst>
                      </a:pPr>
                      <a:r>
                        <a:rPr lang="pt-PT" sz="1500" spc="-10" dirty="0">
                          <a:effectLst/>
                        </a:rPr>
                        <a:t>4.47. As</a:t>
                      </a:r>
                      <a:r>
                        <a:rPr lang="pt-PT" sz="1500" spc="-20" dirty="0">
                          <a:effectLst/>
                        </a:rPr>
                        <a:t> </a:t>
                      </a:r>
                      <a:r>
                        <a:rPr lang="pt-PT" sz="1500" spc="-10" dirty="0">
                          <a:effectLst/>
                        </a:rPr>
                        <a:t>crianças</a:t>
                      </a:r>
                      <a:r>
                        <a:rPr lang="pt-PT" sz="1500" spc="-15" dirty="0">
                          <a:effectLst/>
                        </a:rPr>
                        <a:t> </a:t>
                      </a:r>
                      <a:r>
                        <a:rPr lang="pt-PT" sz="1500" spc="-10" dirty="0">
                          <a:effectLst/>
                        </a:rPr>
                        <a:t>e</a:t>
                      </a:r>
                      <a:r>
                        <a:rPr lang="pt-PT" sz="1500" spc="-25" dirty="0">
                          <a:effectLst/>
                        </a:rPr>
                        <a:t> </a:t>
                      </a:r>
                      <a:r>
                        <a:rPr lang="pt-PT" sz="1500" spc="-10" dirty="0">
                          <a:effectLst/>
                        </a:rPr>
                        <a:t>os</a:t>
                      </a:r>
                      <a:r>
                        <a:rPr lang="pt-PT" sz="1500" spc="-20" dirty="0">
                          <a:effectLst/>
                        </a:rPr>
                        <a:t> </a:t>
                      </a:r>
                      <a:r>
                        <a:rPr lang="pt-PT" sz="1500" spc="-10" dirty="0">
                          <a:effectLst/>
                        </a:rPr>
                        <a:t>adolescentes frequentam a</a:t>
                      </a:r>
                      <a:r>
                        <a:rPr lang="pt-PT" sz="1500" spc="-20" dirty="0">
                          <a:effectLst/>
                        </a:rPr>
                        <a:t> </a:t>
                      </a:r>
                      <a:r>
                        <a:rPr lang="pt-PT" sz="1500" spc="-10" dirty="0">
                          <a:effectLst/>
                        </a:rPr>
                        <a:t>mesma</a:t>
                      </a:r>
                      <a:r>
                        <a:rPr lang="pt-PT" sz="1500" spc="-15" dirty="0">
                          <a:effectLst/>
                        </a:rPr>
                        <a:t> </a:t>
                      </a:r>
                      <a:r>
                        <a:rPr lang="pt-PT" sz="1500" spc="-10" dirty="0">
                          <a:effectLst/>
                        </a:rPr>
                        <a:t>escola em</a:t>
                      </a:r>
                      <a:r>
                        <a:rPr lang="pt-PT" sz="1500" spc="-25" dirty="0">
                          <a:effectLst/>
                        </a:rPr>
                        <a:t> </a:t>
                      </a:r>
                      <a:r>
                        <a:rPr lang="pt-PT" sz="1500" spc="-10" dirty="0">
                          <a:effectLst/>
                        </a:rPr>
                        <a:t>que</a:t>
                      </a:r>
                      <a:r>
                        <a:rPr lang="pt-PT" sz="1500" spc="-15" dirty="0">
                          <a:effectLst/>
                        </a:rPr>
                        <a:t> </a:t>
                      </a:r>
                      <a:r>
                        <a:rPr lang="pt-PT" sz="1500" spc="-10" dirty="0">
                          <a:effectLst/>
                        </a:rPr>
                        <a:t>estudavam</a:t>
                      </a:r>
                      <a:r>
                        <a:rPr lang="pt-PT" sz="1500" spc="-15" dirty="0">
                          <a:effectLst/>
                        </a:rPr>
                        <a:t> </a:t>
                      </a:r>
                      <a:r>
                        <a:rPr lang="pt-PT" sz="1500" spc="-10" dirty="0">
                          <a:effectLst/>
                        </a:rPr>
                        <a:t>antes</a:t>
                      </a:r>
                      <a:r>
                        <a:rPr lang="pt-PT" sz="1500" spc="-5" dirty="0">
                          <a:effectLst/>
                        </a:rPr>
                        <a:t> </a:t>
                      </a:r>
                      <a:r>
                        <a:rPr lang="pt-PT" sz="1500" spc="-10" dirty="0">
                          <a:effectLst/>
                        </a:rPr>
                        <a:t>do</a:t>
                      </a:r>
                      <a:r>
                        <a:rPr lang="pt-PT" sz="1500" spc="-20" dirty="0">
                          <a:effectLst/>
                        </a:rPr>
                        <a:t> </a:t>
                      </a:r>
                      <a:r>
                        <a:rPr lang="pt-PT" sz="1500" spc="-10" dirty="0">
                          <a:effectLst/>
                        </a:rPr>
                        <a:t>acolhimento?</a:t>
                      </a:r>
                      <a:r>
                        <a:rPr lang="pt-PT" sz="1500" spc="-235" dirty="0">
                          <a:effectLst/>
                        </a:rPr>
                        <a:t> </a:t>
                      </a:r>
                      <a:r>
                        <a:rPr lang="pt-PT" sz="1500" spc="-10" dirty="0">
                          <a:effectLst/>
                        </a:rPr>
                        <a:t>(___) Sim	(___)</a:t>
                      </a:r>
                      <a:r>
                        <a:rPr lang="pt-PT" sz="1500" spc="-5" dirty="0">
                          <a:effectLst/>
                        </a:rPr>
                        <a:t> </a:t>
                      </a:r>
                      <a:r>
                        <a:rPr lang="pt-PT" sz="1500" spc="-10" dirty="0">
                          <a:effectLst/>
                        </a:rPr>
                        <a:t>Não</a:t>
                      </a:r>
                      <a:endParaRPr lang="pt-BR" sz="1500" spc="-10" dirty="0">
                        <a:effectLst/>
                      </a:endParaRPr>
                    </a:p>
                    <a:p>
                      <a:pPr marL="457200" marR="21590" lvl="1" indent="0" algn="just">
                        <a:spcBef>
                          <a:spcPts val="5"/>
                        </a:spcBef>
                        <a:spcAft>
                          <a:spcPts val="0"/>
                        </a:spcAft>
                        <a:buSzPts val="1000"/>
                        <a:buFont typeface="Franklin Gothic Medium"/>
                        <a:buNone/>
                        <a:tabLst>
                          <a:tab pos="360680" algn="l"/>
                        </a:tabLst>
                      </a:pPr>
                      <a:r>
                        <a:rPr lang="pt-PT" sz="1500" spc="-10" dirty="0">
                          <a:effectLst/>
                        </a:rPr>
                        <a:t>4.48. As</a:t>
                      </a:r>
                      <a:r>
                        <a:rPr lang="pt-PT" sz="1500" spc="10" dirty="0">
                          <a:effectLst/>
                        </a:rPr>
                        <a:t> </a:t>
                      </a:r>
                      <a:r>
                        <a:rPr lang="pt-PT" sz="1500" spc="-10" dirty="0">
                          <a:effectLst/>
                        </a:rPr>
                        <a:t>crianças</a:t>
                      </a:r>
                      <a:r>
                        <a:rPr lang="pt-PT" sz="1500" spc="10" dirty="0">
                          <a:effectLst/>
                        </a:rPr>
                        <a:t> </a:t>
                      </a:r>
                      <a:r>
                        <a:rPr lang="pt-PT" sz="1500" spc="-10" dirty="0">
                          <a:effectLst/>
                        </a:rPr>
                        <a:t>e</a:t>
                      </a:r>
                      <a:r>
                        <a:rPr lang="pt-PT" sz="1500" spc="245" dirty="0">
                          <a:effectLst/>
                        </a:rPr>
                        <a:t> </a:t>
                      </a:r>
                      <a:r>
                        <a:rPr lang="pt-PT" sz="1500" spc="-10" dirty="0">
                          <a:effectLst/>
                        </a:rPr>
                        <a:t>adolescentes</a:t>
                      </a:r>
                      <a:r>
                        <a:rPr lang="pt-PT" sz="1500" spc="10" dirty="0">
                          <a:effectLst/>
                        </a:rPr>
                        <a:t> </a:t>
                      </a:r>
                      <a:r>
                        <a:rPr lang="pt-PT" sz="1500" spc="-10" dirty="0">
                          <a:effectLst/>
                        </a:rPr>
                        <a:t>continuam</a:t>
                      </a:r>
                      <a:r>
                        <a:rPr lang="pt-PT" sz="1500" spc="15" dirty="0">
                          <a:effectLst/>
                        </a:rPr>
                        <a:t> </a:t>
                      </a:r>
                      <a:r>
                        <a:rPr lang="pt-PT" sz="1500" spc="-10" dirty="0">
                          <a:effectLst/>
                        </a:rPr>
                        <a:t>frequentando</a:t>
                      </a:r>
                      <a:r>
                        <a:rPr lang="pt-PT" sz="1500" spc="15" dirty="0">
                          <a:effectLst/>
                        </a:rPr>
                        <a:t> </a:t>
                      </a:r>
                      <a:r>
                        <a:rPr lang="pt-PT" sz="1500" spc="-10" dirty="0">
                          <a:effectLst/>
                        </a:rPr>
                        <a:t>as</a:t>
                      </a:r>
                      <a:r>
                        <a:rPr lang="pt-PT" sz="1500" spc="245" dirty="0">
                          <a:effectLst/>
                        </a:rPr>
                        <a:t> </a:t>
                      </a:r>
                      <a:r>
                        <a:rPr lang="pt-PT" sz="1500" spc="-10" dirty="0">
                          <a:effectLst/>
                        </a:rPr>
                        <a:t>atividades</a:t>
                      </a:r>
                      <a:r>
                        <a:rPr lang="pt-PT" sz="1500" spc="10" dirty="0">
                          <a:effectLst/>
                        </a:rPr>
                        <a:t> </a:t>
                      </a:r>
                      <a:r>
                        <a:rPr lang="pt-PT" sz="1500" spc="-10" dirty="0">
                          <a:effectLst/>
                        </a:rPr>
                        <a:t>que</a:t>
                      </a:r>
                      <a:r>
                        <a:rPr lang="pt-PT" sz="1500" spc="245" dirty="0">
                          <a:effectLst/>
                        </a:rPr>
                        <a:t> </a:t>
                      </a:r>
                      <a:r>
                        <a:rPr lang="pt-PT" sz="1500" spc="-10" dirty="0">
                          <a:effectLst/>
                        </a:rPr>
                        <a:t>realizavam</a:t>
                      </a:r>
                      <a:r>
                        <a:rPr lang="pt-PT" sz="1500" spc="15" dirty="0">
                          <a:effectLst/>
                        </a:rPr>
                        <a:t> </a:t>
                      </a:r>
                      <a:r>
                        <a:rPr lang="pt-PT" sz="1500" spc="-10" dirty="0">
                          <a:effectLst/>
                        </a:rPr>
                        <a:t>antes  do</a:t>
                      </a:r>
                      <a:r>
                        <a:rPr lang="pt-PT" sz="1500" spc="5" dirty="0">
                          <a:effectLst/>
                        </a:rPr>
                        <a:t> </a:t>
                      </a:r>
                      <a:r>
                        <a:rPr lang="pt-PT" sz="1500" spc="-10" dirty="0">
                          <a:effectLst/>
                        </a:rPr>
                        <a:t>acolhimento</a:t>
                      </a:r>
                      <a:r>
                        <a:rPr lang="pt-PT" sz="1500" spc="-235" dirty="0">
                          <a:effectLst/>
                        </a:rPr>
                        <a:t> </a:t>
                      </a:r>
                      <a:r>
                        <a:rPr lang="pt-PT" sz="1500" spc="-10" dirty="0">
                          <a:effectLst/>
                        </a:rPr>
                        <a:t>(atividades</a:t>
                      </a:r>
                      <a:r>
                        <a:rPr lang="pt-PT" sz="1500" spc="5" dirty="0">
                          <a:effectLst/>
                        </a:rPr>
                        <a:t> </a:t>
                      </a:r>
                      <a:r>
                        <a:rPr lang="pt-PT" sz="1500" spc="-10" dirty="0">
                          <a:effectLst/>
                        </a:rPr>
                        <a:t>esportivas,</a:t>
                      </a:r>
                      <a:r>
                        <a:rPr lang="pt-PT" sz="1500" spc="5" dirty="0">
                          <a:effectLst/>
                        </a:rPr>
                        <a:t> </a:t>
                      </a:r>
                      <a:r>
                        <a:rPr lang="pt-PT" sz="1500" spc="-10" dirty="0">
                          <a:effectLst/>
                        </a:rPr>
                        <a:t>culturais,</a:t>
                      </a:r>
                      <a:r>
                        <a:rPr lang="pt-PT" sz="1500" spc="15" dirty="0">
                          <a:effectLst/>
                        </a:rPr>
                        <a:t> </a:t>
                      </a:r>
                      <a:r>
                        <a:rPr lang="pt-PT" sz="1500" spc="-10" dirty="0">
                          <a:effectLst/>
                        </a:rPr>
                        <a:t>religiosas</a:t>
                      </a:r>
                      <a:r>
                        <a:rPr lang="pt-PT" sz="1500" spc="5" dirty="0">
                          <a:effectLst/>
                        </a:rPr>
                        <a:t> </a:t>
                      </a:r>
                      <a:r>
                        <a:rPr lang="pt-PT" sz="1500" spc="-10" dirty="0">
                          <a:effectLst/>
                        </a:rPr>
                        <a:t>entre outras)?</a:t>
                      </a:r>
                      <a:endParaRPr lang="pt-BR" sz="1500" spc="-10" dirty="0">
                        <a:effectLst/>
                      </a:endParaRPr>
                    </a:p>
                    <a:p>
                      <a:pPr marL="12065" algn="just">
                        <a:spcBef>
                          <a:spcPts val="290"/>
                        </a:spcBef>
                        <a:spcAft>
                          <a:spcPts val="0"/>
                        </a:spcAft>
                        <a:tabLst>
                          <a:tab pos="898525" algn="l"/>
                        </a:tabLst>
                      </a:pPr>
                      <a:r>
                        <a:rPr lang="pt-PT" sz="1500" dirty="0">
                          <a:effectLst/>
                        </a:rPr>
                        <a:t>(___) Sim	(___)</a:t>
                      </a:r>
                      <a:r>
                        <a:rPr lang="pt-PT" sz="1500" spc="-15" dirty="0">
                          <a:effectLst/>
                        </a:rPr>
                        <a:t> </a:t>
                      </a:r>
                      <a:r>
                        <a:rPr lang="pt-PT" sz="1500" dirty="0">
                          <a:effectLst/>
                        </a:rPr>
                        <a:t>Não</a:t>
                      </a:r>
                      <a:endParaRPr lang="pt-BR" sz="1500" dirty="0">
                        <a:effectLst/>
                      </a:endParaRPr>
                    </a:p>
                    <a:p>
                      <a:pPr marL="457200" marR="17145" lvl="1" indent="0" algn="just">
                        <a:spcBef>
                          <a:spcPts val="290"/>
                        </a:spcBef>
                        <a:spcAft>
                          <a:spcPts val="0"/>
                        </a:spcAft>
                        <a:buSzPts val="1000"/>
                        <a:buFont typeface="Franklin Gothic Medium"/>
                        <a:buNone/>
                        <a:tabLst>
                          <a:tab pos="360680" algn="l"/>
                        </a:tabLst>
                      </a:pPr>
                      <a:r>
                        <a:rPr lang="pt-PT" sz="1500" spc="-10" dirty="0">
                          <a:effectLst/>
                        </a:rPr>
                        <a:t>4.49. Todas</a:t>
                      </a:r>
                      <a:r>
                        <a:rPr lang="pt-PT" sz="1500" spc="85" dirty="0">
                          <a:effectLst/>
                        </a:rPr>
                        <a:t> </a:t>
                      </a:r>
                      <a:r>
                        <a:rPr lang="pt-PT" sz="1500" spc="-10" dirty="0">
                          <a:effectLst/>
                        </a:rPr>
                        <a:t>as</a:t>
                      </a:r>
                      <a:r>
                        <a:rPr lang="pt-PT" sz="1500" spc="90" dirty="0">
                          <a:effectLst/>
                        </a:rPr>
                        <a:t> </a:t>
                      </a:r>
                      <a:r>
                        <a:rPr lang="pt-PT" sz="1500" spc="-10" dirty="0">
                          <a:effectLst/>
                        </a:rPr>
                        <a:t>crianças</a:t>
                      </a:r>
                      <a:r>
                        <a:rPr lang="pt-PT" sz="1500" spc="90" dirty="0">
                          <a:effectLst/>
                        </a:rPr>
                        <a:t> </a:t>
                      </a:r>
                      <a:r>
                        <a:rPr lang="pt-PT" sz="1500" spc="-10" dirty="0">
                          <a:effectLst/>
                        </a:rPr>
                        <a:t>ou</a:t>
                      </a:r>
                      <a:r>
                        <a:rPr lang="pt-PT" sz="1500" spc="95" dirty="0">
                          <a:effectLst/>
                        </a:rPr>
                        <a:t> </a:t>
                      </a:r>
                      <a:r>
                        <a:rPr lang="pt-PT" sz="1500" spc="-10" dirty="0">
                          <a:effectLst/>
                        </a:rPr>
                        <a:t>adolescentes</a:t>
                      </a:r>
                      <a:r>
                        <a:rPr lang="pt-PT" sz="1500" spc="95" dirty="0">
                          <a:effectLst/>
                        </a:rPr>
                        <a:t> </a:t>
                      </a:r>
                      <a:r>
                        <a:rPr lang="pt-PT" sz="1500" spc="-10" dirty="0">
                          <a:effectLst/>
                        </a:rPr>
                        <a:t>frequentam</a:t>
                      </a:r>
                      <a:r>
                        <a:rPr lang="pt-PT" sz="1500" spc="105" dirty="0">
                          <a:effectLst/>
                        </a:rPr>
                        <a:t> </a:t>
                      </a:r>
                      <a:r>
                        <a:rPr lang="pt-PT" sz="1500" spc="-10" dirty="0">
                          <a:effectLst/>
                        </a:rPr>
                        <a:t>creches,</a:t>
                      </a:r>
                      <a:r>
                        <a:rPr lang="pt-PT" sz="1500" spc="105" dirty="0">
                          <a:effectLst/>
                        </a:rPr>
                        <a:t> </a:t>
                      </a:r>
                      <a:r>
                        <a:rPr lang="pt-PT" sz="1500" spc="-10" dirty="0">
                          <a:effectLst/>
                        </a:rPr>
                        <a:t>escolas,</a:t>
                      </a:r>
                      <a:r>
                        <a:rPr lang="pt-PT" sz="1500" spc="100" dirty="0">
                          <a:effectLst/>
                        </a:rPr>
                        <a:t> </a:t>
                      </a:r>
                      <a:r>
                        <a:rPr lang="pt-PT" sz="1500" spc="-10" dirty="0">
                          <a:effectLst/>
                        </a:rPr>
                        <a:t>serviços</a:t>
                      </a:r>
                      <a:r>
                        <a:rPr lang="pt-PT" sz="1500" spc="100" dirty="0">
                          <a:effectLst/>
                        </a:rPr>
                        <a:t> </a:t>
                      </a:r>
                      <a:r>
                        <a:rPr lang="pt-PT" sz="1500" spc="-10" dirty="0">
                          <a:effectLst/>
                        </a:rPr>
                        <a:t>de</a:t>
                      </a:r>
                      <a:r>
                        <a:rPr lang="pt-PT" sz="1500" spc="90" dirty="0">
                          <a:effectLst/>
                        </a:rPr>
                        <a:t> </a:t>
                      </a:r>
                      <a:r>
                        <a:rPr lang="pt-PT" sz="1500" spc="-10" dirty="0">
                          <a:effectLst/>
                        </a:rPr>
                        <a:t>convivência</a:t>
                      </a:r>
                      <a:r>
                        <a:rPr lang="pt-PT" sz="1500" spc="105" dirty="0">
                          <a:effectLst/>
                        </a:rPr>
                        <a:t> </a:t>
                      </a:r>
                      <a:r>
                        <a:rPr lang="pt-PT" sz="1500" spc="-10" dirty="0">
                          <a:effectLst/>
                        </a:rPr>
                        <a:t>e</a:t>
                      </a:r>
                      <a:r>
                        <a:rPr lang="pt-PT" sz="1500" spc="85" dirty="0">
                          <a:effectLst/>
                        </a:rPr>
                        <a:t> </a:t>
                      </a:r>
                      <a:r>
                        <a:rPr lang="pt-PT" sz="1500" spc="-10" dirty="0">
                          <a:effectLst/>
                        </a:rPr>
                        <a:t>fortalecimento</a:t>
                      </a:r>
                      <a:r>
                        <a:rPr lang="pt-PT" sz="1500" spc="105" dirty="0">
                          <a:effectLst/>
                        </a:rPr>
                        <a:t> </a:t>
                      </a:r>
                      <a:r>
                        <a:rPr lang="pt-PT" sz="1500" spc="-10" dirty="0">
                          <a:effectLst/>
                        </a:rPr>
                        <a:t>de</a:t>
                      </a:r>
                      <a:r>
                        <a:rPr lang="pt-PT" sz="1500" spc="-235" dirty="0">
                          <a:effectLst/>
                        </a:rPr>
                        <a:t> </a:t>
                      </a:r>
                      <a:r>
                        <a:rPr lang="pt-PT" sz="1500" spc="-10" dirty="0">
                          <a:effectLst/>
                        </a:rPr>
                        <a:t>vínculos,</a:t>
                      </a:r>
                      <a:r>
                        <a:rPr lang="pt-PT" sz="1500" spc="10" dirty="0">
                          <a:effectLst/>
                        </a:rPr>
                        <a:t> </a:t>
                      </a:r>
                      <a:r>
                        <a:rPr lang="pt-PT" sz="1500" spc="-10" dirty="0">
                          <a:effectLst/>
                        </a:rPr>
                        <a:t>pós-escola?</a:t>
                      </a:r>
                      <a:endParaRPr lang="pt-BR" sz="1500" spc="-10" dirty="0">
                        <a:effectLst/>
                      </a:endParaRPr>
                    </a:p>
                    <a:p>
                      <a:pPr marL="12065" algn="just">
                        <a:spcBef>
                          <a:spcPts val="280"/>
                        </a:spcBef>
                        <a:spcAft>
                          <a:spcPts val="0"/>
                        </a:spcAft>
                        <a:tabLst>
                          <a:tab pos="898525" algn="l"/>
                        </a:tabLst>
                      </a:pPr>
                      <a:r>
                        <a:rPr lang="pt-PT" sz="1500" dirty="0">
                          <a:effectLst/>
                        </a:rPr>
                        <a:t>(___) Sim	(___)</a:t>
                      </a:r>
                      <a:r>
                        <a:rPr lang="pt-PT" sz="1500" spc="-15" dirty="0">
                          <a:effectLst/>
                        </a:rPr>
                        <a:t> </a:t>
                      </a:r>
                      <a:r>
                        <a:rPr lang="pt-PT" sz="1500" dirty="0">
                          <a:effectLst/>
                        </a:rPr>
                        <a:t>Não</a:t>
                      </a:r>
                      <a:endParaRPr lang="pt-BR" sz="1500" dirty="0">
                        <a:effectLst/>
                      </a:endParaRPr>
                    </a:p>
                    <a:p>
                      <a:pPr marL="457200" marR="704215" lvl="1" indent="0" algn="just">
                        <a:lnSpc>
                          <a:spcPct val="125000"/>
                        </a:lnSpc>
                        <a:spcBef>
                          <a:spcPts val="285"/>
                        </a:spcBef>
                        <a:spcAft>
                          <a:spcPts val="0"/>
                        </a:spcAft>
                        <a:buSzPts val="1000"/>
                        <a:buFont typeface="Franklin Gothic Medium"/>
                        <a:buNone/>
                        <a:tabLst>
                          <a:tab pos="360680" algn="l"/>
                          <a:tab pos="898525" algn="l"/>
                        </a:tabLst>
                      </a:pPr>
                      <a:r>
                        <a:rPr lang="pt-PT" sz="1500" spc="-10" dirty="0">
                          <a:effectLst/>
                        </a:rPr>
                        <a:t>4.50. Os</a:t>
                      </a:r>
                      <a:r>
                        <a:rPr lang="pt-PT" sz="1500" spc="-20" dirty="0">
                          <a:effectLst/>
                        </a:rPr>
                        <a:t> </a:t>
                      </a:r>
                      <a:r>
                        <a:rPr lang="pt-PT" sz="1500" spc="-10" dirty="0">
                          <a:effectLst/>
                        </a:rPr>
                        <a:t>adolescentes</a:t>
                      </a:r>
                      <a:r>
                        <a:rPr lang="pt-PT" sz="1500" spc="-20" dirty="0">
                          <a:effectLst/>
                        </a:rPr>
                        <a:t> </a:t>
                      </a:r>
                      <a:r>
                        <a:rPr lang="pt-PT" sz="1500" spc="-10" dirty="0">
                          <a:effectLst/>
                        </a:rPr>
                        <a:t>frequentam</a:t>
                      </a:r>
                      <a:r>
                        <a:rPr lang="pt-PT" sz="1500" spc="-5" dirty="0">
                          <a:effectLst/>
                        </a:rPr>
                        <a:t> </a:t>
                      </a:r>
                      <a:r>
                        <a:rPr lang="pt-PT" sz="1500" spc="-10" dirty="0">
                          <a:effectLst/>
                        </a:rPr>
                        <a:t>atividades</a:t>
                      </a:r>
                      <a:r>
                        <a:rPr lang="pt-PT" sz="1500" spc="-5" dirty="0">
                          <a:effectLst/>
                        </a:rPr>
                        <a:t> </a:t>
                      </a:r>
                      <a:r>
                        <a:rPr lang="pt-PT" sz="1500" spc="-10" dirty="0">
                          <a:effectLst/>
                        </a:rPr>
                        <a:t>de</a:t>
                      </a:r>
                      <a:r>
                        <a:rPr lang="pt-PT" sz="1500" spc="-25" dirty="0">
                          <a:effectLst/>
                        </a:rPr>
                        <a:t> </a:t>
                      </a:r>
                      <a:r>
                        <a:rPr lang="pt-PT" sz="1500" spc="-10" dirty="0">
                          <a:effectLst/>
                        </a:rPr>
                        <a:t>iniciação ao</a:t>
                      </a:r>
                      <a:r>
                        <a:rPr lang="pt-PT" sz="1500" spc="-20" dirty="0">
                          <a:effectLst/>
                        </a:rPr>
                        <a:t> </a:t>
                      </a:r>
                      <a:r>
                        <a:rPr lang="pt-PT" sz="1500" spc="-10" dirty="0">
                          <a:effectLst/>
                        </a:rPr>
                        <a:t>mundo</a:t>
                      </a:r>
                      <a:r>
                        <a:rPr lang="pt-PT" sz="1500" spc="-15" dirty="0">
                          <a:effectLst/>
                        </a:rPr>
                        <a:t> </a:t>
                      </a:r>
                      <a:r>
                        <a:rPr lang="pt-PT" sz="1500" spc="-10" dirty="0">
                          <a:effectLst/>
                        </a:rPr>
                        <a:t>do</a:t>
                      </a:r>
                      <a:r>
                        <a:rPr lang="pt-PT" sz="1500" spc="-20" dirty="0">
                          <a:effectLst/>
                        </a:rPr>
                        <a:t> </a:t>
                      </a:r>
                      <a:r>
                        <a:rPr lang="pt-PT" sz="1500" spc="-10" dirty="0">
                          <a:effectLst/>
                        </a:rPr>
                        <a:t>trabalho e</a:t>
                      </a:r>
                      <a:r>
                        <a:rPr lang="pt-PT" sz="1500" spc="-20" dirty="0">
                          <a:effectLst/>
                        </a:rPr>
                        <a:t> </a:t>
                      </a:r>
                      <a:r>
                        <a:rPr lang="pt-PT" sz="1500" spc="-10" dirty="0">
                          <a:effectLst/>
                        </a:rPr>
                        <a:t>de</a:t>
                      </a:r>
                      <a:r>
                        <a:rPr lang="pt-PT" sz="1500" spc="-25" dirty="0">
                          <a:effectLst/>
                        </a:rPr>
                        <a:t> </a:t>
                      </a:r>
                      <a:r>
                        <a:rPr lang="pt-PT" sz="1500" spc="-10" dirty="0">
                          <a:effectLst/>
                        </a:rPr>
                        <a:t>profissionalização?</a:t>
                      </a:r>
                      <a:r>
                        <a:rPr lang="pt-PT" sz="1500" spc="-235" dirty="0">
                          <a:effectLst/>
                        </a:rPr>
                        <a:t> </a:t>
                      </a:r>
                      <a:r>
                        <a:rPr lang="pt-PT" sz="1500" spc="-10" dirty="0">
                          <a:effectLst/>
                        </a:rPr>
                        <a:t>(___) Sim	(___)</a:t>
                      </a:r>
                      <a:r>
                        <a:rPr lang="pt-PT" sz="1500" spc="-5" dirty="0">
                          <a:effectLst/>
                        </a:rPr>
                        <a:t> </a:t>
                      </a:r>
                      <a:r>
                        <a:rPr lang="pt-PT" sz="1500" spc="-10" dirty="0">
                          <a:effectLst/>
                        </a:rPr>
                        <a:t>Não</a:t>
                      </a:r>
                      <a:endParaRPr lang="pt-BR" sz="1500" spc="-10" dirty="0">
                        <a:effectLst/>
                      </a:endParaRPr>
                    </a:p>
                    <a:p>
                      <a:pPr marL="457200" marR="16510" lvl="1" indent="0" algn="just">
                        <a:spcBef>
                          <a:spcPts val="5"/>
                        </a:spcBef>
                        <a:spcAft>
                          <a:spcPts val="0"/>
                        </a:spcAft>
                        <a:buSzPts val="1000"/>
                        <a:buFont typeface="Franklin Gothic Medium"/>
                        <a:buNone/>
                        <a:tabLst>
                          <a:tab pos="360680" algn="l"/>
                        </a:tabLst>
                      </a:pPr>
                      <a:r>
                        <a:rPr lang="pt-PT" sz="1500" spc="-10" dirty="0">
                          <a:effectLst/>
                        </a:rPr>
                        <a:t>4.51. A</a:t>
                      </a:r>
                      <a:r>
                        <a:rPr lang="pt-PT" sz="1500" spc="5" dirty="0">
                          <a:effectLst/>
                        </a:rPr>
                        <a:t> </a:t>
                      </a:r>
                      <a:r>
                        <a:rPr lang="pt-PT" sz="1500" spc="-10" dirty="0">
                          <a:effectLst/>
                        </a:rPr>
                        <a:t>instituição</a:t>
                      </a:r>
                      <a:r>
                        <a:rPr lang="pt-PT" sz="1500" spc="5" dirty="0">
                          <a:effectLst/>
                        </a:rPr>
                        <a:t> </a:t>
                      </a:r>
                      <a:r>
                        <a:rPr lang="pt-PT" sz="1500" spc="-10" dirty="0">
                          <a:effectLst/>
                        </a:rPr>
                        <a:t>assegura</a:t>
                      </a:r>
                      <a:r>
                        <a:rPr lang="pt-PT" sz="1500" spc="5" dirty="0">
                          <a:effectLst/>
                        </a:rPr>
                        <a:t> </a:t>
                      </a:r>
                      <a:r>
                        <a:rPr lang="pt-PT" sz="1500" spc="-10" dirty="0">
                          <a:effectLst/>
                        </a:rPr>
                        <a:t>a</a:t>
                      </a:r>
                      <a:r>
                        <a:rPr lang="pt-PT" sz="1500" spc="5" dirty="0">
                          <a:effectLst/>
                        </a:rPr>
                        <a:t> </a:t>
                      </a:r>
                      <a:r>
                        <a:rPr lang="pt-PT" sz="1500" spc="-10" dirty="0">
                          <a:effectLst/>
                        </a:rPr>
                        <a:t>frequência</a:t>
                      </a:r>
                      <a:r>
                        <a:rPr lang="pt-PT" sz="1500" spc="5" dirty="0">
                          <a:effectLst/>
                        </a:rPr>
                        <a:t> </a:t>
                      </a:r>
                      <a:r>
                        <a:rPr lang="pt-PT" sz="1500" spc="-10" dirty="0">
                          <a:effectLst/>
                        </a:rPr>
                        <a:t>em</a:t>
                      </a:r>
                      <a:r>
                        <a:rPr lang="pt-PT" sz="1500" spc="5" dirty="0">
                          <a:effectLst/>
                        </a:rPr>
                        <a:t> </a:t>
                      </a:r>
                      <a:r>
                        <a:rPr lang="pt-PT" sz="1500" spc="-10" dirty="0">
                          <a:effectLst/>
                        </a:rPr>
                        <a:t>atividades</a:t>
                      </a:r>
                      <a:r>
                        <a:rPr lang="pt-PT" sz="1500" spc="5" dirty="0">
                          <a:effectLst/>
                        </a:rPr>
                        <a:t> </a:t>
                      </a:r>
                      <a:r>
                        <a:rPr lang="pt-PT" sz="1500" spc="-10" dirty="0">
                          <a:effectLst/>
                        </a:rPr>
                        <a:t>culturais,</a:t>
                      </a:r>
                      <a:r>
                        <a:rPr lang="pt-PT" sz="1500" spc="5" dirty="0">
                          <a:effectLst/>
                        </a:rPr>
                        <a:t> </a:t>
                      </a:r>
                      <a:r>
                        <a:rPr lang="pt-PT" sz="1500" spc="-10" dirty="0">
                          <a:effectLst/>
                        </a:rPr>
                        <a:t>esportivas</a:t>
                      </a:r>
                      <a:r>
                        <a:rPr lang="pt-PT" sz="1500" spc="5" dirty="0">
                          <a:effectLst/>
                        </a:rPr>
                        <a:t> </a:t>
                      </a:r>
                      <a:r>
                        <a:rPr lang="pt-PT" sz="1500" spc="-10" dirty="0">
                          <a:effectLst/>
                        </a:rPr>
                        <a:t>e</a:t>
                      </a:r>
                      <a:r>
                        <a:rPr lang="pt-PT" sz="1500" spc="5" dirty="0">
                          <a:effectLst/>
                        </a:rPr>
                        <a:t> </a:t>
                      </a:r>
                      <a:r>
                        <a:rPr lang="pt-PT" sz="1500" spc="-10" dirty="0">
                          <a:effectLst/>
                        </a:rPr>
                        <a:t>de</a:t>
                      </a:r>
                      <a:r>
                        <a:rPr lang="pt-PT" sz="1500" spc="5" dirty="0">
                          <a:effectLst/>
                        </a:rPr>
                        <a:t> </a:t>
                      </a:r>
                      <a:r>
                        <a:rPr lang="pt-PT" sz="1500" spc="-10" dirty="0">
                          <a:effectLst/>
                        </a:rPr>
                        <a:t>lazer,</a:t>
                      </a:r>
                      <a:r>
                        <a:rPr lang="pt-PT" sz="1500" spc="5" dirty="0">
                          <a:effectLst/>
                        </a:rPr>
                        <a:t> </a:t>
                      </a:r>
                      <a:r>
                        <a:rPr lang="pt-PT" sz="1500" spc="-10" dirty="0">
                          <a:effectLst/>
                        </a:rPr>
                        <a:t>preferencialmente</a:t>
                      </a:r>
                      <a:r>
                        <a:rPr lang="pt-PT" sz="1500" spc="5" dirty="0">
                          <a:effectLst/>
                        </a:rPr>
                        <a:t> </a:t>
                      </a:r>
                      <a:r>
                        <a:rPr lang="pt-PT" sz="1500" spc="-10" dirty="0">
                          <a:effectLst/>
                        </a:rPr>
                        <a:t>nos</a:t>
                      </a:r>
                      <a:r>
                        <a:rPr lang="pt-PT" sz="1500" spc="-235" dirty="0">
                          <a:effectLst/>
                        </a:rPr>
                        <a:t> </a:t>
                      </a:r>
                      <a:r>
                        <a:rPr lang="pt-PT" sz="1500" spc="-10" dirty="0">
                          <a:effectLst/>
                        </a:rPr>
                        <a:t>serviços</a:t>
                      </a:r>
                      <a:r>
                        <a:rPr lang="pt-PT" sz="1500" spc="-5" dirty="0">
                          <a:effectLst/>
                        </a:rPr>
                        <a:t> </a:t>
                      </a:r>
                      <a:r>
                        <a:rPr lang="pt-PT" sz="1500" spc="-10" dirty="0">
                          <a:effectLst/>
                        </a:rPr>
                        <a:t>existentes</a:t>
                      </a:r>
                      <a:r>
                        <a:rPr lang="pt-PT" sz="1500" spc="5" dirty="0">
                          <a:effectLst/>
                        </a:rPr>
                        <a:t> </a:t>
                      </a:r>
                      <a:r>
                        <a:rPr lang="pt-PT" sz="1500" spc="-10" dirty="0">
                          <a:effectLst/>
                        </a:rPr>
                        <a:t>na comunidade, efetivando</a:t>
                      </a:r>
                      <a:r>
                        <a:rPr lang="pt-PT" sz="1500" spc="20" dirty="0">
                          <a:effectLst/>
                        </a:rPr>
                        <a:t> </a:t>
                      </a:r>
                      <a:r>
                        <a:rPr lang="pt-PT" sz="1500" spc="-10" dirty="0">
                          <a:effectLst/>
                        </a:rPr>
                        <a:t>a participação</a:t>
                      </a:r>
                      <a:r>
                        <a:rPr lang="pt-PT" sz="1500" spc="-5" dirty="0">
                          <a:effectLst/>
                        </a:rPr>
                        <a:t> </a:t>
                      </a:r>
                      <a:r>
                        <a:rPr lang="pt-PT" sz="1500" spc="-10" dirty="0">
                          <a:effectLst/>
                        </a:rPr>
                        <a:t>na vida</a:t>
                      </a:r>
                      <a:r>
                        <a:rPr lang="pt-PT" sz="1500" spc="5" dirty="0">
                          <a:effectLst/>
                        </a:rPr>
                        <a:t> </a:t>
                      </a:r>
                      <a:r>
                        <a:rPr lang="pt-PT" sz="1500" spc="-10" dirty="0">
                          <a:effectLst/>
                        </a:rPr>
                        <a:t>da comunidade local?</a:t>
                      </a:r>
                      <a:endParaRPr lang="pt-BR" sz="1500" spc="-10" dirty="0">
                        <a:effectLst/>
                      </a:endParaRPr>
                    </a:p>
                    <a:p>
                      <a:pPr marL="12065" algn="just">
                        <a:spcBef>
                          <a:spcPts val="295"/>
                        </a:spcBef>
                        <a:spcAft>
                          <a:spcPts val="0"/>
                        </a:spcAft>
                        <a:tabLst>
                          <a:tab pos="898525" algn="l"/>
                        </a:tabLst>
                      </a:pPr>
                      <a:r>
                        <a:rPr lang="pt-PT" sz="1500" dirty="0">
                          <a:effectLst/>
                        </a:rPr>
                        <a:t>(___) Sim	(___)</a:t>
                      </a:r>
                      <a:r>
                        <a:rPr lang="pt-PT" sz="1500" spc="-15" dirty="0">
                          <a:effectLst/>
                        </a:rPr>
                        <a:t> </a:t>
                      </a:r>
                      <a:r>
                        <a:rPr lang="pt-PT" sz="1500" dirty="0">
                          <a:effectLst/>
                        </a:rPr>
                        <a:t>Não</a:t>
                      </a:r>
                      <a:endParaRPr lang="pt-BR" sz="1500" dirty="0">
                        <a:effectLst/>
                      </a:endParaRPr>
                    </a:p>
                    <a:p>
                      <a:pPr marL="457200" marR="1266825" lvl="1" indent="0" algn="just">
                        <a:lnSpc>
                          <a:spcPct val="125000"/>
                        </a:lnSpc>
                        <a:spcBef>
                          <a:spcPts val="285"/>
                        </a:spcBef>
                        <a:spcAft>
                          <a:spcPts val="0"/>
                        </a:spcAft>
                        <a:buSzPts val="1000"/>
                        <a:buFont typeface="Franklin Gothic Medium"/>
                        <a:buNone/>
                        <a:tabLst>
                          <a:tab pos="360680" algn="l"/>
                          <a:tab pos="898525" algn="l"/>
                        </a:tabLst>
                      </a:pPr>
                      <a:r>
                        <a:rPr lang="pt-PT" sz="1500" spc="-10" dirty="0">
                          <a:effectLst/>
                        </a:rPr>
                        <a:t>4.52. Há</a:t>
                      </a:r>
                      <a:r>
                        <a:rPr lang="pt-PT" sz="1500" spc="-25" dirty="0">
                          <a:effectLst/>
                        </a:rPr>
                        <a:t> </a:t>
                      </a:r>
                      <a:r>
                        <a:rPr lang="pt-PT" sz="1500" spc="-10" dirty="0">
                          <a:effectLst/>
                        </a:rPr>
                        <a:t>a oferta de</a:t>
                      </a:r>
                      <a:r>
                        <a:rPr lang="pt-PT" sz="1500" spc="-20" dirty="0">
                          <a:effectLst/>
                        </a:rPr>
                        <a:t> </a:t>
                      </a:r>
                      <a:r>
                        <a:rPr lang="pt-PT" sz="1500" spc="-10" dirty="0">
                          <a:effectLst/>
                        </a:rPr>
                        <a:t>atendimentos</a:t>
                      </a:r>
                      <a:r>
                        <a:rPr lang="pt-PT" sz="1500" spc="-5" dirty="0">
                          <a:effectLst/>
                        </a:rPr>
                        <a:t> </a:t>
                      </a:r>
                      <a:r>
                        <a:rPr lang="pt-PT" sz="1500" spc="-10" dirty="0">
                          <a:effectLst/>
                        </a:rPr>
                        <a:t>médicos</a:t>
                      </a:r>
                      <a:r>
                        <a:rPr lang="pt-PT" sz="1500" spc="-20" dirty="0">
                          <a:effectLst/>
                        </a:rPr>
                        <a:t> </a:t>
                      </a:r>
                      <a:r>
                        <a:rPr lang="pt-PT" sz="1500" spc="-10" dirty="0">
                          <a:effectLst/>
                        </a:rPr>
                        <a:t>e</a:t>
                      </a:r>
                      <a:r>
                        <a:rPr lang="pt-PT" sz="1500" spc="-20" dirty="0">
                          <a:effectLst/>
                        </a:rPr>
                        <a:t> </a:t>
                      </a:r>
                      <a:r>
                        <a:rPr lang="pt-PT" sz="1500" spc="-10" dirty="0">
                          <a:effectLst/>
                        </a:rPr>
                        <a:t>odontológicos</a:t>
                      </a:r>
                      <a:r>
                        <a:rPr lang="pt-PT" sz="1500" spc="-15" dirty="0">
                          <a:effectLst/>
                        </a:rPr>
                        <a:t> </a:t>
                      </a:r>
                      <a:r>
                        <a:rPr lang="pt-PT" sz="1500" u="sng" spc="-10" dirty="0">
                          <a:effectLst/>
                        </a:rPr>
                        <a:t>dentro</a:t>
                      </a:r>
                      <a:r>
                        <a:rPr lang="pt-PT" sz="1500" u="sng" spc="-5" dirty="0">
                          <a:effectLst/>
                        </a:rPr>
                        <a:t> </a:t>
                      </a:r>
                      <a:r>
                        <a:rPr lang="pt-PT" sz="1500" u="sng" spc="-10" dirty="0">
                          <a:effectLst/>
                        </a:rPr>
                        <a:t>do</a:t>
                      </a:r>
                      <a:r>
                        <a:rPr lang="pt-PT" sz="1500" u="sng" spc="-15" dirty="0">
                          <a:effectLst/>
                        </a:rPr>
                        <a:t> </a:t>
                      </a:r>
                      <a:r>
                        <a:rPr lang="pt-PT" sz="1500" u="sng" spc="-10" dirty="0">
                          <a:effectLst/>
                        </a:rPr>
                        <a:t>serviço</a:t>
                      </a:r>
                      <a:r>
                        <a:rPr lang="pt-PT" sz="1500" u="sng" spc="-5" dirty="0">
                          <a:effectLst/>
                        </a:rPr>
                        <a:t> </a:t>
                      </a:r>
                      <a:r>
                        <a:rPr lang="pt-PT" sz="1500" u="sng" spc="-10" dirty="0">
                          <a:effectLst/>
                        </a:rPr>
                        <a:t>de</a:t>
                      </a:r>
                      <a:r>
                        <a:rPr lang="pt-PT" sz="1500" u="sng" spc="-20" dirty="0">
                          <a:effectLst/>
                        </a:rPr>
                        <a:t> </a:t>
                      </a:r>
                      <a:r>
                        <a:rPr lang="pt-PT" sz="1500" u="sng" spc="-10" dirty="0">
                          <a:effectLst/>
                        </a:rPr>
                        <a:t>acolhimento</a:t>
                      </a:r>
                      <a:r>
                        <a:rPr lang="pt-PT" sz="1500" spc="-10" dirty="0">
                          <a:effectLst/>
                        </a:rPr>
                        <a:t>?</a:t>
                      </a:r>
                      <a:r>
                        <a:rPr lang="pt-PT" sz="1500" spc="-235" dirty="0">
                          <a:effectLst/>
                        </a:rPr>
                        <a:t> </a:t>
                      </a:r>
                      <a:r>
                        <a:rPr lang="pt-PT" sz="1500" spc="-10" dirty="0">
                          <a:effectLst/>
                        </a:rPr>
                        <a:t>(___) Sim	(___)</a:t>
                      </a:r>
                      <a:r>
                        <a:rPr lang="pt-PT" sz="1500" spc="-5" dirty="0">
                          <a:effectLst/>
                        </a:rPr>
                        <a:t> </a:t>
                      </a:r>
                      <a:r>
                        <a:rPr lang="pt-PT" sz="1500" spc="-10" dirty="0">
                          <a:effectLst/>
                        </a:rPr>
                        <a:t>Não</a:t>
                      </a:r>
                      <a:endParaRPr lang="pt-BR" sz="1500" spc="-10" dirty="0">
                        <a:effectLst/>
                      </a:endParaRPr>
                    </a:p>
                    <a:p>
                      <a:pPr marL="17145" marR="1266825" algn="just">
                        <a:lnSpc>
                          <a:spcPct val="125000"/>
                        </a:lnSpc>
                        <a:spcBef>
                          <a:spcPts val="285"/>
                        </a:spcBef>
                        <a:spcAft>
                          <a:spcPts val="0"/>
                        </a:spcAft>
                        <a:tabLst>
                          <a:tab pos="360680" algn="l"/>
                          <a:tab pos="898525" algn="l"/>
                        </a:tabLst>
                      </a:pPr>
                      <a:r>
                        <a:rPr lang="pt-PT" sz="1500" dirty="0">
                          <a:effectLst/>
                        </a:rPr>
                        <a:t>Sugere-se alterar para: pela rede de saúde local;</a:t>
                      </a:r>
                      <a:endParaRPr lang="pt-BR" sz="1500" dirty="0">
                        <a:effectLst/>
                      </a:endParaRPr>
                    </a:p>
                    <a:p>
                      <a:pPr marL="457200" marR="4544695" lvl="1" indent="0" algn="just">
                        <a:lnSpc>
                          <a:spcPct val="125000"/>
                        </a:lnSpc>
                        <a:spcBef>
                          <a:spcPts val="5"/>
                        </a:spcBef>
                        <a:spcAft>
                          <a:spcPts val="0"/>
                        </a:spcAft>
                        <a:buSzPts val="1000"/>
                        <a:buFont typeface="Franklin Gothic Medium"/>
                        <a:buNone/>
                        <a:tabLst>
                          <a:tab pos="360680" algn="l"/>
                          <a:tab pos="898525" algn="l"/>
                        </a:tabLst>
                      </a:pPr>
                      <a:r>
                        <a:rPr lang="pt-PT" sz="1500" spc="-10" dirty="0">
                          <a:effectLst/>
                        </a:rPr>
                        <a:t>4.53. O</a:t>
                      </a:r>
                      <a:r>
                        <a:rPr lang="pt-PT" sz="1500" spc="-20" dirty="0">
                          <a:effectLst/>
                        </a:rPr>
                        <a:t> </a:t>
                      </a:r>
                      <a:r>
                        <a:rPr lang="pt-PT" sz="1500" spc="-10" dirty="0">
                          <a:effectLst/>
                        </a:rPr>
                        <a:t>serviço</a:t>
                      </a:r>
                      <a:r>
                        <a:rPr lang="pt-PT" sz="1500" spc="-15" dirty="0">
                          <a:effectLst/>
                        </a:rPr>
                        <a:t> </a:t>
                      </a:r>
                      <a:r>
                        <a:rPr lang="pt-PT" sz="1500" spc="-10" dirty="0">
                          <a:effectLst/>
                        </a:rPr>
                        <a:t>possui</a:t>
                      </a:r>
                      <a:r>
                        <a:rPr lang="pt-PT" sz="1500" spc="-20" dirty="0">
                          <a:effectLst/>
                        </a:rPr>
                        <a:t> </a:t>
                      </a:r>
                      <a:r>
                        <a:rPr lang="pt-PT" sz="1500" spc="-10" dirty="0">
                          <a:effectLst/>
                        </a:rPr>
                        <a:t>voluntários?</a:t>
                      </a:r>
                      <a:r>
                        <a:rPr lang="pt-PT" sz="1500" spc="-235" dirty="0">
                          <a:effectLst/>
                        </a:rPr>
                        <a:t> </a:t>
                      </a:r>
                      <a:r>
                        <a:rPr lang="pt-PT" sz="1500" spc="-10" dirty="0">
                          <a:effectLst/>
                        </a:rPr>
                        <a:t>(___) Sim	(___) Não</a:t>
                      </a:r>
                      <a:endParaRPr lang="pt-BR" sz="1500" spc="-10" dirty="0">
                        <a:effectLst/>
                      </a:endParaRPr>
                    </a:p>
                    <a:p>
                      <a:pPr marL="457200" lvl="1" indent="0" algn="just">
                        <a:spcBef>
                          <a:spcPts val="5"/>
                        </a:spcBef>
                        <a:spcAft>
                          <a:spcPts val="0"/>
                        </a:spcAft>
                        <a:buSzPts val="1000"/>
                        <a:buFont typeface="Franklin Gothic Medium"/>
                        <a:buNone/>
                        <a:tabLst>
                          <a:tab pos="360680" algn="l"/>
                        </a:tabLst>
                      </a:pPr>
                      <a:r>
                        <a:rPr lang="pt-PT" sz="1500" spc="-10" dirty="0">
                          <a:effectLst/>
                        </a:rPr>
                        <a:t>4.54 Mantém</a:t>
                      </a:r>
                      <a:r>
                        <a:rPr lang="pt-PT" sz="1500" spc="-20" dirty="0">
                          <a:effectLst/>
                        </a:rPr>
                        <a:t> </a:t>
                      </a:r>
                      <a:r>
                        <a:rPr lang="pt-PT" sz="1500" spc="-10" dirty="0">
                          <a:effectLst/>
                        </a:rPr>
                        <a:t>Programa</a:t>
                      </a:r>
                      <a:r>
                        <a:rPr lang="pt-PT" sz="1500" spc="-30" dirty="0">
                          <a:effectLst/>
                        </a:rPr>
                        <a:t> </a:t>
                      </a:r>
                      <a:r>
                        <a:rPr lang="pt-PT" sz="1500" spc="-10" dirty="0">
                          <a:effectLst/>
                        </a:rPr>
                        <a:t>de</a:t>
                      </a:r>
                      <a:r>
                        <a:rPr lang="pt-PT" sz="1500" spc="-25" dirty="0">
                          <a:effectLst/>
                        </a:rPr>
                        <a:t> </a:t>
                      </a:r>
                      <a:r>
                        <a:rPr lang="pt-PT" sz="1500" spc="-10" dirty="0">
                          <a:effectLst/>
                        </a:rPr>
                        <a:t>Apadrinhamento</a:t>
                      </a:r>
                      <a:r>
                        <a:rPr lang="pt-PT" sz="1500" spc="-5" dirty="0">
                          <a:effectLst/>
                        </a:rPr>
                        <a:t> </a:t>
                      </a:r>
                      <a:r>
                        <a:rPr lang="pt-PT" sz="1500" spc="-10" dirty="0">
                          <a:effectLst/>
                        </a:rPr>
                        <a:t>Afetivo?</a:t>
                      </a:r>
                      <a:endParaRPr lang="pt-BR" sz="1500" spc="-10" dirty="0">
                        <a:effectLst/>
                      </a:endParaRPr>
                    </a:p>
                    <a:p>
                      <a:pPr marL="12065" algn="just">
                        <a:spcBef>
                          <a:spcPts val="290"/>
                        </a:spcBef>
                        <a:spcAft>
                          <a:spcPts val="0"/>
                        </a:spcAft>
                        <a:tabLst>
                          <a:tab pos="898525" algn="l"/>
                        </a:tabLst>
                      </a:pPr>
                      <a:r>
                        <a:rPr lang="pt-PT" sz="1500" dirty="0">
                          <a:effectLst/>
                        </a:rPr>
                        <a:t>(___) Sim	(___)</a:t>
                      </a:r>
                      <a:r>
                        <a:rPr lang="pt-PT" sz="1500" spc="-15" dirty="0">
                          <a:effectLst/>
                        </a:rPr>
                        <a:t> </a:t>
                      </a:r>
                      <a:r>
                        <a:rPr lang="pt-PT" sz="1500" dirty="0">
                          <a:effectLst/>
                        </a:rPr>
                        <a:t>Não</a:t>
                      </a:r>
                      <a:endParaRPr lang="pt-BR" sz="15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Seta para a direita 4"/>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008526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2574832223"/>
              </p:ext>
            </p:extLst>
          </p:nvPr>
        </p:nvGraphicFramePr>
        <p:xfrm>
          <a:off x="327547" y="891902"/>
          <a:ext cx="10263116" cy="3617849"/>
        </p:xfrm>
        <a:graphic>
          <a:graphicData uri="http://schemas.openxmlformats.org/drawingml/2006/table">
            <a:tbl>
              <a:tblPr firstRow="1" firstCol="1" lastRow="1" lastCol="1" bandRow="1" bandCol="1">
                <a:tableStyleId>{2D5ABB26-0587-4C30-8999-92F81FD0307C}</a:tableStyleId>
              </a:tblPr>
              <a:tblGrid>
                <a:gridCol w="10263116">
                  <a:extLst>
                    <a:ext uri="{9D8B030D-6E8A-4147-A177-3AD203B41FA5}">
                      <a16:colId xmlns:a16="http://schemas.microsoft.com/office/drawing/2014/main" val="20000"/>
                    </a:ext>
                  </a:extLst>
                </a:gridCol>
              </a:tblGrid>
              <a:tr h="1551940">
                <a:tc>
                  <a:txBody>
                    <a:bodyPr/>
                    <a:lstStyle/>
                    <a:p>
                      <a:pPr marL="12065">
                        <a:spcBef>
                          <a:spcPts val="210"/>
                        </a:spcBef>
                        <a:spcAft>
                          <a:spcPts val="0"/>
                        </a:spcAft>
                      </a:pPr>
                      <a:r>
                        <a:rPr lang="pt-PT" sz="1600" b="1" u="sng" dirty="0">
                          <a:effectLst/>
                        </a:rPr>
                        <a:t>Fortalecimento</a:t>
                      </a:r>
                      <a:r>
                        <a:rPr lang="pt-PT" sz="1600" b="1" u="sng" spc="-15" dirty="0">
                          <a:effectLst/>
                        </a:rPr>
                        <a:t> </a:t>
                      </a:r>
                      <a:r>
                        <a:rPr lang="pt-PT" sz="1600" b="1" u="sng" dirty="0">
                          <a:effectLst/>
                        </a:rPr>
                        <a:t>da</a:t>
                      </a:r>
                      <a:r>
                        <a:rPr lang="pt-PT" sz="1600" b="1" u="sng" spc="-20" dirty="0">
                          <a:effectLst/>
                        </a:rPr>
                        <a:t> </a:t>
                      </a:r>
                      <a:r>
                        <a:rPr lang="pt-PT" sz="1600" b="1" u="sng" dirty="0">
                          <a:effectLst/>
                        </a:rPr>
                        <a:t>autonomia</a:t>
                      </a:r>
                      <a:r>
                        <a:rPr lang="pt-PT" sz="1600" b="1" u="sng" spc="-20" dirty="0">
                          <a:effectLst/>
                        </a:rPr>
                        <a:t> </a:t>
                      </a:r>
                      <a:r>
                        <a:rPr lang="pt-PT" sz="1600" b="1" u="sng" dirty="0">
                          <a:effectLst/>
                        </a:rPr>
                        <a:t>da</a:t>
                      </a:r>
                      <a:r>
                        <a:rPr lang="pt-PT" sz="1600" b="1" u="sng" spc="-15" dirty="0">
                          <a:effectLst/>
                        </a:rPr>
                        <a:t> </a:t>
                      </a:r>
                      <a:r>
                        <a:rPr lang="pt-PT" sz="1600" b="1" u="sng" dirty="0">
                          <a:effectLst/>
                        </a:rPr>
                        <a:t>criança,</a:t>
                      </a:r>
                      <a:r>
                        <a:rPr lang="pt-PT" sz="1600" b="1" u="sng" spc="-10" dirty="0">
                          <a:effectLst/>
                        </a:rPr>
                        <a:t> </a:t>
                      </a:r>
                      <a:r>
                        <a:rPr lang="pt-PT" sz="1600" b="1" u="sng" dirty="0">
                          <a:effectLst/>
                        </a:rPr>
                        <a:t>do</a:t>
                      </a:r>
                      <a:r>
                        <a:rPr lang="pt-PT" sz="1600" b="1" u="sng" spc="-20" dirty="0">
                          <a:effectLst/>
                        </a:rPr>
                        <a:t> </a:t>
                      </a:r>
                      <a:r>
                        <a:rPr lang="pt-PT" sz="1600" b="1" u="sng" dirty="0">
                          <a:effectLst/>
                        </a:rPr>
                        <a:t>adolescente</a:t>
                      </a:r>
                      <a:r>
                        <a:rPr lang="pt-PT" sz="1600" b="1" u="sng" spc="-20" dirty="0">
                          <a:effectLst/>
                        </a:rPr>
                        <a:t> </a:t>
                      </a:r>
                      <a:r>
                        <a:rPr lang="pt-PT" sz="1600" b="1" u="sng" dirty="0">
                          <a:effectLst/>
                        </a:rPr>
                        <a:t>e</a:t>
                      </a:r>
                      <a:r>
                        <a:rPr lang="pt-PT" sz="1600" b="1" u="sng" spc="-15" dirty="0">
                          <a:effectLst/>
                        </a:rPr>
                        <a:t> </a:t>
                      </a:r>
                      <a:r>
                        <a:rPr lang="pt-PT" sz="1600" b="1" u="sng" dirty="0">
                          <a:effectLst/>
                        </a:rPr>
                        <a:t>do</a:t>
                      </a:r>
                      <a:r>
                        <a:rPr lang="pt-PT" sz="1600" b="1" u="sng" spc="-20" dirty="0">
                          <a:effectLst/>
                        </a:rPr>
                        <a:t> </a:t>
                      </a:r>
                      <a:r>
                        <a:rPr lang="pt-PT" sz="1600" b="1" u="sng" dirty="0">
                          <a:effectLst/>
                        </a:rPr>
                        <a:t>jovem</a:t>
                      </a:r>
                    </a:p>
                    <a:p>
                      <a:pPr marL="12065">
                        <a:spcBef>
                          <a:spcPts val="210"/>
                        </a:spcBef>
                        <a:spcAft>
                          <a:spcPts val="0"/>
                        </a:spcAft>
                      </a:pPr>
                      <a:endParaRPr lang="pt-BR" sz="1400" dirty="0">
                        <a:effectLst/>
                      </a:endParaRPr>
                    </a:p>
                    <a:p>
                      <a:pPr marL="457200" marR="1469390" lvl="1" indent="0">
                        <a:lnSpc>
                          <a:spcPct val="125000"/>
                        </a:lnSpc>
                        <a:spcBef>
                          <a:spcPts val="285"/>
                        </a:spcBef>
                        <a:spcAft>
                          <a:spcPts val="0"/>
                        </a:spcAft>
                        <a:buSzPts val="1000"/>
                        <a:buFont typeface="Franklin Gothic Medium"/>
                        <a:buNone/>
                        <a:tabLst>
                          <a:tab pos="360680" algn="l"/>
                          <a:tab pos="898525" algn="l"/>
                        </a:tabLst>
                      </a:pPr>
                      <a:r>
                        <a:rPr lang="pt-PT" sz="1400" spc="-10" dirty="0">
                          <a:effectLst/>
                        </a:rPr>
                        <a:t>4.55. As</a:t>
                      </a:r>
                      <a:r>
                        <a:rPr lang="pt-PT" sz="1400" spc="-20" dirty="0">
                          <a:effectLst/>
                        </a:rPr>
                        <a:t> </a:t>
                      </a:r>
                      <a:r>
                        <a:rPr lang="pt-PT" sz="1400" spc="-10" dirty="0">
                          <a:effectLst/>
                        </a:rPr>
                        <a:t>crianças</a:t>
                      </a:r>
                      <a:r>
                        <a:rPr lang="pt-PT" sz="1400" spc="-15" dirty="0">
                          <a:effectLst/>
                        </a:rPr>
                        <a:t> </a:t>
                      </a:r>
                      <a:r>
                        <a:rPr lang="pt-PT" sz="1400" spc="-10" dirty="0">
                          <a:effectLst/>
                        </a:rPr>
                        <a:t>e</a:t>
                      </a:r>
                      <a:r>
                        <a:rPr lang="pt-PT" sz="1400" spc="-20" dirty="0">
                          <a:effectLst/>
                        </a:rPr>
                        <a:t> </a:t>
                      </a:r>
                      <a:r>
                        <a:rPr lang="pt-PT" sz="1400" spc="-10" dirty="0">
                          <a:effectLst/>
                        </a:rPr>
                        <a:t>os</a:t>
                      </a:r>
                      <a:r>
                        <a:rPr lang="pt-PT" sz="1400" spc="-20" dirty="0">
                          <a:effectLst/>
                        </a:rPr>
                        <a:t> </a:t>
                      </a:r>
                      <a:r>
                        <a:rPr lang="pt-PT" sz="1400" spc="-10" dirty="0">
                          <a:effectLst/>
                        </a:rPr>
                        <a:t>adolescentes</a:t>
                      </a:r>
                      <a:r>
                        <a:rPr lang="pt-PT" sz="1400" spc="-5" dirty="0">
                          <a:effectLst/>
                        </a:rPr>
                        <a:t> </a:t>
                      </a:r>
                      <a:r>
                        <a:rPr lang="pt-PT" sz="1400" spc="-10" dirty="0">
                          <a:effectLst/>
                        </a:rPr>
                        <a:t>têm</a:t>
                      </a:r>
                      <a:r>
                        <a:rPr lang="pt-PT" sz="1400" spc="-20" dirty="0">
                          <a:effectLst/>
                        </a:rPr>
                        <a:t> </a:t>
                      </a:r>
                      <a:r>
                        <a:rPr lang="pt-PT" sz="1400" spc="-10" dirty="0">
                          <a:effectLst/>
                        </a:rPr>
                        <a:t>a sua</a:t>
                      </a:r>
                      <a:r>
                        <a:rPr lang="pt-PT" sz="1400" spc="-20" dirty="0">
                          <a:effectLst/>
                        </a:rPr>
                        <a:t> </a:t>
                      </a:r>
                      <a:r>
                        <a:rPr lang="pt-PT" sz="1400" spc="-10" dirty="0">
                          <a:effectLst/>
                        </a:rPr>
                        <a:t>opinião considerada nas</a:t>
                      </a:r>
                      <a:r>
                        <a:rPr lang="pt-PT" sz="1400" spc="-15" dirty="0">
                          <a:effectLst/>
                        </a:rPr>
                        <a:t> </a:t>
                      </a:r>
                      <a:r>
                        <a:rPr lang="pt-PT" sz="1400" spc="-10" dirty="0">
                          <a:effectLst/>
                        </a:rPr>
                        <a:t>decisões</a:t>
                      </a:r>
                      <a:r>
                        <a:rPr lang="pt-PT" sz="1400" spc="-15" dirty="0">
                          <a:effectLst/>
                        </a:rPr>
                        <a:t> </a:t>
                      </a:r>
                      <a:r>
                        <a:rPr lang="pt-PT" sz="1400" spc="-10" dirty="0">
                          <a:effectLst/>
                        </a:rPr>
                        <a:t>tomadas?</a:t>
                      </a:r>
                      <a:r>
                        <a:rPr lang="pt-PT" sz="1400" spc="-235" dirty="0">
                          <a:effectLst/>
                        </a:rPr>
                        <a:t> </a:t>
                      </a:r>
                    </a:p>
                    <a:p>
                      <a:pPr marL="457200" marR="1469390" lvl="1" indent="0">
                        <a:lnSpc>
                          <a:spcPct val="125000"/>
                        </a:lnSpc>
                        <a:spcBef>
                          <a:spcPts val="285"/>
                        </a:spcBef>
                        <a:spcAft>
                          <a:spcPts val="0"/>
                        </a:spcAft>
                        <a:buSzPts val="1000"/>
                        <a:buFont typeface="Franklin Gothic Medium"/>
                        <a:buNone/>
                        <a:tabLst>
                          <a:tab pos="360680" algn="l"/>
                          <a:tab pos="898525" algn="l"/>
                        </a:tabLst>
                      </a:pPr>
                      <a:r>
                        <a:rPr lang="pt-PT" sz="1400" spc="-10" dirty="0">
                          <a:effectLst/>
                        </a:rPr>
                        <a:t>(___) Sim	(___)</a:t>
                      </a:r>
                      <a:r>
                        <a:rPr lang="pt-PT" sz="1400" spc="-5" dirty="0">
                          <a:effectLst/>
                        </a:rPr>
                        <a:t> </a:t>
                      </a:r>
                      <a:r>
                        <a:rPr lang="pt-PT" sz="1400" spc="-10" dirty="0">
                          <a:effectLst/>
                        </a:rPr>
                        <a:t>Não</a:t>
                      </a:r>
                    </a:p>
                    <a:p>
                      <a:pPr marL="457200" marR="1469390" lvl="1" indent="0">
                        <a:lnSpc>
                          <a:spcPct val="125000"/>
                        </a:lnSpc>
                        <a:spcBef>
                          <a:spcPts val="285"/>
                        </a:spcBef>
                        <a:spcAft>
                          <a:spcPts val="0"/>
                        </a:spcAft>
                        <a:buSzPts val="1000"/>
                        <a:buFont typeface="Franklin Gothic Medium"/>
                        <a:buNone/>
                        <a:tabLst>
                          <a:tab pos="360680" algn="l"/>
                          <a:tab pos="898525" algn="l"/>
                        </a:tabLst>
                      </a:pPr>
                      <a:endParaRPr lang="pt-BR" sz="1400" spc="-10" dirty="0">
                        <a:effectLst/>
                      </a:endParaRPr>
                    </a:p>
                    <a:p>
                      <a:pPr marL="457200" marR="17145" lvl="1" indent="0">
                        <a:spcBef>
                          <a:spcPts val="5"/>
                        </a:spcBef>
                        <a:spcAft>
                          <a:spcPts val="0"/>
                        </a:spcAft>
                        <a:buSzPts val="1000"/>
                        <a:buFont typeface="Franklin Gothic Medium"/>
                        <a:buNone/>
                        <a:tabLst>
                          <a:tab pos="360680" algn="l"/>
                        </a:tabLst>
                      </a:pPr>
                      <a:r>
                        <a:rPr lang="pt-PT" sz="1400" spc="-10" dirty="0">
                          <a:effectLst/>
                        </a:rPr>
                        <a:t>4.56. As</a:t>
                      </a:r>
                      <a:r>
                        <a:rPr lang="pt-PT" sz="1400" spc="5" dirty="0">
                          <a:effectLst/>
                        </a:rPr>
                        <a:t> </a:t>
                      </a:r>
                      <a:r>
                        <a:rPr lang="pt-PT" sz="1400" spc="-10" dirty="0">
                          <a:effectLst/>
                        </a:rPr>
                        <a:t>crianças</a:t>
                      </a:r>
                      <a:r>
                        <a:rPr lang="pt-PT" sz="1400" spc="5" dirty="0">
                          <a:effectLst/>
                        </a:rPr>
                        <a:t> </a:t>
                      </a:r>
                      <a:r>
                        <a:rPr lang="pt-PT" sz="1400" spc="-10" dirty="0">
                          <a:effectLst/>
                        </a:rPr>
                        <a:t>e</a:t>
                      </a:r>
                      <a:r>
                        <a:rPr lang="pt-PT" sz="1400" spc="-5" dirty="0">
                          <a:effectLst/>
                        </a:rPr>
                        <a:t> </a:t>
                      </a:r>
                      <a:r>
                        <a:rPr lang="pt-PT" sz="1400" spc="-10" dirty="0">
                          <a:effectLst/>
                        </a:rPr>
                        <a:t>os</a:t>
                      </a:r>
                      <a:r>
                        <a:rPr lang="pt-PT" sz="1400" spc="-5" dirty="0">
                          <a:effectLst/>
                        </a:rPr>
                        <a:t> </a:t>
                      </a:r>
                      <a:r>
                        <a:rPr lang="pt-PT" sz="1400" spc="-10" dirty="0">
                          <a:effectLst/>
                        </a:rPr>
                        <a:t>adolescentes</a:t>
                      </a:r>
                      <a:r>
                        <a:rPr lang="pt-PT" sz="1400" spc="15" dirty="0">
                          <a:effectLst/>
                        </a:rPr>
                        <a:t> </a:t>
                      </a:r>
                      <a:r>
                        <a:rPr lang="pt-PT" sz="1400" spc="-10" dirty="0">
                          <a:effectLst/>
                        </a:rPr>
                        <a:t>têm acesso</a:t>
                      </a:r>
                      <a:r>
                        <a:rPr lang="pt-PT" sz="1400" spc="15" dirty="0">
                          <a:effectLst/>
                        </a:rPr>
                        <a:t> </a:t>
                      </a:r>
                      <a:r>
                        <a:rPr lang="pt-PT" sz="1400" spc="-10" dirty="0">
                          <a:effectLst/>
                        </a:rPr>
                        <a:t>a informações</a:t>
                      </a:r>
                      <a:r>
                        <a:rPr lang="pt-PT" sz="1400" spc="5" dirty="0">
                          <a:effectLst/>
                        </a:rPr>
                        <a:t> </a:t>
                      </a:r>
                      <a:r>
                        <a:rPr lang="pt-PT" sz="1400" spc="-10" dirty="0">
                          <a:effectLst/>
                        </a:rPr>
                        <a:t>sobre</a:t>
                      </a:r>
                      <a:r>
                        <a:rPr lang="pt-PT" sz="1400" spc="5" dirty="0">
                          <a:effectLst/>
                        </a:rPr>
                        <a:t> </a:t>
                      </a:r>
                      <a:r>
                        <a:rPr lang="pt-PT" sz="1400" spc="-10" dirty="0">
                          <a:effectLst/>
                        </a:rPr>
                        <a:t>sua história</a:t>
                      </a:r>
                      <a:r>
                        <a:rPr lang="pt-PT" sz="1400" spc="10" dirty="0">
                          <a:effectLst/>
                        </a:rPr>
                        <a:t> </a:t>
                      </a:r>
                      <a:r>
                        <a:rPr lang="pt-PT" sz="1400" spc="-10" dirty="0">
                          <a:effectLst/>
                        </a:rPr>
                        <a:t>de</a:t>
                      </a:r>
                      <a:r>
                        <a:rPr lang="pt-PT" sz="1400" spc="5" dirty="0">
                          <a:effectLst/>
                        </a:rPr>
                        <a:t> </a:t>
                      </a:r>
                      <a:r>
                        <a:rPr lang="pt-PT" sz="1400" spc="-10" dirty="0">
                          <a:effectLst/>
                        </a:rPr>
                        <a:t>vida,</a:t>
                      </a:r>
                      <a:r>
                        <a:rPr lang="pt-PT" sz="1400" spc="5" dirty="0">
                          <a:effectLst/>
                        </a:rPr>
                        <a:t> </a:t>
                      </a:r>
                      <a:r>
                        <a:rPr lang="pt-PT" sz="1400" spc="-10" dirty="0">
                          <a:effectLst/>
                        </a:rPr>
                        <a:t>situação</a:t>
                      </a:r>
                      <a:r>
                        <a:rPr lang="pt-PT" sz="1400" spc="10" dirty="0">
                          <a:effectLst/>
                        </a:rPr>
                        <a:t> </a:t>
                      </a:r>
                      <a:r>
                        <a:rPr lang="pt-PT" sz="1400" spc="-10" dirty="0">
                          <a:effectLst/>
                        </a:rPr>
                        <a:t>familiar</a:t>
                      </a:r>
                      <a:r>
                        <a:rPr lang="pt-PT" sz="1400" spc="20" dirty="0">
                          <a:effectLst/>
                        </a:rPr>
                        <a:t> </a:t>
                      </a:r>
                      <a:r>
                        <a:rPr lang="pt-PT" sz="1400" spc="-10" dirty="0">
                          <a:effectLst/>
                        </a:rPr>
                        <a:t>e</a:t>
                      </a:r>
                      <a:r>
                        <a:rPr lang="pt-PT" sz="1400" spc="-5" dirty="0">
                          <a:effectLst/>
                        </a:rPr>
                        <a:t> </a:t>
                      </a:r>
                      <a:r>
                        <a:rPr lang="pt-PT" sz="1400" spc="-10" dirty="0">
                          <a:effectLst/>
                        </a:rPr>
                        <a:t>motivos</a:t>
                      </a:r>
                      <a:r>
                        <a:rPr lang="pt-PT" sz="1400" spc="-235" dirty="0">
                          <a:effectLst/>
                        </a:rPr>
                        <a:t> </a:t>
                      </a:r>
                      <a:r>
                        <a:rPr lang="pt-PT" sz="1400" spc="-10" dirty="0">
                          <a:effectLst/>
                        </a:rPr>
                        <a:t>de</a:t>
                      </a:r>
                      <a:r>
                        <a:rPr lang="pt-PT" sz="1400" spc="-5" dirty="0">
                          <a:effectLst/>
                        </a:rPr>
                        <a:t> </a:t>
                      </a:r>
                      <a:r>
                        <a:rPr lang="pt-PT" sz="1400" spc="-10" dirty="0">
                          <a:effectLst/>
                        </a:rPr>
                        <a:t>acolhimento?</a:t>
                      </a:r>
                    </a:p>
                    <a:p>
                      <a:pPr marL="742950" marR="17145" lvl="1" indent="-285750">
                        <a:spcBef>
                          <a:spcPts val="5"/>
                        </a:spcBef>
                        <a:spcAft>
                          <a:spcPts val="0"/>
                        </a:spcAft>
                        <a:buSzPts val="1000"/>
                        <a:buFont typeface="Franklin Gothic Medium"/>
                        <a:buAutoNum type="arabicPeriod" startAt="55"/>
                        <a:tabLst>
                          <a:tab pos="360680" algn="l"/>
                        </a:tabLst>
                      </a:pPr>
                      <a:endParaRPr lang="pt-BR" sz="1400" spc="-10" dirty="0">
                        <a:effectLst/>
                      </a:endParaRPr>
                    </a:p>
                    <a:p>
                      <a:pPr marL="12065">
                        <a:spcBef>
                          <a:spcPts val="280"/>
                        </a:spcBef>
                        <a:spcAft>
                          <a:spcPts val="0"/>
                        </a:spcAft>
                        <a:tabLst>
                          <a:tab pos="898525" algn="l"/>
                        </a:tabLst>
                      </a:pPr>
                      <a:r>
                        <a:rPr lang="pt-PT" sz="1400" dirty="0">
                          <a:effectLst/>
                        </a:rPr>
                        <a:t>        (___) Sim	(___)</a:t>
                      </a:r>
                      <a:r>
                        <a:rPr lang="pt-PT" sz="1400" spc="-15" dirty="0">
                          <a:effectLst/>
                        </a:rPr>
                        <a:t> </a:t>
                      </a:r>
                      <a:r>
                        <a:rPr lang="pt-PT" sz="1400" dirty="0">
                          <a:effectLst/>
                        </a:rPr>
                        <a:t>Não</a:t>
                      </a:r>
                    </a:p>
                    <a:p>
                      <a:pPr marL="12065">
                        <a:spcBef>
                          <a:spcPts val="280"/>
                        </a:spcBef>
                        <a:spcAft>
                          <a:spcPts val="0"/>
                        </a:spcAft>
                        <a:tabLst>
                          <a:tab pos="898525" algn="l"/>
                        </a:tabLst>
                      </a:pPr>
                      <a:endParaRPr lang="pt-BR" sz="1400" dirty="0">
                        <a:effectLst/>
                      </a:endParaRPr>
                    </a:p>
                    <a:p>
                      <a:pPr marL="457200" marR="23495" lvl="1" indent="0">
                        <a:spcBef>
                          <a:spcPts val="285"/>
                        </a:spcBef>
                        <a:spcAft>
                          <a:spcPts val="0"/>
                        </a:spcAft>
                        <a:buSzPts val="1000"/>
                        <a:buFont typeface="Franklin Gothic Medium"/>
                        <a:buNone/>
                        <a:tabLst>
                          <a:tab pos="360680" algn="l"/>
                        </a:tabLst>
                      </a:pPr>
                      <a:r>
                        <a:rPr lang="pt-PT" sz="1400" spc="-10" dirty="0">
                          <a:effectLst/>
                        </a:rPr>
                        <a:t>4.57. Os</a:t>
                      </a:r>
                      <a:r>
                        <a:rPr lang="pt-PT" sz="1400" spc="20" dirty="0">
                          <a:effectLst/>
                        </a:rPr>
                        <a:t> </a:t>
                      </a:r>
                      <a:r>
                        <a:rPr lang="pt-PT" sz="1400" spc="-10" dirty="0">
                          <a:effectLst/>
                        </a:rPr>
                        <a:t>adolescentes</a:t>
                      </a:r>
                      <a:r>
                        <a:rPr lang="pt-PT" sz="1400" spc="20" dirty="0">
                          <a:effectLst/>
                        </a:rPr>
                        <a:t> </a:t>
                      </a:r>
                      <a:r>
                        <a:rPr lang="pt-PT" sz="1400" spc="-10" dirty="0">
                          <a:effectLst/>
                        </a:rPr>
                        <a:t>possuem</a:t>
                      </a:r>
                      <a:r>
                        <a:rPr lang="pt-PT" sz="1400" spc="30" dirty="0">
                          <a:effectLst/>
                        </a:rPr>
                        <a:t> </a:t>
                      </a:r>
                      <a:r>
                        <a:rPr lang="pt-PT" sz="1400" spc="-10" dirty="0">
                          <a:effectLst/>
                        </a:rPr>
                        <a:t>autonomia</a:t>
                      </a:r>
                      <a:r>
                        <a:rPr lang="pt-PT" sz="1400" spc="25" dirty="0">
                          <a:effectLst/>
                        </a:rPr>
                        <a:t> </a:t>
                      </a:r>
                      <a:r>
                        <a:rPr lang="pt-PT" sz="1400" spc="-10" dirty="0">
                          <a:effectLst/>
                        </a:rPr>
                        <a:t>para</a:t>
                      </a:r>
                      <a:r>
                        <a:rPr lang="pt-PT" sz="1400" spc="20" dirty="0">
                          <a:effectLst/>
                        </a:rPr>
                        <a:t> </a:t>
                      </a:r>
                      <a:r>
                        <a:rPr lang="pt-PT" sz="1400" spc="-10" dirty="0">
                          <a:effectLst/>
                        </a:rPr>
                        <a:t>saídas</a:t>
                      </a:r>
                      <a:r>
                        <a:rPr lang="pt-PT" sz="1400" spc="30" dirty="0">
                          <a:effectLst/>
                        </a:rPr>
                        <a:t> </a:t>
                      </a:r>
                      <a:r>
                        <a:rPr lang="pt-PT" sz="1400" spc="-10" dirty="0">
                          <a:effectLst/>
                        </a:rPr>
                        <a:t>com</a:t>
                      </a:r>
                      <a:r>
                        <a:rPr lang="pt-PT" sz="1400" spc="15" dirty="0">
                          <a:effectLst/>
                        </a:rPr>
                        <a:t> </a:t>
                      </a:r>
                      <a:r>
                        <a:rPr lang="pt-PT" sz="1400" spc="-10" dirty="0">
                          <a:effectLst/>
                        </a:rPr>
                        <a:t>os</a:t>
                      </a:r>
                      <a:r>
                        <a:rPr lang="pt-PT" sz="1400" spc="25" dirty="0">
                          <a:effectLst/>
                        </a:rPr>
                        <a:t> </a:t>
                      </a:r>
                      <a:r>
                        <a:rPr lang="pt-PT" sz="1400" spc="-10" dirty="0">
                          <a:effectLst/>
                        </a:rPr>
                        <a:t>amigos</a:t>
                      </a:r>
                      <a:r>
                        <a:rPr lang="pt-PT" sz="1400" spc="10" dirty="0">
                          <a:effectLst/>
                        </a:rPr>
                        <a:t> </a:t>
                      </a:r>
                      <a:r>
                        <a:rPr lang="pt-PT" sz="1400" spc="-10" dirty="0">
                          <a:effectLst/>
                        </a:rPr>
                        <a:t>ou</a:t>
                      </a:r>
                      <a:r>
                        <a:rPr lang="pt-PT" sz="1400" spc="20" dirty="0">
                          <a:effectLst/>
                        </a:rPr>
                        <a:t> </a:t>
                      </a:r>
                      <a:r>
                        <a:rPr lang="pt-PT" sz="1400" spc="-10" dirty="0">
                          <a:effectLst/>
                        </a:rPr>
                        <a:t>participação</a:t>
                      </a:r>
                      <a:r>
                        <a:rPr lang="pt-PT" sz="1400" spc="25" dirty="0">
                          <a:effectLst/>
                        </a:rPr>
                        <a:t> </a:t>
                      </a:r>
                      <a:r>
                        <a:rPr lang="pt-PT" sz="1400" spc="-10" dirty="0">
                          <a:effectLst/>
                        </a:rPr>
                        <a:t>em</a:t>
                      </a:r>
                      <a:r>
                        <a:rPr lang="pt-PT" sz="1400" spc="20" dirty="0">
                          <a:effectLst/>
                        </a:rPr>
                        <a:t> </a:t>
                      </a:r>
                      <a:r>
                        <a:rPr lang="pt-PT" sz="1400" spc="-10" dirty="0">
                          <a:effectLst/>
                        </a:rPr>
                        <a:t>atividades</a:t>
                      </a:r>
                      <a:r>
                        <a:rPr lang="pt-PT" sz="1400" spc="20" dirty="0">
                          <a:effectLst/>
                        </a:rPr>
                        <a:t> </a:t>
                      </a:r>
                      <a:r>
                        <a:rPr lang="pt-PT" sz="1400" spc="-10" dirty="0">
                          <a:effectLst/>
                        </a:rPr>
                        <a:t>desenvolvidas</a:t>
                      </a:r>
                      <a:r>
                        <a:rPr lang="pt-PT" sz="1400" spc="-235" dirty="0">
                          <a:effectLst/>
                        </a:rPr>
                        <a:t> </a:t>
                      </a:r>
                      <a:r>
                        <a:rPr lang="pt-PT" sz="1400" spc="-10" dirty="0">
                          <a:effectLst/>
                        </a:rPr>
                        <a:t>na comunidade?</a:t>
                      </a:r>
                      <a:endParaRPr lang="pt-PT" sz="1400" u="none" strike="noStrike" spc="-10" baseline="30000" dirty="0">
                        <a:effectLst/>
                      </a:endParaRPr>
                    </a:p>
                    <a:p>
                      <a:pPr marL="742950" marR="23495" lvl="1" indent="-285750">
                        <a:spcBef>
                          <a:spcPts val="285"/>
                        </a:spcBef>
                        <a:spcAft>
                          <a:spcPts val="0"/>
                        </a:spcAft>
                        <a:buSzPts val="1000"/>
                        <a:buFont typeface="Franklin Gothic Medium"/>
                        <a:buAutoNum type="arabicPeriod" startAt="55"/>
                        <a:tabLst>
                          <a:tab pos="360680" algn="l"/>
                        </a:tabLst>
                      </a:pPr>
                      <a:endParaRPr lang="pt-BR" sz="1400" spc="-10" dirty="0">
                        <a:effectLst/>
                      </a:endParaRPr>
                    </a:p>
                    <a:p>
                      <a:pPr marL="12065">
                        <a:lnSpc>
                          <a:spcPts val="1120"/>
                        </a:lnSpc>
                        <a:spcBef>
                          <a:spcPts val="295"/>
                        </a:spcBef>
                        <a:spcAft>
                          <a:spcPts val="0"/>
                        </a:spcAft>
                        <a:tabLst>
                          <a:tab pos="898525" algn="l"/>
                        </a:tabLst>
                      </a:pPr>
                      <a:r>
                        <a:rPr lang="pt-PT" sz="1400" dirty="0">
                          <a:effectLst/>
                        </a:rPr>
                        <a:t>         (___) Sim	(___)</a:t>
                      </a:r>
                      <a:r>
                        <a:rPr lang="pt-PT" sz="1400" spc="-15" dirty="0">
                          <a:effectLst/>
                        </a:rPr>
                        <a:t> </a:t>
                      </a:r>
                      <a:r>
                        <a:rPr lang="pt-PT" sz="1400" dirty="0">
                          <a:effectLst/>
                        </a:rPr>
                        <a:t>Não</a:t>
                      </a:r>
                    </a:p>
                    <a:p>
                      <a:pPr marL="12065">
                        <a:lnSpc>
                          <a:spcPts val="1120"/>
                        </a:lnSpc>
                        <a:spcBef>
                          <a:spcPts val="295"/>
                        </a:spcBef>
                        <a:spcAft>
                          <a:spcPts val="0"/>
                        </a:spcAft>
                        <a:tabLst>
                          <a:tab pos="898525" algn="l"/>
                        </a:tabLst>
                      </a:pPr>
                      <a:endParaRPr lang="pt-BR" sz="14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Rectangle 1"/>
          <p:cNvSpPr>
            <a:spLocks noChangeArrowheads="1"/>
          </p:cNvSpPr>
          <p:nvPr/>
        </p:nvSpPr>
        <p:spPr bwMode="auto">
          <a:xfrm>
            <a:off x="1736725" y="3306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a:ln>
                <a:noFill/>
              </a:ln>
              <a:solidFill>
                <a:schemeClr val="tx1"/>
              </a:solidFill>
              <a:effectLst/>
              <a:latin typeface="Arial" pitchFamily="34" charset="0"/>
              <a:cs typeface="Arial" pitchFamily="34" charset="0"/>
            </a:endParaRPr>
          </a:p>
        </p:txBody>
      </p:sp>
      <p:sp>
        <p:nvSpPr>
          <p:cNvPr id="7" name="Seta para a direita 6"/>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64474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891724906"/>
              </p:ext>
            </p:extLst>
          </p:nvPr>
        </p:nvGraphicFramePr>
        <p:xfrm>
          <a:off x="304339" y="450376"/>
          <a:ext cx="11528269" cy="6010307"/>
        </p:xfrm>
        <a:graphic>
          <a:graphicData uri="http://schemas.openxmlformats.org/drawingml/2006/table">
            <a:tbl>
              <a:tblPr firstRow="1" firstCol="1" lastRow="1" lastCol="1" bandRow="1" bandCol="1">
                <a:tableStyleId>{2D5ABB26-0587-4C30-8999-92F81FD0307C}</a:tableStyleId>
              </a:tblPr>
              <a:tblGrid>
                <a:gridCol w="11528269">
                  <a:extLst>
                    <a:ext uri="{9D8B030D-6E8A-4147-A177-3AD203B41FA5}">
                      <a16:colId xmlns:a16="http://schemas.microsoft.com/office/drawing/2014/main" val="20000"/>
                    </a:ext>
                  </a:extLst>
                </a:gridCol>
              </a:tblGrid>
              <a:tr h="6010307">
                <a:tc>
                  <a:txBody>
                    <a:bodyPr/>
                    <a:lstStyle/>
                    <a:p>
                      <a:pPr marL="15240">
                        <a:spcBef>
                          <a:spcPts val="85"/>
                        </a:spcBef>
                        <a:spcAft>
                          <a:spcPts val="0"/>
                        </a:spcAft>
                      </a:pPr>
                      <a:r>
                        <a:rPr lang="pt-PT" sz="1400" b="1" u="sng" dirty="0">
                          <a:effectLst/>
                        </a:rPr>
                        <a:t>Desligamento</a:t>
                      </a:r>
                      <a:r>
                        <a:rPr lang="pt-PT" sz="1400" b="1" u="sng" spc="-25" dirty="0">
                          <a:effectLst/>
                        </a:rPr>
                        <a:t> </a:t>
                      </a:r>
                      <a:r>
                        <a:rPr lang="pt-PT" sz="1400" b="1" u="sng" dirty="0">
                          <a:effectLst/>
                        </a:rPr>
                        <a:t>Gradativo</a:t>
                      </a:r>
                    </a:p>
                    <a:p>
                      <a:pPr marL="15240">
                        <a:spcBef>
                          <a:spcPts val="85"/>
                        </a:spcBef>
                        <a:spcAft>
                          <a:spcPts val="0"/>
                        </a:spcAft>
                      </a:pPr>
                      <a:endParaRPr lang="pt-BR" sz="1400" dirty="0">
                        <a:effectLst/>
                      </a:endParaRPr>
                    </a:p>
                    <a:p>
                      <a:pPr marL="457200" marR="24130" lvl="1" indent="0">
                        <a:spcBef>
                          <a:spcPts val="285"/>
                        </a:spcBef>
                        <a:spcAft>
                          <a:spcPts val="0"/>
                        </a:spcAft>
                        <a:buSzPts val="1000"/>
                        <a:buFont typeface="Franklin Gothic Medium"/>
                        <a:buNone/>
                        <a:tabLst>
                          <a:tab pos="363855" algn="l"/>
                        </a:tabLst>
                      </a:pPr>
                      <a:r>
                        <a:rPr lang="pt-PT" sz="1400" spc="-10" dirty="0">
                          <a:effectLst/>
                        </a:rPr>
                        <a:t>4.58. São</a:t>
                      </a:r>
                      <a:r>
                        <a:rPr lang="pt-PT" sz="1400" spc="5" dirty="0">
                          <a:effectLst/>
                        </a:rPr>
                        <a:t> </a:t>
                      </a:r>
                      <a:r>
                        <a:rPr lang="pt-PT" sz="1400" spc="-10" dirty="0">
                          <a:effectLst/>
                        </a:rPr>
                        <a:t>realizadas</a:t>
                      </a:r>
                      <a:r>
                        <a:rPr lang="pt-PT" sz="1400" spc="15" dirty="0">
                          <a:effectLst/>
                        </a:rPr>
                        <a:t> </a:t>
                      </a:r>
                      <a:r>
                        <a:rPr lang="pt-PT" sz="1400" spc="-10" dirty="0">
                          <a:effectLst/>
                        </a:rPr>
                        <a:t>atividades</a:t>
                      </a:r>
                      <a:r>
                        <a:rPr lang="pt-PT" sz="1400" spc="25" dirty="0">
                          <a:effectLst/>
                        </a:rPr>
                        <a:t> </a:t>
                      </a:r>
                      <a:r>
                        <a:rPr lang="pt-PT" sz="1400" spc="-10" dirty="0">
                          <a:effectLst/>
                        </a:rPr>
                        <a:t>com</a:t>
                      </a:r>
                      <a:r>
                        <a:rPr lang="pt-PT" sz="1400" spc="10" dirty="0">
                          <a:effectLst/>
                        </a:rPr>
                        <a:t> </a:t>
                      </a:r>
                      <a:r>
                        <a:rPr lang="pt-PT" sz="1400" spc="-10" dirty="0">
                          <a:effectLst/>
                        </a:rPr>
                        <a:t>as</a:t>
                      </a:r>
                      <a:r>
                        <a:rPr lang="pt-PT" sz="1400" spc="10" dirty="0">
                          <a:effectLst/>
                        </a:rPr>
                        <a:t> </a:t>
                      </a:r>
                      <a:r>
                        <a:rPr lang="pt-PT" sz="1400" spc="-10" dirty="0">
                          <a:effectLst/>
                        </a:rPr>
                        <a:t>crianças,</a:t>
                      </a:r>
                      <a:r>
                        <a:rPr lang="pt-PT" sz="1400" spc="20" dirty="0">
                          <a:effectLst/>
                        </a:rPr>
                        <a:t> </a:t>
                      </a:r>
                      <a:r>
                        <a:rPr lang="pt-PT" sz="1400" spc="-10" dirty="0">
                          <a:effectLst/>
                        </a:rPr>
                        <a:t>os</a:t>
                      </a:r>
                      <a:r>
                        <a:rPr lang="pt-PT" sz="1400" spc="15" dirty="0">
                          <a:effectLst/>
                        </a:rPr>
                        <a:t> </a:t>
                      </a:r>
                      <a:r>
                        <a:rPr lang="pt-PT" sz="1400" spc="-10" dirty="0">
                          <a:effectLst/>
                        </a:rPr>
                        <a:t>adolescentes</a:t>
                      </a:r>
                      <a:r>
                        <a:rPr lang="pt-PT" sz="1400" spc="15" dirty="0">
                          <a:effectLst/>
                        </a:rPr>
                        <a:t> </a:t>
                      </a:r>
                      <a:r>
                        <a:rPr lang="pt-PT" sz="1400" spc="-10" dirty="0">
                          <a:effectLst/>
                        </a:rPr>
                        <a:t>e</a:t>
                      </a:r>
                      <a:r>
                        <a:rPr lang="pt-PT" sz="1400" spc="10" dirty="0">
                          <a:effectLst/>
                        </a:rPr>
                        <a:t> </a:t>
                      </a:r>
                      <a:r>
                        <a:rPr lang="pt-PT" sz="1400" spc="-10" dirty="0">
                          <a:effectLst/>
                        </a:rPr>
                        <a:t>com</a:t>
                      </a:r>
                      <a:r>
                        <a:rPr lang="pt-PT" sz="1400" spc="10" dirty="0">
                          <a:effectLst/>
                        </a:rPr>
                        <a:t> </a:t>
                      </a:r>
                      <a:r>
                        <a:rPr lang="pt-PT" sz="1400" spc="-10" dirty="0">
                          <a:effectLst/>
                        </a:rPr>
                        <a:t>os</a:t>
                      </a:r>
                      <a:r>
                        <a:rPr lang="pt-PT" sz="1400" spc="5" dirty="0">
                          <a:effectLst/>
                        </a:rPr>
                        <a:t> </a:t>
                      </a:r>
                      <a:r>
                        <a:rPr lang="pt-PT" sz="1400" spc="-10" dirty="0">
                          <a:effectLst/>
                        </a:rPr>
                        <a:t>profissionais</a:t>
                      </a:r>
                      <a:r>
                        <a:rPr lang="pt-PT" sz="1400" spc="25" dirty="0">
                          <a:effectLst/>
                        </a:rPr>
                        <a:t> </a:t>
                      </a:r>
                      <a:r>
                        <a:rPr lang="pt-PT" sz="1400" spc="-10" dirty="0">
                          <a:effectLst/>
                        </a:rPr>
                        <a:t>da</a:t>
                      </a:r>
                      <a:r>
                        <a:rPr lang="pt-PT" sz="1400" spc="10" dirty="0">
                          <a:effectLst/>
                        </a:rPr>
                        <a:t> </a:t>
                      </a:r>
                      <a:r>
                        <a:rPr lang="pt-PT" sz="1400" spc="-10" dirty="0">
                          <a:effectLst/>
                        </a:rPr>
                        <a:t>entidade</a:t>
                      </a:r>
                      <a:r>
                        <a:rPr lang="pt-PT" sz="1400" spc="10" dirty="0">
                          <a:effectLst/>
                        </a:rPr>
                        <a:t> </a:t>
                      </a:r>
                      <a:r>
                        <a:rPr lang="pt-PT" sz="1400" spc="-10" dirty="0">
                          <a:effectLst/>
                        </a:rPr>
                        <a:t>de</a:t>
                      </a:r>
                      <a:r>
                        <a:rPr lang="pt-PT" sz="1400" spc="5" dirty="0">
                          <a:effectLst/>
                        </a:rPr>
                        <a:t> </a:t>
                      </a:r>
                      <a:r>
                        <a:rPr lang="pt-PT" sz="1400" spc="-10" dirty="0">
                          <a:effectLst/>
                        </a:rPr>
                        <a:t>acolhimento</a:t>
                      </a:r>
                      <a:r>
                        <a:rPr lang="pt-PT" sz="1400" spc="-235" dirty="0">
                          <a:effectLst/>
                        </a:rPr>
                        <a:t> </a:t>
                      </a:r>
                      <a:r>
                        <a:rPr lang="pt-PT" sz="1400" spc="-10" dirty="0">
                          <a:effectLst/>
                        </a:rPr>
                        <a:t>como</a:t>
                      </a:r>
                      <a:r>
                        <a:rPr lang="pt-PT" sz="1400" spc="-5" dirty="0">
                          <a:effectLst/>
                        </a:rPr>
                        <a:t> </a:t>
                      </a:r>
                      <a:r>
                        <a:rPr lang="pt-PT" sz="1400" spc="-10" dirty="0">
                          <a:effectLst/>
                        </a:rPr>
                        <a:t>forma</a:t>
                      </a:r>
                      <a:r>
                        <a:rPr lang="pt-PT" sz="1400" spc="-5" dirty="0">
                          <a:effectLst/>
                        </a:rPr>
                        <a:t> </a:t>
                      </a:r>
                      <a:r>
                        <a:rPr lang="pt-PT" sz="1400" spc="-10" dirty="0">
                          <a:effectLst/>
                        </a:rPr>
                        <a:t>de preparação do desligamento?</a:t>
                      </a:r>
                      <a:endParaRPr lang="pt-BR" sz="1400" spc="-10" dirty="0">
                        <a:effectLst/>
                      </a:endParaRPr>
                    </a:p>
                    <a:p>
                      <a:pPr marL="15240">
                        <a:spcBef>
                          <a:spcPts val="280"/>
                        </a:spcBef>
                        <a:spcAft>
                          <a:spcPts val="0"/>
                        </a:spcAft>
                        <a:tabLst>
                          <a:tab pos="901700" algn="l"/>
                        </a:tabLst>
                      </a:pPr>
                      <a:r>
                        <a:rPr lang="pt-PT" sz="1400" dirty="0">
                          <a:effectLst/>
                        </a:rPr>
                        <a:t>(___) Sim	(___)</a:t>
                      </a:r>
                      <a:r>
                        <a:rPr lang="pt-PT" sz="1400" spc="-15" dirty="0">
                          <a:effectLst/>
                        </a:rPr>
                        <a:t> </a:t>
                      </a:r>
                      <a:r>
                        <a:rPr lang="pt-PT" sz="1400" dirty="0">
                          <a:effectLst/>
                        </a:rPr>
                        <a:t>Não</a:t>
                      </a:r>
                      <a:endParaRPr lang="pt-BR" sz="1400" dirty="0">
                        <a:effectLst/>
                      </a:endParaRPr>
                    </a:p>
                    <a:p>
                      <a:pPr marL="457200" marR="673100" lvl="1" indent="0">
                        <a:lnSpc>
                          <a:spcPct val="125000"/>
                        </a:lnSpc>
                        <a:spcBef>
                          <a:spcPts val="285"/>
                        </a:spcBef>
                        <a:spcAft>
                          <a:spcPts val="0"/>
                        </a:spcAft>
                        <a:buSzPts val="1000"/>
                        <a:buFont typeface="Franklin Gothic Medium"/>
                        <a:buNone/>
                        <a:tabLst>
                          <a:tab pos="363855" algn="l"/>
                          <a:tab pos="901700" algn="l"/>
                        </a:tabLst>
                      </a:pPr>
                      <a:r>
                        <a:rPr lang="pt-PT" sz="1400" spc="-10" dirty="0">
                          <a:effectLst/>
                        </a:rPr>
                        <a:t>4.59. É</a:t>
                      </a:r>
                      <a:r>
                        <a:rPr lang="pt-PT" sz="1400" spc="-20" dirty="0">
                          <a:effectLst/>
                        </a:rPr>
                        <a:t> </a:t>
                      </a:r>
                      <a:r>
                        <a:rPr lang="pt-PT" sz="1400" spc="-10" dirty="0">
                          <a:effectLst/>
                        </a:rPr>
                        <a:t>fortalecida</a:t>
                      </a:r>
                      <a:r>
                        <a:rPr lang="pt-PT" sz="1400" spc="-5" dirty="0">
                          <a:effectLst/>
                        </a:rPr>
                        <a:t> </a:t>
                      </a:r>
                      <a:r>
                        <a:rPr lang="pt-PT" sz="1400" spc="-10" dirty="0">
                          <a:effectLst/>
                        </a:rPr>
                        <a:t>a</a:t>
                      </a:r>
                      <a:r>
                        <a:rPr lang="pt-PT" sz="1400" spc="-25" dirty="0">
                          <a:effectLst/>
                        </a:rPr>
                        <a:t> </a:t>
                      </a:r>
                      <a:r>
                        <a:rPr lang="pt-PT" sz="1400" spc="-10" dirty="0">
                          <a:effectLst/>
                        </a:rPr>
                        <a:t>autonomia</a:t>
                      </a:r>
                      <a:r>
                        <a:rPr lang="pt-PT" sz="1400" spc="-15" dirty="0">
                          <a:effectLst/>
                        </a:rPr>
                        <a:t> </a:t>
                      </a:r>
                      <a:r>
                        <a:rPr lang="pt-PT" sz="1400" spc="-10" dirty="0">
                          <a:effectLst/>
                        </a:rPr>
                        <a:t>de</a:t>
                      </a:r>
                      <a:r>
                        <a:rPr lang="pt-PT" sz="1400" spc="-25" dirty="0">
                          <a:effectLst/>
                        </a:rPr>
                        <a:t> </a:t>
                      </a:r>
                      <a:r>
                        <a:rPr lang="pt-PT" sz="1400" spc="-10" dirty="0">
                          <a:effectLst/>
                        </a:rPr>
                        <a:t>adolescentes</a:t>
                      </a:r>
                      <a:r>
                        <a:rPr lang="pt-PT" sz="1400" spc="-20" dirty="0">
                          <a:effectLst/>
                        </a:rPr>
                        <a:t> </a:t>
                      </a:r>
                      <a:r>
                        <a:rPr lang="pt-PT" sz="1400" spc="-10" dirty="0">
                          <a:effectLst/>
                        </a:rPr>
                        <a:t>que</a:t>
                      </a:r>
                      <a:r>
                        <a:rPr lang="pt-PT" sz="1400" spc="-20" dirty="0">
                          <a:effectLst/>
                        </a:rPr>
                        <a:t> </a:t>
                      </a:r>
                      <a:r>
                        <a:rPr lang="pt-PT" sz="1400" spc="-10" dirty="0">
                          <a:effectLst/>
                        </a:rPr>
                        <a:t>não</a:t>
                      </a:r>
                      <a:r>
                        <a:rPr lang="pt-PT" sz="1400" spc="-20" dirty="0">
                          <a:effectLst/>
                        </a:rPr>
                        <a:t> </a:t>
                      </a:r>
                      <a:r>
                        <a:rPr lang="pt-PT" sz="1400" spc="-10" dirty="0">
                          <a:effectLst/>
                        </a:rPr>
                        <a:t>possuem</a:t>
                      </a:r>
                      <a:r>
                        <a:rPr lang="pt-PT" sz="1400" spc="-15" dirty="0">
                          <a:effectLst/>
                        </a:rPr>
                        <a:t> </a:t>
                      </a:r>
                      <a:r>
                        <a:rPr lang="pt-PT" sz="1400" spc="-10" dirty="0">
                          <a:effectLst/>
                        </a:rPr>
                        <a:t>perspectivas</a:t>
                      </a:r>
                      <a:r>
                        <a:rPr lang="pt-PT" sz="1400" spc="-15" dirty="0">
                          <a:effectLst/>
                        </a:rPr>
                        <a:t> </a:t>
                      </a:r>
                      <a:r>
                        <a:rPr lang="pt-PT" sz="1400" spc="-10" dirty="0">
                          <a:effectLst/>
                        </a:rPr>
                        <a:t>de</a:t>
                      </a:r>
                      <a:r>
                        <a:rPr lang="pt-PT" sz="1400" spc="-20" dirty="0">
                          <a:effectLst/>
                        </a:rPr>
                        <a:t> </a:t>
                      </a:r>
                      <a:r>
                        <a:rPr lang="pt-PT" sz="1400" spc="-10" dirty="0">
                          <a:effectLst/>
                        </a:rPr>
                        <a:t>reintegração familiar?</a:t>
                      </a:r>
                      <a:r>
                        <a:rPr lang="pt-PT" sz="1400" spc="-235" dirty="0">
                          <a:effectLst/>
                        </a:rPr>
                        <a:t> </a:t>
                      </a:r>
                      <a:r>
                        <a:rPr lang="pt-PT" sz="1400" spc="-10" dirty="0">
                          <a:effectLst/>
                        </a:rPr>
                        <a:t>(___) Sim	(___)</a:t>
                      </a:r>
                      <a:r>
                        <a:rPr lang="pt-PT" sz="1400" spc="-5" dirty="0">
                          <a:effectLst/>
                        </a:rPr>
                        <a:t> </a:t>
                      </a:r>
                      <a:r>
                        <a:rPr lang="pt-PT" sz="1400" spc="-10" dirty="0">
                          <a:effectLst/>
                        </a:rPr>
                        <a:t>Não</a:t>
                      </a:r>
                      <a:endParaRPr lang="pt-BR" sz="1400" spc="-10" dirty="0">
                        <a:effectLst/>
                      </a:endParaRPr>
                    </a:p>
                    <a:p>
                      <a:pPr marL="914400" lvl="2" indent="0">
                        <a:spcBef>
                          <a:spcPts val="5"/>
                        </a:spcBef>
                        <a:spcAft>
                          <a:spcPts val="0"/>
                        </a:spcAft>
                        <a:buSzPts val="1000"/>
                        <a:buFont typeface="Franklin Gothic Medium"/>
                        <a:buNone/>
                        <a:tabLst>
                          <a:tab pos="659765" algn="l"/>
                        </a:tabLst>
                      </a:pPr>
                      <a:r>
                        <a:rPr lang="pt-PT" sz="1400" spc="-10" dirty="0">
                          <a:effectLst/>
                        </a:rPr>
                        <a:t>4.59.1. Em</a:t>
                      </a:r>
                      <a:r>
                        <a:rPr lang="pt-PT" sz="1400" spc="-25" dirty="0">
                          <a:effectLst/>
                        </a:rPr>
                        <a:t> </a:t>
                      </a:r>
                      <a:r>
                        <a:rPr lang="pt-PT" sz="1400" spc="-10" dirty="0">
                          <a:effectLst/>
                        </a:rPr>
                        <a:t>caso</a:t>
                      </a:r>
                      <a:r>
                        <a:rPr lang="pt-PT" sz="1400" spc="-20" dirty="0">
                          <a:effectLst/>
                        </a:rPr>
                        <a:t> </a:t>
                      </a:r>
                      <a:r>
                        <a:rPr lang="pt-PT" sz="1400" spc="-10" dirty="0">
                          <a:effectLst/>
                        </a:rPr>
                        <a:t>afirmativo, especifique</a:t>
                      </a:r>
                      <a:r>
                        <a:rPr lang="pt-PT" sz="1400" spc="-20" dirty="0">
                          <a:effectLst/>
                        </a:rPr>
                        <a:t> </a:t>
                      </a:r>
                      <a:r>
                        <a:rPr lang="pt-PT" sz="1400" spc="-10" dirty="0">
                          <a:effectLst/>
                        </a:rPr>
                        <a:t>as</a:t>
                      </a:r>
                      <a:r>
                        <a:rPr lang="pt-PT" sz="1400" spc="-20" dirty="0">
                          <a:effectLst/>
                        </a:rPr>
                        <a:t> </a:t>
                      </a:r>
                      <a:r>
                        <a:rPr lang="pt-PT" sz="1400" spc="-10" dirty="0">
                          <a:effectLst/>
                        </a:rPr>
                        <a:t>ações:</a:t>
                      </a:r>
                      <a:endParaRPr lang="pt-BR" sz="1400" spc="-10" dirty="0">
                        <a:effectLst/>
                      </a:endParaRPr>
                    </a:p>
                    <a:p>
                      <a:pPr marL="478790" marR="1755140">
                        <a:lnSpc>
                          <a:spcPct val="125000"/>
                        </a:lnSpc>
                        <a:spcBef>
                          <a:spcPts val="290"/>
                        </a:spcBef>
                        <a:spcAft>
                          <a:spcPts val="0"/>
                        </a:spcAft>
                      </a:pPr>
                      <a:r>
                        <a:rPr lang="pt-PT" sz="1400" dirty="0">
                          <a:effectLst/>
                        </a:rPr>
                        <a:t>(___)</a:t>
                      </a:r>
                      <a:r>
                        <a:rPr lang="pt-PT" sz="1400" spc="-25" dirty="0">
                          <a:effectLst/>
                        </a:rPr>
                        <a:t> </a:t>
                      </a:r>
                      <a:r>
                        <a:rPr lang="pt-PT" sz="1400" dirty="0">
                          <a:effectLst/>
                        </a:rPr>
                        <a:t>Avaliação</a:t>
                      </a:r>
                      <a:r>
                        <a:rPr lang="pt-PT" sz="1400" spc="-5" dirty="0">
                          <a:effectLst/>
                        </a:rPr>
                        <a:t> </a:t>
                      </a:r>
                      <a:r>
                        <a:rPr lang="pt-PT" sz="1400" dirty="0">
                          <a:effectLst/>
                        </a:rPr>
                        <a:t>das</a:t>
                      </a:r>
                      <a:r>
                        <a:rPr lang="pt-PT" sz="1400" spc="-20" dirty="0">
                          <a:effectLst/>
                        </a:rPr>
                        <a:t> </a:t>
                      </a:r>
                      <a:r>
                        <a:rPr lang="pt-PT" sz="1400" dirty="0">
                          <a:effectLst/>
                        </a:rPr>
                        <a:t>condições</a:t>
                      </a:r>
                      <a:r>
                        <a:rPr lang="pt-PT" sz="1400" spc="-15" dirty="0">
                          <a:effectLst/>
                        </a:rPr>
                        <a:t> </a:t>
                      </a:r>
                      <a:r>
                        <a:rPr lang="pt-PT" sz="1400" dirty="0">
                          <a:effectLst/>
                        </a:rPr>
                        <a:t>sociais</a:t>
                      </a:r>
                      <a:r>
                        <a:rPr lang="pt-PT" sz="1400" spc="-20" dirty="0">
                          <a:effectLst/>
                        </a:rPr>
                        <a:t> </a:t>
                      </a:r>
                      <a:r>
                        <a:rPr lang="pt-PT" sz="1400" dirty="0">
                          <a:effectLst/>
                        </a:rPr>
                        <a:t>e</a:t>
                      </a:r>
                      <a:r>
                        <a:rPr lang="pt-PT" sz="1400" spc="-20" dirty="0">
                          <a:effectLst/>
                        </a:rPr>
                        <a:t> </a:t>
                      </a:r>
                      <a:r>
                        <a:rPr lang="pt-PT" sz="1400" dirty="0">
                          <a:effectLst/>
                        </a:rPr>
                        <a:t>psicológicas</a:t>
                      </a:r>
                      <a:r>
                        <a:rPr lang="pt-PT" sz="1400" spc="-5" dirty="0">
                          <a:effectLst/>
                        </a:rPr>
                        <a:t> </a:t>
                      </a:r>
                      <a:r>
                        <a:rPr lang="pt-PT" sz="1400" dirty="0">
                          <a:effectLst/>
                        </a:rPr>
                        <a:t>para</a:t>
                      </a:r>
                      <a:r>
                        <a:rPr lang="pt-PT" sz="1400" spc="-15" dirty="0">
                          <a:effectLst/>
                        </a:rPr>
                        <a:t> </a:t>
                      </a:r>
                      <a:r>
                        <a:rPr lang="pt-PT" sz="1400" dirty="0">
                          <a:effectLst/>
                        </a:rPr>
                        <a:t>o</a:t>
                      </a:r>
                      <a:r>
                        <a:rPr lang="pt-PT" sz="1400" spc="-15" dirty="0">
                          <a:effectLst/>
                        </a:rPr>
                        <a:t> </a:t>
                      </a:r>
                      <a:r>
                        <a:rPr lang="pt-PT" sz="1400" dirty="0">
                          <a:effectLst/>
                        </a:rPr>
                        <a:t>desligamento.</a:t>
                      </a:r>
                      <a:r>
                        <a:rPr lang="pt-PT" sz="1400" spc="-235" dirty="0">
                          <a:effectLst/>
                        </a:rPr>
                        <a:t> </a:t>
                      </a:r>
                      <a:r>
                        <a:rPr lang="pt-PT" sz="1400" dirty="0">
                          <a:effectLst/>
                        </a:rPr>
                        <a:t>(___)</a:t>
                      </a:r>
                      <a:r>
                        <a:rPr lang="pt-PT" sz="1400" spc="-10" dirty="0">
                          <a:effectLst/>
                        </a:rPr>
                        <a:t> </a:t>
                      </a:r>
                      <a:r>
                        <a:rPr lang="pt-PT" sz="1400" dirty="0">
                          <a:effectLst/>
                        </a:rPr>
                        <a:t>Encaminhamento</a:t>
                      </a:r>
                      <a:r>
                        <a:rPr lang="pt-PT" sz="1400" spc="15" dirty="0">
                          <a:effectLst/>
                        </a:rPr>
                        <a:t> </a:t>
                      </a:r>
                      <a:r>
                        <a:rPr lang="pt-PT" sz="1400" dirty="0">
                          <a:effectLst/>
                        </a:rPr>
                        <a:t>para</a:t>
                      </a:r>
                      <a:r>
                        <a:rPr lang="pt-PT" sz="1400" spc="-5" dirty="0">
                          <a:effectLst/>
                        </a:rPr>
                        <a:t> </a:t>
                      </a:r>
                      <a:r>
                        <a:rPr lang="pt-PT" sz="1400" dirty="0">
                          <a:effectLst/>
                        </a:rPr>
                        <a:t>repúblicas jovens.</a:t>
                      </a:r>
                      <a:endParaRPr lang="pt-BR" sz="1400" dirty="0">
                        <a:effectLst/>
                      </a:endParaRPr>
                    </a:p>
                    <a:p>
                      <a:pPr marL="15240" marR="8255" indent="463550">
                        <a:spcBef>
                          <a:spcPts val="5"/>
                        </a:spcBef>
                        <a:spcAft>
                          <a:spcPts val="0"/>
                        </a:spcAft>
                      </a:pPr>
                      <a:r>
                        <a:rPr lang="pt-PT" sz="1400" dirty="0">
                          <a:effectLst/>
                        </a:rPr>
                        <a:t>(___) Encaminhamento para programas oficiais ou comunitários de auxílio (ex: programas de transferência de</a:t>
                      </a:r>
                      <a:r>
                        <a:rPr lang="pt-PT" sz="1400" spc="-235" dirty="0">
                          <a:effectLst/>
                        </a:rPr>
                        <a:t> </a:t>
                      </a:r>
                      <a:r>
                        <a:rPr lang="pt-PT" sz="1400" dirty="0">
                          <a:effectLst/>
                        </a:rPr>
                        <a:t>renda, bolsa</a:t>
                      </a:r>
                      <a:r>
                        <a:rPr lang="pt-PT" sz="1400" spc="5" dirty="0">
                          <a:effectLst/>
                        </a:rPr>
                        <a:t> </a:t>
                      </a:r>
                      <a:r>
                        <a:rPr lang="pt-PT" sz="1400" dirty="0">
                          <a:effectLst/>
                        </a:rPr>
                        <a:t>aluguel etc).</a:t>
                      </a:r>
                      <a:endParaRPr lang="pt-BR" sz="1400" dirty="0">
                        <a:effectLst/>
                      </a:endParaRPr>
                    </a:p>
                    <a:p>
                      <a:pPr marL="478790">
                        <a:spcBef>
                          <a:spcPts val="290"/>
                        </a:spcBef>
                        <a:spcAft>
                          <a:spcPts val="0"/>
                        </a:spcAft>
                      </a:pPr>
                      <a:r>
                        <a:rPr lang="pt-PT" sz="1400" dirty="0">
                          <a:effectLst/>
                        </a:rPr>
                        <a:t>(___)</a:t>
                      </a:r>
                      <a:r>
                        <a:rPr lang="pt-PT" sz="1400" spc="-20" dirty="0">
                          <a:effectLst/>
                        </a:rPr>
                        <a:t> </a:t>
                      </a:r>
                      <a:r>
                        <a:rPr lang="pt-PT" sz="1400" dirty="0">
                          <a:effectLst/>
                        </a:rPr>
                        <a:t>Promoção</a:t>
                      </a:r>
                      <a:r>
                        <a:rPr lang="pt-PT" sz="1400" spc="-15" dirty="0">
                          <a:effectLst/>
                        </a:rPr>
                        <a:t> </a:t>
                      </a:r>
                      <a:r>
                        <a:rPr lang="pt-PT" sz="1400" dirty="0">
                          <a:effectLst/>
                        </a:rPr>
                        <a:t>de</a:t>
                      </a:r>
                      <a:r>
                        <a:rPr lang="pt-PT" sz="1400" spc="-20" dirty="0">
                          <a:effectLst/>
                        </a:rPr>
                        <a:t> </a:t>
                      </a:r>
                      <a:r>
                        <a:rPr lang="pt-PT" sz="1400" dirty="0">
                          <a:effectLst/>
                        </a:rPr>
                        <a:t>vínculos</a:t>
                      </a:r>
                      <a:r>
                        <a:rPr lang="pt-PT" sz="1400" spc="-5" dirty="0">
                          <a:effectLst/>
                        </a:rPr>
                        <a:t> </a:t>
                      </a:r>
                      <a:r>
                        <a:rPr lang="pt-PT" sz="1400" dirty="0">
                          <a:effectLst/>
                        </a:rPr>
                        <a:t>com</a:t>
                      </a:r>
                      <a:r>
                        <a:rPr lang="pt-PT" sz="1400" spc="-20" dirty="0">
                          <a:effectLst/>
                        </a:rPr>
                        <a:t> </a:t>
                      </a:r>
                      <a:r>
                        <a:rPr lang="pt-PT" sz="1400" dirty="0">
                          <a:effectLst/>
                        </a:rPr>
                        <a:t>parentes/amigos</a:t>
                      </a:r>
                      <a:r>
                        <a:rPr lang="pt-PT" sz="1400" spc="-10" dirty="0">
                          <a:effectLst/>
                        </a:rPr>
                        <a:t> </a:t>
                      </a:r>
                      <a:r>
                        <a:rPr lang="pt-PT" sz="1400" dirty="0">
                          <a:effectLst/>
                        </a:rPr>
                        <a:t>para</a:t>
                      </a:r>
                      <a:r>
                        <a:rPr lang="pt-PT" sz="1400" spc="-10" dirty="0">
                          <a:effectLst/>
                        </a:rPr>
                        <a:t> </a:t>
                      </a:r>
                      <a:r>
                        <a:rPr lang="pt-PT" sz="1400" dirty="0">
                          <a:effectLst/>
                        </a:rPr>
                        <a:t>que</a:t>
                      </a:r>
                      <a:r>
                        <a:rPr lang="pt-PT" sz="1400" spc="-20" dirty="0">
                          <a:effectLst/>
                        </a:rPr>
                        <a:t> </a:t>
                      </a:r>
                      <a:r>
                        <a:rPr lang="pt-PT" sz="1400" dirty="0">
                          <a:effectLst/>
                        </a:rPr>
                        <a:t>possam</a:t>
                      </a:r>
                      <a:r>
                        <a:rPr lang="pt-PT" sz="1400" spc="-10" dirty="0">
                          <a:effectLst/>
                        </a:rPr>
                        <a:t> </a:t>
                      </a:r>
                      <a:r>
                        <a:rPr lang="pt-PT" sz="1400" dirty="0">
                          <a:effectLst/>
                        </a:rPr>
                        <a:t>apoiar</a:t>
                      </a:r>
                      <a:r>
                        <a:rPr lang="pt-PT" sz="1400" spc="-20" dirty="0">
                          <a:effectLst/>
                        </a:rPr>
                        <a:t> </a:t>
                      </a:r>
                      <a:r>
                        <a:rPr lang="pt-PT" sz="1400" dirty="0">
                          <a:effectLst/>
                        </a:rPr>
                        <a:t>o</a:t>
                      </a:r>
                      <a:r>
                        <a:rPr lang="pt-PT" sz="1400" spc="-10" dirty="0">
                          <a:effectLst/>
                        </a:rPr>
                        <a:t> </a:t>
                      </a:r>
                      <a:r>
                        <a:rPr lang="pt-PT" sz="1400" dirty="0">
                          <a:effectLst/>
                        </a:rPr>
                        <a:t>adolescente.</a:t>
                      </a:r>
                      <a:endParaRPr lang="pt-BR" sz="1400" dirty="0">
                        <a:effectLst/>
                      </a:endParaRPr>
                    </a:p>
                    <a:p>
                      <a:pPr marL="478790">
                        <a:spcBef>
                          <a:spcPts val="290"/>
                        </a:spcBef>
                        <a:spcAft>
                          <a:spcPts val="0"/>
                        </a:spcAft>
                      </a:pPr>
                      <a:r>
                        <a:rPr lang="pt-PT" sz="1400" dirty="0">
                          <a:effectLst/>
                        </a:rPr>
                        <a:t>(___)</a:t>
                      </a:r>
                      <a:r>
                        <a:rPr lang="pt-PT" sz="1400" spc="-15" dirty="0">
                          <a:effectLst/>
                        </a:rPr>
                        <a:t> </a:t>
                      </a:r>
                      <a:r>
                        <a:rPr lang="pt-PT" sz="1400" dirty="0">
                          <a:effectLst/>
                        </a:rPr>
                        <a:t>Outros.</a:t>
                      </a:r>
                      <a:r>
                        <a:rPr lang="pt-PT" sz="1400" spc="5" dirty="0">
                          <a:effectLst/>
                        </a:rPr>
                        <a:t> </a:t>
                      </a:r>
                      <a:r>
                        <a:rPr lang="pt-PT" sz="1400" dirty="0">
                          <a:effectLst/>
                        </a:rPr>
                        <a:t>_____________________________________________________________________________</a:t>
                      </a:r>
                      <a:endParaRPr lang="pt-BR" sz="1400" dirty="0">
                        <a:effectLst/>
                      </a:endParaRPr>
                    </a:p>
                    <a:p>
                      <a:pPr marL="457200" lvl="1" indent="0">
                        <a:spcBef>
                          <a:spcPts val="285"/>
                        </a:spcBef>
                        <a:spcAft>
                          <a:spcPts val="0"/>
                        </a:spcAft>
                        <a:buSzPts val="1000"/>
                        <a:buFont typeface="Franklin Gothic Medium"/>
                        <a:buNone/>
                        <a:tabLst>
                          <a:tab pos="363855" algn="l"/>
                        </a:tabLst>
                      </a:pPr>
                      <a:r>
                        <a:rPr lang="pt-PT" sz="1400" spc="-10" dirty="0">
                          <a:effectLst/>
                        </a:rPr>
                        <a:t>4.60. No</a:t>
                      </a:r>
                      <a:r>
                        <a:rPr lang="pt-PT" sz="1400" spc="-20" dirty="0">
                          <a:effectLst/>
                        </a:rPr>
                        <a:t> </a:t>
                      </a:r>
                      <a:r>
                        <a:rPr lang="pt-PT" sz="1400" spc="-10" dirty="0">
                          <a:effectLst/>
                        </a:rPr>
                        <a:t>último ano,</a:t>
                      </a:r>
                      <a:r>
                        <a:rPr lang="pt-PT" sz="1400" spc="-15" dirty="0">
                          <a:effectLst/>
                        </a:rPr>
                        <a:t> </a:t>
                      </a:r>
                      <a:r>
                        <a:rPr lang="pt-PT" sz="1400" spc="-10" dirty="0">
                          <a:effectLst/>
                        </a:rPr>
                        <a:t>quantos</a:t>
                      </a:r>
                      <a:r>
                        <a:rPr lang="pt-PT" sz="1400" spc="-25" dirty="0">
                          <a:effectLst/>
                        </a:rPr>
                        <a:t> </a:t>
                      </a:r>
                      <a:r>
                        <a:rPr lang="pt-PT" sz="1400" spc="-10" dirty="0">
                          <a:effectLst/>
                        </a:rPr>
                        <a:t>adolescentes foram desligados</a:t>
                      </a:r>
                      <a:r>
                        <a:rPr lang="pt-PT" sz="1400" spc="-20" dirty="0">
                          <a:effectLst/>
                        </a:rPr>
                        <a:t> </a:t>
                      </a:r>
                      <a:r>
                        <a:rPr lang="pt-PT" sz="1400" spc="-10" dirty="0">
                          <a:effectLst/>
                        </a:rPr>
                        <a:t>por</a:t>
                      </a:r>
                      <a:r>
                        <a:rPr lang="pt-PT" sz="1400" spc="-25" dirty="0">
                          <a:effectLst/>
                        </a:rPr>
                        <a:t> </a:t>
                      </a:r>
                      <a:r>
                        <a:rPr lang="pt-PT" sz="1400" spc="-10" dirty="0">
                          <a:effectLst/>
                        </a:rPr>
                        <a:t>terem</a:t>
                      </a:r>
                      <a:r>
                        <a:rPr lang="pt-PT" sz="1400" spc="-5" dirty="0">
                          <a:effectLst/>
                        </a:rPr>
                        <a:t> </a:t>
                      </a:r>
                      <a:r>
                        <a:rPr lang="pt-PT" sz="1400" spc="-10" dirty="0">
                          <a:effectLst/>
                        </a:rPr>
                        <a:t>completado a</a:t>
                      </a:r>
                      <a:r>
                        <a:rPr lang="pt-PT" sz="1400" spc="-20" dirty="0">
                          <a:effectLst/>
                        </a:rPr>
                        <a:t> </a:t>
                      </a:r>
                      <a:r>
                        <a:rPr lang="pt-PT" sz="1400" spc="-10" dirty="0">
                          <a:effectLst/>
                        </a:rPr>
                        <a:t>maioridade?__________</a:t>
                      </a:r>
                      <a:endParaRPr lang="pt-BR" sz="1400" spc="-10" dirty="0">
                        <a:effectLst/>
                      </a:endParaRPr>
                    </a:p>
                    <a:p>
                      <a:pPr marL="457200" marR="828040" lvl="1" indent="0">
                        <a:lnSpc>
                          <a:spcPct val="125000"/>
                        </a:lnSpc>
                        <a:spcBef>
                          <a:spcPts val="285"/>
                        </a:spcBef>
                        <a:spcAft>
                          <a:spcPts val="0"/>
                        </a:spcAft>
                        <a:buSzPts val="1000"/>
                        <a:buFont typeface="Franklin Gothic Medium"/>
                        <a:buNone/>
                        <a:tabLst>
                          <a:tab pos="363855" algn="l"/>
                          <a:tab pos="901700" algn="l"/>
                          <a:tab pos="1129030" algn="l"/>
                        </a:tabLst>
                      </a:pPr>
                      <a:r>
                        <a:rPr lang="pt-PT" sz="1400" spc="-10" dirty="0">
                          <a:effectLst/>
                        </a:rPr>
                        <a:t>4.61. Há</a:t>
                      </a:r>
                      <a:r>
                        <a:rPr lang="pt-PT" sz="1400" spc="-20" dirty="0">
                          <a:effectLst/>
                        </a:rPr>
                        <a:t> </a:t>
                      </a:r>
                      <a:r>
                        <a:rPr lang="pt-PT" sz="1400" spc="-10" dirty="0">
                          <a:effectLst/>
                        </a:rPr>
                        <a:t>programa</a:t>
                      </a:r>
                      <a:r>
                        <a:rPr lang="pt-PT" sz="1400" spc="-5" dirty="0">
                          <a:effectLst/>
                        </a:rPr>
                        <a:t> </a:t>
                      </a:r>
                      <a:r>
                        <a:rPr lang="pt-PT" sz="1400" spc="-10" dirty="0">
                          <a:effectLst/>
                        </a:rPr>
                        <a:t>de</a:t>
                      </a:r>
                      <a:r>
                        <a:rPr lang="pt-PT" sz="1400" spc="-20" dirty="0">
                          <a:effectLst/>
                        </a:rPr>
                        <a:t> </a:t>
                      </a:r>
                      <a:r>
                        <a:rPr lang="pt-PT" sz="1400" spc="-10" dirty="0">
                          <a:effectLst/>
                        </a:rPr>
                        <a:t>apoio e</a:t>
                      </a:r>
                      <a:r>
                        <a:rPr lang="pt-PT" sz="1400" spc="-20" dirty="0">
                          <a:effectLst/>
                        </a:rPr>
                        <a:t> </a:t>
                      </a:r>
                      <a:r>
                        <a:rPr lang="pt-PT" sz="1400" spc="-10" dirty="0">
                          <a:effectLst/>
                        </a:rPr>
                        <a:t>acompanhamento dos</a:t>
                      </a:r>
                      <a:r>
                        <a:rPr lang="pt-PT" sz="1400" spc="-20" dirty="0">
                          <a:effectLst/>
                        </a:rPr>
                        <a:t> </a:t>
                      </a:r>
                      <a:r>
                        <a:rPr lang="pt-PT" sz="1400" spc="-10" dirty="0">
                          <a:effectLst/>
                        </a:rPr>
                        <a:t>egressos da</a:t>
                      </a:r>
                      <a:r>
                        <a:rPr lang="pt-PT" sz="1400" spc="-20" dirty="0">
                          <a:effectLst/>
                        </a:rPr>
                        <a:t> </a:t>
                      </a:r>
                      <a:r>
                        <a:rPr lang="pt-PT" sz="1400" spc="-10" dirty="0">
                          <a:effectLst/>
                        </a:rPr>
                        <a:t>instituição por</a:t>
                      </a:r>
                      <a:r>
                        <a:rPr lang="pt-PT" sz="1400" spc="-15" dirty="0">
                          <a:effectLst/>
                        </a:rPr>
                        <a:t> </a:t>
                      </a:r>
                      <a:r>
                        <a:rPr lang="pt-PT" sz="1400" spc="-10" dirty="0">
                          <a:effectLst/>
                        </a:rPr>
                        <a:t>pelo</a:t>
                      </a:r>
                      <a:r>
                        <a:rPr lang="pt-PT" sz="1400" spc="-5" dirty="0">
                          <a:effectLst/>
                        </a:rPr>
                        <a:t> </a:t>
                      </a:r>
                      <a:r>
                        <a:rPr lang="pt-PT" sz="1400" spc="-10" dirty="0">
                          <a:effectLst/>
                        </a:rPr>
                        <a:t>menos 6</a:t>
                      </a:r>
                      <a:r>
                        <a:rPr lang="pt-PT" sz="1400" spc="-25" dirty="0">
                          <a:effectLst/>
                        </a:rPr>
                        <a:t> </a:t>
                      </a:r>
                      <a:r>
                        <a:rPr lang="pt-PT" sz="1400" spc="-10" dirty="0">
                          <a:effectLst/>
                        </a:rPr>
                        <a:t>meses?</a:t>
                      </a:r>
                      <a:r>
                        <a:rPr lang="pt-PT" sz="1400" spc="-235" dirty="0">
                          <a:effectLst/>
                        </a:rPr>
                        <a:t> </a:t>
                      </a:r>
                      <a:r>
                        <a:rPr lang="pt-PT" sz="1400" spc="-10" dirty="0">
                          <a:effectLst/>
                        </a:rPr>
                        <a:t>(___) Sim	(	)</a:t>
                      </a:r>
                      <a:r>
                        <a:rPr lang="pt-PT" sz="1400" spc="-5" dirty="0">
                          <a:effectLst/>
                        </a:rPr>
                        <a:t> </a:t>
                      </a:r>
                      <a:r>
                        <a:rPr lang="pt-PT" sz="1400" spc="-10" dirty="0">
                          <a:effectLst/>
                        </a:rPr>
                        <a:t>Não</a:t>
                      </a:r>
                      <a:endParaRPr lang="pt-BR" sz="1400" spc="-10" dirty="0">
                        <a:effectLst/>
                      </a:endParaRPr>
                    </a:p>
                    <a:p>
                      <a:pPr marL="914400" marR="3542665" lvl="2" indent="0">
                        <a:lnSpc>
                          <a:spcPct val="125000"/>
                        </a:lnSpc>
                        <a:spcBef>
                          <a:spcPts val="5"/>
                        </a:spcBef>
                        <a:spcAft>
                          <a:spcPts val="0"/>
                        </a:spcAft>
                        <a:buSzPts val="1000"/>
                        <a:buFont typeface="Franklin Gothic Medium"/>
                        <a:buNone/>
                        <a:tabLst>
                          <a:tab pos="659765" algn="l"/>
                          <a:tab pos="706120" algn="l"/>
                        </a:tabLst>
                      </a:pPr>
                      <a:r>
                        <a:rPr lang="pt-PT" sz="1400" spc="-10" dirty="0">
                          <a:effectLst/>
                        </a:rPr>
                        <a:t>4.61.1. Em</a:t>
                      </a:r>
                      <a:r>
                        <a:rPr lang="pt-PT" sz="1400" spc="-30" dirty="0">
                          <a:effectLst/>
                        </a:rPr>
                        <a:t> </a:t>
                      </a:r>
                      <a:r>
                        <a:rPr lang="pt-PT" sz="1400" spc="-10" dirty="0">
                          <a:effectLst/>
                        </a:rPr>
                        <a:t>caso</a:t>
                      </a:r>
                      <a:r>
                        <a:rPr lang="pt-PT" sz="1400" spc="-20" dirty="0">
                          <a:effectLst/>
                        </a:rPr>
                        <a:t> </a:t>
                      </a:r>
                      <a:r>
                        <a:rPr lang="pt-PT" sz="1400" spc="-10" dirty="0">
                          <a:effectLst/>
                        </a:rPr>
                        <a:t>afirmativo,</a:t>
                      </a:r>
                      <a:r>
                        <a:rPr lang="pt-PT" sz="1400" spc="-5" dirty="0">
                          <a:effectLst/>
                        </a:rPr>
                        <a:t> </a:t>
                      </a:r>
                      <a:r>
                        <a:rPr lang="pt-PT" sz="1400" spc="-10" dirty="0">
                          <a:effectLst/>
                        </a:rPr>
                        <a:t>especifique</a:t>
                      </a:r>
                      <a:r>
                        <a:rPr lang="pt-PT" sz="1400" spc="-25" dirty="0">
                          <a:effectLst/>
                        </a:rPr>
                        <a:t> </a:t>
                      </a:r>
                      <a:r>
                        <a:rPr lang="pt-PT" sz="1400" spc="-10" dirty="0">
                          <a:effectLst/>
                        </a:rPr>
                        <a:t>as</a:t>
                      </a:r>
                      <a:r>
                        <a:rPr lang="pt-PT" sz="1400" spc="-20" dirty="0">
                          <a:effectLst/>
                        </a:rPr>
                        <a:t> </a:t>
                      </a:r>
                      <a:r>
                        <a:rPr lang="pt-PT" sz="1400" spc="-10" dirty="0">
                          <a:effectLst/>
                        </a:rPr>
                        <a:t>ações:</a:t>
                      </a:r>
                      <a:r>
                        <a:rPr lang="pt-PT" sz="1400" spc="-235" dirty="0">
                          <a:effectLst/>
                        </a:rPr>
                        <a:t> </a:t>
                      </a:r>
                      <a:r>
                        <a:rPr lang="pt-PT" sz="1400" spc="-10" dirty="0">
                          <a:effectLst/>
                        </a:rPr>
                        <a:t>(	) Acompanhamento</a:t>
                      </a:r>
                      <a:r>
                        <a:rPr lang="pt-PT" sz="1400" spc="5" dirty="0">
                          <a:effectLst/>
                        </a:rPr>
                        <a:t> </a:t>
                      </a:r>
                      <a:r>
                        <a:rPr lang="pt-PT" sz="1400" spc="-10" dirty="0">
                          <a:effectLst/>
                        </a:rPr>
                        <a:t>psicossocial</a:t>
                      </a:r>
                      <a:endParaRPr lang="pt-BR" sz="1400" spc="-10" dirty="0">
                        <a:effectLst/>
                      </a:endParaRPr>
                    </a:p>
                    <a:p>
                      <a:pPr marL="478790">
                        <a:spcBef>
                          <a:spcPts val="5"/>
                        </a:spcBef>
                        <a:spcAft>
                          <a:spcPts val="0"/>
                        </a:spcAft>
                        <a:tabLst>
                          <a:tab pos="706120" algn="l"/>
                        </a:tabLst>
                      </a:pPr>
                      <a:r>
                        <a:rPr lang="pt-PT" sz="1400" dirty="0">
                          <a:effectLst/>
                        </a:rPr>
                        <a:t>(	)</a:t>
                      </a:r>
                      <a:r>
                        <a:rPr lang="pt-PT" sz="1400" spc="-25" dirty="0">
                          <a:effectLst/>
                        </a:rPr>
                        <a:t> </a:t>
                      </a:r>
                      <a:r>
                        <a:rPr lang="pt-PT" sz="1400" dirty="0">
                          <a:effectLst/>
                        </a:rPr>
                        <a:t>Visitas</a:t>
                      </a:r>
                      <a:r>
                        <a:rPr lang="pt-PT" sz="1400" spc="-10" dirty="0">
                          <a:effectLst/>
                        </a:rPr>
                        <a:t> </a:t>
                      </a:r>
                      <a:r>
                        <a:rPr lang="pt-PT" sz="1400" dirty="0">
                          <a:effectLst/>
                        </a:rPr>
                        <a:t>domiciliares</a:t>
                      </a:r>
                      <a:endParaRPr lang="pt-BR" sz="1400" dirty="0">
                        <a:effectLst/>
                      </a:endParaRPr>
                    </a:p>
                    <a:p>
                      <a:pPr marL="478790">
                        <a:spcBef>
                          <a:spcPts val="285"/>
                        </a:spcBef>
                        <a:spcAft>
                          <a:spcPts val="0"/>
                        </a:spcAft>
                        <a:tabLst>
                          <a:tab pos="706120" algn="l"/>
                        </a:tabLst>
                      </a:pPr>
                      <a:r>
                        <a:rPr lang="pt-PT" sz="1400" dirty="0">
                          <a:effectLst/>
                        </a:rPr>
                        <a:t>(	)</a:t>
                      </a:r>
                      <a:r>
                        <a:rPr lang="pt-PT" sz="1400" spc="-20" dirty="0">
                          <a:effectLst/>
                        </a:rPr>
                        <a:t> </a:t>
                      </a:r>
                      <a:r>
                        <a:rPr lang="pt-PT" sz="1400" dirty="0">
                          <a:effectLst/>
                        </a:rPr>
                        <a:t>Apoio</a:t>
                      </a:r>
                      <a:r>
                        <a:rPr lang="pt-PT" sz="1400" spc="-5" dirty="0">
                          <a:effectLst/>
                        </a:rPr>
                        <a:t> </a:t>
                      </a:r>
                      <a:r>
                        <a:rPr lang="pt-PT" sz="1400" dirty="0">
                          <a:effectLst/>
                        </a:rPr>
                        <a:t>financeiro</a:t>
                      </a:r>
                      <a:endParaRPr lang="pt-BR" sz="1400" dirty="0">
                        <a:effectLst/>
                      </a:endParaRPr>
                    </a:p>
                    <a:p>
                      <a:pPr marL="478790">
                        <a:spcBef>
                          <a:spcPts val="290"/>
                        </a:spcBef>
                        <a:spcAft>
                          <a:spcPts val="0"/>
                        </a:spcAft>
                        <a:tabLst>
                          <a:tab pos="706120" algn="l"/>
                        </a:tabLst>
                      </a:pPr>
                      <a:r>
                        <a:rPr lang="pt-PT" sz="1400" dirty="0">
                          <a:effectLst/>
                        </a:rPr>
                        <a:t>(	)</a:t>
                      </a:r>
                      <a:r>
                        <a:rPr lang="pt-PT" sz="1400" spc="-25" dirty="0">
                          <a:effectLst/>
                        </a:rPr>
                        <a:t> </a:t>
                      </a:r>
                      <a:r>
                        <a:rPr lang="pt-PT" sz="1400" dirty="0">
                          <a:effectLst/>
                        </a:rPr>
                        <a:t>Apoio</a:t>
                      </a:r>
                      <a:r>
                        <a:rPr lang="pt-PT" sz="1400" spc="-10" dirty="0">
                          <a:effectLst/>
                        </a:rPr>
                        <a:t> </a:t>
                      </a:r>
                      <a:r>
                        <a:rPr lang="pt-PT" sz="1400" dirty="0">
                          <a:effectLst/>
                        </a:rPr>
                        <a:t>material</a:t>
                      </a:r>
                      <a:r>
                        <a:rPr lang="pt-PT" sz="1400" spc="-10" dirty="0">
                          <a:effectLst/>
                        </a:rPr>
                        <a:t> </a:t>
                      </a:r>
                      <a:r>
                        <a:rPr lang="pt-PT" sz="1400" dirty="0">
                          <a:effectLst/>
                        </a:rPr>
                        <a:t>(cesta</a:t>
                      </a:r>
                      <a:r>
                        <a:rPr lang="pt-PT" sz="1400" spc="-15" dirty="0">
                          <a:effectLst/>
                        </a:rPr>
                        <a:t> </a:t>
                      </a:r>
                      <a:r>
                        <a:rPr lang="pt-PT" sz="1400" dirty="0">
                          <a:effectLst/>
                        </a:rPr>
                        <a:t>básica,</a:t>
                      </a:r>
                      <a:r>
                        <a:rPr lang="pt-PT" sz="1400" spc="-15" dirty="0">
                          <a:effectLst/>
                        </a:rPr>
                        <a:t> </a:t>
                      </a:r>
                      <a:r>
                        <a:rPr lang="pt-PT" sz="1400" dirty="0">
                          <a:effectLst/>
                        </a:rPr>
                        <a:t>medicamentos,</a:t>
                      </a:r>
                      <a:r>
                        <a:rPr lang="pt-PT" sz="1400" spc="-10" dirty="0">
                          <a:effectLst/>
                        </a:rPr>
                        <a:t> </a:t>
                      </a:r>
                      <a:r>
                        <a:rPr lang="pt-PT" sz="1400" dirty="0">
                          <a:effectLst/>
                        </a:rPr>
                        <a:t>etc)</a:t>
                      </a:r>
                      <a:endParaRPr lang="pt-BR" sz="1400" dirty="0">
                        <a:effectLst/>
                      </a:endParaRPr>
                    </a:p>
                    <a:p>
                      <a:pPr marL="478790">
                        <a:spcBef>
                          <a:spcPts val="285"/>
                        </a:spcBef>
                        <a:spcAft>
                          <a:spcPts val="0"/>
                        </a:spcAft>
                        <a:tabLst>
                          <a:tab pos="706120" algn="l"/>
                        </a:tabLst>
                      </a:pPr>
                      <a:r>
                        <a:rPr lang="pt-PT" sz="1400" dirty="0">
                          <a:effectLst/>
                        </a:rPr>
                        <a:t>(	)</a:t>
                      </a:r>
                      <a:r>
                        <a:rPr lang="pt-PT" sz="1400" spc="-20" dirty="0">
                          <a:effectLst/>
                        </a:rPr>
                        <a:t> </a:t>
                      </a:r>
                      <a:r>
                        <a:rPr lang="pt-PT" sz="1400" dirty="0">
                          <a:effectLst/>
                        </a:rPr>
                        <a:t>Auxílio</a:t>
                      </a:r>
                      <a:r>
                        <a:rPr lang="pt-PT" sz="1400" spc="-10" dirty="0">
                          <a:effectLst/>
                        </a:rPr>
                        <a:t> </a:t>
                      </a:r>
                      <a:r>
                        <a:rPr lang="pt-PT" sz="1400" dirty="0">
                          <a:effectLst/>
                        </a:rPr>
                        <a:t>na</a:t>
                      </a:r>
                      <a:r>
                        <a:rPr lang="pt-PT" sz="1400" spc="-10" dirty="0">
                          <a:effectLst/>
                        </a:rPr>
                        <a:t> </a:t>
                      </a:r>
                      <a:r>
                        <a:rPr lang="pt-PT" sz="1400" dirty="0">
                          <a:effectLst/>
                        </a:rPr>
                        <a:t>busca</a:t>
                      </a:r>
                      <a:r>
                        <a:rPr lang="pt-PT" sz="1400" spc="-20" dirty="0">
                          <a:effectLst/>
                        </a:rPr>
                        <a:t> </a:t>
                      </a:r>
                      <a:r>
                        <a:rPr lang="pt-PT" sz="1400" dirty="0">
                          <a:effectLst/>
                        </a:rPr>
                        <a:t>de</a:t>
                      </a:r>
                      <a:r>
                        <a:rPr lang="pt-PT" sz="1400" spc="-15" dirty="0">
                          <a:effectLst/>
                        </a:rPr>
                        <a:t> </a:t>
                      </a:r>
                      <a:r>
                        <a:rPr lang="pt-PT" sz="1400" dirty="0">
                          <a:effectLst/>
                        </a:rPr>
                        <a:t>trabalho/renda</a:t>
                      </a:r>
                      <a:endParaRPr lang="pt-BR" sz="1400" dirty="0">
                        <a:effectLst/>
                      </a:endParaRPr>
                    </a:p>
                    <a:p>
                      <a:pPr marL="478790">
                        <a:spcBef>
                          <a:spcPts val="285"/>
                        </a:spcBef>
                        <a:spcAft>
                          <a:spcPts val="0"/>
                        </a:spcAft>
                        <a:tabLst>
                          <a:tab pos="706120" algn="l"/>
                        </a:tabLst>
                      </a:pPr>
                      <a:r>
                        <a:rPr lang="pt-PT" sz="1400" dirty="0">
                          <a:effectLst/>
                        </a:rPr>
                        <a:t>(	)</a:t>
                      </a:r>
                      <a:r>
                        <a:rPr lang="pt-PT" sz="1400" spc="-20" dirty="0">
                          <a:effectLst/>
                        </a:rPr>
                        <a:t> </a:t>
                      </a:r>
                      <a:r>
                        <a:rPr lang="pt-PT" sz="1400" dirty="0">
                          <a:effectLst/>
                        </a:rPr>
                        <a:t>Reuniões,</a:t>
                      </a:r>
                      <a:r>
                        <a:rPr lang="pt-PT" sz="1400" spc="-5" dirty="0">
                          <a:effectLst/>
                        </a:rPr>
                        <a:t> </a:t>
                      </a:r>
                      <a:r>
                        <a:rPr lang="pt-PT" sz="1400" dirty="0">
                          <a:effectLst/>
                        </a:rPr>
                        <a:t>grupos</a:t>
                      </a:r>
                      <a:r>
                        <a:rPr lang="pt-PT" sz="1400" spc="-15" dirty="0">
                          <a:effectLst/>
                        </a:rPr>
                        <a:t> </a:t>
                      </a:r>
                      <a:r>
                        <a:rPr lang="pt-PT" sz="1400" dirty="0">
                          <a:effectLst/>
                        </a:rPr>
                        <a:t>de</a:t>
                      </a:r>
                      <a:r>
                        <a:rPr lang="pt-PT" sz="1400" spc="-20" dirty="0">
                          <a:effectLst/>
                        </a:rPr>
                        <a:t> </a:t>
                      </a:r>
                      <a:r>
                        <a:rPr lang="pt-PT" sz="1400" dirty="0">
                          <a:effectLst/>
                        </a:rPr>
                        <a:t>discussão/apoio</a:t>
                      </a:r>
                      <a:endParaRPr lang="pt-BR" sz="1400" dirty="0">
                        <a:effectLst/>
                      </a:endParaRPr>
                    </a:p>
                    <a:p>
                      <a:pPr marL="478790">
                        <a:spcBef>
                          <a:spcPts val="285"/>
                        </a:spcBef>
                        <a:spcAft>
                          <a:spcPts val="0"/>
                        </a:spcAft>
                      </a:pPr>
                      <a:r>
                        <a:rPr lang="pt-PT" sz="1400" dirty="0">
                          <a:effectLst/>
                        </a:rPr>
                        <a:t>(___)</a:t>
                      </a:r>
                      <a:r>
                        <a:rPr lang="pt-PT" sz="1400" spc="-15" dirty="0">
                          <a:effectLst/>
                        </a:rPr>
                        <a:t> </a:t>
                      </a:r>
                      <a:r>
                        <a:rPr lang="pt-PT" sz="1400" dirty="0">
                          <a:effectLst/>
                        </a:rPr>
                        <a:t>Outros.</a:t>
                      </a:r>
                      <a:r>
                        <a:rPr lang="pt-PT" sz="1400" spc="5" dirty="0">
                          <a:effectLst/>
                        </a:rPr>
                        <a:t> </a:t>
                      </a:r>
                      <a:r>
                        <a:rPr lang="pt-PT" sz="1400" dirty="0">
                          <a:effectLst/>
                        </a:rPr>
                        <a:t>____________________________________________________________________________</a:t>
                      </a:r>
                    </a:p>
                    <a:p>
                      <a:pPr marL="478790">
                        <a:spcBef>
                          <a:spcPts val="285"/>
                        </a:spcBef>
                        <a:spcAft>
                          <a:spcPts val="0"/>
                        </a:spcAft>
                      </a:pPr>
                      <a:endParaRPr lang="pt-BR" sz="14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Seta para a direita 4"/>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768405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545298401"/>
              </p:ext>
            </p:extLst>
          </p:nvPr>
        </p:nvGraphicFramePr>
        <p:xfrm>
          <a:off x="313898" y="764274"/>
          <a:ext cx="10904561" cy="5305793"/>
        </p:xfrm>
        <a:graphic>
          <a:graphicData uri="http://schemas.openxmlformats.org/drawingml/2006/table">
            <a:tbl>
              <a:tblPr firstRow="1" firstCol="1" lastRow="1" lastCol="1" bandRow="1" bandCol="1">
                <a:tableStyleId>{2D5ABB26-0587-4C30-8999-92F81FD0307C}</a:tableStyleId>
              </a:tblPr>
              <a:tblGrid>
                <a:gridCol w="4873296">
                  <a:extLst>
                    <a:ext uri="{9D8B030D-6E8A-4147-A177-3AD203B41FA5}">
                      <a16:colId xmlns:a16="http://schemas.microsoft.com/office/drawing/2014/main" val="20000"/>
                    </a:ext>
                  </a:extLst>
                </a:gridCol>
                <a:gridCol w="2032472">
                  <a:extLst>
                    <a:ext uri="{9D8B030D-6E8A-4147-A177-3AD203B41FA5}">
                      <a16:colId xmlns:a16="http://schemas.microsoft.com/office/drawing/2014/main" val="20001"/>
                    </a:ext>
                  </a:extLst>
                </a:gridCol>
                <a:gridCol w="2784143">
                  <a:extLst>
                    <a:ext uri="{9D8B030D-6E8A-4147-A177-3AD203B41FA5}">
                      <a16:colId xmlns:a16="http://schemas.microsoft.com/office/drawing/2014/main" val="20002"/>
                    </a:ext>
                  </a:extLst>
                </a:gridCol>
                <a:gridCol w="1214650">
                  <a:extLst>
                    <a:ext uri="{9D8B030D-6E8A-4147-A177-3AD203B41FA5}">
                      <a16:colId xmlns:a16="http://schemas.microsoft.com/office/drawing/2014/main" val="20003"/>
                    </a:ext>
                  </a:extLst>
                </a:gridCol>
              </a:tblGrid>
              <a:tr h="1665027">
                <a:tc>
                  <a:txBody>
                    <a:bodyPr/>
                    <a:lstStyle/>
                    <a:p>
                      <a:pPr marL="342900" lvl="0" indent="-342900">
                        <a:spcBef>
                          <a:spcPts val="240"/>
                        </a:spcBef>
                        <a:spcAft>
                          <a:spcPts val="0"/>
                        </a:spcAft>
                        <a:buSzPts val="1000"/>
                        <a:buFont typeface="Georgia"/>
                        <a:buAutoNum type="arabicPeriod" startAt="5"/>
                        <a:tabLst>
                          <a:tab pos="166370" algn="l"/>
                        </a:tabLst>
                      </a:pPr>
                      <a:r>
                        <a:rPr lang="pt-PT" sz="1400" b="1" dirty="0">
                          <a:effectLst/>
                        </a:rPr>
                        <a:t>-</a:t>
                      </a:r>
                      <a:r>
                        <a:rPr lang="pt-PT" sz="1400" b="1" spc="-30" dirty="0">
                          <a:effectLst/>
                        </a:rPr>
                        <a:t> </a:t>
                      </a:r>
                      <a:r>
                        <a:rPr lang="pt-PT" sz="1400" b="1" dirty="0">
                          <a:effectLst/>
                        </a:rPr>
                        <a:t>FONTES</a:t>
                      </a:r>
                      <a:r>
                        <a:rPr lang="pt-PT" sz="1400" b="1" spc="-20" dirty="0">
                          <a:effectLst/>
                        </a:rPr>
                        <a:t> </a:t>
                      </a:r>
                      <a:r>
                        <a:rPr lang="pt-PT" sz="1400" b="1" dirty="0">
                          <a:effectLst/>
                        </a:rPr>
                        <a:t>DE</a:t>
                      </a:r>
                      <a:r>
                        <a:rPr lang="pt-PT" sz="1400" b="1" spc="-20" dirty="0">
                          <a:effectLst/>
                        </a:rPr>
                        <a:t> </a:t>
                      </a:r>
                      <a:r>
                        <a:rPr lang="pt-PT" sz="1400" b="1" dirty="0">
                          <a:effectLst/>
                        </a:rPr>
                        <a:t>FINANCIAMENTO</a:t>
                      </a:r>
                    </a:p>
                    <a:p>
                      <a:pPr marL="342900" lvl="0" indent="-342900">
                        <a:spcBef>
                          <a:spcPts val="240"/>
                        </a:spcBef>
                        <a:spcAft>
                          <a:spcPts val="0"/>
                        </a:spcAft>
                        <a:buSzPts val="1000"/>
                        <a:buFont typeface="Georgia"/>
                        <a:buAutoNum type="arabicPeriod" startAt="5"/>
                        <a:tabLst>
                          <a:tab pos="166370" algn="l"/>
                        </a:tabLst>
                      </a:pPr>
                      <a:endParaRPr lang="pt-BR" sz="1400" dirty="0">
                        <a:effectLst/>
                      </a:endParaRPr>
                    </a:p>
                    <a:p>
                      <a:pPr marL="457200" lvl="1" indent="0">
                        <a:spcBef>
                          <a:spcPts val="285"/>
                        </a:spcBef>
                        <a:spcAft>
                          <a:spcPts val="0"/>
                        </a:spcAft>
                        <a:buSzPts val="1000"/>
                        <a:buFont typeface="Franklin Gothic Medium"/>
                        <a:buNone/>
                        <a:tabLst>
                          <a:tab pos="331470" algn="l"/>
                        </a:tabLst>
                      </a:pPr>
                      <a:r>
                        <a:rPr lang="pt-PT" sz="1400" spc="-15" dirty="0">
                          <a:effectLst/>
                        </a:rPr>
                        <a:t>5.1. A</a:t>
                      </a:r>
                      <a:r>
                        <a:rPr lang="pt-PT" sz="1400" spc="-20" dirty="0">
                          <a:effectLst/>
                        </a:rPr>
                        <a:t> </a:t>
                      </a:r>
                      <a:r>
                        <a:rPr lang="pt-PT" sz="1400" spc="-15" dirty="0">
                          <a:effectLst/>
                        </a:rPr>
                        <a:t>Instituição</a:t>
                      </a:r>
                      <a:r>
                        <a:rPr lang="pt-PT" sz="1400" spc="-10" dirty="0">
                          <a:effectLst/>
                        </a:rPr>
                        <a:t> </a:t>
                      </a:r>
                      <a:r>
                        <a:rPr lang="pt-PT" sz="1400" spc="-15" dirty="0">
                          <a:effectLst/>
                        </a:rPr>
                        <a:t>recebe</a:t>
                      </a:r>
                      <a:r>
                        <a:rPr lang="pt-PT" sz="1400" spc="-20" dirty="0">
                          <a:effectLst/>
                        </a:rPr>
                        <a:t> </a:t>
                      </a:r>
                      <a:r>
                        <a:rPr lang="pt-PT" sz="1400" spc="-15" dirty="0">
                          <a:effectLst/>
                        </a:rPr>
                        <a:t>recursos</a:t>
                      </a:r>
                      <a:r>
                        <a:rPr lang="pt-PT" sz="1400" spc="-20" dirty="0">
                          <a:effectLst/>
                        </a:rPr>
                        <a:t> </a:t>
                      </a:r>
                      <a:r>
                        <a:rPr lang="pt-PT" sz="1400" spc="-15" dirty="0">
                          <a:effectLst/>
                        </a:rPr>
                        <a:t>públicos?</a:t>
                      </a:r>
                      <a:endParaRPr lang="pt-BR" sz="1400" spc="-15" dirty="0">
                        <a:effectLst/>
                      </a:endParaRPr>
                    </a:p>
                    <a:p>
                      <a:pPr marL="914400" lvl="2" indent="0">
                        <a:spcBef>
                          <a:spcPts val="285"/>
                        </a:spcBef>
                        <a:spcAft>
                          <a:spcPts val="0"/>
                        </a:spcAft>
                        <a:buSzPts val="1000"/>
                        <a:buFont typeface="Franklin Gothic Medium"/>
                        <a:buNone/>
                        <a:tabLst>
                          <a:tab pos="595630" algn="l"/>
                        </a:tabLst>
                      </a:pPr>
                      <a:r>
                        <a:rPr lang="pt-PT" sz="1400" spc="-15" dirty="0">
                          <a:effectLst/>
                        </a:rPr>
                        <a:t>5.1.1.</a:t>
                      </a:r>
                      <a:r>
                        <a:rPr lang="pt-PT" sz="1400" spc="-15" baseline="0" dirty="0">
                          <a:effectLst/>
                        </a:rPr>
                        <a:t> </a:t>
                      </a:r>
                      <a:r>
                        <a:rPr lang="pt-PT" sz="1400" spc="-15" dirty="0">
                          <a:effectLst/>
                        </a:rPr>
                        <a:t>Em</a:t>
                      </a:r>
                      <a:r>
                        <a:rPr lang="pt-PT" sz="1400" spc="-20" dirty="0">
                          <a:effectLst/>
                        </a:rPr>
                        <a:t> </a:t>
                      </a:r>
                      <a:r>
                        <a:rPr lang="pt-PT" sz="1400" spc="-15" dirty="0">
                          <a:effectLst/>
                        </a:rPr>
                        <a:t>caso afirmativo,</a:t>
                      </a:r>
                      <a:r>
                        <a:rPr lang="pt-PT" sz="1400" spc="-5" dirty="0">
                          <a:effectLst/>
                        </a:rPr>
                        <a:t> </a:t>
                      </a:r>
                      <a:r>
                        <a:rPr lang="pt-PT" sz="1400" spc="-15" dirty="0">
                          <a:effectLst/>
                        </a:rPr>
                        <a:t>de</a:t>
                      </a:r>
                      <a:r>
                        <a:rPr lang="pt-PT" sz="1400" spc="-20" dirty="0">
                          <a:effectLst/>
                        </a:rPr>
                        <a:t> </a:t>
                      </a:r>
                      <a:r>
                        <a:rPr lang="pt-PT" sz="1400" spc="-15" dirty="0">
                          <a:effectLst/>
                        </a:rPr>
                        <a:t>qual esfera?</a:t>
                      </a:r>
                      <a:endParaRPr lang="pt-BR" sz="1400" spc="-15" dirty="0">
                        <a:effectLst/>
                      </a:endParaRPr>
                    </a:p>
                    <a:p>
                      <a:pPr marL="457200" lvl="1" indent="0">
                        <a:spcBef>
                          <a:spcPts val="285"/>
                        </a:spcBef>
                        <a:spcAft>
                          <a:spcPts val="0"/>
                        </a:spcAft>
                        <a:buSzPts val="1000"/>
                        <a:buFont typeface="Franklin Gothic Medium"/>
                        <a:buNone/>
                        <a:tabLst>
                          <a:tab pos="331470" algn="l"/>
                        </a:tabLst>
                      </a:pPr>
                      <a:r>
                        <a:rPr lang="pt-PT" sz="1400" spc="-15" dirty="0">
                          <a:effectLst/>
                        </a:rPr>
                        <a:t>5.2. A Instituição recebe recursos</a:t>
                      </a:r>
                      <a:r>
                        <a:rPr lang="pt-PT" sz="1400" spc="-20" dirty="0">
                          <a:effectLst/>
                        </a:rPr>
                        <a:t> </a:t>
                      </a:r>
                      <a:r>
                        <a:rPr lang="pt-PT" sz="1400" spc="-15" dirty="0">
                          <a:effectLst/>
                        </a:rPr>
                        <a:t>privados?</a:t>
                      </a:r>
                      <a:endParaRPr lang="pt-BR" sz="1400" spc="-15" dirty="0">
                        <a:effectLst/>
                      </a:endParaRPr>
                    </a:p>
                    <a:p>
                      <a:pPr marL="457200" lvl="1" indent="0">
                        <a:spcBef>
                          <a:spcPts val="285"/>
                        </a:spcBef>
                        <a:spcAft>
                          <a:spcPts val="0"/>
                        </a:spcAft>
                        <a:buSzPts val="1000"/>
                        <a:buFont typeface="Franklin Gothic Medium"/>
                        <a:buNone/>
                        <a:tabLst>
                          <a:tab pos="331470" algn="l"/>
                        </a:tabLst>
                      </a:pPr>
                      <a:r>
                        <a:rPr lang="pt-PT" sz="1400" spc="-15" dirty="0">
                          <a:effectLst/>
                        </a:rPr>
                        <a:t>5.3. A Instituição</a:t>
                      </a:r>
                      <a:r>
                        <a:rPr lang="pt-PT" sz="1400" spc="-10" dirty="0">
                          <a:effectLst/>
                        </a:rPr>
                        <a:t> </a:t>
                      </a:r>
                      <a:r>
                        <a:rPr lang="pt-PT" sz="1400" spc="-15" dirty="0">
                          <a:effectLst/>
                        </a:rPr>
                        <a:t>conta com</a:t>
                      </a:r>
                      <a:r>
                        <a:rPr lang="pt-PT" sz="1400" spc="-20" dirty="0">
                          <a:effectLst/>
                        </a:rPr>
                        <a:t> </a:t>
                      </a:r>
                      <a:r>
                        <a:rPr lang="pt-PT" sz="1400" spc="-15" dirty="0">
                          <a:effectLst/>
                        </a:rPr>
                        <a:t>recursos</a:t>
                      </a:r>
                      <a:r>
                        <a:rPr lang="pt-PT" sz="1400" spc="-20" dirty="0">
                          <a:effectLst/>
                        </a:rPr>
                        <a:t> </a:t>
                      </a:r>
                      <a:r>
                        <a:rPr lang="pt-PT" sz="1400" spc="-15" dirty="0">
                          <a:effectLst/>
                        </a:rPr>
                        <a:t>próprios?</a:t>
                      </a:r>
                      <a:endParaRPr lang="pt-BR" sz="1400" spc="-15"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
                        <a:spcBef>
                          <a:spcPts val="15"/>
                        </a:spcBef>
                        <a:spcAft>
                          <a:spcPts val="0"/>
                        </a:spcAft>
                      </a:pPr>
                      <a:r>
                        <a:rPr lang="pt-PT" sz="1400" dirty="0">
                          <a:effectLst/>
                        </a:rPr>
                        <a:t> </a:t>
                      </a:r>
                      <a:endParaRPr lang="pt-BR" sz="1400" dirty="0">
                        <a:effectLst/>
                      </a:endParaRPr>
                    </a:p>
                    <a:p>
                      <a:pPr marL="254635">
                        <a:spcBef>
                          <a:spcPts val="285"/>
                        </a:spcBef>
                        <a:spcAft>
                          <a:spcPts val="0"/>
                        </a:spcAft>
                      </a:pPr>
                      <a:r>
                        <a:rPr lang="pt-PT" sz="1400" dirty="0">
                          <a:effectLst/>
                        </a:rPr>
                        <a:t>(___)</a:t>
                      </a:r>
                      <a:r>
                        <a:rPr lang="pt-PT" sz="1400" spc="-20" dirty="0">
                          <a:effectLst/>
                        </a:rPr>
                        <a:t> </a:t>
                      </a:r>
                      <a:r>
                        <a:rPr lang="pt-PT" sz="1400" dirty="0">
                          <a:effectLst/>
                        </a:rPr>
                        <a:t>Sim</a:t>
                      </a:r>
                      <a:endParaRPr lang="pt-BR" sz="1400" dirty="0">
                        <a:effectLst/>
                      </a:endParaRPr>
                    </a:p>
                    <a:p>
                      <a:pPr marL="254635" marR="250190">
                        <a:lnSpc>
                          <a:spcPct val="125000"/>
                        </a:lnSpc>
                        <a:spcBef>
                          <a:spcPts val="285"/>
                        </a:spcBef>
                        <a:spcAft>
                          <a:spcPts val="0"/>
                        </a:spcAft>
                      </a:pPr>
                      <a:r>
                        <a:rPr lang="pt-PT" sz="1400" spc="-5" dirty="0">
                          <a:effectLst/>
                        </a:rPr>
                        <a:t>(___) </a:t>
                      </a:r>
                      <a:r>
                        <a:rPr lang="pt-PT" sz="1400" dirty="0">
                          <a:effectLst/>
                        </a:rPr>
                        <a:t>Municipal</a:t>
                      </a:r>
                      <a:r>
                        <a:rPr lang="pt-PT" sz="1400" spc="-235" dirty="0">
                          <a:effectLst/>
                        </a:rPr>
                        <a:t> </a:t>
                      </a:r>
                      <a:r>
                        <a:rPr lang="pt-PT" sz="1400" dirty="0">
                          <a:effectLst/>
                        </a:rPr>
                        <a:t>(___)</a:t>
                      </a:r>
                      <a:r>
                        <a:rPr lang="pt-PT" sz="1400" spc="-10" dirty="0">
                          <a:effectLst/>
                        </a:rPr>
                        <a:t> </a:t>
                      </a:r>
                      <a:r>
                        <a:rPr lang="pt-PT" sz="1400" dirty="0">
                          <a:effectLst/>
                        </a:rPr>
                        <a:t>Sim</a:t>
                      </a:r>
                      <a:endParaRPr lang="pt-BR" sz="1400" dirty="0">
                        <a:effectLst/>
                      </a:endParaRPr>
                    </a:p>
                    <a:p>
                      <a:pPr marL="254635">
                        <a:spcBef>
                          <a:spcPts val="5"/>
                        </a:spcBef>
                        <a:spcAft>
                          <a:spcPts val="0"/>
                        </a:spcAft>
                      </a:pPr>
                      <a:r>
                        <a:rPr lang="pt-PT" sz="1400" dirty="0">
                          <a:effectLst/>
                        </a:rPr>
                        <a:t>(___)</a:t>
                      </a:r>
                      <a:r>
                        <a:rPr lang="pt-PT" sz="1400" spc="-20" dirty="0">
                          <a:effectLst/>
                        </a:rPr>
                        <a:t> </a:t>
                      </a:r>
                      <a:r>
                        <a:rPr lang="pt-PT" sz="1400" dirty="0">
                          <a:effectLst/>
                        </a:rPr>
                        <a:t>Sim</a:t>
                      </a:r>
                      <a:endParaRPr lang="pt-BR" sz="14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
                        <a:spcBef>
                          <a:spcPts val="30"/>
                        </a:spcBef>
                        <a:spcAft>
                          <a:spcPts val="0"/>
                        </a:spcAft>
                      </a:pPr>
                      <a:r>
                        <a:rPr lang="pt-PT" sz="1400" dirty="0">
                          <a:effectLst/>
                        </a:rPr>
                        <a:t> </a:t>
                      </a:r>
                      <a:endParaRPr lang="pt-BR" sz="1400" dirty="0">
                        <a:effectLst/>
                      </a:endParaRPr>
                    </a:p>
                    <a:p>
                      <a:pPr marL="264160" marR="55245">
                        <a:lnSpc>
                          <a:spcPts val="1400"/>
                        </a:lnSpc>
                        <a:spcBef>
                          <a:spcPts val="5"/>
                        </a:spcBef>
                        <a:spcAft>
                          <a:spcPts val="0"/>
                        </a:spcAft>
                      </a:pPr>
                      <a:r>
                        <a:rPr lang="pt-PT" sz="1400" dirty="0">
                          <a:effectLst/>
                        </a:rPr>
                        <a:t>(___) Não</a:t>
                      </a:r>
                      <a:r>
                        <a:rPr lang="pt-PT" sz="1400" spc="5" dirty="0">
                          <a:effectLst/>
                        </a:rPr>
                        <a:t> </a:t>
                      </a:r>
                    </a:p>
                    <a:p>
                      <a:pPr marL="264160" marR="55245">
                        <a:lnSpc>
                          <a:spcPts val="1400"/>
                        </a:lnSpc>
                        <a:spcBef>
                          <a:spcPts val="5"/>
                        </a:spcBef>
                        <a:spcAft>
                          <a:spcPts val="0"/>
                        </a:spcAft>
                      </a:pPr>
                      <a:r>
                        <a:rPr lang="pt-PT" sz="1400" spc="-5" dirty="0">
                          <a:effectLst/>
                        </a:rPr>
                        <a:t>(___) </a:t>
                      </a:r>
                      <a:r>
                        <a:rPr lang="pt-PT" sz="1400" dirty="0">
                          <a:effectLst/>
                        </a:rPr>
                        <a:t>Estadual</a:t>
                      </a:r>
                      <a:r>
                        <a:rPr lang="pt-PT" sz="1400" spc="-235" dirty="0">
                          <a:effectLst/>
                        </a:rPr>
                        <a:t> </a:t>
                      </a:r>
                    </a:p>
                    <a:p>
                      <a:pPr marL="264160" marR="55245">
                        <a:lnSpc>
                          <a:spcPts val="1400"/>
                        </a:lnSpc>
                        <a:spcBef>
                          <a:spcPts val="5"/>
                        </a:spcBef>
                        <a:spcAft>
                          <a:spcPts val="0"/>
                        </a:spcAft>
                      </a:pPr>
                      <a:r>
                        <a:rPr lang="pt-PT" sz="1400" dirty="0">
                          <a:effectLst/>
                        </a:rPr>
                        <a:t>(___) Não</a:t>
                      </a:r>
                      <a:r>
                        <a:rPr lang="pt-PT" sz="1400" spc="5" dirty="0">
                          <a:effectLst/>
                        </a:rPr>
                        <a:t> </a:t>
                      </a:r>
                    </a:p>
                    <a:p>
                      <a:pPr marL="264160" marR="55245">
                        <a:lnSpc>
                          <a:spcPts val="1400"/>
                        </a:lnSpc>
                        <a:spcBef>
                          <a:spcPts val="5"/>
                        </a:spcBef>
                        <a:spcAft>
                          <a:spcPts val="0"/>
                        </a:spcAft>
                      </a:pPr>
                      <a:r>
                        <a:rPr lang="pt-PT" sz="1400" dirty="0">
                          <a:effectLst/>
                        </a:rPr>
                        <a:t>(___)</a:t>
                      </a:r>
                      <a:r>
                        <a:rPr lang="pt-PT" sz="1400" spc="-10" dirty="0">
                          <a:effectLst/>
                        </a:rPr>
                        <a:t> </a:t>
                      </a:r>
                      <a:r>
                        <a:rPr lang="pt-PT" sz="1400" dirty="0">
                          <a:effectLst/>
                        </a:rPr>
                        <a:t>Não</a:t>
                      </a:r>
                      <a:endParaRPr lang="pt-BR" sz="14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
                        <a:spcBef>
                          <a:spcPts val="285"/>
                        </a:spcBef>
                        <a:spcAft>
                          <a:spcPts val="0"/>
                        </a:spcAft>
                      </a:pPr>
                      <a:r>
                        <a:rPr lang="pt-PT" sz="1400" dirty="0">
                          <a:effectLst/>
                        </a:rPr>
                        <a:t> </a:t>
                      </a:r>
                      <a:endParaRPr lang="pt-BR" sz="1400" dirty="0">
                        <a:effectLst/>
                      </a:endParaRPr>
                    </a:p>
                    <a:p>
                      <a:pPr marL="17145">
                        <a:spcBef>
                          <a:spcPts val="15"/>
                        </a:spcBef>
                        <a:spcAft>
                          <a:spcPts val="0"/>
                        </a:spcAft>
                      </a:pPr>
                      <a:r>
                        <a:rPr lang="pt-PT" sz="1400" dirty="0">
                          <a:effectLst/>
                        </a:rPr>
                        <a:t> </a:t>
                      </a:r>
                      <a:endParaRPr lang="pt-BR" sz="1400" dirty="0">
                        <a:effectLst/>
                      </a:endParaRPr>
                    </a:p>
                    <a:p>
                      <a:pPr marL="66675">
                        <a:spcBef>
                          <a:spcPts val="5"/>
                        </a:spcBef>
                        <a:spcAft>
                          <a:spcPts val="0"/>
                        </a:spcAft>
                      </a:pPr>
                      <a:r>
                        <a:rPr lang="pt-PT" sz="1400" dirty="0">
                          <a:effectLst/>
                        </a:rPr>
                        <a:t>(___)</a:t>
                      </a:r>
                      <a:r>
                        <a:rPr lang="pt-PT" sz="1400" spc="-20" dirty="0">
                          <a:effectLst/>
                        </a:rPr>
                        <a:t> </a:t>
                      </a:r>
                      <a:r>
                        <a:rPr lang="pt-PT" sz="1400" dirty="0">
                          <a:effectLst/>
                        </a:rPr>
                        <a:t>Federal</a:t>
                      </a:r>
                      <a:endParaRPr lang="pt-BR" sz="14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40766">
                <a:tc gridSpan="4">
                  <a:txBody>
                    <a:bodyPr/>
                    <a:lstStyle/>
                    <a:p>
                      <a:pPr marL="0" lvl="0" indent="0">
                        <a:spcBef>
                          <a:spcPts val="215"/>
                        </a:spcBef>
                        <a:spcAft>
                          <a:spcPts val="0"/>
                        </a:spcAft>
                        <a:buSzPts val="1000"/>
                        <a:buFont typeface="Georgia"/>
                        <a:buNone/>
                        <a:tabLst>
                          <a:tab pos="170180" algn="l"/>
                        </a:tabLst>
                      </a:pPr>
                      <a:r>
                        <a:rPr lang="pt-PT" sz="1400" dirty="0">
                          <a:effectLst/>
                        </a:rPr>
                        <a:t>6</a:t>
                      </a:r>
                      <a:r>
                        <a:rPr lang="pt-PT" sz="1400" baseline="0" dirty="0">
                          <a:effectLst/>
                        </a:rPr>
                        <a:t> </a:t>
                      </a:r>
                      <a:r>
                        <a:rPr lang="pt-PT" sz="1400" dirty="0">
                          <a:effectLst/>
                        </a:rPr>
                        <a:t> –</a:t>
                      </a:r>
                      <a:r>
                        <a:rPr lang="pt-PT" sz="1400" spc="-35" dirty="0">
                          <a:effectLst/>
                        </a:rPr>
                        <a:t> </a:t>
                      </a:r>
                      <a:r>
                        <a:rPr lang="pt-PT" sz="1400" dirty="0">
                          <a:effectLst/>
                        </a:rPr>
                        <a:t>OBSERVAÇÕES</a:t>
                      </a:r>
                      <a:r>
                        <a:rPr lang="pt-PT" sz="1400" spc="-15" dirty="0">
                          <a:effectLst/>
                        </a:rPr>
                        <a:t> </a:t>
                      </a:r>
                      <a:r>
                        <a:rPr lang="pt-PT" sz="1400" dirty="0">
                          <a:effectLst/>
                        </a:rPr>
                        <a:t>DO</a:t>
                      </a:r>
                      <a:r>
                        <a:rPr lang="pt-PT" sz="1400" spc="-20" dirty="0">
                          <a:effectLst/>
                        </a:rPr>
                        <a:t> </a:t>
                      </a:r>
                      <a:r>
                        <a:rPr lang="pt-PT" sz="1400" dirty="0">
                          <a:effectLst/>
                        </a:rPr>
                        <a:t>PROMOTOR</a:t>
                      </a:r>
                      <a:r>
                        <a:rPr lang="pt-PT" sz="1400" spc="-15" dirty="0">
                          <a:effectLst/>
                        </a:rPr>
                        <a:t> </a:t>
                      </a:r>
                      <a:r>
                        <a:rPr lang="pt-PT" sz="1400" dirty="0">
                          <a:effectLst/>
                        </a:rPr>
                        <a:t>DE</a:t>
                      </a:r>
                      <a:r>
                        <a:rPr lang="pt-PT" sz="1400" spc="-20" dirty="0">
                          <a:effectLst/>
                        </a:rPr>
                        <a:t> </a:t>
                      </a:r>
                      <a:r>
                        <a:rPr lang="pt-PT" sz="1400" dirty="0">
                          <a:effectLst/>
                        </a:rPr>
                        <a:t>JUSTIÇA</a:t>
                      </a:r>
                      <a:endParaRPr lang="pt-BR" sz="1400" dirty="0">
                        <a:effectLst/>
                      </a:endParaRPr>
                    </a:p>
                    <a:p>
                      <a:pPr marL="17145">
                        <a:spcBef>
                          <a:spcPts val="285"/>
                        </a:spcBef>
                        <a:spcAft>
                          <a:spcPts val="0"/>
                        </a:spcAft>
                      </a:pPr>
                      <a:r>
                        <a:rPr lang="pt-PT" sz="1400" dirty="0">
                          <a:effectLst/>
                        </a:rPr>
                        <a:t> </a:t>
                      </a:r>
                      <a:endParaRPr lang="pt-BR" sz="1400" dirty="0">
                        <a:effectLst/>
                      </a:endParaRPr>
                    </a:p>
                    <a:p>
                      <a:pPr marL="17145">
                        <a:spcBef>
                          <a:spcPts val="285"/>
                        </a:spcBef>
                        <a:spcAft>
                          <a:spcPts val="0"/>
                        </a:spcAft>
                      </a:pPr>
                      <a:r>
                        <a:rPr lang="pt-PT" sz="1400" dirty="0">
                          <a:effectLst/>
                        </a:rPr>
                        <a:t> </a:t>
                      </a:r>
                      <a:endParaRPr lang="pt-BR" sz="1400" dirty="0">
                        <a:effectLst/>
                      </a:endParaRPr>
                    </a:p>
                    <a:p>
                      <a:pPr marL="17145">
                        <a:spcBef>
                          <a:spcPts val="40"/>
                        </a:spcBef>
                        <a:spcAft>
                          <a:spcPts val="0"/>
                        </a:spcAft>
                      </a:pPr>
                      <a:r>
                        <a:rPr lang="pt-PT" sz="1400" dirty="0">
                          <a:effectLst/>
                        </a:rPr>
                        <a:t> </a:t>
                      </a:r>
                      <a:r>
                        <a:rPr lang="pt-BR" sz="1400" dirty="0">
                          <a:effectLst/>
                        </a:rPr>
                        <a:t>7</a:t>
                      </a:r>
                      <a:r>
                        <a:rPr lang="pt-BR" sz="1400" baseline="0" dirty="0">
                          <a:effectLst/>
                        </a:rPr>
                        <a:t> </a:t>
                      </a:r>
                      <a:r>
                        <a:rPr lang="pt-PT" sz="1400" dirty="0">
                          <a:effectLst/>
                        </a:rPr>
                        <a:t>-</a:t>
                      </a:r>
                      <a:r>
                        <a:rPr lang="pt-PT" sz="1400" spc="-25" dirty="0">
                          <a:effectLst/>
                        </a:rPr>
                        <a:t> </a:t>
                      </a:r>
                      <a:r>
                        <a:rPr lang="pt-PT" sz="1400" dirty="0">
                          <a:effectLst/>
                        </a:rPr>
                        <a:t>PARECER</a:t>
                      </a:r>
                      <a:r>
                        <a:rPr lang="pt-PT" sz="1400" spc="-20" dirty="0">
                          <a:effectLst/>
                        </a:rPr>
                        <a:t> </a:t>
                      </a:r>
                      <a:r>
                        <a:rPr lang="pt-PT" sz="1400" dirty="0">
                          <a:effectLst/>
                        </a:rPr>
                        <a:t>TÉCNICO</a:t>
                      </a:r>
                      <a:endParaRPr lang="pt-BR" sz="1400" dirty="0">
                        <a:effectLst/>
                      </a:endParaRPr>
                    </a:p>
                    <a:p>
                      <a:pPr marL="17145">
                        <a:spcBef>
                          <a:spcPts val="5"/>
                        </a:spcBef>
                        <a:spcAft>
                          <a:spcPts val="0"/>
                        </a:spcAft>
                        <a:tabLst>
                          <a:tab pos="157480" algn="l"/>
                        </a:tabLst>
                      </a:pPr>
                      <a:r>
                        <a:rPr lang="pt-PT" sz="1400" dirty="0">
                          <a:effectLst/>
                        </a:rPr>
                        <a:t>  </a:t>
                      </a:r>
                      <a:endParaRPr lang="pt-BR" sz="1400" dirty="0">
                        <a:effectLst/>
                      </a:endParaRPr>
                    </a:p>
                    <a:p>
                      <a:pPr marL="17145">
                        <a:spcBef>
                          <a:spcPts val="5"/>
                        </a:spcBef>
                        <a:spcAft>
                          <a:spcPts val="0"/>
                        </a:spcAft>
                        <a:tabLst>
                          <a:tab pos="157480" algn="l"/>
                        </a:tabLst>
                      </a:pPr>
                      <a:r>
                        <a:rPr lang="pt-PT" sz="1400" dirty="0">
                          <a:effectLst/>
                        </a:rPr>
                        <a:t> </a:t>
                      </a:r>
                      <a:endParaRPr lang="pt-BR" sz="1400" dirty="0">
                        <a:effectLst/>
                      </a:endParaRPr>
                    </a:p>
                    <a:p>
                      <a:pPr marL="17145">
                        <a:spcBef>
                          <a:spcPts val="5"/>
                        </a:spcBef>
                        <a:spcAft>
                          <a:spcPts val="0"/>
                        </a:spcAft>
                        <a:tabLst>
                          <a:tab pos="157480" algn="l"/>
                        </a:tabLst>
                      </a:pPr>
                      <a:r>
                        <a:rPr lang="pt-PT" sz="1400" dirty="0">
                          <a:effectLst/>
                        </a:rPr>
                        <a:t> </a:t>
                      </a:r>
                      <a:endParaRPr lang="pt-BR" sz="1400" dirty="0">
                        <a:effectLst/>
                      </a:endParaRPr>
                    </a:p>
                    <a:p>
                      <a:pPr marL="17145">
                        <a:spcBef>
                          <a:spcPts val="5"/>
                        </a:spcBef>
                        <a:spcAft>
                          <a:spcPts val="0"/>
                        </a:spcAft>
                        <a:tabLst>
                          <a:tab pos="157480" algn="l"/>
                        </a:tabLst>
                      </a:pPr>
                      <a:r>
                        <a:rPr lang="pt-PT" sz="1400" dirty="0">
                          <a:effectLst/>
                        </a:rPr>
                        <a:t> </a:t>
                      </a:r>
                      <a:endParaRPr lang="pt-BR" sz="1400" dirty="0">
                        <a:effectLst/>
                      </a:endParaRPr>
                    </a:p>
                    <a:p>
                      <a:pPr marL="17145">
                        <a:spcBef>
                          <a:spcPts val="5"/>
                        </a:spcBef>
                        <a:spcAft>
                          <a:spcPts val="0"/>
                        </a:spcAft>
                        <a:tabLst>
                          <a:tab pos="157480" algn="l"/>
                        </a:tabLst>
                      </a:pPr>
                      <a:r>
                        <a:rPr lang="pt-PT" sz="1400" dirty="0">
                          <a:effectLst/>
                        </a:rPr>
                        <a:t> </a:t>
                      </a:r>
                      <a:endParaRPr lang="pt-BR" sz="1400" dirty="0">
                        <a:effectLst/>
                      </a:endParaRPr>
                    </a:p>
                    <a:p>
                      <a:pPr marL="17145">
                        <a:spcBef>
                          <a:spcPts val="5"/>
                        </a:spcBef>
                        <a:spcAft>
                          <a:spcPts val="0"/>
                        </a:spcAft>
                        <a:tabLst>
                          <a:tab pos="157480" algn="l"/>
                        </a:tabLst>
                      </a:pPr>
                      <a:r>
                        <a:rPr lang="pt-PT" sz="1400" dirty="0">
                          <a:effectLst/>
                        </a:rPr>
                        <a:t> </a:t>
                      </a:r>
                      <a:endParaRPr lang="pt-BR" sz="1400" dirty="0">
                        <a:effectLst/>
                      </a:endParaRPr>
                    </a:p>
                    <a:p>
                      <a:pPr marL="17145">
                        <a:spcBef>
                          <a:spcPts val="5"/>
                        </a:spcBef>
                        <a:spcAft>
                          <a:spcPts val="0"/>
                        </a:spcAft>
                        <a:tabLst>
                          <a:tab pos="157480" algn="l"/>
                        </a:tabLst>
                      </a:pPr>
                      <a:r>
                        <a:rPr lang="pt-PT" sz="1400" dirty="0">
                          <a:effectLst/>
                        </a:rPr>
                        <a:t> </a:t>
                      </a:r>
                      <a:endParaRPr lang="pt-BR" sz="1400" dirty="0">
                        <a:effectLst/>
                      </a:endParaRPr>
                    </a:p>
                    <a:p>
                      <a:pPr marL="90170">
                        <a:lnSpc>
                          <a:spcPct val="115000"/>
                        </a:lnSpc>
                        <a:spcBef>
                          <a:spcPts val="20"/>
                        </a:spcBef>
                        <a:spcAft>
                          <a:spcPts val="0"/>
                        </a:spcAft>
                      </a:pPr>
                      <a:r>
                        <a:rPr lang="pt-PT" sz="1400" dirty="0">
                          <a:solidFill>
                            <a:srgbClr val="FF0000"/>
                          </a:solidFill>
                          <a:effectLst/>
                        </a:rPr>
                        <a:t>Por fim, sugere-se a unificação dos Roteiros de Inspeção Anual e Semestral para as duas inspeções semestrais, de modo que sejam coletados dados como, registros nos conselhos, laudos do Corpo de Bombeiros e Vigilância Sanitária, motivos do acolhimento, quantitativo de profissionais, entre outros, em ambas inspeções.</a:t>
                      </a:r>
                      <a:endParaRPr lang="pt-BR" sz="1400" dirty="0">
                        <a:solidFill>
                          <a:srgbClr val="FF0000"/>
                        </a:solidFill>
                        <a:effectLst/>
                      </a:endParaRPr>
                    </a:p>
                    <a:p>
                      <a:pPr marL="17145">
                        <a:spcBef>
                          <a:spcPts val="5"/>
                        </a:spcBef>
                        <a:spcAft>
                          <a:spcPts val="0"/>
                        </a:spcAft>
                        <a:tabLst>
                          <a:tab pos="157480" algn="l"/>
                        </a:tabLst>
                      </a:pPr>
                      <a:r>
                        <a:rPr lang="pt-PT" sz="1400" dirty="0">
                          <a:effectLst/>
                        </a:rPr>
                        <a:t> </a:t>
                      </a:r>
                      <a:endParaRPr lang="pt-BR" sz="14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01691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F85B0FB2-2A27-D972-72CC-EBF176277C71}"/>
              </a:ext>
            </a:extLst>
          </p:cNvPr>
          <p:cNvSpPr txBox="1"/>
          <p:nvPr/>
        </p:nvSpPr>
        <p:spPr>
          <a:xfrm>
            <a:off x="670414" y="653764"/>
            <a:ext cx="6129130" cy="4254178"/>
          </a:xfrm>
          <a:prstGeom prst="rect">
            <a:avLst/>
          </a:prstGeom>
          <a:noFill/>
        </p:spPr>
        <p:txBody>
          <a:bodyPr wrap="square">
            <a:spAutoFit/>
          </a:bodyPr>
          <a:lstStyle/>
          <a:p>
            <a:pPr algn="just">
              <a:lnSpc>
                <a:spcPct val="107000"/>
              </a:lnSpc>
              <a:spcAft>
                <a:spcPts val="800"/>
              </a:spcAft>
            </a:pPr>
            <a:r>
              <a:rPr lang="pt-BR" b="1" dirty="0">
                <a:effectLst/>
                <a:latin typeface="Arial" panose="020B0604020202020204" pitchFamily="34" charset="0"/>
                <a:ea typeface="MS Mincho" panose="02020609040205080304" pitchFamily="49" charset="-128"/>
                <a:cs typeface="Arial" panose="020B0604020202020204" pitchFamily="34" charset="0"/>
              </a:rPr>
              <a:t>Dirigente:</a:t>
            </a:r>
            <a:endParaRPr lang="pt-BR" dirty="0">
              <a:effectLst/>
              <a:latin typeface="Arial" panose="020B0604020202020204" pitchFamily="34" charset="0"/>
              <a:ea typeface="MS Mincho" panose="02020609040205080304" pitchFamily="49" charset="-128"/>
              <a:cs typeface="Arial" panose="020B0604020202020204" pitchFamily="34" charset="0"/>
            </a:endParaRPr>
          </a:p>
          <a:p>
            <a:pPr algn="just">
              <a:lnSpc>
                <a:spcPct val="107000"/>
              </a:lnSpc>
              <a:spcAft>
                <a:spcPts val="800"/>
              </a:spcAft>
            </a:pPr>
            <a:r>
              <a:rPr lang="pt-BR" dirty="0">
                <a:solidFill>
                  <a:schemeClr val="tx1">
                    <a:lumMod val="75000"/>
                  </a:schemeClr>
                </a:solidFill>
                <a:effectLst/>
                <a:latin typeface="Arial" panose="020B0604020202020204" pitchFamily="34" charset="0"/>
                <a:ea typeface="MS Mincho" panose="02020609040205080304" pitchFamily="49" charset="-128"/>
                <a:cs typeface="Arial" panose="020B0604020202020204" pitchFamily="34" charset="0"/>
              </a:rPr>
              <a:t>Valéria Barros Duarte de Morais - Promotora de Justiça</a:t>
            </a:r>
          </a:p>
          <a:p>
            <a:pPr algn="just">
              <a:lnSpc>
                <a:spcPct val="107000"/>
              </a:lnSpc>
              <a:spcAft>
                <a:spcPts val="800"/>
              </a:spcAft>
            </a:pPr>
            <a:r>
              <a:rPr lang="pt-BR" dirty="0">
                <a:solidFill>
                  <a:schemeClr val="tx1">
                    <a:lumMod val="75000"/>
                  </a:schemeClr>
                </a:solidFill>
                <a:effectLst/>
                <a:latin typeface="Arial" panose="020B0604020202020204" pitchFamily="34" charset="0"/>
                <a:ea typeface="MS Mincho" panose="02020609040205080304" pitchFamily="49" charset="-128"/>
                <a:cs typeface="Arial" panose="020B0604020202020204" pitchFamily="34" charset="0"/>
              </a:rPr>
              <a:t> </a:t>
            </a:r>
          </a:p>
          <a:p>
            <a:pPr algn="just">
              <a:lnSpc>
                <a:spcPct val="107000"/>
              </a:lnSpc>
              <a:spcAft>
                <a:spcPts val="800"/>
              </a:spcAft>
              <a:tabLst>
                <a:tab pos="1692910" algn="l"/>
              </a:tabLst>
            </a:pPr>
            <a:r>
              <a:rPr lang="pt-BR" b="1" dirty="0">
                <a:effectLst/>
                <a:latin typeface="Arial" panose="020B0604020202020204" pitchFamily="34" charset="0"/>
                <a:ea typeface="MS Mincho" panose="02020609040205080304" pitchFamily="49" charset="-128"/>
                <a:cs typeface="Arial" panose="020B0604020202020204" pitchFamily="34" charset="0"/>
              </a:rPr>
              <a:t>Servidores:</a:t>
            </a:r>
            <a:endParaRPr lang="pt-BR" dirty="0">
              <a:effectLst/>
              <a:latin typeface="Arial" panose="020B0604020202020204" pitchFamily="34" charset="0"/>
              <a:ea typeface="MS Mincho" panose="02020609040205080304" pitchFamily="49" charset="-128"/>
              <a:cs typeface="Arial" panose="020B0604020202020204" pitchFamily="34" charset="0"/>
            </a:endParaRPr>
          </a:p>
          <a:p>
            <a:pPr algn="just">
              <a:lnSpc>
                <a:spcPct val="107000"/>
              </a:lnSpc>
              <a:spcAft>
                <a:spcPts val="800"/>
              </a:spcAft>
              <a:tabLst>
                <a:tab pos="1692910" algn="l"/>
              </a:tabLst>
            </a:pPr>
            <a:r>
              <a:rPr lang="pt-BR" dirty="0">
                <a:solidFill>
                  <a:schemeClr val="tx1">
                    <a:lumMod val="75000"/>
                  </a:schemeClr>
                </a:solidFill>
                <a:effectLst/>
                <a:latin typeface="Arial" panose="020B0604020202020204" pitchFamily="34" charset="0"/>
                <a:ea typeface="MS Mincho" panose="02020609040205080304" pitchFamily="49" charset="-128"/>
                <a:cs typeface="Arial" panose="020B0604020202020204" pitchFamily="34" charset="0"/>
              </a:rPr>
              <a:t>Camille de Oliveira Britto - Agente de Apoio</a:t>
            </a:r>
          </a:p>
          <a:p>
            <a:pPr algn="just">
              <a:lnSpc>
                <a:spcPct val="107000"/>
              </a:lnSpc>
              <a:spcAft>
                <a:spcPts val="800"/>
              </a:spcAft>
              <a:tabLst>
                <a:tab pos="1692910" algn="l"/>
              </a:tabLst>
            </a:pPr>
            <a:r>
              <a:rPr lang="pt-BR" dirty="0">
                <a:solidFill>
                  <a:schemeClr val="tx1">
                    <a:lumMod val="75000"/>
                  </a:schemeClr>
                </a:solidFill>
                <a:effectLst/>
                <a:latin typeface="Arial" panose="020B0604020202020204" pitchFamily="34" charset="0"/>
                <a:ea typeface="MS Mincho" panose="02020609040205080304" pitchFamily="49" charset="-128"/>
                <a:cs typeface="Arial" panose="020B0604020202020204" pitchFamily="34" charset="0"/>
              </a:rPr>
              <a:t>Eva Alexandre Martins dos Santos - Agente Técnico – Assistente Social</a:t>
            </a:r>
          </a:p>
          <a:p>
            <a:pPr algn="just">
              <a:lnSpc>
                <a:spcPct val="107000"/>
              </a:lnSpc>
              <a:spcAft>
                <a:spcPts val="800"/>
              </a:spcAft>
              <a:tabLst>
                <a:tab pos="1692910" algn="l"/>
              </a:tabLst>
            </a:pPr>
            <a:r>
              <a:rPr lang="pt-BR" dirty="0">
                <a:solidFill>
                  <a:schemeClr val="tx1">
                    <a:lumMod val="75000"/>
                  </a:schemeClr>
                </a:solidFill>
                <a:effectLst/>
                <a:latin typeface="Arial" panose="020B0604020202020204" pitchFamily="34" charset="0"/>
                <a:ea typeface="MS Mincho" panose="02020609040205080304" pitchFamily="49" charset="-128"/>
                <a:cs typeface="Arial" panose="020B0604020202020204" pitchFamily="34" charset="0"/>
              </a:rPr>
              <a:t>Josélia Santana - Agente Técnico – Assistente Social</a:t>
            </a:r>
          </a:p>
          <a:p>
            <a:pPr algn="just">
              <a:lnSpc>
                <a:spcPct val="107000"/>
              </a:lnSpc>
              <a:spcAft>
                <a:spcPts val="800"/>
              </a:spcAft>
              <a:tabLst>
                <a:tab pos="1692910" algn="l"/>
              </a:tabLst>
            </a:pPr>
            <a:r>
              <a:rPr lang="pt-BR" dirty="0" err="1">
                <a:solidFill>
                  <a:schemeClr val="tx1">
                    <a:lumMod val="75000"/>
                  </a:schemeClr>
                </a:solidFill>
                <a:effectLst/>
                <a:latin typeface="Arial" panose="020B0604020202020204" pitchFamily="34" charset="0"/>
                <a:ea typeface="MS Mincho" panose="02020609040205080304" pitchFamily="49" charset="-128"/>
                <a:cs typeface="Arial" panose="020B0604020202020204" pitchFamily="34" charset="0"/>
              </a:rPr>
              <a:t>Leidimayre</a:t>
            </a:r>
            <a:r>
              <a:rPr lang="pt-BR" dirty="0">
                <a:solidFill>
                  <a:schemeClr val="tx1">
                    <a:lumMod val="75000"/>
                  </a:schemeClr>
                </a:solidFill>
                <a:effectLst/>
                <a:latin typeface="Arial" panose="020B0604020202020204" pitchFamily="34" charset="0"/>
                <a:ea typeface="MS Mincho" panose="02020609040205080304" pitchFamily="49" charset="-128"/>
                <a:cs typeface="Arial" panose="020B0604020202020204" pitchFamily="34" charset="0"/>
              </a:rPr>
              <a:t> Klein – Agente de Promotoria/Assessoria</a:t>
            </a:r>
          </a:p>
          <a:p>
            <a:pPr algn="just">
              <a:lnSpc>
                <a:spcPct val="107000"/>
              </a:lnSpc>
              <a:spcAft>
                <a:spcPts val="800"/>
              </a:spcAft>
              <a:tabLst>
                <a:tab pos="1692910" algn="l"/>
              </a:tabLst>
            </a:pPr>
            <a:r>
              <a:rPr lang="pt-BR" dirty="0">
                <a:solidFill>
                  <a:schemeClr val="tx1">
                    <a:lumMod val="75000"/>
                  </a:schemeClr>
                </a:solidFill>
                <a:effectLst/>
                <a:latin typeface="Arial" panose="020B0604020202020204" pitchFamily="34" charset="0"/>
                <a:ea typeface="MS Mincho" panose="02020609040205080304" pitchFamily="49" charset="-128"/>
                <a:cs typeface="Arial" panose="020B0604020202020204" pitchFamily="34" charset="0"/>
              </a:rPr>
              <a:t>Michele </a:t>
            </a:r>
            <a:r>
              <a:rPr lang="pt-BR" dirty="0" err="1">
                <a:solidFill>
                  <a:schemeClr val="tx1">
                    <a:lumMod val="75000"/>
                  </a:schemeClr>
                </a:solidFill>
                <a:effectLst/>
                <a:latin typeface="Arial" panose="020B0604020202020204" pitchFamily="34" charset="0"/>
                <a:ea typeface="MS Mincho" panose="02020609040205080304" pitchFamily="49" charset="-128"/>
                <a:cs typeface="Arial" panose="020B0604020202020204" pitchFamily="34" charset="0"/>
              </a:rPr>
              <a:t>Darós</a:t>
            </a:r>
            <a:r>
              <a:rPr lang="pt-BR" dirty="0">
                <a:solidFill>
                  <a:schemeClr val="tx1">
                    <a:lumMod val="75000"/>
                  </a:schemeClr>
                </a:solidFill>
                <a:effectLst/>
                <a:latin typeface="Arial" panose="020B0604020202020204" pitchFamily="34" charset="0"/>
                <a:ea typeface="MS Mincho" panose="02020609040205080304" pitchFamily="49" charset="-128"/>
                <a:cs typeface="Arial" panose="020B0604020202020204" pitchFamily="34" charset="0"/>
              </a:rPr>
              <a:t> Coelho - Agente de Apoio</a:t>
            </a:r>
          </a:p>
          <a:p>
            <a:pPr algn="just">
              <a:lnSpc>
                <a:spcPct val="107000"/>
              </a:lnSpc>
              <a:spcAft>
                <a:spcPts val="800"/>
              </a:spcAft>
              <a:tabLst>
                <a:tab pos="6078855" algn="l"/>
              </a:tabLst>
            </a:pPr>
            <a:r>
              <a:rPr lang="pt-BR" dirty="0">
                <a:solidFill>
                  <a:schemeClr val="tx1">
                    <a:lumMod val="75000"/>
                  </a:schemeClr>
                </a:solidFill>
                <a:effectLst/>
                <a:latin typeface="Arial" panose="020B0604020202020204" pitchFamily="34" charset="0"/>
                <a:ea typeface="MS Mincho" panose="02020609040205080304" pitchFamily="49" charset="-128"/>
                <a:cs typeface="Arial" panose="020B0604020202020204" pitchFamily="34" charset="0"/>
              </a:rPr>
              <a:t>Thais Martins Ferreira - Auxiliar Operacional</a:t>
            </a:r>
          </a:p>
        </p:txBody>
      </p:sp>
      <p:sp>
        <p:nvSpPr>
          <p:cNvPr id="5" name="CaixaDeTexto 4">
            <a:extLst>
              <a:ext uri="{FF2B5EF4-FFF2-40B4-BE49-F238E27FC236}">
                <a16:creationId xmlns:a16="http://schemas.microsoft.com/office/drawing/2014/main" id="{2A67842F-0805-C438-F7B7-6C5E04891DD3}"/>
              </a:ext>
            </a:extLst>
          </p:cNvPr>
          <p:cNvSpPr txBox="1"/>
          <p:nvPr/>
        </p:nvSpPr>
        <p:spPr>
          <a:xfrm>
            <a:off x="670414" y="5560103"/>
            <a:ext cx="2410988" cy="400110"/>
          </a:xfrm>
          <a:prstGeom prst="rect">
            <a:avLst/>
          </a:prstGeom>
          <a:noFill/>
        </p:spPr>
        <p:txBody>
          <a:bodyPr wrap="square" rtlCol="0">
            <a:spAutoFit/>
          </a:bodyPr>
          <a:lstStyle/>
          <a:p>
            <a:r>
              <a:rPr lang="pt-BR" sz="2000" b="0" i="0" u="sng" dirty="0">
                <a:solidFill>
                  <a:srgbClr val="00B0F0"/>
                </a:solidFill>
                <a:effectLst/>
                <a:hlinkClick r:id="rId2"/>
              </a:rPr>
              <a:t>caij@mpes.mp.br</a:t>
            </a:r>
            <a:endParaRPr lang="pt-BR" sz="2000" dirty="0">
              <a:solidFill>
                <a:srgbClr val="00B0F0"/>
              </a:solidFill>
            </a:endParaRPr>
          </a:p>
        </p:txBody>
      </p:sp>
      <p:sp>
        <p:nvSpPr>
          <p:cNvPr id="6" name="Título 46">
            <a:extLst>
              <a:ext uri="{FF2B5EF4-FFF2-40B4-BE49-F238E27FC236}">
                <a16:creationId xmlns:a16="http://schemas.microsoft.com/office/drawing/2014/main" id="{167D37B9-A301-4761-8990-91AFC6B1E3CE}"/>
              </a:ext>
            </a:extLst>
          </p:cNvPr>
          <p:cNvSpPr txBox="1">
            <a:spLocks/>
          </p:cNvSpPr>
          <p:nvPr/>
        </p:nvSpPr>
        <p:spPr>
          <a:xfrm>
            <a:off x="6212908" y="5081121"/>
            <a:ext cx="5487973" cy="8790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dirty="0"/>
              <a:t>OBRIGADA!</a:t>
            </a:r>
          </a:p>
        </p:txBody>
      </p:sp>
    </p:spTree>
    <p:extLst>
      <p:ext uri="{BB962C8B-B14F-4D97-AF65-F5344CB8AC3E}">
        <p14:creationId xmlns:p14="http://schemas.microsoft.com/office/powerpoint/2010/main" val="1504806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965" y="902677"/>
            <a:ext cx="8596668" cy="1320800"/>
          </a:xfrm>
        </p:spPr>
        <p:txBody>
          <a:bodyPr/>
          <a:lstStyle/>
          <a:p>
            <a:pPr lvl="0"/>
            <a:r>
              <a:rPr lang="pt-BR" dirty="0">
                <a:solidFill>
                  <a:schemeClr val="tx2"/>
                </a:solidFill>
              </a:rPr>
              <a:t>De Olho na </a:t>
            </a:r>
            <a:r>
              <a:rPr lang="pt-BR" dirty="0" err="1">
                <a:solidFill>
                  <a:schemeClr val="tx2"/>
                </a:solidFill>
              </a:rPr>
              <a:t>Socioeducação</a:t>
            </a:r>
            <a:br>
              <a:rPr lang="pt-BR" dirty="0">
                <a:solidFill>
                  <a:schemeClr val="tx2"/>
                </a:solidFill>
              </a:rPr>
            </a:br>
            <a:endParaRPr lang="pt-BR" dirty="0">
              <a:solidFill>
                <a:schemeClr val="tx2"/>
              </a:solidFill>
            </a:endParaRPr>
          </a:p>
        </p:txBody>
      </p:sp>
      <p:sp>
        <p:nvSpPr>
          <p:cNvPr id="3" name="Espaço Reservado para Conteúdo 2"/>
          <p:cNvSpPr>
            <a:spLocks noGrp="1"/>
          </p:cNvSpPr>
          <p:nvPr>
            <p:ph idx="1"/>
          </p:nvPr>
        </p:nvSpPr>
        <p:spPr/>
        <p:txBody>
          <a:bodyPr/>
          <a:lstStyle/>
          <a:p>
            <a:pPr marL="0" indent="0">
              <a:buNone/>
            </a:pPr>
            <a:r>
              <a:rPr lang="pt-BR" sz="2000" dirty="0">
                <a:solidFill>
                  <a:schemeClr val="tx1"/>
                </a:solidFill>
                <a:latin typeface="Arial" panose="020B0604020202020204" pitchFamily="34" charset="0"/>
                <a:cs typeface="Arial" panose="020B0604020202020204" pitchFamily="34" charset="0"/>
              </a:rPr>
              <a:t>Projeto elaborado com o intuito de atender os pedidos de apoio técnico provenientes das Promotorias de Justiça, em atendimento à Resolução 67/2011 do CNMP</a:t>
            </a:r>
          </a:p>
          <a:p>
            <a:pPr marL="0" indent="0">
              <a:buNone/>
            </a:pPr>
            <a:r>
              <a:rPr lang="pt-BR" sz="2000" dirty="0">
                <a:solidFill>
                  <a:schemeClr val="tx1"/>
                </a:solidFill>
                <a:latin typeface="Arial" panose="020B0604020202020204" pitchFamily="34" charset="0"/>
                <a:cs typeface="Arial" panose="020B0604020202020204" pitchFamily="34" charset="0"/>
              </a:rPr>
              <a:t> </a:t>
            </a:r>
          </a:p>
          <a:p>
            <a:pPr marL="0" indent="0">
              <a:buNone/>
            </a:pPr>
            <a:r>
              <a:rPr lang="pt-BR" sz="2000" dirty="0">
                <a:solidFill>
                  <a:schemeClr val="tx1"/>
                </a:solidFill>
                <a:latin typeface="Arial" panose="020B0604020202020204" pitchFamily="34" charset="0"/>
                <a:cs typeface="Arial" panose="020B0604020202020204" pitchFamily="34" charset="0"/>
              </a:rPr>
              <a:t>Objetivo – Acompanhar o processo de inspeções nas unidades de internação e semiliberdade de forma a possibilitar a qualificação e adequação do atendimento.</a:t>
            </a:r>
          </a:p>
          <a:p>
            <a:pPr marL="0" indent="0">
              <a:buNone/>
            </a:pPr>
            <a:r>
              <a:rPr lang="pt-BR" sz="2000" dirty="0">
                <a:solidFill>
                  <a:schemeClr val="tx1"/>
                </a:solidFill>
                <a:latin typeface="Arial" panose="020B0604020202020204" pitchFamily="34" charset="0"/>
                <a:cs typeface="Arial" panose="020B0604020202020204" pitchFamily="34" charset="0"/>
              </a:rPr>
              <a:t> </a:t>
            </a:r>
          </a:p>
          <a:p>
            <a:pPr marL="0" indent="0">
              <a:buNone/>
            </a:pPr>
            <a:r>
              <a:rPr lang="pt-BR" sz="2000" dirty="0">
                <a:solidFill>
                  <a:schemeClr val="tx1"/>
                </a:solidFill>
                <a:latin typeface="Arial" panose="020B0604020202020204" pitchFamily="34" charset="0"/>
                <a:cs typeface="Arial" panose="020B0604020202020204" pitchFamily="34" charset="0"/>
              </a:rPr>
              <a:t>Realizadas, em 2022, 18 inspeções com a emissão das respectivas manifestações técnicas</a:t>
            </a:r>
          </a:p>
          <a:p>
            <a:endParaRPr lang="pt-BR" dirty="0"/>
          </a:p>
        </p:txBody>
      </p:sp>
    </p:spTree>
    <p:extLst>
      <p:ext uri="{BB962C8B-B14F-4D97-AF65-F5344CB8AC3E}">
        <p14:creationId xmlns:p14="http://schemas.microsoft.com/office/powerpoint/2010/main" val="2130815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9969" y="703385"/>
            <a:ext cx="8596668" cy="1320800"/>
          </a:xfrm>
        </p:spPr>
        <p:txBody>
          <a:bodyPr>
            <a:normAutofit fontScale="90000"/>
          </a:bodyPr>
          <a:lstStyle/>
          <a:p>
            <a:pPr lvl="0"/>
            <a:r>
              <a:rPr lang="pt-BR" dirty="0">
                <a:solidFill>
                  <a:schemeClr val="tx2"/>
                </a:solidFill>
              </a:rPr>
              <a:t>Serviços de Acolhimento Institucional -Equipar para Qualificar!</a:t>
            </a:r>
            <a:br>
              <a:rPr lang="pt-BR" b="1" dirty="0"/>
            </a:br>
            <a:endParaRPr lang="pt-BR" dirty="0"/>
          </a:p>
        </p:txBody>
      </p:sp>
      <p:sp>
        <p:nvSpPr>
          <p:cNvPr id="4" name="Retângulo 3"/>
          <p:cNvSpPr/>
          <p:nvPr/>
        </p:nvSpPr>
        <p:spPr>
          <a:xfrm>
            <a:off x="339969" y="2610451"/>
            <a:ext cx="8804031" cy="1938992"/>
          </a:xfrm>
          <a:prstGeom prst="rect">
            <a:avLst/>
          </a:prstGeom>
        </p:spPr>
        <p:txBody>
          <a:bodyPr wrap="square">
            <a:spAutoFit/>
          </a:bodyPr>
          <a:lstStyle/>
          <a:p>
            <a:pPr algn="just"/>
            <a:r>
              <a:rPr lang="pt-BR" sz="2400" dirty="0">
                <a:latin typeface="Arial" panose="020B0604020202020204" pitchFamily="34" charset="0"/>
                <a:cs typeface="Arial" panose="020B0604020202020204" pitchFamily="34" charset="0"/>
              </a:rPr>
              <a:t>Objetivos - Ofertar computadores para uso das crianças e adolescentes em cada serviço de acolhimento institucional do Estado, por meio de parceria com o Ministério Público do Trabalho, de forma a possibilitar a participação dos acolhidos em cursos de qualificação profissional.</a:t>
            </a:r>
            <a:endParaRPr lang="pt-B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020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5611" y="586154"/>
            <a:ext cx="8596668" cy="867508"/>
          </a:xfrm>
        </p:spPr>
        <p:txBody>
          <a:bodyPr>
            <a:normAutofit fontScale="90000"/>
          </a:bodyPr>
          <a:lstStyle/>
          <a:p>
            <a:r>
              <a:rPr lang="pt-BR" dirty="0">
                <a:solidFill>
                  <a:schemeClr val="tx2"/>
                </a:solidFill>
              </a:rPr>
              <a:t>Ações realizadas:</a:t>
            </a:r>
            <a:br>
              <a:rPr lang="pt-BR" dirty="0"/>
            </a:br>
            <a:endParaRPr lang="pt-BR" dirty="0"/>
          </a:p>
        </p:txBody>
      </p:sp>
      <p:sp>
        <p:nvSpPr>
          <p:cNvPr id="4" name="Retângulo 3"/>
          <p:cNvSpPr/>
          <p:nvPr/>
        </p:nvSpPr>
        <p:spPr>
          <a:xfrm>
            <a:off x="410308" y="1593228"/>
            <a:ext cx="10081846" cy="5016758"/>
          </a:xfrm>
          <a:prstGeom prst="rect">
            <a:avLst/>
          </a:prstGeom>
        </p:spPr>
        <p:txBody>
          <a:bodyPr wrap="square">
            <a:spAutoFit/>
          </a:bodyPr>
          <a:lstStyle/>
          <a:p>
            <a:pPr marL="342900" indent="-342900" algn="just">
              <a:buFont typeface="Wingdings" panose="05000000000000000000" pitchFamily="2" charset="2"/>
              <a:buChar char="Ø"/>
            </a:pPr>
            <a:r>
              <a:rPr lang="pt-BR" sz="2000" dirty="0">
                <a:latin typeface="Arial" panose="020B0604020202020204" pitchFamily="34" charset="0"/>
                <a:cs typeface="Arial" panose="020B0604020202020204" pitchFamily="34" charset="0"/>
              </a:rPr>
              <a:t>Reuniões com o Ministério Público do Trabalho com vistas a estabelecer parceria para a aquisição dos equipamentos de informática; </a:t>
            </a:r>
          </a:p>
          <a:p>
            <a:pPr marL="342900" indent="-342900" algn="just">
              <a:buFont typeface="Wingdings" panose="05000000000000000000" pitchFamily="2" charset="2"/>
              <a:buChar char="Ø"/>
            </a:pPr>
            <a:endParaRPr lang="pt-BR"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pt-BR" sz="2000" dirty="0">
                <a:latin typeface="Arial" panose="020B0604020202020204" pitchFamily="34" charset="0"/>
                <a:cs typeface="Arial" panose="020B0604020202020204" pitchFamily="34" charset="0"/>
              </a:rPr>
              <a:t>Levantamento da existência/necessidade de computadores nos serviços de acolhimento institucional do Estado; </a:t>
            </a:r>
          </a:p>
          <a:p>
            <a:pPr marL="342900" indent="-342900" algn="just">
              <a:buFont typeface="Wingdings" panose="05000000000000000000" pitchFamily="2" charset="2"/>
              <a:buChar char="Ø"/>
            </a:pPr>
            <a:endParaRPr lang="pt-BR"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pt-BR" sz="2000" dirty="0">
                <a:latin typeface="Arial" panose="020B0604020202020204" pitchFamily="34" charset="0"/>
                <a:cs typeface="Arial" panose="020B0604020202020204" pitchFamily="34" charset="0"/>
              </a:rPr>
              <a:t>Articulação com os órgãos de execução para acompanhamento da entrega dos computadores; </a:t>
            </a:r>
          </a:p>
          <a:p>
            <a:pPr marL="342900" indent="-342900" algn="just">
              <a:buFont typeface="Wingdings" panose="05000000000000000000" pitchFamily="2" charset="2"/>
              <a:buChar char="Ø"/>
            </a:pPr>
            <a:endParaRPr lang="pt-BR"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pt-BR" sz="2000" dirty="0">
                <a:latin typeface="Arial" panose="020B0604020202020204" pitchFamily="34" charset="0"/>
                <a:cs typeface="Arial" panose="020B0604020202020204" pitchFamily="34" charset="0"/>
              </a:rPr>
              <a:t>Aquisição dos computadores por meio da destinação de verba proveniente de multas aplicadas pelo Ministério Público do Trabalho; </a:t>
            </a:r>
          </a:p>
          <a:p>
            <a:pPr marL="342900" indent="-342900" algn="just">
              <a:buFont typeface="Wingdings" panose="05000000000000000000" pitchFamily="2" charset="2"/>
              <a:buChar char="Ø"/>
            </a:pPr>
            <a:endParaRPr lang="pt-BR"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pt-BR" sz="2000" dirty="0">
                <a:latin typeface="Arial" panose="020B0604020202020204" pitchFamily="34" charset="0"/>
                <a:cs typeface="Arial" panose="020B0604020202020204" pitchFamily="34" charset="0"/>
              </a:rPr>
              <a:t>Definição dos serviços de acolhimento beneficiados com a compra dos insumos; </a:t>
            </a:r>
          </a:p>
          <a:p>
            <a:pPr algn="just"/>
            <a:r>
              <a:rPr lang="pt-BR" sz="2000" dirty="0">
                <a:latin typeface="Arial" panose="020B0604020202020204" pitchFamily="34" charset="0"/>
                <a:cs typeface="Arial" panose="020B0604020202020204" pitchFamily="34" charset="0"/>
              </a:rPr>
              <a:t> </a:t>
            </a:r>
          </a:p>
          <a:p>
            <a:pPr algn="just"/>
            <a:r>
              <a:rPr lang="pt-BR" sz="2000" dirty="0">
                <a:latin typeface="Arial" panose="020B0604020202020204" pitchFamily="34" charset="0"/>
                <a:cs typeface="Arial" panose="020B0604020202020204" pitchFamily="34" charset="0"/>
              </a:rPr>
              <a:t>Foram entregues </a:t>
            </a:r>
            <a:r>
              <a:rPr lang="pt-BR" sz="2000" b="1" dirty="0">
                <a:latin typeface="Arial" panose="020B0604020202020204" pitchFamily="34" charset="0"/>
                <a:cs typeface="Arial" panose="020B0604020202020204" pitchFamily="34" charset="0"/>
              </a:rPr>
              <a:t>72</a:t>
            </a:r>
            <a:r>
              <a:rPr lang="pt-BR" sz="2000" dirty="0">
                <a:latin typeface="Arial" panose="020B0604020202020204" pitchFamily="34" charset="0"/>
                <a:cs typeface="Arial" panose="020B0604020202020204" pitchFamily="34" charset="0"/>
              </a:rPr>
              <a:t> computadores, distribuídos entre 57 serviços de acolhimento institucional, o que beneficiou cerca de 396 crianças e adolescentes acolhidos.</a:t>
            </a:r>
          </a:p>
        </p:txBody>
      </p:sp>
    </p:spTree>
    <p:extLst>
      <p:ext uri="{BB962C8B-B14F-4D97-AF65-F5344CB8AC3E}">
        <p14:creationId xmlns:p14="http://schemas.microsoft.com/office/powerpoint/2010/main" val="271415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5137" y="602426"/>
            <a:ext cx="8596668" cy="973015"/>
          </a:xfrm>
        </p:spPr>
        <p:txBody>
          <a:bodyPr>
            <a:normAutofit fontScale="90000"/>
          </a:bodyPr>
          <a:lstStyle/>
          <a:p>
            <a:r>
              <a:rPr lang="pt-BR" sz="4000" dirty="0">
                <a:solidFill>
                  <a:schemeClr val="tx2"/>
                </a:solidFill>
              </a:rPr>
              <a:t>Benefícios do projeto:</a:t>
            </a:r>
            <a:br>
              <a:rPr lang="pt-BR" dirty="0"/>
            </a:br>
            <a:endParaRPr lang="pt-BR" dirty="0"/>
          </a:p>
        </p:txBody>
      </p:sp>
      <p:sp>
        <p:nvSpPr>
          <p:cNvPr id="4" name="Retângulo 3"/>
          <p:cNvSpPr/>
          <p:nvPr/>
        </p:nvSpPr>
        <p:spPr>
          <a:xfrm>
            <a:off x="375137" y="1742668"/>
            <a:ext cx="9061939" cy="4585871"/>
          </a:xfrm>
          <a:prstGeom prst="rect">
            <a:avLst/>
          </a:prstGeom>
        </p:spPr>
        <p:txBody>
          <a:bodyPr wrap="square">
            <a:spAutoFit/>
          </a:bodyPr>
          <a:lstStyle/>
          <a:p>
            <a:pPr marL="285750" indent="-285750" algn="just">
              <a:buFont typeface="Wingdings" panose="05000000000000000000" pitchFamily="2" charset="2"/>
              <a:buChar char="Ø"/>
            </a:pPr>
            <a:r>
              <a:rPr lang="pt-BR" sz="2000" dirty="0">
                <a:latin typeface="Arial" panose="020B0604020202020204" pitchFamily="34" charset="0"/>
                <a:cs typeface="Arial" panose="020B0604020202020204" pitchFamily="34" charset="0"/>
              </a:rPr>
              <a:t>Realização de pesquisas escolares, cursos de aprendizagem e qualificação profissional;</a:t>
            </a:r>
          </a:p>
          <a:p>
            <a:pPr algn="just"/>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pt-BR" sz="2000" dirty="0">
                <a:latin typeface="Arial" panose="020B0604020202020204" pitchFamily="34" charset="0"/>
                <a:cs typeface="Arial" panose="020B0604020202020204" pitchFamily="34" charset="0"/>
              </a:rPr>
              <a:t>Incentivo aos estudos;</a:t>
            </a:r>
          </a:p>
          <a:p>
            <a:pPr algn="just"/>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pt-BR" sz="2000" dirty="0">
                <a:latin typeface="Arial" panose="020B0604020202020204" pitchFamily="34" charset="0"/>
                <a:cs typeface="Arial" panose="020B0604020202020204" pitchFamily="34" charset="0"/>
              </a:rPr>
              <a:t>Preparação para o mercado de trabalho</a:t>
            </a:r>
          </a:p>
          <a:p>
            <a:pPr marL="285750" indent="-285750" algn="just">
              <a:buFont typeface="Wingdings" panose="05000000000000000000" pitchFamily="2" charset="2"/>
              <a:buChar char="Ø"/>
            </a:pPr>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pt-BR" sz="2000" dirty="0">
                <a:latin typeface="Arial" panose="020B0604020202020204" pitchFamily="34" charset="0"/>
                <a:cs typeface="Arial" panose="020B0604020202020204" pitchFamily="34" charset="0"/>
              </a:rPr>
              <a:t>Fortalecimento da autoestima e da autonomia;</a:t>
            </a:r>
          </a:p>
          <a:p>
            <a:pPr algn="just"/>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pt-BR" sz="2000" dirty="0">
                <a:latin typeface="Arial" panose="020B0604020202020204" pitchFamily="34" charset="0"/>
                <a:cs typeface="Arial" panose="020B0604020202020204" pitchFamily="34" charset="0"/>
              </a:rPr>
              <a:t>Oportunidade para desenvolverem potencialidades, vocações e aptidões, uma vez que possuem, em sua grande maioria, pouca escolaridade.</a:t>
            </a:r>
          </a:p>
          <a:p>
            <a:pPr algn="just"/>
            <a:r>
              <a:rPr lang="pt-BR" dirty="0">
                <a:latin typeface="Arial" panose="020B0604020202020204" pitchFamily="34" charset="0"/>
                <a:cs typeface="Arial" panose="020B0604020202020204" pitchFamily="34" charset="0"/>
              </a:rPr>
              <a:t> </a:t>
            </a:r>
            <a:endParaRPr lang="pt-BR" b="1" dirty="0">
              <a:latin typeface="Arial" panose="020B0604020202020204" pitchFamily="34" charset="0"/>
              <a:cs typeface="Arial" panose="020B0604020202020204" pitchFamily="34" charset="0"/>
            </a:endParaRPr>
          </a:p>
          <a:p>
            <a:pPr algn="just"/>
            <a:r>
              <a:rPr lang="pt-BR" dirty="0">
                <a:latin typeface="Arial" panose="020B0604020202020204" pitchFamily="34" charset="0"/>
                <a:cs typeface="Arial" panose="020B0604020202020204" pitchFamily="34" charset="0"/>
              </a:rPr>
              <a:t> </a:t>
            </a:r>
          </a:p>
          <a:p>
            <a:r>
              <a:rPr lang="pt-BR" dirty="0"/>
              <a:t> </a:t>
            </a:r>
          </a:p>
          <a:p>
            <a:r>
              <a:rPr lang="pt-BR" dirty="0"/>
              <a:t> </a:t>
            </a:r>
          </a:p>
        </p:txBody>
      </p:sp>
      <p:sp>
        <p:nvSpPr>
          <p:cNvPr id="5" name="Texto explicativo retangular 4"/>
          <p:cNvSpPr/>
          <p:nvPr/>
        </p:nvSpPr>
        <p:spPr>
          <a:xfrm rot="16200000">
            <a:off x="4384431" y="1697378"/>
            <a:ext cx="1043350" cy="8854814"/>
          </a:xfrm>
          <a:prstGeom prst="wedgeRectCallout">
            <a:avLst>
              <a:gd name="adj1" fmla="val -22307"/>
              <a:gd name="adj2" fmla="val 58184"/>
            </a:avLst>
          </a:prstGeom>
          <a:solidFill>
            <a:schemeClr val="accent3">
              <a:lumMod val="40000"/>
              <a:lumOff val="60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478699" y="5663119"/>
            <a:ext cx="8854814" cy="923330"/>
          </a:xfrm>
          <a:prstGeom prst="rect">
            <a:avLst/>
          </a:prstGeom>
        </p:spPr>
        <p:txBody>
          <a:bodyPr wrap="square">
            <a:spAutoFit/>
          </a:bodyPr>
          <a:lstStyle/>
          <a:p>
            <a:pPr algn="just"/>
            <a:r>
              <a:rPr lang="pt-BR" b="1" dirty="0">
                <a:latin typeface="Arial" panose="020B0604020202020204" pitchFamily="34" charset="0"/>
                <a:cs typeface="Arial" panose="020B0604020202020204" pitchFamily="34" charset="0"/>
              </a:rPr>
              <a:t>Foram entregues 72 computadores, distribuídos entre 57 serviços de acolhimento institucional, o que beneficiou cerca de 396 crianças e adolescentes acolhidos.</a:t>
            </a:r>
          </a:p>
        </p:txBody>
      </p:sp>
    </p:spTree>
    <p:extLst>
      <p:ext uri="{BB962C8B-B14F-4D97-AF65-F5344CB8AC3E}">
        <p14:creationId xmlns:p14="http://schemas.microsoft.com/office/powerpoint/2010/main" val="1341918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806288" y="2883877"/>
            <a:ext cx="8596668" cy="1320800"/>
          </a:xfrm>
        </p:spPr>
        <p:txBody>
          <a:bodyPr>
            <a:normAutofit fontScale="90000"/>
          </a:bodyPr>
          <a:lstStyle/>
          <a:p>
            <a:pPr algn="ctr"/>
            <a:r>
              <a:rPr lang="pt-BR" b="1" dirty="0">
                <a:solidFill>
                  <a:schemeClr val="tx1"/>
                </a:solidFill>
                <a:latin typeface="Arial" panose="020B0604020202020204" pitchFamily="34" charset="0"/>
                <a:cs typeface="Arial" panose="020B0604020202020204" pitchFamily="34" charset="0"/>
              </a:rPr>
              <a:t>Definição dos serviços de acolhimento beneficiados com a compra dos insumos</a:t>
            </a:r>
          </a:p>
        </p:txBody>
      </p:sp>
    </p:spTree>
    <p:extLst>
      <p:ext uri="{BB962C8B-B14F-4D97-AF65-F5344CB8AC3E}">
        <p14:creationId xmlns:p14="http://schemas.microsoft.com/office/powerpoint/2010/main" val="114395566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4148826654"/>
              </p:ext>
            </p:extLst>
          </p:nvPr>
        </p:nvGraphicFramePr>
        <p:xfrm>
          <a:off x="468806" y="641445"/>
          <a:ext cx="10722358" cy="5555984"/>
        </p:xfrm>
        <a:graphic>
          <a:graphicData uri="http://schemas.openxmlformats.org/drawingml/2006/table">
            <a:tbl>
              <a:tblPr firstRow="1" bandRow="1">
                <a:tableStyleId>{93296810-A885-4BE3-A3E7-6D5BEEA58F35}</a:tableStyleId>
              </a:tblPr>
              <a:tblGrid>
                <a:gridCol w="4512627">
                  <a:extLst>
                    <a:ext uri="{9D8B030D-6E8A-4147-A177-3AD203B41FA5}">
                      <a16:colId xmlns:a16="http://schemas.microsoft.com/office/drawing/2014/main" val="20000"/>
                    </a:ext>
                  </a:extLst>
                </a:gridCol>
                <a:gridCol w="3835021">
                  <a:extLst>
                    <a:ext uri="{9D8B030D-6E8A-4147-A177-3AD203B41FA5}">
                      <a16:colId xmlns:a16="http://schemas.microsoft.com/office/drawing/2014/main" val="20001"/>
                    </a:ext>
                  </a:extLst>
                </a:gridCol>
                <a:gridCol w="2374710">
                  <a:extLst>
                    <a:ext uri="{9D8B030D-6E8A-4147-A177-3AD203B41FA5}">
                      <a16:colId xmlns:a16="http://schemas.microsoft.com/office/drawing/2014/main" val="20002"/>
                    </a:ext>
                  </a:extLst>
                </a:gridCol>
              </a:tblGrid>
              <a:tr h="101080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2000" dirty="0">
                          <a:latin typeface="Arial" panose="020B0604020202020204" pitchFamily="34" charset="0"/>
                          <a:cs typeface="Arial" panose="020B0604020202020204" pitchFamily="34" charset="0"/>
                        </a:rPr>
                        <a:t>Realizada verificada nos Serviços de Acolhimento Institucional antes do projeto</a:t>
                      </a:r>
                    </a:p>
                  </a:txBody>
                  <a:tcPr/>
                </a:tc>
                <a:tc>
                  <a:txBody>
                    <a:bodyPr/>
                    <a:lstStyle/>
                    <a:p>
                      <a:pPr algn="ctr"/>
                      <a:r>
                        <a:rPr lang="pt-BR" sz="2000" dirty="0">
                          <a:latin typeface="Arial" panose="020B0604020202020204" pitchFamily="34" charset="0"/>
                          <a:cs typeface="Arial" panose="020B0604020202020204" pitchFamily="34" charset="0"/>
                        </a:rPr>
                        <a:t>Número de computadores entregues aos serviços após a execução do projeto</a:t>
                      </a:r>
                    </a:p>
                  </a:txBody>
                  <a:tcPr/>
                </a:tc>
                <a:tc>
                  <a:txBody>
                    <a:bodyPr/>
                    <a:lstStyle/>
                    <a:p>
                      <a:pPr algn="ctr"/>
                      <a:r>
                        <a:rPr lang="pt-BR" sz="2000" dirty="0">
                          <a:latin typeface="Arial" panose="020B0604020202020204" pitchFamily="34" charset="0"/>
                          <a:cs typeface="Arial" panose="020B0604020202020204" pitchFamily="34" charset="0"/>
                        </a:rPr>
                        <a:t>Total </a:t>
                      </a:r>
                    </a:p>
                  </a:txBody>
                  <a:tcPr/>
                </a:tc>
                <a:extLst>
                  <a:ext uri="{0D108BD9-81ED-4DB2-BD59-A6C34878D82A}">
                    <a16:rowId xmlns:a16="http://schemas.microsoft.com/office/drawing/2014/main" val="10000"/>
                  </a:ext>
                </a:extLst>
              </a:tr>
              <a:tr h="913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2000" dirty="0">
                          <a:latin typeface="Arial" panose="020B0604020202020204" pitchFamily="34" charset="0"/>
                          <a:cs typeface="Arial" panose="020B0604020202020204" pitchFamily="34" charset="0"/>
                        </a:rPr>
                        <a:t>7 serviços de acolhimento do Estado que não tinham</a:t>
                      </a:r>
                      <a:r>
                        <a:rPr lang="pt-BR" sz="2000" baseline="0" dirty="0">
                          <a:latin typeface="Arial" panose="020B0604020202020204" pitchFamily="34" charset="0"/>
                          <a:cs typeface="Arial" panose="020B0604020202020204" pitchFamily="34" charset="0"/>
                        </a:rPr>
                        <a:t> computador </a:t>
                      </a:r>
                      <a:endParaRPr lang="pt-BR" sz="2000" dirty="0">
                        <a:latin typeface="Arial" panose="020B0604020202020204" pitchFamily="34" charset="0"/>
                        <a:cs typeface="Arial" panose="020B0604020202020204" pitchFamily="34" charset="0"/>
                      </a:endParaRPr>
                    </a:p>
                    <a:p>
                      <a:endParaRPr lang="pt-BR" sz="2000" dirty="0">
                        <a:latin typeface="Arial" panose="020B0604020202020204" pitchFamily="34" charset="0"/>
                        <a:cs typeface="Arial" panose="020B0604020202020204"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2000" dirty="0">
                          <a:latin typeface="Arial" panose="020B0604020202020204" pitchFamily="34" charset="0"/>
                          <a:cs typeface="Arial" panose="020B0604020202020204" pitchFamily="34" charset="0"/>
                        </a:rPr>
                        <a:t>2 cada </a:t>
                      </a:r>
                    </a:p>
                    <a:p>
                      <a:pPr algn="ctr"/>
                      <a:endParaRPr lang="pt-BR" sz="2000" dirty="0">
                        <a:latin typeface="Arial" panose="020B0604020202020204" pitchFamily="34" charset="0"/>
                        <a:cs typeface="Arial" panose="020B0604020202020204" pitchFamily="34" charset="0"/>
                      </a:endParaRPr>
                    </a:p>
                  </a:txBody>
                  <a:tcPr/>
                </a:tc>
                <a:tc>
                  <a:txBody>
                    <a:bodyPr/>
                    <a:lstStyle/>
                    <a:p>
                      <a:pPr algn="ctr"/>
                      <a:r>
                        <a:rPr lang="pt-BR" sz="2000" dirty="0">
                          <a:latin typeface="Arial" panose="020B0604020202020204" pitchFamily="34" charset="0"/>
                          <a:cs typeface="Arial" panose="020B0604020202020204" pitchFamily="34" charset="0"/>
                        </a:rPr>
                        <a:t>14</a:t>
                      </a:r>
                    </a:p>
                  </a:txBody>
                  <a:tcPr/>
                </a:tc>
                <a:extLst>
                  <a:ext uri="{0D108BD9-81ED-4DB2-BD59-A6C34878D82A}">
                    <a16:rowId xmlns:a16="http://schemas.microsoft.com/office/drawing/2014/main" val="10001"/>
                  </a:ext>
                </a:extLst>
              </a:tr>
              <a:tr h="80844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2000" dirty="0">
                          <a:latin typeface="Arial" panose="020B0604020202020204" pitchFamily="34" charset="0"/>
                          <a:cs typeface="Arial" panose="020B0604020202020204" pitchFamily="34" charset="0"/>
                        </a:rPr>
                        <a:t>8 serviços de acolhimento do Estado que tinham</a:t>
                      </a:r>
                      <a:r>
                        <a:rPr lang="pt-BR" sz="2000" baseline="0" dirty="0">
                          <a:latin typeface="Arial" panose="020B0604020202020204" pitchFamily="34" charset="0"/>
                          <a:cs typeface="Arial" panose="020B0604020202020204" pitchFamily="34" charset="0"/>
                        </a:rPr>
                        <a:t> 1 computador </a:t>
                      </a:r>
                      <a:endParaRPr lang="pt-BR" sz="2000" dirty="0">
                        <a:latin typeface="Arial" panose="020B0604020202020204" pitchFamily="34" charset="0"/>
                        <a:cs typeface="Arial" panose="020B0604020202020204" pitchFamily="34" charset="0"/>
                      </a:endParaRPr>
                    </a:p>
                    <a:p>
                      <a:endParaRPr lang="pt-BR" sz="2000" dirty="0">
                        <a:latin typeface="Arial" panose="020B0604020202020204" pitchFamily="34" charset="0"/>
                        <a:cs typeface="Arial" panose="020B0604020202020204"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2000" dirty="0">
                          <a:latin typeface="Arial" panose="020B0604020202020204" pitchFamily="34" charset="0"/>
                          <a:cs typeface="Arial" panose="020B0604020202020204" pitchFamily="34" charset="0"/>
                        </a:rPr>
                        <a:t>2 cada </a:t>
                      </a:r>
                    </a:p>
                    <a:p>
                      <a:pPr algn="ctr"/>
                      <a:endParaRPr lang="pt-BR" sz="2000" dirty="0">
                        <a:latin typeface="Arial" panose="020B0604020202020204" pitchFamily="34" charset="0"/>
                        <a:cs typeface="Arial" panose="020B0604020202020204" pitchFamily="34" charset="0"/>
                      </a:endParaRPr>
                    </a:p>
                    <a:p>
                      <a:pPr algn="ctr"/>
                      <a:endParaRPr lang="pt-BR" sz="2000" dirty="0">
                        <a:latin typeface="Arial" panose="020B0604020202020204" pitchFamily="34" charset="0"/>
                        <a:cs typeface="Arial" panose="020B0604020202020204" pitchFamily="34" charset="0"/>
                      </a:endParaRPr>
                    </a:p>
                  </a:txBody>
                  <a:tcPr/>
                </a:tc>
                <a:tc>
                  <a:txBody>
                    <a:bodyPr/>
                    <a:lstStyle/>
                    <a:p>
                      <a:pPr algn="ctr"/>
                      <a:r>
                        <a:rPr lang="pt-BR" sz="2000" dirty="0">
                          <a:latin typeface="Arial" panose="020B0604020202020204" pitchFamily="34" charset="0"/>
                          <a:cs typeface="Arial" panose="020B0604020202020204" pitchFamily="34" charset="0"/>
                        </a:rPr>
                        <a:t>16</a:t>
                      </a:r>
                    </a:p>
                  </a:txBody>
                  <a:tcPr/>
                </a:tc>
                <a:extLst>
                  <a:ext uri="{0D108BD9-81ED-4DB2-BD59-A6C34878D82A}">
                    <a16:rowId xmlns:a16="http://schemas.microsoft.com/office/drawing/2014/main" val="10002"/>
                  </a:ext>
                </a:extLst>
              </a:tr>
              <a:tr h="921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2000" dirty="0">
                          <a:latin typeface="Arial" panose="020B0604020202020204" pitchFamily="34" charset="0"/>
                          <a:cs typeface="Arial" panose="020B0604020202020204" pitchFamily="34" charset="0"/>
                        </a:rPr>
                        <a:t>20 serviços de acolhimento do Estado que tinham</a:t>
                      </a:r>
                      <a:r>
                        <a:rPr lang="pt-BR" sz="2000" baseline="0" dirty="0">
                          <a:latin typeface="Arial" panose="020B0604020202020204" pitchFamily="34" charset="0"/>
                          <a:cs typeface="Arial" panose="020B0604020202020204" pitchFamily="34" charset="0"/>
                        </a:rPr>
                        <a:t> 2 computadores </a:t>
                      </a:r>
                      <a:endParaRPr lang="pt-BR" sz="2000" dirty="0">
                        <a:latin typeface="Arial" panose="020B0604020202020204" pitchFamily="34" charset="0"/>
                        <a:cs typeface="Arial" panose="020B0604020202020204" pitchFamily="34" charset="0"/>
                      </a:endParaRPr>
                    </a:p>
                    <a:p>
                      <a:endParaRPr lang="pt-BR" sz="2000" dirty="0">
                        <a:latin typeface="Arial" panose="020B0604020202020204" pitchFamily="34" charset="0"/>
                        <a:cs typeface="Arial" panose="020B0604020202020204"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2000" dirty="0">
                          <a:latin typeface="Arial" panose="020B0604020202020204" pitchFamily="34" charset="0"/>
                          <a:cs typeface="Arial" panose="020B0604020202020204" pitchFamily="34" charset="0"/>
                        </a:rPr>
                        <a:t>1 cada </a:t>
                      </a:r>
                    </a:p>
                    <a:p>
                      <a:pPr algn="ctr"/>
                      <a:endParaRPr lang="pt-BR" sz="2000" dirty="0">
                        <a:latin typeface="Arial" panose="020B0604020202020204" pitchFamily="34" charset="0"/>
                        <a:cs typeface="Arial" panose="020B0604020202020204" pitchFamily="34" charset="0"/>
                      </a:endParaRPr>
                    </a:p>
                  </a:txBody>
                  <a:tcPr/>
                </a:tc>
                <a:tc>
                  <a:txBody>
                    <a:bodyPr/>
                    <a:lstStyle/>
                    <a:p>
                      <a:pPr algn="ctr"/>
                      <a:r>
                        <a:rPr lang="pt-BR" sz="2000" dirty="0">
                          <a:latin typeface="Arial" panose="020B0604020202020204" pitchFamily="34" charset="0"/>
                          <a:cs typeface="Arial" panose="020B0604020202020204" pitchFamily="34" charset="0"/>
                        </a:rPr>
                        <a:t>20</a:t>
                      </a:r>
                    </a:p>
                  </a:txBody>
                  <a:tcPr/>
                </a:tc>
                <a:extLst>
                  <a:ext uri="{0D108BD9-81ED-4DB2-BD59-A6C34878D82A}">
                    <a16:rowId xmlns:a16="http://schemas.microsoft.com/office/drawing/2014/main" val="10003"/>
                  </a:ext>
                </a:extLst>
              </a:tr>
              <a:tr h="111688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2000" dirty="0">
                          <a:latin typeface="Arial" panose="020B0604020202020204" pitchFamily="34" charset="0"/>
                          <a:cs typeface="Arial" panose="020B0604020202020204" pitchFamily="34" charset="0"/>
                        </a:rPr>
                        <a:t>22 serviços de acolhimento do Estado que tinham</a:t>
                      </a:r>
                      <a:r>
                        <a:rPr lang="pt-BR" sz="2000" baseline="0" dirty="0">
                          <a:latin typeface="Arial" panose="020B0604020202020204" pitchFamily="34" charset="0"/>
                          <a:cs typeface="Arial" panose="020B0604020202020204" pitchFamily="34" charset="0"/>
                        </a:rPr>
                        <a:t> 3 computadores </a:t>
                      </a:r>
                      <a:endParaRPr lang="pt-BR" sz="2000" dirty="0">
                        <a:latin typeface="Arial" panose="020B0604020202020204" pitchFamily="34" charset="0"/>
                        <a:cs typeface="Arial" panose="020B0604020202020204" pitchFamily="34" charset="0"/>
                      </a:endParaRPr>
                    </a:p>
                    <a:p>
                      <a:endParaRPr lang="pt-BR" sz="2000" dirty="0">
                        <a:latin typeface="Arial" panose="020B0604020202020204" pitchFamily="34" charset="0"/>
                        <a:cs typeface="Arial" panose="020B0604020202020204"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2000" dirty="0">
                          <a:latin typeface="Arial" panose="020B0604020202020204" pitchFamily="34" charset="0"/>
                          <a:cs typeface="Arial" panose="020B0604020202020204" pitchFamily="34" charset="0"/>
                        </a:rPr>
                        <a:t>1 cada </a:t>
                      </a:r>
                    </a:p>
                    <a:p>
                      <a:pPr algn="ctr"/>
                      <a:endParaRPr lang="pt-BR" sz="2000" dirty="0">
                        <a:latin typeface="Arial" panose="020B0604020202020204" pitchFamily="34" charset="0"/>
                        <a:cs typeface="Arial" panose="020B0604020202020204" pitchFamily="34" charset="0"/>
                      </a:endParaRPr>
                    </a:p>
                  </a:txBody>
                  <a:tcPr/>
                </a:tc>
                <a:tc>
                  <a:txBody>
                    <a:bodyPr/>
                    <a:lstStyle/>
                    <a:p>
                      <a:pPr algn="ctr"/>
                      <a:r>
                        <a:rPr lang="pt-BR" sz="2000" dirty="0">
                          <a:latin typeface="Arial" panose="020B0604020202020204" pitchFamily="34" charset="0"/>
                          <a:cs typeface="Arial" panose="020B0604020202020204" pitchFamily="34" charset="0"/>
                        </a:rPr>
                        <a:t>22</a:t>
                      </a:r>
                    </a:p>
                  </a:txBody>
                  <a:tcPr/>
                </a:tc>
                <a:extLst>
                  <a:ext uri="{0D108BD9-81ED-4DB2-BD59-A6C34878D82A}">
                    <a16:rowId xmlns:a16="http://schemas.microsoft.com/office/drawing/2014/main" val="10004"/>
                  </a:ext>
                </a:extLst>
              </a:tr>
              <a:tr h="410778">
                <a:tc>
                  <a:txBody>
                    <a:bodyPr/>
                    <a:lstStyle/>
                    <a:p>
                      <a:endParaRPr lang="pt-BR">
                        <a:latin typeface="Arial" panose="020B0604020202020204" pitchFamily="34" charset="0"/>
                        <a:cs typeface="Arial" panose="020B0604020202020204" pitchFamily="34" charset="0"/>
                      </a:endParaRPr>
                    </a:p>
                  </a:txBody>
                  <a:tcPr/>
                </a:tc>
                <a:tc>
                  <a:txBody>
                    <a:bodyPr/>
                    <a:lstStyle/>
                    <a:p>
                      <a:endParaRPr lang="pt-BR">
                        <a:latin typeface="Arial" panose="020B0604020202020204" pitchFamily="34" charset="0"/>
                        <a:cs typeface="Arial" panose="020B0604020202020204" pitchFamily="34" charset="0"/>
                      </a:endParaRPr>
                    </a:p>
                  </a:txBody>
                  <a:tcPr/>
                </a:tc>
                <a:tc>
                  <a:txBody>
                    <a:bodyPr/>
                    <a:lstStyle/>
                    <a:p>
                      <a:pPr algn="ctr"/>
                      <a:r>
                        <a:rPr lang="pt-BR" sz="2000" b="1" dirty="0">
                          <a:latin typeface="Arial" panose="020B0604020202020204" pitchFamily="34" charset="0"/>
                          <a:cs typeface="Arial" panose="020B0604020202020204" pitchFamily="34" charset="0"/>
                        </a:rPr>
                        <a:t>72</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94049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138" y="301650"/>
            <a:ext cx="11373815" cy="1320800"/>
          </a:xfrm>
        </p:spPr>
        <p:txBody>
          <a:bodyPr>
            <a:noAutofit/>
          </a:bodyPr>
          <a:lstStyle/>
          <a:p>
            <a:pPr algn="just"/>
            <a:r>
              <a:rPr lang="pt-BR" sz="2400" b="1" dirty="0">
                <a:solidFill>
                  <a:schemeClr val="tx2"/>
                </a:solidFill>
              </a:rPr>
              <a:t>Sugestões de alterações no Roteiro de Inspeção Anual aos Serviços de Acolhimento Institucionais de Crianças e Adolescentes, referente à Resolução CNMP nº 071/2011.</a:t>
            </a:r>
            <a:endParaRPr lang="pt-BR" sz="2400" dirty="0">
              <a:solidFill>
                <a:schemeClr val="tx2"/>
              </a:solidFill>
            </a:endParaRPr>
          </a:p>
        </p:txBody>
      </p:sp>
      <p:sp>
        <p:nvSpPr>
          <p:cNvPr id="6" name="Seta para a direita 5"/>
          <p:cNvSpPr/>
          <p:nvPr/>
        </p:nvSpPr>
        <p:spPr>
          <a:xfrm>
            <a:off x="11277600" y="6471138"/>
            <a:ext cx="562708" cy="257908"/>
          </a:xfrm>
          <a:prstGeom prs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4" name="Tabela 3"/>
          <p:cNvGraphicFramePr>
            <a:graphicFrameLocks noGrp="1"/>
          </p:cNvGraphicFramePr>
          <p:nvPr>
            <p:extLst>
              <p:ext uri="{D42A27DB-BD31-4B8C-83A1-F6EECF244321}">
                <p14:modId xmlns:p14="http://schemas.microsoft.com/office/powerpoint/2010/main" val="984380264"/>
              </p:ext>
            </p:extLst>
          </p:nvPr>
        </p:nvGraphicFramePr>
        <p:xfrm>
          <a:off x="510491" y="1617299"/>
          <a:ext cx="10544196" cy="5111747"/>
        </p:xfrm>
        <a:graphic>
          <a:graphicData uri="http://schemas.openxmlformats.org/drawingml/2006/table">
            <a:tbl>
              <a:tblPr firstRow="1" firstCol="1" lastRow="1" lastCol="1" bandRow="1" bandCol="1">
                <a:tableStyleId>{2D5ABB26-0587-4C30-8999-92F81FD0307C}</a:tableStyleId>
              </a:tblPr>
              <a:tblGrid>
                <a:gridCol w="10544196">
                  <a:extLst>
                    <a:ext uri="{9D8B030D-6E8A-4147-A177-3AD203B41FA5}">
                      <a16:colId xmlns:a16="http://schemas.microsoft.com/office/drawing/2014/main" val="20000"/>
                    </a:ext>
                  </a:extLst>
                </a:gridCol>
              </a:tblGrid>
              <a:tr h="875027">
                <a:tc>
                  <a:txBody>
                    <a:bodyPr/>
                    <a:lstStyle/>
                    <a:p>
                      <a:pPr marL="17145">
                        <a:spcBef>
                          <a:spcPts val="125"/>
                        </a:spcBef>
                        <a:spcAft>
                          <a:spcPts val="0"/>
                        </a:spcAft>
                      </a:pPr>
                      <a:r>
                        <a:rPr lang="pt-PT" sz="1400" dirty="0">
                          <a:effectLst/>
                        </a:rPr>
                        <a:t>Data: ____</a:t>
                      </a:r>
                      <a:r>
                        <a:rPr lang="pt-PT" sz="1400" spc="-5" dirty="0">
                          <a:effectLst/>
                        </a:rPr>
                        <a:t> </a:t>
                      </a:r>
                      <a:r>
                        <a:rPr lang="pt-PT" sz="1400" dirty="0">
                          <a:effectLst/>
                        </a:rPr>
                        <a:t>/ ____</a:t>
                      </a:r>
                      <a:r>
                        <a:rPr lang="pt-PT" sz="1400" spc="-5" dirty="0">
                          <a:effectLst/>
                        </a:rPr>
                        <a:t> </a:t>
                      </a:r>
                      <a:r>
                        <a:rPr lang="pt-PT" sz="1400" dirty="0">
                          <a:effectLst/>
                        </a:rPr>
                        <a:t>/</a:t>
                      </a:r>
                      <a:r>
                        <a:rPr lang="pt-PT" sz="1400" spc="-5" dirty="0">
                          <a:effectLst/>
                        </a:rPr>
                        <a:t> </a:t>
                      </a:r>
                      <a:r>
                        <a:rPr lang="pt-PT" sz="1400" dirty="0">
                          <a:effectLst/>
                        </a:rPr>
                        <a:t>______</a:t>
                      </a:r>
                      <a:endParaRPr lang="pt-BR" sz="1400" dirty="0">
                        <a:effectLst/>
                      </a:endParaRPr>
                    </a:p>
                    <a:p>
                      <a:pPr marL="17145">
                        <a:spcBef>
                          <a:spcPts val="285"/>
                        </a:spcBef>
                        <a:spcAft>
                          <a:spcPts val="0"/>
                        </a:spcAft>
                        <a:tabLst>
                          <a:tab pos="898525" algn="l"/>
                          <a:tab pos="3146425" algn="l"/>
                          <a:tab pos="3373755" algn="l"/>
                        </a:tabLst>
                      </a:pPr>
                      <a:r>
                        <a:rPr lang="pt-PT" sz="1400" dirty="0">
                          <a:effectLst/>
                        </a:rPr>
                        <a:t>Modalidade:	(___)</a:t>
                      </a:r>
                      <a:r>
                        <a:rPr lang="pt-PT" sz="1400" spc="-15" dirty="0">
                          <a:effectLst/>
                        </a:rPr>
                        <a:t> </a:t>
                      </a:r>
                      <a:r>
                        <a:rPr lang="pt-PT" sz="1400" dirty="0">
                          <a:effectLst/>
                        </a:rPr>
                        <a:t>Acolhimento</a:t>
                      </a:r>
                      <a:r>
                        <a:rPr lang="pt-PT" sz="1400" spc="-10" dirty="0">
                          <a:effectLst/>
                        </a:rPr>
                        <a:t> </a:t>
                      </a:r>
                      <a:r>
                        <a:rPr lang="pt-PT" sz="1400" dirty="0">
                          <a:effectLst/>
                        </a:rPr>
                        <a:t>Institucional	(	)</a:t>
                      </a:r>
                      <a:r>
                        <a:rPr lang="pt-PT" sz="1400" spc="-5" dirty="0">
                          <a:effectLst/>
                        </a:rPr>
                        <a:t> </a:t>
                      </a:r>
                      <a:r>
                        <a:rPr lang="pt-PT" sz="1400" dirty="0">
                          <a:effectLst/>
                        </a:rPr>
                        <a:t>Casa</a:t>
                      </a:r>
                      <a:r>
                        <a:rPr lang="pt-PT" sz="1400" spc="-10" dirty="0">
                          <a:effectLst/>
                        </a:rPr>
                        <a:t> </a:t>
                      </a:r>
                      <a:r>
                        <a:rPr lang="pt-PT" sz="1400" dirty="0">
                          <a:effectLst/>
                        </a:rPr>
                        <a:t>Lar</a:t>
                      </a:r>
                    </a:p>
                    <a:p>
                      <a:pPr marL="17145">
                        <a:spcBef>
                          <a:spcPts val="285"/>
                        </a:spcBef>
                        <a:spcAft>
                          <a:spcPts val="0"/>
                        </a:spcAft>
                        <a:tabLst>
                          <a:tab pos="898525" algn="l"/>
                          <a:tab pos="3146425" algn="l"/>
                          <a:tab pos="3373755" algn="l"/>
                        </a:tabLst>
                      </a:pPr>
                      <a:endParaRPr lang="pt-BR" sz="14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073685">
                <a:tc>
                  <a:txBody>
                    <a:bodyPr/>
                    <a:lstStyle/>
                    <a:p>
                      <a:pPr marL="55245">
                        <a:spcBef>
                          <a:spcPts val="245"/>
                        </a:spcBef>
                        <a:spcAft>
                          <a:spcPts val="0"/>
                        </a:spcAft>
                      </a:pPr>
                      <a:r>
                        <a:rPr lang="pt-PT" sz="1400" dirty="0">
                          <a:effectLst/>
                        </a:rPr>
                        <a:t>1</a:t>
                      </a:r>
                      <a:r>
                        <a:rPr lang="pt-PT" sz="1400" spc="-25" dirty="0">
                          <a:effectLst/>
                        </a:rPr>
                        <a:t> </a:t>
                      </a:r>
                      <a:r>
                        <a:rPr lang="pt-PT" sz="1400" dirty="0">
                          <a:effectLst/>
                        </a:rPr>
                        <a:t>-</a:t>
                      </a:r>
                      <a:r>
                        <a:rPr lang="pt-PT" sz="1400" spc="-10" dirty="0">
                          <a:effectLst/>
                        </a:rPr>
                        <a:t> </a:t>
                      </a:r>
                      <a:r>
                        <a:rPr lang="pt-PT" sz="1400" dirty="0">
                          <a:effectLst/>
                        </a:rPr>
                        <a:t>DADOS</a:t>
                      </a:r>
                      <a:r>
                        <a:rPr lang="pt-PT" sz="1400" spc="-5" dirty="0">
                          <a:effectLst/>
                        </a:rPr>
                        <a:t> </a:t>
                      </a:r>
                      <a:r>
                        <a:rPr lang="pt-PT" sz="1400" dirty="0">
                          <a:effectLst/>
                        </a:rPr>
                        <a:t>GERAIS</a:t>
                      </a:r>
                      <a:endParaRPr lang="pt-BR" sz="1400" dirty="0">
                        <a:effectLst/>
                      </a:endParaRPr>
                    </a:p>
                    <a:p>
                      <a:pPr marL="55245">
                        <a:spcBef>
                          <a:spcPts val="285"/>
                        </a:spcBef>
                        <a:spcAft>
                          <a:spcPts val="0"/>
                        </a:spcAft>
                      </a:pPr>
                      <a:r>
                        <a:rPr lang="pt-PT" sz="1400" dirty="0">
                          <a:effectLst/>
                        </a:rPr>
                        <a:t>1.1.</a:t>
                      </a:r>
                      <a:r>
                        <a:rPr lang="pt-PT" sz="1400" spc="160" dirty="0">
                          <a:effectLst/>
                        </a:rPr>
                        <a:t> </a:t>
                      </a:r>
                      <a:r>
                        <a:rPr lang="pt-PT" sz="1400" dirty="0">
                          <a:effectLst/>
                        </a:rPr>
                        <a:t>Nome</a:t>
                      </a:r>
                      <a:r>
                        <a:rPr lang="pt-PT" sz="1400" spc="-40" dirty="0">
                          <a:effectLst/>
                        </a:rPr>
                        <a:t> </a:t>
                      </a:r>
                      <a:r>
                        <a:rPr lang="pt-PT" sz="1400" dirty="0">
                          <a:effectLst/>
                        </a:rPr>
                        <a:t>da</a:t>
                      </a:r>
                      <a:r>
                        <a:rPr lang="pt-PT" sz="1400" spc="-50" dirty="0">
                          <a:effectLst/>
                        </a:rPr>
                        <a:t> </a:t>
                      </a:r>
                      <a:r>
                        <a:rPr lang="pt-PT" sz="1400" dirty="0">
                          <a:effectLst/>
                        </a:rPr>
                        <a:t>Entidade</a:t>
                      </a:r>
                      <a:r>
                        <a:rPr lang="pt-PT" sz="1400" spc="-40" dirty="0">
                          <a:effectLst/>
                        </a:rPr>
                        <a:t> </a:t>
                      </a:r>
                      <a:r>
                        <a:rPr lang="pt-PT" sz="1400" dirty="0">
                          <a:effectLst/>
                        </a:rPr>
                        <a:t>de</a:t>
                      </a:r>
                      <a:r>
                        <a:rPr lang="pt-PT" sz="1400" spc="-45" dirty="0">
                          <a:effectLst/>
                        </a:rPr>
                        <a:t> </a:t>
                      </a:r>
                      <a:r>
                        <a:rPr lang="pt-PT" sz="1400" dirty="0">
                          <a:effectLst/>
                        </a:rPr>
                        <a:t>Acolhimento/Casa</a:t>
                      </a:r>
                      <a:r>
                        <a:rPr lang="pt-PT" sz="1400" spc="-30" dirty="0">
                          <a:effectLst/>
                        </a:rPr>
                        <a:t> </a:t>
                      </a:r>
                      <a:r>
                        <a:rPr lang="pt-PT" sz="1400" dirty="0">
                          <a:effectLst/>
                        </a:rPr>
                        <a:t>Lar:________________________________________________</a:t>
                      </a:r>
                      <a:endParaRPr lang="pt-BR" sz="1400" dirty="0">
                        <a:effectLst/>
                      </a:endParaRPr>
                    </a:p>
                    <a:p>
                      <a:pPr marL="55245">
                        <a:spcBef>
                          <a:spcPts val="285"/>
                        </a:spcBef>
                        <a:spcAft>
                          <a:spcPts val="0"/>
                        </a:spcAft>
                      </a:pPr>
                      <a:r>
                        <a:rPr lang="pt-PT" sz="1400" spc="-5" dirty="0">
                          <a:effectLst/>
                        </a:rPr>
                        <a:t>1.2.</a:t>
                      </a:r>
                      <a:r>
                        <a:rPr lang="pt-PT" sz="1400" spc="25" dirty="0">
                          <a:effectLst/>
                        </a:rPr>
                        <a:t> </a:t>
                      </a:r>
                      <a:r>
                        <a:rPr lang="pt-PT" sz="1400" spc="-5" dirty="0">
                          <a:effectLst/>
                        </a:rPr>
                        <a:t>Endereço:_____________________________________________________________________________</a:t>
                      </a:r>
                      <a:endParaRPr lang="pt-BR" sz="1400" dirty="0">
                        <a:effectLst/>
                      </a:endParaRPr>
                    </a:p>
                    <a:p>
                      <a:pPr marL="55245">
                        <a:spcBef>
                          <a:spcPts val="285"/>
                        </a:spcBef>
                        <a:spcAft>
                          <a:spcPts val="0"/>
                        </a:spcAft>
                      </a:pPr>
                      <a:r>
                        <a:rPr lang="pt-PT" sz="1400" dirty="0">
                          <a:effectLst/>
                        </a:rPr>
                        <a:t>1.3.</a:t>
                      </a:r>
                      <a:r>
                        <a:rPr lang="pt-PT" sz="1400" spc="225" dirty="0">
                          <a:effectLst/>
                        </a:rPr>
                        <a:t> </a:t>
                      </a:r>
                      <a:r>
                        <a:rPr lang="pt-PT" sz="1400" dirty="0">
                          <a:effectLst/>
                        </a:rPr>
                        <a:t>Município:</a:t>
                      </a:r>
                      <a:r>
                        <a:rPr lang="pt-PT" sz="1400" spc="-5" dirty="0">
                          <a:effectLst/>
                        </a:rPr>
                        <a:t> </a:t>
                      </a:r>
                      <a:r>
                        <a:rPr lang="pt-PT" sz="1400" dirty="0">
                          <a:effectLst/>
                        </a:rPr>
                        <a:t>__________________________________</a:t>
                      </a:r>
                      <a:endParaRPr lang="pt-BR" sz="1400" dirty="0">
                        <a:effectLst/>
                      </a:endParaRPr>
                    </a:p>
                    <a:p>
                      <a:pPr marL="55245">
                        <a:spcBef>
                          <a:spcPts val="285"/>
                        </a:spcBef>
                        <a:spcAft>
                          <a:spcPts val="0"/>
                        </a:spcAft>
                      </a:pPr>
                      <a:r>
                        <a:rPr lang="pt-PT" sz="1400" dirty="0">
                          <a:effectLst/>
                        </a:rPr>
                        <a:t>1.4.</a:t>
                      </a:r>
                      <a:r>
                        <a:rPr lang="pt-PT" sz="1400" spc="230" dirty="0">
                          <a:effectLst/>
                        </a:rPr>
                        <a:t> </a:t>
                      </a:r>
                      <a:r>
                        <a:rPr lang="pt-PT" sz="1400" dirty="0">
                          <a:effectLst/>
                        </a:rPr>
                        <a:t>Estado:</a:t>
                      </a:r>
                      <a:r>
                        <a:rPr lang="pt-PT" sz="1400" spc="-5" dirty="0">
                          <a:effectLst/>
                        </a:rPr>
                        <a:t> </a:t>
                      </a:r>
                      <a:r>
                        <a:rPr lang="pt-PT" sz="1400" dirty="0">
                          <a:effectLst/>
                        </a:rPr>
                        <a:t>_____________________________________</a:t>
                      </a:r>
                      <a:endParaRPr lang="pt-BR" sz="1400" dirty="0">
                        <a:effectLst/>
                      </a:endParaRPr>
                    </a:p>
                    <a:p>
                      <a:pPr marL="55245">
                        <a:spcBef>
                          <a:spcPts val="290"/>
                        </a:spcBef>
                        <a:spcAft>
                          <a:spcPts val="0"/>
                        </a:spcAft>
                      </a:pPr>
                      <a:r>
                        <a:rPr lang="pt-PT" sz="1400" spc="-5" dirty="0">
                          <a:effectLst/>
                        </a:rPr>
                        <a:t>1.5.</a:t>
                      </a:r>
                      <a:r>
                        <a:rPr lang="pt-PT" sz="1400" spc="280" dirty="0">
                          <a:effectLst/>
                        </a:rPr>
                        <a:t> </a:t>
                      </a:r>
                      <a:r>
                        <a:rPr lang="pt-PT" sz="1400" spc="-5" dirty="0">
                          <a:effectLst/>
                        </a:rPr>
                        <a:t>Telefone/Fax:________________________________</a:t>
                      </a:r>
                      <a:endParaRPr lang="pt-BR" sz="1400" dirty="0">
                        <a:effectLst/>
                      </a:endParaRPr>
                    </a:p>
                    <a:p>
                      <a:pPr marL="55245">
                        <a:spcBef>
                          <a:spcPts val="285"/>
                        </a:spcBef>
                        <a:spcAft>
                          <a:spcPts val="0"/>
                        </a:spcAft>
                      </a:pPr>
                      <a:r>
                        <a:rPr lang="pt-PT" sz="1400" spc="-5" dirty="0">
                          <a:effectLst/>
                        </a:rPr>
                        <a:t>1.6.</a:t>
                      </a:r>
                      <a:r>
                        <a:rPr lang="pt-PT" sz="1400" spc="40" dirty="0">
                          <a:effectLst/>
                        </a:rPr>
                        <a:t> </a:t>
                      </a:r>
                      <a:r>
                        <a:rPr lang="pt-PT" sz="1400" spc="-5" dirty="0">
                          <a:effectLst/>
                        </a:rPr>
                        <a:t>Coordenador(a)/Gerente:______________________________________________________________</a:t>
                      </a:r>
                      <a:endParaRPr lang="pt-BR" sz="1400" dirty="0">
                        <a:effectLst/>
                      </a:endParaRPr>
                    </a:p>
                    <a:p>
                      <a:pPr marL="55245">
                        <a:spcBef>
                          <a:spcPts val="285"/>
                        </a:spcBef>
                        <a:spcAft>
                          <a:spcPts val="0"/>
                        </a:spcAft>
                      </a:pPr>
                      <a:r>
                        <a:rPr lang="pt-PT" sz="1400" spc="-5" dirty="0">
                          <a:effectLst/>
                        </a:rPr>
                        <a:t>1.7.</a:t>
                      </a:r>
                      <a:r>
                        <a:rPr lang="pt-PT" sz="1400" spc="25" dirty="0">
                          <a:effectLst/>
                        </a:rPr>
                        <a:t> </a:t>
                      </a:r>
                      <a:r>
                        <a:rPr lang="pt-PT" sz="1400" spc="-5" dirty="0">
                          <a:effectLst/>
                        </a:rPr>
                        <a:t>Instituição</a:t>
                      </a:r>
                      <a:r>
                        <a:rPr lang="pt-PT" sz="1400" spc="25" dirty="0">
                          <a:effectLst/>
                        </a:rPr>
                        <a:t> </a:t>
                      </a:r>
                      <a:r>
                        <a:rPr lang="pt-PT" sz="1400" spc="-5" dirty="0">
                          <a:effectLst/>
                        </a:rPr>
                        <a:t>Mantenedora:__________________________________________________________________</a:t>
                      </a:r>
                      <a:endParaRPr lang="pt-BR" sz="1400" dirty="0">
                        <a:effectLst/>
                      </a:endParaRPr>
                    </a:p>
                    <a:p>
                      <a:pPr marL="55245">
                        <a:spcBef>
                          <a:spcPts val="285"/>
                        </a:spcBef>
                        <a:spcAft>
                          <a:spcPts val="0"/>
                        </a:spcAft>
                      </a:pPr>
                      <a:r>
                        <a:rPr lang="pt-PT" sz="1400" dirty="0">
                          <a:effectLst/>
                        </a:rPr>
                        <a:t>1.8.</a:t>
                      </a:r>
                      <a:r>
                        <a:rPr lang="pt-PT" sz="1400" spc="220" dirty="0">
                          <a:effectLst/>
                        </a:rPr>
                        <a:t> </a:t>
                      </a:r>
                      <a:r>
                        <a:rPr lang="pt-PT" sz="1400" dirty="0">
                          <a:effectLst/>
                        </a:rPr>
                        <a:t>Site/E-mail______________________________________________________________________________</a:t>
                      </a:r>
                      <a:endParaRPr lang="pt-BR" sz="1400" dirty="0">
                        <a:effectLst/>
                      </a:endParaRPr>
                    </a:p>
                    <a:p>
                      <a:pPr marL="55245">
                        <a:spcBef>
                          <a:spcPts val="290"/>
                        </a:spcBef>
                        <a:spcAft>
                          <a:spcPts val="0"/>
                        </a:spcAft>
                      </a:pPr>
                      <a:r>
                        <a:rPr lang="pt-PT" sz="1400" dirty="0">
                          <a:effectLst/>
                        </a:rPr>
                        <a:t>1.9.</a:t>
                      </a:r>
                      <a:r>
                        <a:rPr lang="pt-PT" sz="1400" spc="225" dirty="0">
                          <a:effectLst/>
                        </a:rPr>
                        <a:t> </a:t>
                      </a:r>
                      <a:r>
                        <a:rPr lang="pt-PT" sz="1400" dirty="0">
                          <a:effectLst/>
                        </a:rPr>
                        <a:t>Registro CMDCA:</a:t>
                      </a:r>
                      <a:r>
                        <a:rPr lang="pt-PT" sz="1400" spc="-10" dirty="0">
                          <a:effectLst/>
                        </a:rPr>
                        <a:t> </a:t>
                      </a:r>
                      <a:r>
                        <a:rPr lang="pt-PT" sz="1400" dirty="0">
                          <a:effectLst/>
                        </a:rPr>
                        <a:t>Nº</a:t>
                      </a:r>
                      <a:r>
                        <a:rPr lang="pt-PT" sz="1400" spc="-15" dirty="0">
                          <a:effectLst/>
                        </a:rPr>
                        <a:t> </a:t>
                      </a:r>
                      <a:r>
                        <a:rPr lang="pt-PT" sz="1400" dirty="0">
                          <a:effectLst/>
                        </a:rPr>
                        <a:t>_______________________________Validade:</a:t>
                      </a:r>
                      <a:r>
                        <a:rPr lang="pt-PT" sz="1400" spc="-5" dirty="0">
                          <a:effectLst/>
                        </a:rPr>
                        <a:t> </a:t>
                      </a:r>
                      <a:r>
                        <a:rPr lang="pt-PT" sz="1400" dirty="0">
                          <a:effectLst/>
                        </a:rPr>
                        <a:t>__________________________</a:t>
                      </a:r>
                      <a:endParaRPr lang="pt-BR" sz="1400" dirty="0">
                        <a:effectLst/>
                      </a:endParaRPr>
                    </a:p>
                    <a:p>
                      <a:pPr marL="55245">
                        <a:spcBef>
                          <a:spcPts val="285"/>
                        </a:spcBef>
                        <a:spcAft>
                          <a:spcPts val="0"/>
                        </a:spcAft>
                      </a:pPr>
                      <a:r>
                        <a:rPr lang="pt-PT" sz="1400" dirty="0">
                          <a:effectLst/>
                        </a:rPr>
                        <a:t>1.10.</a:t>
                      </a:r>
                      <a:r>
                        <a:rPr lang="pt-PT" sz="1400" spc="230" dirty="0">
                          <a:effectLst/>
                        </a:rPr>
                        <a:t> </a:t>
                      </a:r>
                      <a:r>
                        <a:rPr lang="pt-PT" sz="1400" dirty="0">
                          <a:effectLst/>
                        </a:rPr>
                        <a:t>Registro</a:t>
                      </a:r>
                      <a:r>
                        <a:rPr lang="pt-PT" sz="1400" spc="10" dirty="0">
                          <a:effectLst/>
                        </a:rPr>
                        <a:t> </a:t>
                      </a:r>
                      <a:r>
                        <a:rPr lang="pt-PT" sz="1400" dirty="0">
                          <a:effectLst/>
                        </a:rPr>
                        <a:t>CMAS:</a:t>
                      </a:r>
                      <a:r>
                        <a:rPr lang="pt-PT" sz="1400" spc="465" dirty="0">
                          <a:effectLst/>
                        </a:rPr>
                        <a:t> </a:t>
                      </a:r>
                      <a:r>
                        <a:rPr lang="pt-PT" sz="1400" dirty="0">
                          <a:effectLst/>
                        </a:rPr>
                        <a:t>Nº</a:t>
                      </a:r>
                      <a:r>
                        <a:rPr lang="pt-PT" sz="1400" spc="-15" dirty="0">
                          <a:effectLst/>
                        </a:rPr>
                        <a:t> </a:t>
                      </a:r>
                      <a:r>
                        <a:rPr lang="pt-PT" sz="1400" dirty="0">
                          <a:effectLst/>
                        </a:rPr>
                        <a:t>_______________________________</a:t>
                      </a:r>
                      <a:r>
                        <a:rPr lang="pt-PT" sz="1400" spc="-5" dirty="0">
                          <a:effectLst/>
                        </a:rPr>
                        <a:t> </a:t>
                      </a:r>
                      <a:r>
                        <a:rPr lang="pt-PT" sz="1400" dirty="0">
                          <a:effectLst/>
                        </a:rPr>
                        <a:t>Validade:</a:t>
                      </a:r>
                      <a:r>
                        <a:rPr lang="pt-PT" sz="1400" spc="-5" dirty="0">
                          <a:effectLst/>
                        </a:rPr>
                        <a:t> </a:t>
                      </a:r>
                      <a:r>
                        <a:rPr lang="pt-PT" sz="1400" dirty="0">
                          <a:effectLst/>
                        </a:rPr>
                        <a:t>__________________________</a:t>
                      </a:r>
                      <a:endParaRPr lang="pt-BR" sz="1400" dirty="0">
                        <a:effectLst/>
                      </a:endParaRPr>
                    </a:p>
                    <a:p>
                      <a:pPr marL="55245">
                        <a:spcBef>
                          <a:spcPts val="285"/>
                        </a:spcBef>
                        <a:spcAft>
                          <a:spcPts val="0"/>
                        </a:spcAft>
                      </a:pPr>
                      <a:r>
                        <a:rPr lang="pt-PT" sz="1400" dirty="0">
                          <a:effectLst/>
                        </a:rPr>
                        <a:t>1.11.</a:t>
                      </a:r>
                      <a:r>
                        <a:rPr lang="pt-PT" sz="1400" spc="200" dirty="0">
                          <a:effectLst/>
                        </a:rPr>
                        <a:t> </a:t>
                      </a:r>
                      <a:r>
                        <a:rPr lang="pt-PT" sz="1400" dirty="0">
                          <a:effectLst/>
                        </a:rPr>
                        <a:t>Laudo</a:t>
                      </a:r>
                      <a:r>
                        <a:rPr lang="pt-PT" sz="1400" spc="-20" dirty="0">
                          <a:effectLst/>
                        </a:rPr>
                        <a:t> </a:t>
                      </a:r>
                      <a:r>
                        <a:rPr lang="pt-PT" sz="1400" dirty="0">
                          <a:effectLst/>
                        </a:rPr>
                        <a:t>do</a:t>
                      </a:r>
                      <a:r>
                        <a:rPr lang="pt-PT" sz="1400" spc="-25" dirty="0">
                          <a:effectLst/>
                        </a:rPr>
                        <a:t> </a:t>
                      </a:r>
                      <a:r>
                        <a:rPr lang="pt-PT" sz="1400" dirty="0">
                          <a:effectLst/>
                        </a:rPr>
                        <a:t>Corpo</a:t>
                      </a:r>
                      <a:r>
                        <a:rPr lang="pt-PT" sz="1400" spc="-25" dirty="0">
                          <a:effectLst/>
                        </a:rPr>
                        <a:t> </a:t>
                      </a:r>
                      <a:r>
                        <a:rPr lang="pt-PT" sz="1400" dirty="0">
                          <a:effectLst/>
                        </a:rPr>
                        <a:t>de</a:t>
                      </a:r>
                      <a:r>
                        <a:rPr lang="pt-PT" sz="1400" spc="-25" dirty="0">
                          <a:effectLst/>
                        </a:rPr>
                        <a:t> </a:t>
                      </a:r>
                      <a:r>
                        <a:rPr lang="pt-PT" sz="1400" dirty="0">
                          <a:effectLst/>
                        </a:rPr>
                        <a:t>Bombeiros:</a:t>
                      </a:r>
                      <a:r>
                        <a:rPr lang="pt-PT" sz="1400" spc="-20" dirty="0">
                          <a:effectLst/>
                        </a:rPr>
                        <a:t> </a:t>
                      </a:r>
                      <a:r>
                        <a:rPr lang="pt-PT" sz="1400" dirty="0">
                          <a:effectLst/>
                        </a:rPr>
                        <a:t>Nº</a:t>
                      </a:r>
                      <a:r>
                        <a:rPr lang="pt-PT" sz="1400" spc="-30" dirty="0">
                          <a:effectLst/>
                        </a:rPr>
                        <a:t> </a:t>
                      </a:r>
                      <a:r>
                        <a:rPr lang="pt-PT" sz="1400" dirty="0">
                          <a:effectLst/>
                        </a:rPr>
                        <a:t>_____________________</a:t>
                      </a:r>
                      <a:r>
                        <a:rPr lang="pt-PT" sz="1400" spc="-20" dirty="0">
                          <a:effectLst/>
                        </a:rPr>
                        <a:t> </a:t>
                      </a:r>
                      <a:r>
                        <a:rPr lang="pt-PT" sz="1400" dirty="0">
                          <a:effectLst/>
                        </a:rPr>
                        <a:t>Validade:___________________________</a:t>
                      </a:r>
                      <a:endParaRPr lang="pt-BR" sz="1400" dirty="0">
                        <a:effectLst/>
                      </a:endParaRPr>
                    </a:p>
                    <a:p>
                      <a:pPr marL="55245">
                        <a:spcBef>
                          <a:spcPts val="285"/>
                        </a:spcBef>
                        <a:spcAft>
                          <a:spcPts val="0"/>
                        </a:spcAft>
                      </a:pPr>
                      <a:r>
                        <a:rPr lang="pt-PT" sz="1400" dirty="0">
                          <a:effectLst/>
                        </a:rPr>
                        <a:t>1.12.</a:t>
                      </a:r>
                      <a:r>
                        <a:rPr lang="pt-PT" sz="1400" spc="190" dirty="0">
                          <a:effectLst/>
                        </a:rPr>
                        <a:t> </a:t>
                      </a:r>
                      <a:r>
                        <a:rPr lang="pt-PT" sz="1400" dirty="0">
                          <a:effectLst/>
                        </a:rPr>
                        <a:t>Laudo</a:t>
                      </a:r>
                      <a:r>
                        <a:rPr lang="pt-PT" sz="1400" spc="-30" dirty="0">
                          <a:effectLst/>
                        </a:rPr>
                        <a:t> </a:t>
                      </a:r>
                      <a:r>
                        <a:rPr lang="pt-PT" sz="1400" dirty="0">
                          <a:effectLst/>
                        </a:rPr>
                        <a:t>da</a:t>
                      </a:r>
                      <a:r>
                        <a:rPr lang="pt-PT" sz="1400" spc="-30" dirty="0">
                          <a:effectLst/>
                        </a:rPr>
                        <a:t> </a:t>
                      </a:r>
                      <a:r>
                        <a:rPr lang="pt-PT" sz="1400" dirty="0">
                          <a:effectLst/>
                        </a:rPr>
                        <a:t>Vigilância</a:t>
                      </a:r>
                      <a:r>
                        <a:rPr lang="pt-PT" sz="1400" spc="-25" dirty="0">
                          <a:effectLst/>
                        </a:rPr>
                        <a:t> </a:t>
                      </a:r>
                      <a:r>
                        <a:rPr lang="pt-PT" sz="1400" dirty="0">
                          <a:effectLst/>
                        </a:rPr>
                        <a:t>Sanitária:</a:t>
                      </a:r>
                      <a:r>
                        <a:rPr lang="pt-PT" sz="1400" spc="-25" dirty="0">
                          <a:effectLst/>
                        </a:rPr>
                        <a:t> </a:t>
                      </a:r>
                      <a:r>
                        <a:rPr lang="pt-PT" sz="1400" dirty="0">
                          <a:effectLst/>
                        </a:rPr>
                        <a:t>Nº</a:t>
                      </a:r>
                      <a:r>
                        <a:rPr lang="pt-PT" sz="1400" spc="-30" dirty="0">
                          <a:effectLst/>
                        </a:rPr>
                        <a:t> </a:t>
                      </a:r>
                      <a:r>
                        <a:rPr lang="pt-PT" sz="1400" dirty="0">
                          <a:effectLst/>
                        </a:rPr>
                        <a:t>_____________________</a:t>
                      </a:r>
                      <a:r>
                        <a:rPr lang="pt-PT" sz="1400" spc="-30" dirty="0">
                          <a:effectLst/>
                        </a:rPr>
                        <a:t> </a:t>
                      </a:r>
                      <a:r>
                        <a:rPr lang="pt-PT" sz="1400" dirty="0">
                          <a:effectLst/>
                        </a:rPr>
                        <a:t>Validade:___________________________</a:t>
                      </a:r>
                      <a:endParaRPr lang="pt-BR" sz="1400" dirty="0">
                        <a:effectLst/>
                      </a:endParaRPr>
                    </a:p>
                    <a:p>
                      <a:pPr marL="55245">
                        <a:spcBef>
                          <a:spcPts val="290"/>
                        </a:spcBef>
                        <a:spcAft>
                          <a:spcPts val="0"/>
                        </a:spcAft>
                        <a:tabLst>
                          <a:tab pos="4720590" algn="l"/>
                        </a:tabLst>
                      </a:pPr>
                      <a:r>
                        <a:rPr lang="pt-PT" sz="1400" spc="-5" dirty="0">
                          <a:effectLst/>
                        </a:rPr>
                        <a:t>1.13.</a:t>
                      </a:r>
                      <a:r>
                        <a:rPr lang="pt-PT" sz="1400" spc="250" dirty="0">
                          <a:effectLst/>
                        </a:rPr>
                        <a:t> </a:t>
                      </a:r>
                      <a:r>
                        <a:rPr lang="pt-PT" sz="1400" spc="-5" dirty="0">
                          <a:effectLst/>
                        </a:rPr>
                        <a:t>Tipo</a:t>
                      </a:r>
                      <a:r>
                        <a:rPr lang="pt-PT" sz="1400" spc="5" dirty="0">
                          <a:effectLst/>
                        </a:rPr>
                        <a:t> </a:t>
                      </a:r>
                      <a:r>
                        <a:rPr lang="pt-PT" sz="1400" spc="-5" dirty="0">
                          <a:effectLst/>
                        </a:rPr>
                        <a:t>de</a:t>
                      </a:r>
                      <a:r>
                        <a:rPr lang="pt-PT" sz="1400" dirty="0">
                          <a:effectLst/>
                        </a:rPr>
                        <a:t> </a:t>
                      </a:r>
                      <a:r>
                        <a:rPr lang="pt-PT" sz="1400" spc="-5" dirty="0">
                          <a:effectLst/>
                        </a:rPr>
                        <a:t>orientação</a:t>
                      </a:r>
                      <a:r>
                        <a:rPr lang="pt-PT" sz="1400" spc="15" dirty="0">
                          <a:effectLst/>
                        </a:rPr>
                        <a:t> </a:t>
                      </a:r>
                      <a:r>
                        <a:rPr lang="pt-PT" sz="1400" spc="-5" dirty="0">
                          <a:effectLst/>
                        </a:rPr>
                        <a:t>religiosa</a:t>
                      </a:r>
                      <a:r>
                        <a:rPr lang="pt-PT" sz="1400" spc="5" dirty="0">
                          <a:effectLst/>
                        </a:rPr>
                        <a:t> </a:t>
                      </a:r>
                      <a:r>
                        <a:rPr lang="pt-PT" sz="1400" spc="-5" dirty="0">
                          <a:effectLst/>
                        </a:rPr>
                        <a:t>da Instituição:</a:t>
                      </a:r>
                      <a:r>
                        <a:rPr lang="pt-PT" sz="1400" spc="10" dirty="0">
                          <a:effectLst/>
                        </a:rPr>
                        <a:t> </a:t>
                      </a:r>
                      <a:r>
                        <a:rPr lang="pt-PT" sz="1400" dirty="0">
                          <a:effectLst/>
                        </a:rPr>
                        <a:t>(___)</a:t>
                      </a:r>
                      <a:r>
                        <a:rPr lang="pt-PT" sz="1400" spc="5" dirty="0">
                          <a:effectLst/>
                        </a:rPr>
                        <a:t> </a:t>
                      </a:r>
                      <a:r>
                        <a:rPr lang="pt-PT" sz="1400" dirty="0">
                          <a:effectLst/>
                        </a:rPr>
                        <a:t>Católica   </a:t>
                      </a:r>
                      <a:r>
                        <a:rPr lang="pt-PT" sz="1400" spc="5" dirty="0">
                          <a:effectLst/>
                        </a:rPr>
                        <a:t> </a:t>
                      </a:r>
                      <a:r>
                        <a:rPr lang="pt-PT" sz="1400" dirty="0">
                          <a:effectLst/>
                        </a:rPr>
                        <a:t>(___)</a:t>
                      </a:r>
                      <a:r>
                        <a:rPr lang="pt-PT" sz="1400" spc="-5" dirty="0">
                          <a:effectLst/>
                        </a:rPr>
                        <a:t> </a:t>
                      </a:r>
                      <a:r>
                        <a:rPr lang="pt-PT" sz="1400" dirty="0">
                          <a:effectLst/>
                        </a:rPr>
                        <a:t>Evangélica</a:t>
                      </a:r>
                      <a:r>
                        <a:rPr lang="pt-PT" sz="1400" spc="-95" dirty="0">
                          <a:effectLst/>
                        </a:rPr>
                        <a:t> </a:t>
                      </a:r>
                      <a:r>
                        <a:rPr lang="pt-PT" sz="1400" dirty="0">
                          <a:effectLst/>
                        </a:rPr>
                        <a:t>(	)</a:t>
                      </a:r>
                      <a:r>
                        <a:rPr lang="pt-PT" sz="1400" spc="-20" dirty="0">
                          <a:effectLst/>
                        </a:rPr>
                        <a:t> </a:t>
                      </a:r>
                      <a:r>
                        <a:rPr lang="pt-PT" sz="1400" dirty="0">
                          <a:effectLst/>
                        </a:rPr>
                        <a:t>Espírita</a:t>
                      </a:r>
                      <a:endParaRPr lang="pt-BR" sz="1400" dirty="0">
                        <a:effectLst/>
                      </a:endParaRPr>
                    </a:p>
                    <a:p>
                      <a:pPr marL="55245">
                        <a:spcBef>
                          <a:spcPts val="285"/>
                        </a:spcBef>
                        <a:spcAft>
                          <a:spcPts val="0"/>
                        </a:spcAft>
                        <a:tabLst>
                          <a:tab pos="1346200" algn="l"/>
                          <a:tab pos="2400935" algn="l"/>
                        </a:tabLst>
                      </a:pPr>
                      <a:r>
                        <a:rPr lang="pt-PT" sz="1400" dirty="0">
                          <a:effectLst/>
                        </a:rPr>
                        <a:t>(___)</a:t>
                      </a:r>
                      <a:r>
                        <a:rPr lang="pt-PT" sz="1400" spc="-15" dirty="0">
                          <a:effectLst/>
                        </a:rPr>
                        <a:t> </a:t>
                      </a:r>
                      <a:r>
                        <a:rPr lang="pt-PT" sz="1400" dirty="0">
                          <a:effectLst/>
                        </a:rPr>
                        <a:t>Ecumênica	(___)</a:t>
                      </a:r>
                      <a:r>
                        <a:rPr lang="pt-PT" sz="1400" spc="-15" dirty="0">
                          <a:effectLst/>
                        </a:rPr>
                        <a:t> </a:t>
                      </a:r>
                      <a:r>
                        <a:rPr lang="pt-PT" sz="1400" dirty="0">
                          <a:effectLst/>
                        </a:rPr>
                        <a:t>Não</a:t>
                      </a:r>
                      <a:r>
                        <a:rPr lang="pt-PT" sz="1400" spc="-5" dirty="0">
                          <a:effectLst/>
                        </a:rPr>
                        <a:t> </a:t>
                      </a:r>
                      <a:r>
                        <a:rPr lang="pt-PT" sz="1400" dirty="0">
                          <a:effectLst/>
                        </a:rPr>
                        <a:t>possui	(___)</a:t>
                      </a:r>
                      <a:r>
                        <a:rPr lang="pt-PT" sz="1400" spc="-5" dirty="0">
                          <a:effectLst/>
                        </a:rPr>
                        <a:t> </a:t>
                      </a:r>
                      <a:r>
                        <a:rPr lang="pt-PT" sz="1400" dirty="0">
                          <a:effectLst/>
                        </a:rPr>
                        <a:t>Outra:</a:t>
                      </a:r>
                      <a:r>
                        <a:rPr lang="pt-PT" sz="1400" spc="-5" dirty="0">
                          <a:effectLst/>
                        </a:rPr>
                        <a:t> </a:t>
                      </a:r>
                      <a:r>
                        <a:rPr lang="pt-PT" sz="1400" dirty="0">
                          <a:effectLst/>
                        </a:rPr>
                        <a:t>__________________________________________</a:t>
                      </a:r>
                      <a:endParaRPr lang="pt-BR" sz="1400" dirty="0">
                        <a:effectLst/>
                      </a:endParaRPr>
                    </a:p>
                    <a:p>
                      <a:pPr marL="55245">
                        <a:spcBef>
                          <a:spcPts val="285"/>
                        </a:spcBef>
                        <a:spcAft>
                          <a:spcPts val="0"/>
                        </a:spcAft>
                      </a:pPr>
                      <a:r>
                        <a:rPr lang="pt-PT" sz="1400" dirty="0">
                          <a:effectLst/>
                        </a:rPr>
                        <a:t>1.14.</a:t>
                      </a:r>
                      <a:r>
                        <a:rPr lang="pt-PT" sz="1400" spc="220" dirty="0">
                          <a:effectLst/>
                        </a:rPr>
                        <a:t> </a:t>
                      </a:r>
                      <a:r>
                        <a:rPr lang="pt-PT" sz="1400" dirty="0">
                          <a:effectLst/>
                        </a:rPr>
                        <a:t>Visita</a:t>
                      </a:r>
                      <a:r>
                        <a:rPr lang="pt-PT" sz="1400" spc="-5" dirty="0">
                          <a:effectLst/>
                        </a:rPr>
                        <a:t> </a:t>
                      </a:r>
                      <a:r>
                        <a:rPr lang="pt-PT" sz="1400" dirty="0">
                          <a:effectLst/>
                        </a:rPr>
                        <a:t>realizada</a:t>
                      </a:r>
                      <a:r>
                        <a:rPr lang="pt-PT" sz="1400" spc="-10" dirty="0">
                          <a:effectLst/>
                        </a:rPr>
                        <a:t> </a:t>
                      </a:r>
                      <a:r>
                        <a:rPr lang="pt-PT" sz="1400" dirty="0">
                          <a:effectLst/>
                        </a:rPr>
                        <a:t>por:</a:t>
                      </a:r>
                      <a:r>
                        <a:rPr lang="pt-PT" sz="1400" spc="-15" dirty="0">
                          <a:effectLst/>
                        </a:rPr>
                        <a:t> </a:t>
                      </a:r>
                      <a:r>
                        <a:rPr lang="pt-PT" sz="1400" dirty="0">
                          <a:effectLst/>
                        </a:rPr>
                        <a:t>______________________________________________________________________</a:t>
                      </a:r>
                      <a:endParaRPr lang="pt-BR" sz="1400" dirty="0">
                        <a:effectLst/>
                      </a:endParaRPr>
                    </a:p>
                    <a:p>
                      <a:pPr marL="55245">
                        <a:spcBef>
                          <a:spcPts val="285"/>
                        </a:spcBef>
                        <a:spcAft>
                          <a:spcPts val="0"/>
                        </a:spcAft>
                      </a:pPr>
                      <a:r>
                        <a:rPr lang="pt-PT" sz="1400" dirty="0">
                          <a:effectLst/>
                        </a:rPr>
                        <a:t>1.15.</a:t>
                      </a:r>
                      <a:r>
                        <a:rPr lang="pt-PT" sz="1400" spc="220" dirty="0">
                          <a:effectLst/>
                        </a:rPr>
                        <a:t> </a:t>
                      </a:r>
                      <a:r>
                        <a:rPr lang="pt-PT" sz="1400" dirty="0">
                          <a:effectLst/>
                        </a:rPr>
                        <a:t>Atendido(a) por:</a:t>
                      </a:r>
                      <a:r>
                        <a:rPr lang="pt-PT" sz="1400" spc="-15" dirty="0">
                          <a:effectLst/>
                        </a:rPr>
                        <a:t> </a:t>
                      </a:r>
                      <a:r>
                        <a:rPr lang="pt-PT" sz="1400" dirty="0">
                          <a:effectLst/>
                        </a:rPr>
                        <a:t>_________________________________________________________________________</a:t>
                      </a:r>
                      <a:endParaRPr lang="pt-BR" sz="1400" dirty="0">
                        <a:effectLst/>
                        <a:latin typeface="Franklin Gothic Medium"/>
                        <a:ea typeface="Franklin Gothic Medium"/>
                        <a:cs typeface="Franklin Gothic Medium"/>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06911505"/>
      </p:ext>
    </p:extLst>
  </p:cSld>
  <p:clrMapOvr>
    <a:masterClrMapping/>
  </p:clrMapOvr>
</p:sld>
</file>

<file path=ppt/theme/theme1.xml><?xml version="1.0" encoding="utf-8"?>
<a:theme xmlns:a="http://schemas.openxmlformats.org/drawingml/2006/main" name="Facetado">
  <a:themeElements>
    <a:clrScheme name="Folhagem">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1033</TotalTime>
  <Words>4933</Words>
  <Application>Microsoft Office PowerPoint</Application>
  <PresentationFormat>Widescreen</PresentationFormat>
  <Paragraphs>450</Paragraphs>
  <Slides>29</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29</vt:i4>
      </vt:variant>
    </vt:vector>
  </HeadingPairs>
  <TitlesOfParts>
    <vt:vector size="36" baseType="lpstr">
      <vt:lpstr>Arial</vt:lpstr>
      <vt:lpstr>Franklin Gothic Medium</vt:lpstr>
      <vt:lpstr>Georgia</vt:lpstr>
      <vt:lpstr>Trebuchet MS</vt:lpstr>
      <vt:lpstr>Wingdings</vt:lpstr>
      <vt:lpstr>Wingdings 3</vt:lpstr>
      <vt:lpstr>Facetado</vt:lpstr>
      <vt:lpstr>Apresentação do PowerPoint</vt:lpstr>
      <vt:lpstr>Projeto: De Olho na Proteção</vt:lpstr>
      <vt:lpstr>De Olho na Socioeducação </vt:lpstr>
      <vt:lpstr>Serviços de Acolhimento Institucional -Equipar para Qualificar! </vt:lpstr>
      <vt:lpstr>Ações realizadas: </vt:lpstr>
      <vt:lpstr>Benefícios do projeto: </vt:lpstr>
      <vt:lpstr>Definição dos serviços de acolhimento beneficiados com a compra dos insumos</vt:lpstr>
      <vt:lpstr>Apresentação do PowerPoint</vt:lpstr>
      <vt:lpstr>Sugestões de alterações no Roteiro de Inspeção Anual aos Serviços de Acolhimento Institucionais de Crianças e Adolescentes, referente à Resolução CNMP nº 071/2011.</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talitha.paradela97@gmail.com</dc:creator>
  <cp:lastModifiedBy>Valéria Barros Duarte de Morais</cp:lastModifiedBy>
  <cp:revision>62</cp:revision>
  <dcterms:created xsi:type="dcterms:W3CDTF">2020-10-31T16:35:47Z</dcterms:created>
  <dcterms:modified xsi:type="dcterms:W3CDTF">2022-09-21T21:41:34Z</dcterms:modified>
</cp:coreProperties>
</file>