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/>
    <p:restoredTop sz="94716"/>
  </p:normalViewPr>
  <p:slideViewPr>
    <p:cSldViewPr snapToGrid="0">
      <p:cViewPr varScale="1">
        <p:scale>
          <a:sx n="71" d="100"/>
          <a:sy n="71" d="100"/>
        </p:scale>
        <p:origin x="176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83FB7-387C-AAEF-C0BB-94C5977A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8436F1-3371-C9EF-4DAA-BF92417C1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0E440D-17C8-AA5D-78D4-49A52FCB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BD23EE-4457-3EBC-A6E0-2F2759F35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7C27B-4756-A6FC-C2FF-83E617E7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13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0F0E5-E9AE-68C3-F741-E855F668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1CD905-1680-B54A-A311-93BCC342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5D879-BF71-EA35-E348-BB599D66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14FA42-BEAA-3538-F897-3A874038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ED5C81-4C38-8C8C-3250-8D43D373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916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2829A7-1AB8-3335-F875-A14B89AF2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D1DD74-9F1D-B4B1-1EA7-C446F365E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7CAFCE-3F07-FB0E-CE90-E5C8F94D3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7B27FC-3A68-F12B-2A41-D7199023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56A790-AFB5-7A86-133B-73B7C3CB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8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E9D3C5-E782-BA21-ECC4-1D2F48FE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292566-F533-2013-8A13-4DEDB54B3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16DC78-A04C-0BF1-9848-0A5B8D36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DADF50-74D7-1D67-32FF-E71BAA47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581E81-FD98-8D5D-6E1E-65B996F2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16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B8405-0A67-ED6F-E109-83F8C1DA7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05C15E-EA5E-7CCD-87E2-A42DCE5E6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17B772-3FD9-B73F-6788-9BEED174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7B3FD0-1E52-4C4C-2BB0-7E0AD536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4C0493-D8BF-C82D-25F3-1ECD20D7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95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D57D6-4776-84A1-8DB2-53838C7A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F066F8-372B-E342-3368-84644E09E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14C5FE8-C413-214C-B937-ECC8B74AF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996E33-1535-D101-3367-FBFB1DAF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C7EAA8-60D2-54E5-56FD-DEA4DE086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6E1964-100F-65C6-95ED-24AA82F0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4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D8E2B-9BBD-E094-F2EA-52A19358E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59ED38-17A6-71FB-532A-BADFFA84A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E029E84-1916-5BED-4BEB-6DB695D77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660566D-E9F0-CEE2-AD65-70220BF68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2F5376E-96E5-DE0D-0742-DF9D71C94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21804DD-DA89-889A-ACDD-26F069AA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0E2E9A-06E9-36DA-29B9-D4E720F28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654D86-E8FA-A4D0-7FF4-3DC8D499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7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11F00-589B-7EF3-6E13-B5A6F056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D77ABBD-E5EA-6FDF-0761-A2F4F37D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9BDBF1-A355-DC61-B914-00CC60DF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27C2F9-2284-E87B-E5E6-5B2E521C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21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4515D20-BC50-0917-01C4-DAA23F0B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B53E340-17E8-C232-8772-3B9462D3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F85D2C9-27E0-5A24-35F7-4399E4DB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89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D2BE6-A388-3FCB-DE6B-DCD7FD410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321D0E-E5E0-3768-C9AA-B198C5BF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157622-3DF1-6054-6EE5-3F4263625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ECBF0D-716B-0133-586C-CB38E063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5AFC5A-8695-167B-CCEF-5CDF887A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64D6A2-DD60-16CA-8194-57DE84F3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29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21FCAE-42A3-17FB-83E1-9FE22B1D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B915363-BF47-8B9F-E3A1-BB6759E15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074185B-6489-7A71-CD2E-FFA3FE965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EA5648-E5F6-B3E3-2A28-40915829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65CB854-4AC4-8451-FC39-82AB8392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AD198A8-AA97-F9E3-37CC-3D78A4CD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19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44B45F-5258-8B9B-9303-F673C9C8C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595443-135F-000A-D4CD-3E3D6B09E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8414AA-8783-F6CA-57CF-F4DFF6FDB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63EF-A11E-D44A-9E06-C38BC5F07F40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FAD3B0-D1CD-AFE9-3F36-2D9789A98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5D321-8A48-99EA-3E45-A94903E29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3E26-0B0C-944E-B1E5-E3DC23CC42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53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BF7DAF-8F84-D788-1C40-D45E9C193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6805"/>
            <a:ext cx="9144000" cy="1303303"/>
          </a:xfrm>
        </p:spPr>
        <p:txBody>
          <a:bodyPr>
            <a:normAutofit/>
          </a:bodyPr>
          <a:lstStyle/>
          <a:p>
            <a:pPr algn="l"/>
            <a:r>
              <a:rPr lang="pt-BR" sz="4100" b="1" dirty="0"/>
              <a:t>ENCONTRO DA COMISSÃO DA INFÂNCIA, JUVENTUDE E EDUCAÇÃO DO CNMP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154052-248C-794C-708F-C58DF16C6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37090"/>
            <a:ext cx="9144000" cy="859854"/>
          </a:xfrm>
        </p:spPr>
        <p:txBody>
          <a:bodyPr>
            <a:noAutofit/>
          </a:bodyPr>
          <a:lstStyle/>
          <a:p>
            <a:pPr algn="l"/>
            <a:r>
              <a:rPr lang="pt-BR" sz="2800" dirty="0"/>
              <a:t>Região Sudeste</a:t>
            </a:r>
          </a:p>
          <a:p>
            <a:pPr algn="l"/>
            <a:r>
              <a:rPr lang="pt-BR" sz="2800" dirty="0"/>
              <a:t>São Paulo, 22 de setembro de 2022</a:t>
            </a:r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Freeform: Shape 37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40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5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4E049-BA75-AAD4-180A-0B0CE777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/>
              <a:t>Aspectos da Resolução CNMP 67/2011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CE5D2C-0B96-BC75-5E54-7346C97C3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774" y="2543272"/>
            <a:ext cx="10244379" cy="4297680"/>
          </a:xfrm>
        </p:spPr>
        <p:txBody>
          <a:bodyPr anchor="t">
            <a:normAutofit/>
          </a:bodyPr>
          <a:lstStyle/>
          <a:p>
            <a:r>
              <a:rPr lang="pt-BR" sz="3000" dirty="0"/>
              <a:t>Espírito Santo: 13 unidades inspecionadas, sendo 2 de semiliberdade e 1 de atendimento inicial;</a:t>
            </a:r>
          </a:p>
          <a:p>
            <a:r>
              <a:rPr lang="pt-BR" sz="3000" dirty="0"/>
              <a:t>Periodicidade das inspeções: bimestral, com relatórios semestrais;</a:t>
            </a:r>
          </a:p>
          <a:p>
            <a:r>
              <a:rPr lang="pt-BR" sz="3000" dirty="0"/>
              <a:t>Apoio da equipe técnica;</a:t>
            </a:r>
          </a:p>
          <a:p>
            <a:r>
              <a:rPr lang="pt-BR" sz="3000" dirty="0"/>
              <a:t>Ênfase na atuação extrajudicial no tocante à implementação de políticas socioeducativas</a:t>
            </a:r>
          </a:p>
        </p:txBody>
      </p:sp>
    </p:spTree>
    <p:extLst>
      <p:ext uri="{BB962C8B-B14F-4D97-AF65-F5344CB8AC3E}">
        <p14:creationId xmlns:p14="http://schemas.microsoft.com/office/powerpoint/2010/main" val="391850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CC11C-F14E-732B-E925-50BB3B059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/>
              <a:t>Considerações</a:t>
            </a:r>
          </a:p>
        </p:txBody>
      </p:sp>
      <p:sp>
        <p:nvSpPr>
          <p:cNvPr id="20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F1F336-B837-2A1F-18A8-95EA44ED0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868" y="1695371"/>
            <a:ext cx="10538847" cy="5046391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100" dirty="0">
                <a:effectLst/>
                <a:ea typeface="Times New Roman" panose="02020603050405020304" pitchFamily="18" charset="0"/>
              </a:rPr>
              <a:t>A atuação no âmbito das políticas públicas é um processo novo, pouco conhecido e explorado pelo Ministério Público, no qual identifica-se duas vertentes: a do </a:t>
            </a:r>
            <a:r>
              <a:rPr lang="pt-BR" sz="2100" b="1" dirty="0">
                <a:effectLst/>
                <a:ea typeface="Times New Roman" panose="02020603050405020304" pitchFamily="18" charset="0"/>
              </a:rPr>
              <a:t>fomento</a:t>
            </a:r>
            <a:r>
              <a:rPr lang="pt-BR" sz="2100" dirty="0">
                <a:effectLst/>
                <a:ea typeface="Times New Roman" panose="02020603050405020304" pitchFamily="18" charset="0"/>
              </a:rPr>
              <a:t> e da </a:t>
            </a:r>
            <a:r>
              <a:rPr lang="pt-BR" sz="2100" b="1" dirty="0">
                <a:effectLst/>
                <a:ea typeface="Times New Roman" panose="02020603050405020304" pitchFamily="18" charset="0"/>
              </a:rPr>
              <a:t>fiscalização</a:t>
            </a:r>
            <a:r>
              <a:rPr lang="pt-BR" sz="2100" dirty="0">
                <a:effectLst/>
                <a:ea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100" dirty="0">
                <a:ea typeface="Calibri" panose="020F0502020204030204" pitchFamily="34" charset="0"/>
                <a:cs typeface="Times New Roman" panose="02020603050405020304" pitchFamily="18" charset="0"/>
              </a:rPr>
              <a:t>No primeiro, o guia para a atuação institucional são os direitos garantidos na lei e ainda não efetivados – a chamada </a:t>
            </a:r>
            <a:r>
              <a:rPr lang="pt-BR" sz="2100" b="1" dirty="0">
                <a:ea typeface="Calibri" panose="020F0502020204030204" pitchFamily="34" charset="0"/>
                <a:cs typeface="Times New Roman" panose="02020603050405020304" pitchFamily="18" charset="0"/>
              </a:rPr>
              <a:t>“agenda de direitos”.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 segundo, a fiscalização das políticas públicas, </a:t>
            </a:r>
            <a:r>
              <a:rPr lang="pt-BR" sz="2100" dirty="0">
                <a:effectLst/>
                <a:ea typeface="Times New Roman" panose="02020603050405020304" pitchFamily="18" charset="0"/>
              </a:rPr>
              <a:t>relaciona-se com a qualidade da política pública, evidenciando que não basta a oferta de serviços, programas e projetos; é preciso avaliar sua qualidade e a efetivação dos direitos assegurados.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100" dirty="0">
                <a:ea typeface="Times New Roman" panose="02020603050405020304" pitchFamily="18" charset="0"/>
              </a:rPr>
              <a:t>A</a:t>
            </a:r>
            <a:r>
              <a:rPr lang="pt-BR" sz="2100" dirty="0">
                <a:effectLst/>
                <a:ea typeface="Times New Roman" panose="02020603050405020304" pitchFamily="18" charset="0"/>
              </a:rPr>
              <a:t> fiscalização é dotada de expressiva complexidade, pois conduz o Ministério Público ao âmago das políticas, à sua gestão, aos paradigmas que as definem, aos seus processos cotidianos de trabalho (Tejadas, 2013).</a:t>
            </a:r>
            <a:endParaRPr lang="pt-BR" sz="2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Ao considerarmos que a política pública acontece “do lado de fora” das dependências do Ministério Público, a Resolução </a:t>
            </a:r>
            <a:r>
              <a:rPr lang="pt-BR" sz="21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67/2011 coloca o Promotor de Justiça no contato direto com todos os atores das políticas públicas, num movimento de aproximação e de presença. Essa é a condição da mudança. </a:t>
            </a:r>
          </a:p>
        </p:txBody>
      </p:sp>
    </p:spTree>
    <p:extLst>
      <p:ext uri="{BB962C8B-B14F-4D97-AF65-F5344CB8AC3E}">
        <p14:creationId xmlns:p14="http://schemas.microsoft.com/office/powerpoint/2010/main" val="208386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58415-3A78-7C72-BD59-6E824125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sz="3700" dirty="0"/>
              <a:t>Sugestões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624726-2943-3BA0-76AE-034614651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t-BR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Elaboração de roteiro específico para inspeção das unidades de atendimento inicial, pois o atual roteiro não atende esse tipo de equipamento, tendo em vista sua especificidade e dinâmica de funcionamento diferenciada. 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pt-BR" sz="2400" dirty="0"/>
              <a:t>Ampliação do prazo para realização das inspeções semestrais (março e setembro) para dois meses em cada semestre.</a:t>
            </a:r>
          </a:p>
        </p:txBody>
      </p:sp>
    </p:spTree>
    <p:extLst>
      <p:ext uri="{BB962C8B-B14F-4D97-AF65-F5344CB8AC3E}">
        <p14:creationId xmlns:p14="http://schemas.microsoft.com/office/powerpoint/2010/main" val="143481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A8480C-5F27-AEA8-E827-F4221960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t-BR" dirty="0"/>
              <a:t>Obrigada!!!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5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323E466-E2EA-9627-45BB-D9BECD02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14703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pt-BR" sz="2400" dirty="0"/>
              <a:t>Ministério Público do Espírito Santo – MPES</a:t>
            </a:r>
          </a:p>
          <a:p>
            <a:pPr marL="0" indent="0">
              <a:buNone/>
            </a:pPr>
            <a:r>
              <a:rPr lang="pt-BR" sz="2400" dirty="0"/>
              <a:t>Centro de Apoio da Infância e Juventude – CAIJ </a:t>
            </a:r>
          </a:p>
          <a:p>
            <a:pPr marL="0" indent="0">
              <a:buNone/>
            </a:pPr>
            <a:endParaRPr lang="pt-BR" sz="2400" dirty="0"/>
          </a:p>
          <a:p>
            <a:pPr lvl="1"/>
            <a:r>
              <a:rPr lang="pt-BR" dirty="0"/>
              <a:t>Dirigente</a:t>
            </a:r>
          </a:p>
          <a:p>
            <a:pPr lvl="2"/>
            <a:r>
              <a:rPr lang="pt-BR" dirty="0"/>
              <a:t>Dra. Valéria Barros Duarte de Morais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Equipe técnica</a:t>
            </a:r>
          </a:p>
          <a:p>
            <a:pPr lvl="2"/>
            <a:r>
              <a:rPr lang="pt-BR" dirty="0"/>
              <a:t>Eva Alexandre Martins dos Santos – assistente social</a:t>
            </a:r>
          </a:p>
          <a:p>
            <a:pPr lvl="2"/>
            <a:r>
              <a:rPr lang="pt-BR" dirty="0"/>
              <a:t>Josélia Santana – assistente social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caij@mpes.mp.br</a:t>
            </a:r>
          </a:p>
          <a:p>
            <a:pPr lvl="1"/>
            <a:endParaRPr lang="pt-BR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64838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369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ENCONTRO DA COMISSÃO DA INFÂNCIA, JUVENTUDE E EDUCAÇÃO DO CNMP</vt:lpstr>
      <vt:lpstr>Aspectos da Resolução CNMP 67/2011</vt:lpstr>
      <vt:lpstr>Considerações</vt:lpstr>
      <vt:lpstr>Sugestões</vt:lpstr>
      <vt:lpstr>Obrigada!!!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DA COMISSÃO DA INFÂNCIA E JUVENTUDE E EDUCAÇÃO DO CNMP</dc:title>
  <dc:creator>Joselia Santana</dc:creator>
  <cp:lastModifiedBy>Joselia Santana</cp:lastModifiedBy>
  <cp:revision>6</cp:revision>
  <dcterms:created xsi:type="dcterms:W3CDTF">2022-09-20T18:21:56Z</dcterms:created>
  <dcterms:modified xsi:type="dcterms:W3CDTF">2022-09-21T16:42:22Z</dcterms:modified>
</cp:coreProperties>
</file>