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3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4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5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6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7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  <p:sldMasterId id="2147483672" r:id="rId3"/>
    <p:sldMasterId id="2147483914" r:id="rId4"/>
    <p:sldMasterId id="2147484384" r:id="rId5"/>
    <p:sldMasterId id="2147484399" r:id="rId6"/>
    <p:sldMasterId id="2147484434" r:id="rId7"/>
    <p:sldMasterId id="2147484446" r:id="rId8"/>
  </p:sldMasterIdLst>
  <p:notesMasterIdLst>
    <p:notesMasterId r:id="rId53"/>
  </p:notesMasterIdLst>
  <p:sldIdLst>
    <p:sldId id="4319" r:id="rId9"/>
    <p:sldId id="4138" r:id="rId10"/>
    <p:sldId id="3449" r:id="rId11"/>
    <p:sldId id="4231" r:id="rId12"/>
    <p:sldId id="3749" r:id="rId13"/>
    <p:sldId id="4144" r:id="rId14"/>
    <p:sldId id="4387" r:id="rId15"/>
    <p:sldId id="4388" r:id="rId16"/>
    <p:sldId id="4389" r:id="rId17"/>
    <p:sldId id="4390" r:id="rId18"/>
    <p:sldId id="4385" r:id="rId19"/>
    <p:sldId id="4386" r:id="rId20"/>
    <p:sldId id="4393" r:id="rId21"/>
    <p:sldId id="4394" r:id="rId22"/>
    <p:sldId id="4244" r:id="rId23"/>
    <p:sldId id="4395" r:id="rId24"/>
    <p:sldId id="4251" r:id="rId25"/>
    <p:sldId id="3844" r:id="rId26"/>
    <p:sldId id="4265" r:id="rId27"/>
    <p:sldId id="3628" r:id="rId28"/>
    <p:sldId id="3629" r:id="rId29"/>
    <p:sldId id="3719" r:id="rId30"/>
    <p:sldId id="4305" r:id="rId31"/>
    <p:sldId id="4282" r:id="rId32"/>
    <p:sldId id="4398" r:id="rId33"/>
    <p:sldId id="4399" r:id="rId34"/>
    <p:sldId id="4400" r:id="rId35"/>
    <p:sldId id="4402" r:id="rId36"/>
    <p:sldId id="4404" r:id="rId37"/>
    <p:sldId id="4403" r:id="rId38"/>
    <p:sldId id="4405" r:id="rId39"/>
    <p:sldId id="256" r:id="rId40"/>
    <p:sldId id="260" r:id="rId41"/>
    <p:sldId id="4417" r:id="rId42"/>
    <p:sldId id="4422" r:id="rId43"/>
    <p:sldId id="267" r:id="rId44"/>
    <p:sldId id="268" r:id="rId45"/>
    <p:sldId id="4431" r:id="rId46"/>
    <p:sldId id="4378" r:id="rId47"/>
    <p:sldId id="3901" r:id="rId48"/>
    <p:sldId id="4333" r:id="rId49"/>
    <p:sldId id="4384" r:id="rId50"/>
    <p:sldId id="4406" r:id="rId51"/>
    <p:sldId id="4377" r:id="rId5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69" autoAdjust="0"/>
    <p:restoredTop sz="94660"/>
  </p:normalViewPr>
  <p:slideViewPr>
    <p:cSldViewPr snapToGrid="0">
      <p:cViewPr>
        <p:scale>
          <a:sx n="68" d="100"/>
          <a:sy n="68" d="100"/>
        </p:scale>
        <p:origin x="269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d6e72aa010f873c/Documentos/magico/PP%20novos/0%20inserir%20slides%20novos/2024/0%20planilha%20bolsis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dirty="0"/>
              <a:t>Violência </a:t>
            </a:r>
            <a:r>
              <a:rPr lang="en-US" sz="1500" dirty="0" err="1"/>
              <a:t>interpessoal</a:t>
            </a:r>
            <a:r>
              <a:rPr lang="en-US" sz="1500" dirty="0"/>
              <a:t> entre estudantes – Rede Estadual de SP</a:t>
            </a:r>
          </a:p>
        </c:rich>
      </c:tx>
      <c:layout>
        <c:manualLayout>
          <c:xMode val="edge"/>
          <c:yMode val="edge"/>
          <c:x val="7.6345921593766228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2328338694145654E-2"/>
          <c:y val="0.14252534429650013"/>
          <c:w val="0.97086029035929211"/>
          <c:h val="0.72374846977525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'[0 planilha bolsistas.xlsx]Planilha1'!$B$23</c:f>
              <c:strCache>
                <c:ptCount val="1"/>
                <c:pt idx="0">
                  <c:v>Violência interpessoal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'[0 planilha bolsistas.xlsx]Planilha1'!$A$24:$A$29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'[0 planilha bolsistas.xlsx]Planilha1'!$B$24:$B$29</c:f>
              <c:numCache>
                <c:formatCode>#,##0</c:formatCode>
                <c:ptCount val="6"/>
                <c:pt idx="0">
                  <c:v>25797</c:v>
                </c:pt>
                <c:pt idx="1">
                  <c:v>29551</c:v>
                </c:pt>
                <c:pt idx="2">
                  <c:v>12567</c:v>
                </c:pt>
                <c:pt idx="3">
                  <c:v>7130</c:v>
                </c:pt>
                <c:pt idx="4">
                  <c:v>71602</c:v>
                </c:pt>
                <c:pt idx="5">
                  <c:v>88736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66-4923-9C8B-77718FDDA7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515158160"/>
        <c:axId val="1515159600"/>
      </c:barChart>
      <c:catAx>
        <c:axId val="1515158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1"/>
                  <a:t>ano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15159600"/>
        <c:crosses val="autoZero"/>
        <c:auto val="1"/>
        <c:lblAlgn val="ctr"/>
        <c:lblOffset val="100"/>
        <c:noMultiLvlLbl val="0"/>
      </c:catAx>
      <c:valAx>
        <c:axId val="151515960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515158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DD84B-64B3-4C15-9D84-616E5374A3BB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F40B2-53C4-4D7B-B8B8-791C132F56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15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dglobal.org/isd-in-the-news/far-right-gamers-on-steam-and-discord-an-unchecked-and-uncensored-community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sdglobal.org/isd-publications/gaming-and-extremism-the-extreme-right-on-discord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folha.uol.com.br/equilibrioesaude/2023/08/aumenta-registro-de-autoagressao-e-de-tentativa-de-suicidio-entre-criancas-e-jovens.s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folha.uol.com.br/folhateen/2024/05/registros-de-ansiedade-entre-criancas-e-jovens-superam-os-de-adultos-pela-1a-vez.shtml?utm_source=sharenativo&amp;utm_medium=social&amp;utm_campaign=sharenativo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folha.uol.com.br/equilibrioesaude/2023/08/aumenta-registro-de-autoagressao-e-de-tentativa-de-suicidio-entre-criancas-e-jovens.shtml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inep.gov.br/publicacoes/institucionais/estatisticas_e_indicadores/relatorio_nacional_pesquisa_internacional_sobre_ensino_e_aprendizagem_talis_2018_primeira_parte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semesp.org.br/pesquisas/pesquisa-perfil-e-desafios-dos-professores-da-educacao-basica-no-brasil/" TargetMode="External"/><Relationship Id="rId4" Type="http://schemas.openxmlformats.org/officeDocument/2006/relationships/hyperlink" Target="https://doi.org/10.1787/60a667f7-en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179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00" dirty="0">
                <a:solidFill>
                  <a:prstClr val="black"/>
                </a:solidFill>
                <a:latin typeface="TT Rounds Condensed" panose="020B0604020202020204" charset="0"/>
                <a:ea typeface="Aptos" panose="020B0004020202020204" pitchFamily="34" charset="0"/>
                <a:cs typeface="GothamHTF-LightItalic"/>
              </a:rPr>
              <a:t>VINHA, T. P.; MORAIS, A.; MORO, A. Manual de orientação para a aplicação dos questionários que avaliam o clima escolar. Campinas: FE/UNICAMP, 2017. </a:t>
            </a:r>
            <a:endParaRPr lang="pt-BR" sz="1200" kern="1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0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7">
          <a:extLst>
            <a:ext uri="{FF2B5EF4-FFF2-40B4-BE49-F238E27FC236}">
              <a16:creationId xmlns:a16="http://schemas.microsoft.com/office/drawing/2014/main" id="{3A898BED-ABFC-B971-EF42-8CFBD8C75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gdf9b28959a_0_1948:notes">
            <a:extLst>
              <a:ext uri="{FF2B5EF4-FFF2-40B4-BE49-F238E27FC236}">
                <a16:creationId xmlns:a16="http://schemas.microsoft.com/office/drawing/2014/main" id="{207BDCD2-5365-80CC-9463-FD5FC30616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9" name="Google Shape;2779;gdf9b28959a_0_1948:notes">
            <a:extLst>
              <a:ext uri="{FF2B5EF4-FFF2-40B4-BE49-F238E27FC236}">
                <a16:creationId xmlns:a16="http://schemas.microsoft.com/office/drawing/2014/main" id="{9A4BD911-B948-C077-A669-C86BF04CE1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pt-BR"/>
          </a:p>
        </p:txBody>
      </p:sp>
      <p:sp>
        <p:nvSpPr>
          <p:cNvPr id="2780" name="Google Shape;2780;gdf9b28959a_0_1948:notes">
            <a:extLst>
              <a:ext uri="{FF2B5EF4-FFF2-40B4-BE49-F238E27FC236}">
                <a16:creationId xmlns:a16="http://schemas.microsoft.com/office/drawing/2014/main" id="{58C7AA86-F0A0-DED1-2E40-2D44563DAF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88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VINHA, T. P.; NUNES, C. A. A., TOGNETTA, L. R. P.; ARAGÃO, A. M. F. A convivência nas escolas: desafios e possibilidades. </a:t>
            </a:r>
            <a:r>
              <a:rPr lang="pt-BR" sz="1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Estudos Avançados USP</a:t>
            </a:r>
            <a:r>
              <a:rPr lang="pt-BR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, 2024. No prelo.</a:t>
            </a:r>
            <a:endParaRPr lang="pt-BR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5875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105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537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https://x.com/stanloveshim/status/1901108924717113614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02F2F-9957-4BF4-8B63-21D50528EA4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12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15E3A-EFEE-BC79-7B07-2FB82B0ED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809CCC-F197-7EA8-1C09-E72342A3D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B1EA51A-F3CB-FEA0-7976-FCA8D7AF9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https://pt.memedroid.com/memes/detail/2525963/Aiiiin-errado</a:t>
            </a:r>
          </a:p>
          <a:p>
            <a:r>
              <a:rPr lang="pt-BR" sz="1200" dirty="0">
                <a:effectLst/>
                <a:latin typeface="+mn-lt"/>
                <a:ea typeface="Arial" panose="020B0604020202020204" pitchFamily="34" charset="0"/>
              </a:rPr>
              <a:t>https://www.isdglobal.org/explainers/memes-the-extreme-right-wing/</a:t>
            </a:r>
          </a:p>
          <a:p>
            <a:r>
              <a:rPr lang="pt-BR" sz="1200" dirty="0">
                <a:effectLst/>
                <a:latin typeface="+mn-lt"/>
                <a:ea typeface="Arial" panose="020B0604020202020204" pitchFamily="34" charset="0"/>
              </a:rPr>
              <a:t>https://archive.4plebs.org/pol/thread/106115781/#106117375</a:t>
            </a:r>
          </a:p>
          <a:p>
            <a:r>
              <a:rPr lang="pt-BR" sz="1200" dirty="0">
                <a:effectLst/>
                <a:latin typeface="+mn-lt"/>
                <a:ea typeface="Arial" panose="020B0604020202020204" pitchFamily="34" charset="0"/>
              </a:rPr>
              <a:t>https://offhumor.wordpress.com/2017/07/05/como-seria-o-namoro-de-um-nazista-e-uma-judia-hj-em-dia/</a:t>
            </a:r>
          </a:p>
          <a:p>
            <a:r>
              <a:rPr lang="pt-BR" sz="1200" dirty="0">
                <a:effectLst/>
                <a:latin typeface="+mn-lt"/>
                <a:ea typeface="Arial" panose="020B0604020202020204" pitchFamily="34" charset="0"/>
              </a:rPr>
              <a:t>https://twitter.com/fantagraphics/status/775825899685937153</a:t>
            </a:r>
            <a:endParaRPr lang="pt-BR" sz="1200" dirty="0">
              <a:latin typeface="+mn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D6EB95-237D-2EF3-1228-959973A77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773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16B34-8BE8-CBDC-81FF-3A30AFA62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0ECC3FD-2678-6E9D-3D34-F626FA6BE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2731229-2EEB-5BEB-3E2D-A8A9D8EC6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800" u="sng" dirty="0">
                <a:solidFill>
                  <a:srgbClr val="0563C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" action="ppaction://noaction"/>
              </a:rPr>
              <a:t>https://asoftclick.com/best-gaming-chat-apps/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800" u="sng" dirty="0">
                <a:solidFill>
                  <a:srgbClr val="0563C1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" action="ppaction://noaction"/>
              </a:rPr>
              <a:t>https://twitter.com/Lessorbetter_/status/1622751552623501319</a:t>
            </a:r>
            <a:endParaRPr lang="pt-BR" sz="1800" u="sng" dirty="0">
              <a:solidFill>
                <a:srgbClr val="0563C1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2800" dirty="0">
                <a:hlinkClick r:id="rId3"/>
              </a:rPr>
              <a:t>https://www.isdglobal.org/isd-in-the-news/far-right-gamers-on-steam-and-discord-an-unchecked-and-uncensored-community/</a:t>
            </a:r>
            <a:endParaRPr lang="pt-BR" sz="2800" dirty="0"/>
          </a:p>
          <a:p>
            <a:endParaRPr lang="pt-BR" sz="2800" dirty="0"/>
          </a:p>
          <a:p>
            <a:r>
              <a:rPr lang="pt-BR" sz="2800" dirty="0">
                <a:hlinkClick r:id="rId4"/>
              </a:rPr>
              <a:t>https://www.isdglobal.org/isd-publications/gaming-and-extremism-the-extreme-right-on-discord/</a:t>
            </a:r>
            <a:r>
              <a:rPr lang="pt-BR" sz="2800" dirty="0"/>
              <a:t> </a:t>
            </a:r>
          </a:p>
          <a:p>
            <a:endParaRPr lang="pt-BR" sz="2800" dirty="0"/>
          </a:p>
          <a:p>
            <a:r>
              <a:rPr lang="pt-BR" sz="2800" dirty="0"/>
              <a:t>https://www.un.org/counterterrorism/sites/www.un.org.counterterrorism/files/221005_research_launch_on_gaming_ve.pdf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E251B1-D9E2-EA2D-8174-84EDE8FE42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B40CD8-D0BF-4313-9D2F-E21A822D396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722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https://pt.memedroid.com/memes/detail/463935?refGallery=userUploads&amp;page=1&amp;username=Ze_Biscate&amp;goComments=1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38F5D-ED24-4D88-B1E3-6F4407EC17D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266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F05E9-5149-FF2D-B643-1CAD1F54A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6AFCD99-78E3-7810-6E79-E91FD6B27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AEBF1AC-31FF-BE60-D48A-845BF6AA0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PIOVEZAN, S.; QUEIROZ, C. Aumenta registro de autoagressão e de tentativa de suicídio entre crianças e jovens. </a:t>
            </a:r>
            <a:r>
              <a:rPr lang="pt-BR" i="1" dirty="0"/>
              <a:t>Folha de </a:t>
            </a:r>
            <a:r>
              <a:rPr lang="pt-BR" i="1" dirty="0" err="1"/>
              <a:t>S.Paulo</a:t>
            </a:r>
            <a:r>
              <a:rPr lang="pt-BR" dirty="0"/>
              <a:t>, São Paulo, 22 ago. 2023. Disponível em: </a:t>
            </a:r>
            <a:r>
              <a:rPr lang="pt-BR" dirty="0">
                <a:hlinkClick r:id="rId3"/>
              </a:rPr>
              <a:t>https://www1.folha.uol.com.br/</a:t>
            </a:r>
            <a:r>
              <a:rPr lang="pt-BR" dirty="0" err="1">
                <a:hlinkClick r:id="rId3"/>
              </a:rPr>
              <a:t>equilibrioesaude</a:t>
            </a:r>
            <a:r>
              <a:rPr lang="pt-BR" dirty="0">
                <a:hlinkClick r:id="rId3"/>
              </a:rPr>
              <a:t>/2023/08/aumenta-registro-de-autoagressao-e-de-tentativa-de-suicidio-entre-criancas-e-jovens.shtml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18BF56-080B-6E60-D16E-0863E9EE5E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639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Mariani, D.; </a:t>
            </a:r>
            <a:r>
              <a:rPr lang="pt-BR" dirty="0" err="1"/>
              <a:t>Soprana</a:t>
            </a:r>
            <a:r>
              <a:rPr lang="pt-BR" dirty="0"/>
              <a:t>, P.; Pretto, N.; Franco, M. Registros de ansiedade entre crianças e jovens superam os de adultos pela 1ª vez no Brasil. </a:t>
            </a:r>
            <a:r>
              <a:rPr lang="pt-BR" i="1" dirty="0"/>
              <a:t>Folha de </a:t>
            </a:r>
            <a:r>
              <a:rPr lang="pt-BR" i="1" dirty="0" err="1"/>
              <a:t>S.Paulo</a:t>
            </a:r>
            <a:r>
              <a:rPr lang="pt-BR" dirty="0"/>
              <a:t>, São Paulo, 31 maio 2024. Disponível em: </a:t>
            </a:r>
            <a:r>
              <a:rPr lang="pt-BR" dirty="0">
                <a:hlinkClick r:id="rId3"/>
              </a:rPr>
              <a:t>https://www1.folha.uol.com.br/</a:t>
            </a:r>
            <a:r>
              <a:rPr lang="pt-BR" dirty="0" err="1">
                <a:hlinkClick r:id="rId3"/>
              </a:rPr>
              <a:t>folhateen</a:t>
            </a:r>
            <a:r>
              <a:rPr lang="pt-BR" dirty="0">
                <a:hlinkClick r:id="rId3"/>
              </a:rPr>
              <a:t>/2024/05/registros-de-ansiedade-entre-criancas-e-jovens-superam-os-de-adultos-pela-1a-vez.shtml?utm_source=</a:t>
            </a:r>
            <a:r>
              <a:rPr lang="pt-BR" dirty="0" err="1">
                <a:hlinkClick r:id="rId3"/>
              </a:rPr>
              <a:t>sharenativo&amp;utm_medium</a:t>
            </a:r>
            <a:r>
              <a:rPr lang="pt-BR" dirty="0">
                <a:hlinkClick r:id="rId3"/>
              </a:rPr>
              <a:t>=</a:t>
            </a:r>
            <a:r>
              <a:rPr lang="pt-BR" dirty="0" err="1">
                <a:hlinkClick r:id="rId3"/>
              </a:rPr>
              <a:t>social&amp;utm_campaign</a:t>
            </a:r>
            <a:r>
              <a:rPr lang="pt-BR" dirty="0">
                <a:hlinkClick r:id="rId3"/>
              </a:rPr>
              <a:t>=</a:t>
            </a:r>
            <a:r>
              <a:rPr lang="pt-BR" dirty="0" err="1">
                <a:hlinkClick r:id="rId3"/>
              </a:rPr>
              <a:t>sharenativo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864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VINHA, T., GARCIA, C., NUNES, C. A. A., ZAMBIANCO, D. P., MELO, S. G., LAHR, T. B. S., PARENTE, E. M. P. R., OLIVEIRA, V. H. H., FOGARIN, B.  Ataques de violência extrema em escolas: causas e caminhos. São Paulo, D3e, nov. 2023. [livro eletrônico]. Id3e.com.br/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wp-content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/uploads/relatorio_2311_ataques-escolas-brasil.pdf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VINHA, T. et al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Problemas de Convivência. In: VINHA, T.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 al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 escola para a vida em sociedade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o valor da convivência democrática. (Vol. 5, ed. 1, 248 pp.). (Coleção Valores Sociomorais: reflexões para a educação). Americana: Adonis, 2017.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472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https://d3e.com.br/relatorios/ataques-de-violencia-extrema-em-escolas-no-brasil-causas-e-caminhos-atualizacao/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Os ataques desse ano: 02/04 - Caxias do Sul, RS, 08/05 - Uberaba, MG, 14/05 - Mossoró, RN e 08/07 - Estação, RS</a:t>
            </a:r>
            <a:endParaRPr lang="pt-BR" sz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D85D1-A15E-4B44-80CF-10E5465235F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946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9957D-5742-4056-C396-DE2F6120D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BCC675-C2D2-F091-29DA-960EAC149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650D4B0-42BD-F941-712C-713381255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Aumenta registro de autoagressão entre crianças e jovens - 22/08/2023 - Equilíbrio e Saúde - Folha (uol.com.br)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C843DC-4226-76A6-7FE9-C024BE3782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1426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7">
          <a:extLst>
            <a:ext uri="{FF2B5EF4-FFF2-40B4-BE49-F238E27FC236}">
              <a16:creationId xmlns:a16="http://schemas.microsoft.com/office/drawing/2014/main" id="{3AE10379-18E7-B11F-466E-F40450E9D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gdf9b28959a_0_1948:notes">
            <a:extLst>
              <a:ext uri="{FF2B5EF4-FFF2-40B4-BE49-F238E27FC236}">
                <a16:creationId xmlns:a16="http://schemas.microsoft.com/office/drawing/2014/main" id="{261D5E86-EE62-5D13-50B7-A0137403D8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9" name="Google Shape;2779;gdf9b28959a_0_1948:notes">
            <a:extLst>
              <a:ext uri="{FF2B5EF4-FFF2-40B4-BE49-F238E27FC236}">
                <a16:creationId xmlns:a16="http://schemas.microsoft.com/office/drawing/2014/main" id="{9BD6A39A-9BD6-CB7A-E2A3-5821ECD833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pt-BR"/>
          </a:p>
        </p:txBody>
      </p:sp>
      <p:sp>
        <p:nvSpPr>
          <p:cNvPr id="2780" name="Google Shape;2780;gdf9b28959a_0_1948:notes">
            <a:extLst>
              <a:ext uri="{FF2B5EF4-FFF2-40B4-BE49-F238E27FC236}">
                <a16:creationId xmlns:a16="http://schemas.microsoft.com/office/drawing/2014/main" id="{9DD50657-11C9-B552-C464-40580B165A8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094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7">
          <a:extLst>
            <a:ext uri="{FF2B5EF4-FFF2-40B4-BE49-F238E27FC236}">
              <a16:creationId xmlns:a16="http://schemas.microsoft.com/office/drawing/2014/main" id="{7BB13246-F291-44B7-D41A-5288B0FDB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gdf9b28959a_0_1948:notes">
            <a:extLst>
              <a:ext uri="{FF2B5EF4-FFF2-40B4-BE49-F238E27FC236}">
                <a16:creationId xmlns:a16="http://schemas.microsoft.com/office/drawing/2014/main" id="{292B65A7-947E-7C39-9A40-1CF2A84C7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9" name="Google Shape;2779;gdf9b28959a_0_1948:notes">
            <a:extLst>
              <a:ext uri="{FF2B5EF4-FFF2-40B4-BE49-F238E27FC236}">
                <a16:creationId xmlns:a16="http://schemas.microsoft.com/office/drawing/2014/main" id="{1E937166-EAA6-4A90-D8A5-79C1B4A671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pt-BR" dirty="0"/>
          </a:p>
        </p:txBody>
      </p:sp>
      <p:sp>
        <p:nvSpPr>
          <p:cNvPr id="2780" name="Google Shape;2780;gdf9b28959a_0_1948:notes">
            <a:extLst>
              <a:ext uri="{FF2B5EF4-FFF2-40B4-BE49-F238E27FC236}">
                <a16:creationId xmlns:a16="http://schemas.microsoft.com/office/drawing/2014/main" id="{9A46473F-0DBE-C412-3CE8-8B42C834D01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556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/>
              <a:t>https://1drv.ms/v/s!AjyHDwGqcm4ti8lVrCOFi7T037726Q?e=D6nb3C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8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9AA0F-408E-BEEF-48F7-753B92969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C5AA817-94F5-117E-8499-DDF184EB2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089C7EF-6450-CA61-3D65-92C1B9C93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Instituto Nacional de Estudos e Pesquisas Educacionais Anísio Teixeira. Relatório nacional : pesquisa internacional sobre ensino e aprendizagem: Talis 2018 : primeira parte. [recurso eletrônico] – Brasília : Inep, 2019. Disponível em: </a:t>
            </a:r>
            <a:r>
              <a:rPr lang="pt-BR" u="sng" dirty="0">
                <a:solidFill>
                  <a:schemeClr val="hlink"/>
                </a:solidFill>
                <a:hlinkClick r:id="rId3"/>
              </a:rPr>
              <a:t>https://download.inep.gov.br/</a:t>
            </a:r>
            <a:r>
              <a:rPr lang="pt-BR" u="sng" dirty="0" err="1">
                <a:solidFill>
                  <a:schemeClr val="hlink"/>
                </a:solidFill>
                <a:hlinkClick r:id="rId3"/>
              </a:rPr>
              <a:t>publicacoes</a:t>
            </a:r>
            <a:r>
              <a:rPr lang="pt-BR" u="sng" dirty="0">
                <a:solidFill>
                  <a:schemeClr val="hlink"/>
                </a:solidFill>
                <a:hlinkClick r:id="rId3"/>
              </a:rPr>
              <a:t>/institucionais/</a:t>
            </a:r>
            <a:r>
              <a:rPr lang="pt-BR" u="sng" dirty="0" err="1">
                <a:solidFill>
                  <a:schemeClr val="hlink"/>
                </a:solidFill>
                <a:hlinkClick r:id="rId3"/>
              </a:rPr>
              <a:t>estatisticas_e_indicadores</a:t>
            </a:r>
            <a:r>
              <a:rPr lang="pt-BR" u="sng" dirty="0">
                <a:solidFill>
                  <a:schemeClr val="hlink"/>
                </a:solidFill>
                <a:hlinkClick r:id="rId3"/>
              </a:rPr>
              <a:t>/relatorio_nacional_pesquisa_internacional_sobre_ensino_e_aprendizagem_talis_2018_primeira_parte.pdf</a:t>
            </a:r>
            <a:r>
              <a:rPr lang="pt-BR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OECD. </a:t>
            </a:r>
            <a:r>
              <a:rPr lang="pt-B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Education in Brazil: </a:t>
            </a:r>
            <a:r>
              <a:rPr lang="pt-BR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</a:t>
            </a:r>
            <a:r>
              <a:rPr lang="pt-BR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International Perspective</a:t>
            </a:r>
            <a:r>
              <a:rPr lang="pt-B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OECD </a:t>
            </a:r>
            <a:r>
              <a:rPr lang="pt-BR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Publishing</a:t>
            </a:r>
            <a:r>
              <a:rPr lang="pt-B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Paris, 2021.  </a:t>
            </a:r>
            <a:r>
              <a:rPr lang="pt-BR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https://doi.org/10.1787/60a667f7-en</a:t>
            </a:r>
            <a:r>
              <a:rPr lang="pt-B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INSTITUTO SEMESP. Perfil e desafios dos professores da educação básica no Brasil. São Paulo: Instituto </a:t>
            </a:r>
            <a:r>
              <a:rPr lang="pt-BR" sz="12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Semesp</a:t>
            </a:r>
            <a:r>
              <a:rPr lang="pt-BR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2024. Disponível em: </a:t>
            </a:r>
            <a:r>
              <a:rPr lang="pt-BR" sz="1200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https://www.semesp.org.br/pesquisas/pesquisa-perfil-e-desafios-dos-professores-da-educacao-basica-no-brasil/</a:t>
            </a:r>
            <a:r>
              <a:rPr lang="pt-BR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pt-BR" b="0" i="0" dirty="0">
              <a:effectLst/>
              <a:latin typeface="Noto Sans" panose="020B0502040504020204" pitchFamily="34" charset="0"/>
            </a:endParaRPr>
          </a:p>
          <a:p>
            <a:endParaRPr lang="pt-BR" dirty="0"/>
          </a:p>
          <a:p>
            <a:r>
              <a:rPr lang="pt-BR" i="0" dirty="0"/>
              <a:t>SECRETARIA MUNICIPAL DE EDUCAÇÃO DE SÃO PAULO. Dados do Prova São Paulo 2023. Análise e elaboração própria.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3313BE-A960-ACCB-7522-0FF40A124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0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https://drive.google.com/drive/u/0/folders/1AijNsWsxYRHHNZhtD0Gp-qMIpbNUBJw8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DA883-45A4-4EB6-80E2-19F4F713052A}" type="slidenum">
              <a:rPr kumimoji="0" lang="pt-B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941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609630">
              <a:lnSpc>
                <a:spcPct val="107000"/>
              </a:lnSpc>
              <a:spcBef>
                <a:spcPts val="400"/>
              </a:spcBef>
              <a:spcAft>
                <a:spcPts val="533"/>
              </a:spcAft>
            </a:pPr>
            <a:r>
              <a:rPr lang="en-US" sz="1200" kern="100" dirty="0">
                <a:solidFill>
                  <a:prstClr val="black"/>
                </a:solidFill>
                <a:latin typeface="TT Rounds Condensed" panose="020B0604020202020204" charset="0"/>
                <a:ea typeface="Aptos" panose="020B0004020202020204" pitchFamily="34" charset="0"/>
                <a:cs typeface="GothamHTF-LightItalic"/>
              </a:rPr>
              <a:t>TOGNETTA, L. (coord.). </a:t>
            </a:r>
            <a:r>
              <a:rPr lang="pt-BR" sz="1200" kern="100" dirty="0">
                <a:solidFill>
                  <a:prstClr val="black"/>
                </a:solidFill>
                <a:latin typeface="TT Rounds Condensed" panose="020B0604020202020204" charset="0"/>
                <a:ea typeface="Aptos" panose="020B0004020202020204" pitchFamily="34" charset="0"/>
                <a:cs typeface="GothamHTF-LightItalic"/>
              </a:rPr>
              <a:t>A convivência como valor nas escolas públicas: implantação de um Sistema de Apoio entre Iguais. Americana/SP, 2022. Relatório apresentado à Fundação Itaú Social e à Fundação Carlos Chagas.</a:t>
            </a:r>
            <a:endParaRPr lang="pt-BR" sz="1200" kern="1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416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449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8FC55-5441-A541-9095-C38125BA96F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326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7" name="Google Shape;13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BACCHETTO, J. G. </a:t>
            </a:r>
            <a:r>
              <a:rPr lang="en-US" sz="12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Construindo um indicador sobre ocorrência de violência nas escolas no Saeb</a:t>
            </a:r>
            <a:r>
              <a:rPr lang="en-US" sz="1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Brasília, DF: Instituto Nacional de Estudos e Pesquisas Educacionais Anísio Teixeira, 2024.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8" name="Google Shape;139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30A8D-59AB-AD69-386D-53090FE18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817BEC-BA46-A2C9-D55E-591942D88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1CBBAF-AF5E-2E9C-BE19-F84F22A6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A8191C-90D1-82FB-8DEF-342E8142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6C2F05-04D1-FD62-5C85-4FD42E5C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964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02C6C-FB9D-33F2-9FA8-83165A86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C41836-9B00-45AE-D293-A77E29F69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E46F72-B271-52E8-8B72-5BBDB079B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97F8DD-DCEF-F052-26EA-686B3170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E1871-5073-55C3-85F9-A85C55FD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673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B214F-8BE6-74A7-09A5-FE3D5231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A81B18-09E8-4D81-7F6A-18BD90461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CF5C751-AF1C-E798-F4F8-84A422340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0AF7EA-29A9-3309-DF6A-9043AE966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5AAC95-846F-46D5-D4A4-BF133E880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5B7F6A-1692-DF0A-5196-80AD802D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0047DC0-AB82-EB8E-F79B-7617D69B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0AB999-FBC9-8E71-A788-1A3BC12F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8255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EE900-8E87-95ED-9375-0344C1DB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6C7A46F-AEE5-92DE-C955-086F5A35B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8D3776-EA3D-F8F6-79E2-CA17D643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92D6E2-24B3-8A3F-4262-F4024E73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6201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207A77-8E52-693E-A014-2157B942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EE1BB7-7540-18DE-0D1D-9173F48D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B511E2-2D5F-D99A-678D-9101F1E2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1125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2AE84-0E7E-0527-A4F2-6167DD1C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06F7B1-9931-3598-90D9-C08FBE6D7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9C37DB-366A-7CEE-6080-D0C086AE4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7E03E5-7B88-B25E-446A-DE76A0471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FA5F28-EF39-CC0E-C50F-2B003BC43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260E66-12E3-8A60-9D1D-8AF51401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8220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2DDBB-6926-A38A-C786-AB38DEE5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B24000D-88FE-0D1E-E317-53EFE41D6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FACB9D-C06A-BA06-9EAC-8BA5307B9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8D5441-E84F-C01B-07A8-9DFE2E42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A062AD-DBC7-497A-DAC0-79BEBF6E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4FAD0B-6F20-2FFF-7EDA-887C7A8A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4742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30694-3928-A1C1-E80B-A959DF78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89669B4-C675-6BEC-D547-FA78785FC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799139-C612-6224-916B-902C9AAF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EBBFFB-4011-4CC3-D684-CE80950B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C2002A-E0BD-004A-1B2E-436BB68C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30374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493A0F-A9BD-C986-5953-0DCF1975C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4921529-1D91-7BE2-00C6-0AC297D27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E06FC6-CC64-7830-7386-FADDC8C2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5B3827-85D6-07E3-FA64-243AFFE6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A6B1AC-E846-8609-481C-B9062C66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8940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pa-subtítulo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a_ppt_GO3.jp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36D2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94" y="261471"/>
            <a:ext cx="11579412" cy="6335059"/>
          </a:xfrm>
          <a:prstGeom prst="roundRect">
            <a:avLst>
              <a:gd name="adj" fmla="val 4815"/>
            </a:avLst>
          </a:prstGeom>
        </p:spPr>
      </p:pic>
      <p:sp>
        <p:nvSpPr>
          <p:cNvPr id="15" name="Título 1"/>
          <p:cNvSpPr>
            <a:spLocks noGrp="1"/>
          </p:cNvSpPr>
          <p:nvPr>
            <p:ph type="ctrTitle" hasCustomPrompt="1"/>
          </p:nvPr>
        </p:nvSpPr>
        <p:spPr>
          <a:xfrm>
            <a:off x="3797599" y="2265528"/>
            <a:ext cx="7964128" cy="1461205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subtítulo mestre</a:t>
            </a:r>
          </a:p>
        </p:txBody>
      </p:sp>
      <p:sp>
        <p:nvSpPr>
          <p:cNvPr id="16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852191" y="3838341"/>
            <a:ext cx="7964128" cy="8278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Para os subtítulos das seções, evite trabalhar com frases </a:t>
            </a:r>
            <a:br>
              <a:rPr lang="pt-BR" dirty="0"/>
            </a:br>
            <a:r>
              <a:rPr lang="pt-BR" dirty="0"/>
              <a:t>muito extensas, seja claro e objetivo.</a:t>
            </a:r>
          </a:p>
        </p:txBody>
      </p:sp>
    </p:spTree>
    <p:extLst>
      <p:ext uri="{BB962C8B-B14F-4D97-AF65-F5344CB8AC3E}">
        <p14:creationId xmlns:p14="http://schemas.microsoft.com/office/powerpoint/2010/main" val="652541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6"/>
          <p:cNvSpPr txBox="1">
            <a:spLocks noGrp="1"/>
          </p:cNvSpPr>
          <p:nvPr>
            <p:ph type="title"/>
          </p:nvPr>
        </p:nvSpPr>
        <p:spPr>
          <a:xfrm>
            <a:off x="1197233" y="711233"/>
            <a:ext cx="4008000" cy="114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106"/>
          <p:cNvSpPr txBox="1">
            <a:spLocks noGrp="1"/>
          </p:cNvSpPr>
          <p:nvPr>
            <p:ph type="subTitle" idx="1"/>
          </p:nvPr>
        </p:nvSpPr>
        <p:spPr>
          <a:xfrm>
            <a:off x="5494433" y="2508267"/>
            <a:ext cx="4008000" cy="4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06"/>
          <p:cNvSpPr txBox="1">
            <a:spLocks noGrp="1"/>
          </p:cNvSpPr>
          <p:nvPr>
            <p:ph type="subTitle" idx="2"/>
          </p:nvPr>
        </p:nvSpPr>
        <p:spPr>
          <a:xfrm>
            <a:off x="5494433" y="2997533"/>
            <a:ext cx="4008000" cy="17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06"/>
          <p:cNvSpPr/>
          <p:nvPr/>
        </p:nvSpPr>
        <p:spPr>
          <a:xfrm rot="5400000">
            <a:off x="9791087" y="5006087"/>
            <a:ext cx="1143200" cy="11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06"/>
          <p:cNvSpPr/>
          <p:nvPr/>
        </p:nvSpPr>
        <p:spPr>
          <a:xfrm rot="5400000">
            <a:off x="9791087" y="3573587"/>
            <a:ext cx="1143200" cy="11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06"/>
          <p:cNvSpPr/>
          <p:nvPr/>
        </p:nvSpPr>
        <p:spPr>
          <a:xfrm rot="5400000">
            <a:off x="8359880" y="5006069"/>
            <a:ext cx="1143200" cy="11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8976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F2896-6AC6-4FCA-892E-3019D45DDB1B}" type="datetimeFigureOut">
              <a:rPr kumimoji="0" lang="en-US" alt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9/10/2025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10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9A6818-C1F3-4F70-42F7-19A2571B1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9CF77D2-1B65-88F5-5311-1C6615C60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14ABDC-0EDF-DDF1-36CB-90F834F5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761BF4-29B1-3ECD-4106-F8560C5B6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9CF7A0-5482-0CAF-B42F-E8A20D0B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11574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709ED-CED0-ED88-2ED2-C78B3CF26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8028B7-DDDB-2DC9-F73E-946C7F62D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714FA5-26DF-759C-F034-35E9DEE3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67DBF9-D954-16E8-F5B1-61D2C03A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B55DC-FABF-55A7-60CF-ECC14048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2068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A6C41-C931-D9DD-DF5E-42D93DD3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2C3FB-E27E-E7ED-17AE-84D1F8BAD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9B2AF-2492-376D-87EB-0D74A12D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78AE7A-973A-F870-7D5D-7D16FBD4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E51260-31E5-4315-CF66-5AF1D12E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2108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ED970-68E8-03E1-4A18-D0D3239E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3F215D-0C42-E6BE-C1CB-61E476F7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F5887-E474-3701-4561-995D4210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A5DA5B-0E55-3987-87A7-B303D24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077953-8BF1-1C59-B56E-D3F59C6B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8883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63C81-7CDA-81ED-B486-D2967EDA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D2B28A-5E05-0478-D6B4-90423900F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A55FBB-C202-0406-D249-3E34CE82D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CC75CF-5142-A560-8A10-1F06286C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8DBADB-67F7-478C-9072-F3CA9EFF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DB08D6-28A9-97D6-83F2-D027251A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6347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B214F-8BE6-74A7-09A5-FE3D5231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A81B18-09E8-4D81-7F6A-18BD90461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CF5C751-AF1C-E798-F4F8-84A422340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0AF7EA-29A9-3309-DF6A-9043AE966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5AAC95-846F-46D5-D4A4-BF133E880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5B7F6A-1692-DF0A-5196-80AD802D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0047DC0-AB82-EB8E-F79B-7617D69B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0AB999-FBC9-8E71-A788-1A3BC12F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7630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EE900-8E87-95ED-9375-0344C1DB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6C7A46F-AEE5-92DE-C955-086F5A35B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8D3776-EA3D-F8F6-79E2-CA17D643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92D6E2-24B3-8A3F-4262-F4024E73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39137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207A77-8E52-693E-A014-2157B942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EE1BB7-7540-18DE-0D1D-9173F48D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B511E2-2D5F-D99A-678D-9101F1E2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2719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2AE84-0E7E-0527-A4F2-6167DD1C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06F7B1-9931-3598-90D9-C08FBE6D7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9C37DB-366A-7CEE-6080-D0C086AE4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7E03E5-7B88-B25E-446A-DE76A0471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FA5F28-EF39-CC0E-C50F-2B003BC43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260E66-12E3-8A60-9D1D-8AF51401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47667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0" y="12878"/>
            <a:ext cx="12192000" cy="6503831"/>
          </a:xfrm>
          <a:prstGeom prst="roundRect">
            <a:avLst>
              <a:gd name="adj" fmla="val 930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644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335995" y="284018"/>
            <a:ext cx="11520011" cy="6289964"/>
          </a:xfrm>
          <a:prstGeom prst="roundRect">
            <a:avLst>
              <a:gd name="adj" fmla="val 62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/>
          </p:nvPr>
        </p:nvSpPr>
        <p:spPr>
          <a:xfrm>
            <a:off x="2135188" y="1262455"/>
            <a:ext cx="7956550" cy="4950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pt-BR" sz="2800" b="1" kern="1200" dirty="0" smtClean="0">
                <a:solidFill>
                  <a:srgbClr val="0081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2" name="Espaço Reservado para Conteúdo 31"/>
          <p:cNvSpPr>
            <a:spLocks noGrp="1"/>
          </p:cNvSpPr>
          <p:nvPr>
            <p:ph sz="quarter" idx="11" hasCustomPrompt="1"/>
          </p:nvPr>
        </p:nvSpPr>
        <p:spPr>
          <a:xfrm>
            <a:off x="2135188" y="1631053"/>
            <a:ext cx="7956550" cy="3451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rgbClr val="0081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Caso tenha um subtítulo, inserir aqui</a:t>
            </a:r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12" hasCustomPrompt="1"/>
          </p:nvPr>
        </p:nvSpPr>
        <p:spPr>
          <a:xfrm>
            <a:off x="2148102" y="2138363"/>
            <a:ext cx="7956550" cy="399097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Conteúdo em fonte ARIAL </a:t>
            </a:r>
            <a:r>
              <a:rPr lang="pt-BR" sz="1600" err="1">
                <a:latin typeface="Arial" panose="020B0604020202020204" pitchFamily="34" charset="0"/>
                <a:cs typeface="Arial" panose="020B0604020202020204" pitchFamily="34" charset="0"/>
              </a:rPr>
              <a:t>tama</a:t>
            </a:r>
            <a:endParaRPr lang="pt-B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7218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B0460C-CEFC-0624-09B0-0ADBA87E3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EFEF73-6190-8CD8-1106-EB32E165F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A3AA78-ED5B-1AF0-33DC-A1A91E35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86FD27-AE2F-BF7C-991D-BB1D8D7A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DA3DAF-575C-4D18-04AB-0C8C57EB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5727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A6C41-C931-D9DD-DF5E-42D93DD3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2C3FB-E27E-E7ED-17AE-84D1F8BAD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9B2AF-2492-376D-87EB-0D74A12D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78AE7A-973A-F870-7D5D-7D16FBD4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E51260-31E5-4315-CF66-5AF1D12E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533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207A77-8E52-693E-A014-2157B942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EE1BB7-7540-18DE-0D1D-9173F48D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B511E2-2D5F-D99A-678D-9101F1E2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2212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_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D7BD6C3-22CE-456D-9100-AA57F8F7C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4" t="77961"/>
          <a:stretch/>
        </p:blipFill>
        <p:spPr>
          <a:xfrm>
            <a:off x="8926289" y="5558972"/>
            <a:ext cx="3265713" cy="12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0120F-CAAD-4C52-95AB-49193070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13C956-F988-495E-BDF9-E999A546C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637844-1E8E-403C-B0AB-FE8594A6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1111C0-6E8C-409B-A463-8A52D940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1BCC12-A0DC-4906-A0C0-B1D02457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50972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2EA2D-F70D-4626-97B0-E084C0BB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C72DE-4965-4BE6-9509-1C2799C6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FEC003-9E7C-4DC8-917E-EE3A3ED90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5A9A4-53A7-4872-AF8D-7A2DDA0E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3DD6A2-14D1-4CAA-9CB7-6C7B958E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2780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915DA-7FDA-495F-83F5-497F5CEFF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AD3E30-56CB-4688-B551-4272770E4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FE4584-0119-4C5C-8F8D-0030FC32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DC06A6-2522-4737-BD92-1916BCBD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0A7CA-8296-4B86-BA83-75A55520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45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F80F0-7CD4-4A01-BA61-B9AD1FC1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E12606-7E5A-4C28-B0BC-92567511C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7AC7BE-44AC-43DA-A5CF-D27C3FF18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041E97-08E8-4A3D-824F-0097CBBB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788BB4-5C16-45ED-9C61-F4ED20A4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6B7700-0E2A-492A-80B2-C768AA79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89852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286A6-FA31-48AE-A8F1-AC16C0D2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894239-49F3-40F1-9FDE-FD5E3B049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B0543E-624C-4D7E-B62A-910E6BD31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3563AF-F289-47A2-B1DB-92FDBAB07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F062F47-8AC8-4205-B8DF-9016A2180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0CC7A4B-FC39-42AB-8602-23CDA29A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01D07E-1479-4ED9-AFB8-26DADE5E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557D29D-5E1C-445E-BFC8-15B3D41E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0916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7CABA-5599-4DF0-A300-7E731B1B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87B0BB-94D9-4C00-88E8-EC9CA421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501BC95-F0DB-4A4A-8623-75DEE2E3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735D4B-BC7B-4358-AA1F-D6A5C753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4498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A10969A-F801-44BA-B78B-2FDE158B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36CAE74-B2A5-4C01-A18F-6FE67C13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CD67CF-297F-4B66-B82F-5464FD54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5885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A4D493-8364-E051-7D6B-6B5402C6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04CC55-A005-D7F2-BEAB-D2F90FA2F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EFDD2B-7524-C6D3-02F2-32EE6442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2908F-C5C2-9D28-23AA-C268E582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3AD227-96A6-765E-0122-592EF0F6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419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A1C4B-B3F5-4FDC-83EC-246D5DBF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E7668-D0BD-4E62-B3E5-0208595F1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F332E8-E4FF-45A9-A3F8-73FE9ADE8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FC2B8F-98C4-4522-894B-B2932AB9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F1DB9E-E7C6-4140-9DF5-E14ABFF7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4787E0-3F28-4A11-8BAD-24832560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5372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DBE90-8E09-49AE-A0D3-5B65B124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9731555-CF7A-4503-BF77-467429B1F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38C327-84FE-4ED2-846F-7FD98B9CB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CABC82-A775-4418-8CA1-5B838B5A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D351BA-ABDF-4663-972B-42A95FF0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148059-3113-42AC-8294-91CE2F87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828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FA6E2-0454-4E0F-9C3F-A17F747B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15591-D972-43EB-9A21-23141F9A3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1D8198-CC54-40CC-BA11-BA73F3F4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3DE1E4-AE2E-4944-A098-01B5F6C4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8D9FB9-1A73-4981-964D-EF3DD9EB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6021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F15B1A-E01C-4978-9D24-51A99A872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F02F56-CBD6-4C4A-9557-60369BE5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2AC421-0681-48C5-B833-5BF9527E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299A17-BC32-45A3-8E74-B2A73636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0B9883-24AE-4662-85A5-BFCD13E5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2072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0120F-CAAD-4C52-95AB-49193070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13C956-F988-495E-BDF9-E999A546C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637844-1E8E-403C-B0AB-FE8594A6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1111C0-6E8C-409B-A463-8A52D940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1BCC12-A0DC-4906-A0C0-B1D02457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3703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2EA2D-F70D-4626-97B0-E084C0BB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C72DE-4965-4BE6-9509-1C2799C6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FEC003-9E7C-4DC8-917E-EE3A3ED90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5A9A4-53A7-4872-AF8D-7A2DDA0E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3DD6A2-14D1-4CAA-9CB7-6C7B958E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9138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915DA-7FDA-495F-83F5-497F5CEFF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AD3E30-56CB-4688-B551-4272770E4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FE4584-0119-4C5C-8F8D-0030FC32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DC06A6-2522-4737-BD92-1916BCBD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0A7CA-8296-4B86-BA83-75A55520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82406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F80F0-7CD4-4A01-BA61-B9AD1FC1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E12606-7E5A-4C28-B0BC-92567511C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7AC7BE-44AC-43DA-A5CF-D27C3FF18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041E97-08E8-4A3D-824F-0097CBBB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788BB4-5C16-45ED-9C61-F4ED20A4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6B7700-0E2A-492A-80B2-C768AA79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7808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286A6-FA31-48AE-A8F1-AC16C0D2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894239-49F3-40F1-9FDE-FD5E3B049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B0543E-624C-4D7E-B62A-910E6BD31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3563AF-F289-47A2-B1DB-92FDBAB07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F062F47-8AC8-4205-B8DF-9016A2180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0CC7A4B-FC39-42AB-8602-23CDA29A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01D07E-1479-4ED9-AFB8-26DADE5E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557D29D-5E1C-445E-BFC8-15B3D41E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3061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7CABA-5599-4DF0-A300-7E731B1B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87B0BB-94D9-4C00-88E8-EC9CA421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501BC95-F0DB-4A4A-8623-75DEE2E3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735D4B-BC7B-4358-AA1F-D6A5C753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6684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476DC-4FC4-AAE1-606E-91B42D56A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5A1B44-B74E-9384-0D5E-381FF9BFD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AD2F0E-612A-879B-0440-BD70440B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C8730E-34C2-DEA1-A14F-CC940394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800227-1F4F-D8BB-0E24-D88A19A7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3422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A10969A-F801-44BA-B78B-2FDE158B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36CAE74-B2A5-4C01-A18F-6FE67C13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CD67CF-297F-4B66-B82F-5464FD54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9050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A1C4B-B3F5-4FDC-83EC-246D5DBF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E7668-D0BD-4E62-B3E5-0208595F1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F332E8-E4FF-45A9-A3F8-73FE9ADE8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FC2B8F-98C4-4522-894B-B2932AB9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F1DB9E-E7C6-4140-9DF5-E14ABFF7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4787E0-3F28-4A11-8BAD-24832560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9168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DBE90-8E09-49AE-A0D3-5B65B124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9731555-CF7A-4503-BF77-467429B1F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38C327-84FE-4ED2-846F-7FD98B9CB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CABC82-A775-4418-8CA1-5B838B5A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D351BA-ABDF-4663-972B-42A95FF0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148059-3113-42AC-8294-91CE2F87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5091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FA6E2-0454-4E0F-9C3F-A17F747B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15591-D972-43EB-9A21-23141F9A3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1D8198-CC54-40CC-BA11-BA73F3F4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3DE1E4-AE2E-4944-A098-01B5F6C4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8D9FB9-1A73-4981-964D-EF3DD9EB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3860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F15B1A-E01C-4978-9D24-51A99A872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F02F56-CBD6-4C4A-9557-60369BE5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2AC421-0681-48C5-B833-5BF9527E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299A17-BC32-45A3-8E74-B2A73636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0B9883-24AE-4662-85A5-BFCD13E5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9131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0120F-CAAD-4C52-95AB-49193070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13C956-F988-495E-BDF9-E999A546C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637844-1E8E-403C-B0AB-FE8594A6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1111C0-6E8C-409B-A463-8A52D940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1BCC12-A0DC-4906-A0C0-B1D02457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8335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2EA2D-F70D-4626-97B0-E084C0BB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C72DE-4965-4BE6-9509-1C2799C6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FEC003-9E7C-4DC8-917E-EE3A3ED90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5A9A4-53A7-4872-AF8D-7A2DDA0E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3DD6A2-14D1-4CAA-9CB7-6C7B958E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5095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915DA-7FDA-495F-83F5-497F5CEFF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AD3E30-56CB-4688-B551-4272770E4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FE4584-0119-4C5C-8F8D-0030FC32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DC06A6-2522-4737-BD92-1916BCBD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0A7CA-8296-4B86-BA83-75A55520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7604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F80F0-7CD4-4A01-BA61-B9AD1FC1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E12606-7E5A-4C28-B0BC-92567511C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7AC7BE-44AC-43DA-A5CF-D27C3FF18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041E97-08E8-4A3D-824F-0097CBBB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788BB4-5C16-45ED-9C61-F4ED20A4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6B7700-0E2A-492A-80B2-C768AA79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9914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286A6-FA31-48AE-A8F1-AC16C0D2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894239-49F3-40F1-9FDE-FD5E3B049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B0543E-624C-4D7E-B62A-910E6BD31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3563AF-F289-47A2-B1DB-92FDBAB07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F062F47-8AC8-4205-B8DF-9016A2180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0CC7A4B-FC39-42AB-8602-23CDA29A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01D07E-1479-4ED9-AFB8-26DADE5E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557D29D-5E1C-445E-BFC8-15B3D41E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036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F17D1-E040-D34B-E6CF-C3DC93E7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3596E4-95A1-7B08-B76D-E461607D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740FD7-EE11-77A9-E538-283DACA9E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642F02-0DAC-0B5A-5D75-BC7EE2DD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2B8511-9C75-5856-F3AE-886DD96A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EA3240-8DEA-2D56-8654-FF99D4B5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2121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7CABA-5599-4DF0-A300-7E731B1B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87B0BB-94D9-4C00-88E8-EC9CA421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501BC95-F0DB-4A4A-8623-75DEE2E3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735D4B-BC7B-4358-AA1F-D6A5C753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5834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A10969A-F801-44BA-B78B-2FDE158B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36CAE74-B2A5-4C01-A18F-6FE67C13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CD67CF-297F-4B66-B82F-5464FD54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482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A1C4B-B3F5-4FDC-83EC-246D5DBF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E7668-D0BD-4E62-B3E5-0208595F1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F332E8-E4FF-45A9-A3F8-73FE9ADE8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FC2B8F-98C4-4522-894B-B2932AB9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F1DB9E-E7C6-4140-9DF5-E14ABFF7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4787E0-3F28-4A11-8BAD-24832560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0052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DBE90-8E09-49AE-A0D3-5B65B124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9731555-CF7A-4503-BF77-467429B1F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38C327-84FE-4ED2-846F-7FD98B9CB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CABC82-A775-4418-8CA1-5B838B5A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D351BA-ABDF-4663-972B-42A95FF0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148059-3113-42AC-8294-91CE2F87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31779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FA6E2-0454-4E0F-9C3F-A17F747B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15591-D972-43EB-9A21-23141F9A3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1D8198-CC54-40CC-BA11-BA73F3F4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3DE1E4-AE2E-4944-A098-01B5F6C4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8D9FB9-1A73-4981-964D-EF3DD9EB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0852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F15B1A-E01C-4978-9D24-51A99A872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F02F56-CBD6-4C4A-9557-60369BE5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2AC421-0681-48C5-B833-5BF9527E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299A17-BC32-45A3-8E74-B2A73636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0B9883-24AE-4662-85A5-BFCD13E5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19957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0120F-CAAD-4C52-95AB-49193070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13C956-F988-495E-BDF9-E999A546C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637844-1E8E-403C-B0AB-FE8594A6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1111C0-6E8C-409B-A463-8A52D940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1BCC12-A0DC-4906-A0C0-B1D02457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3098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2EA2D-F70D-4626-97B0-E084C0BB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C72DE-4965-4BE6-9509-1C2799C6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FEC003-9E7C-4DC8-917E-EE3A3ED90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5A9A4-53A7-4872-AF8D-7A2DDA0E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3DD6A2-14D1-4CAA-9CB7-6C7B958E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8855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915DA-7FDA-495F-83F5-497F5CEFF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AD3E30-56CB-4688-B551-4272770E4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FE4584-0119-4C5C-8F8D-0030FC32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DC06A6-2522-4737-BD92-1916BCBD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0A7CA-8296-4B86-BA83-75A55520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58098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F80F0-7CD4-4A01-BA61-B9AD1FC1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E12606-7E5A-4C28-B0BC-92567511C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7AC7BE-44AC-43DA-A5CF-D27C3FF18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041E97-08E8-4A3D-824F-0097CBBB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788BB4-5C16-45ED-9C61-F4ED20A4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6B7700-0E2A-492A-80B2-C768AA79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1830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18AF4-E71F-60C1-6151-9D5C91D5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625AD5-6986-9796-7C64-1E0B2C128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B0F672-3F1B-FEAE-920D-350C083F5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15D7F9-51B3-59BF-D13C-F75E6595D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E0C8C9-EF95-E646-4DD1-3C11BF87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640BD8-CB98-F3D6-4460-88932D48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BE6539E-AE5D-05E4-876A-89BD1558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13119F4-852F-C778-10EE-3160E786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020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286A6-FA31-48AE-A8F1-AC16C0D2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894239-49F3-40F1-9FDE-FD5E3B049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B0543E-624C-4D7E-B62A-910E6BD31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3563AF-F289-47A2-B1DB-92FDBAB07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F062F47-8AC8-4205-B8DF-9016A2180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0CC7A4B-FC39-42AB-8602-23CDA29A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01D07E-1479-4ED9-AFB8-26DADE5E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557D29D-5E1C-445E-BFC8-15B3D41E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7875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7CABA-5599-4DF0-A300-7E731B1B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87B0BB-94D9-4C00-88E8-EC9CA421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501BC95-F0DB-4A4A-8623-75DEE2E3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735D4B-BC7B-4358-AA1F-D6A5C753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7664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A10969A-F801-44BA-B78B-2FDE158B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36CAE74-B2A5-4C01-A18F-6FE67C13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CD67CF-297F-4B66-B82F-5464FD54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9848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A1C4B-B3F5-4FDC-83EC-246D5DBF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E7668-D0BD-4E62-B3E5-0208595F1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F332E8-E4FF-45A9-A3F8-73FE9ADE8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FC2B8F-98C4-4522-894B-B2932AB9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F1DB9E-E7C6-4140-9DF5-E14ABFF7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4787E0-3F28-4A11-8BAD-24832560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78415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DBE90-8E09-49AE-A0D3-5B65B124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9731555-CF7A-4503-BF77-467429B1F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38C327-84FE-4ED2-846F-7FD98B9CB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CABC82-A775-4418-8CA1-5B838B5A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D351BA-ABDF-4663-972B-42A95FF0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148059-3113-42AC-8294-91CE2F87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0698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FA6E2-0454-4E0F-9C3F-A17F747B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15591-D972-43EB-9A21-23141F9A3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1D8198-CC54-40CC-BA11-BA73F3F4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3DE1E4-AE2E-4944-A098-01B5F6C4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8D9FB9-1A73-4981-964D-EF3DD9EB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3383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4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F15B1A-E01C-4978-9D24-51A99A872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F02F56-CBD6-4C4A-9557-60369BE5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2AC421-0681-48C5-B833-5BF9527E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299A17-BC32-45A3-8E74-B2A73636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0B9883-24AE-4662-85A5-BFCD13E5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9559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G_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D7BD6C3-22CE-456D-9100-AA57F8F7C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4" t="77961"/>
          <a:stretch/>
        </p:blipFill>
        <p:spPr>
          <a:xfrm>
            <a:off x="8926287" y="5558971"/>
            <a:ext cx="3265713" cy="12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0120F-CAAD-4C52-95AB-49193070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13C956-F988-495E-BDF9-E999A546C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637844-1E8E-403C-B0AB-FE8594A6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1111C0-6E8C-409B-A463-8A52D940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1BCC12-A0DC-4906-A0C0-B1D02457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1713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2EA2D-F70D-4626-97B0-E084C0BB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C72DE-4965-4BE6-9509-1C2799C6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FEC003-9E7C-4DC8-917E-EE3A3ED90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5A9A4-53A7-4872-AF8D-7A2DDA0E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3DD6A2-14D1-4CAA-9CB7-6C7B958E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890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D0C4A-129F-72F1-4DD9-11046D31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D6FDA66-9E6F-3C70-5904-A04EAFF2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6877094-2C88-02E5-E108-6EEA1BE9D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6C010E0-2AB7-2BA0-A82B-C9CBA9DC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90768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915DA-7FDA-495F-83F5-497F5CEFF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AD3E30-56CB-4688-B551-4272770E4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FE4584-0119-4C5C-8F8D-0030FC32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DC06A6-2522-4737-BD92-1916BCBD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D0A7CA-8296-4B86-BA83-75A55520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5430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F80F0-7CD4-4A01-BA61-B9AD1FC1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E12606-7E5A-4C28-B0BC-92567511C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7AC7BE-44AC-43DA-A5CF-D27C3FF18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041E97-08E8-4A3D-824F-0097CBBB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788BB4-5C16-45ED-9C61-F4ED20A4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6B7700-0E2A-492A-80B2-C768AA79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87485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286A6-FA31-48AE-A8F1-AC16C0D2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894239-49F3-40F1-9FDE-FD5E3B049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B0543E-624C-4D7E-B62A-910E6BD31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3563AF-F289-47A2-B1DB-92FDBAB07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F062F47-8AC8-4205-B8DF-9016A2180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0CC7A4B-FC39-42AB-8602-23CDA29A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01D07E-1479-4ED9-AFB8-26DADE5E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557D29D-5E1C-445E-BFC8-15B3D41E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01736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7CABA-5599-4DF0-A300-7E731B1B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787B0BB-94D9-4C00-88E8-EC9CA421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501BC95-F0DB-4A4A-8623-75DEE2E3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E735D4B-BC7B-4358-AA1F-D6A5C753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4642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A10969A-F801-44BA-B78B-2FDE158B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36CAE74-B2A5-4C01-A18F-6FE67C13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CD67CF-297F-4B66-B82F-5464FD54B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397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A1C4B-B3F5-4FDC-83EC-246D5DBF1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E7668-D0BD-4E62-B3E5-0208595F1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F332E8-E4FF-45A9-A3F8-73FE9ADE8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FC2B8F-98C4-4522-894B-B2932AB9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F1DB9E-E7C6-4140-9DF5-E14ABFF7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4787E0-3F28-4A11-8BAD-24832560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3622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DBE90-8E09-49AE-A0D3-5B65B124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9731555-CF7A-4503-BF77-467429B1F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38C327-84FE-4ED2-846F-7FD98B9CB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CABC82-A775-4418-8CA1-5B838B5A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D351BA-ABDF-4663-972B-42A95FF0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148059-3113-42AC-8294-91CE2F87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50170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FA6E2-0454-4E0F-9C3F-A17F747B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F15591-D972-43EB-9A21-23141F9A3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1D8198-CC54-40CC-BA11-BA73F3F4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3DE1E4-AE2E-4944-A098-01B5F6C4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8D9FB9-1A73-4981-964D-EF3DD9EB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6410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F15B1A-E01C-4978-9D24-51A99A872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CF02F56-CBD6-4C4A-9557-60369BE5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2AC421-0681-48C5-B833-5BF9527E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299A17-BC32-45A3-8E74-B2A73636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0B9883-24AE-4662-85A5-BFCD13E5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1298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G_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D7BD6C3-22CE-456D-9100-AA57F8F7C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4" t="77961"/>
          <a:stretch/>
        </p:blipFill>
        <p:spPr>
          <a:xfrm>
            <a:off x="8926287" y="5558971"/>
            <a:ext cx="3265713" cy="12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8EF287-F16F-3C9F-8810-08505917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AADEE38-44F0-7DD3-A4A5-5119B56DA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59B4F1-ADCF-5FB2-01AC-5B33AF77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40510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709ED-CED0-ED88-2ED2-C78B3CF26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8028B7-DDDB-2DC9-F73E-946C7F62D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714FA5-26DF-759C-F034-35E9DEE3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67DBF9-D954-16E8-F5B1-61D2C03A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B55DC-FABF-55A7-60CF-ECC14048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90430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A6C41-C931-D9DD-DF5E-42D93DD3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2C3FB-E27E-E7ED-17AE-84D1F8BAD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9B2AF-2492-376D-87EB-0D74A12D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78AE7A-973A-F870-7D5D-7D16FBD4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E51260-31E5-4315-CF66-5AF1D12E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722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ED970-68E8-03E1-4A18-D0D3239E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3F215D-0C42-E6BE-C1CB-61E476F7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F5887-E474-3701-4561-995D4210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A5DA5B-0E55-3987-87A7-B303D24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077953-8BF1-1C59-B56E-D3F59C6B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3545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63C81-7CDA-81ED-B486-D2967EDA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D2B28A-5E05-0478-D6B4-90423900F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A55FBB-C202-0406-D249-3E34CE82D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CC75CF-5142-A560-8A10-1F06286C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8DBADB-67F7-478C-9072-F3CA9EFF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DB08D6-28A9-97D6-83F2-D027251A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08782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B214F-8BE6-74A7-09A5-FE3D5231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A81B18-09E8-4D81-7F6A-18BD90461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CF5C751-AF1C-E798-F4F8-84A422340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0AF7EA-29A9-3309-DF6A-9043AE966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5AAC95-846F-46D5-D4A4-BF133E880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5B7F6A-1692-DF0A-5196-80AD802D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0047DC0-AB82-EB8E-F79B-7617D69B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0AB999-FBC9-8E71-A788-1A3BC12F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9266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EE900-8E87-95ED-9375-0344C1DB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6C7A46F-AEE5-92DE-C955-086F5A35B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8D3776-EA3D-F8F6-79E2-CA17D643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92D6E2-24B3-8A3F-4262-F4024E73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14133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207A77-8E52-693E-A014-2157B942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EE1BB7-7540-18DE-0D1D-9173F48D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B511E2-2D5F-D99A-678D-9101F1E2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81769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2AE84-0E7E-0527-A4F2-6167DD1C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06F7B1-9931-3598-90D9-C08FBE6D7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9C37DB-366A-7CEE-6080-D0C086AE4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7E03E5-7B88-B25E-446A-DE76A0471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FA5F28-EF39-CC0E-C50F-2B003BC43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260E66-12E3-8A60-9D1D-8AF51401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66875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2DDBB-6926-A38A-C786-AB38DEE5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B24000D-88FE-0D1E-E317-53EFE41D6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FACB9D-C06A-BA06-9EAC-8BA5307B9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8D5441-E84F-C01B-07A8-9DFE2E42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A062AD-DBC7-497A-DAC0-79BEBF6E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4FAD0B-6F20-2FFF-7EDA-887C7A8A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194909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30694-3928-A1C1-E80B-A959DF78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89669B4-C675-6BEC-D547-FA78785FC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799139-C612-6224-916B-902C9AAF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EBBFFB-4011-4CC3-D684-CE80950B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C2002A-E0BD-004A-1B2E-436BB68C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17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954DA-0B2B-3494-8A25-9CAF68C4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DD82ED-53DE-54C8-4224-741EA43EC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456131-7866-1167-86F0-204F7D3BD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C7B3EF-FA7F-BD3F-AC24-50E752D9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BEEC41-D076-4159-2D32-1F41AAB0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19EC4D-CD73-8A5D-C21A-CD6776F5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6486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493A0F-A9BD-C986-5953-0DCF1975C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4921529-1D91-7BE2-00C6-0AC297D27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E06FC6-CC64-7830-7386-FADDC8C2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5B3827-85D6-07E3-FA64-243AFFE6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A6B1AC-E846-8609-481C-B9062C66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5381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0" y="12878"/>
            <a:ext cx="12192000" cy="6503831"/>
          </a:xfrm>
          <a:prstGeom prst="roundRect">
            <a:avLst>
              <a:gd name="adj" fmla="val 930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51585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G_Laran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CCEBE29C-35A4-4E8B-91D2-FDCFC10F1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4" t="77961"/>
          <a:stretch/>
        </p:blipFill>
        <p:spPr>
          <a:xfrm>
            <a:off x="8926287" y="5558971"/>
            <a:ext cx="3265713" cy="12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7825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5859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8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2" name="Google Shape;262;p1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0743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8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032508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18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1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8022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8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1" name="Google Shape;281;p18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18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3" name="Google Shape;283;p18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96647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32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1A449-DB7C-B838-D8CF-22A892D4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284A1A-4BD4-6E4C-205A-642774CA9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2B91B0-5BB7-5B23-8721-62BFBB3A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DD1A93-D0F9-2DB6-441A-FB837FD9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63BBF2-01E2-0CAA-7D27-A24B6FFC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731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6DEB2-A40E-1B26-FE75-325C58FB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14ADB04-9440-9118-310F-54A6E7BB0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3BCD72-AC2E-4255-7FDD-3F6F4A922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8331C0-9C8B-5296-E775-A93D477C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D6F0F6B-B70E-344D-CE9C-C1B40C327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9047DB-6307-2262-BB7F-EAB1D759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29060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8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5" name="Google Shape;295;p18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6" name="Google Shape;296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214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8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18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3" name="Google Shape;303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4676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4197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Texto e Título Vertical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50573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1" name="Google Shape;321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8065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>
  <p:cSld name="1_Título e Conteúdo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9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7" name="Google Shape;327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2807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abeçalho da Seção">
  <p:cSld name="1_Cabeçalho da Seção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9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62056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uas Partes de Conteúdo">
  <p:cSld name="1_Duas Partes de Conteúdo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19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6840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ção">
  <p:cSld name="1_Comparação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9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6" name="Google Shape;346;p19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19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8" name="Google Shape;348;p19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1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1953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mente Título">
  <p:cSld name="1_Somente Título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601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494535-ECD3-47E8-66D7-CDB839EA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E78F345-3759-3876-95FE-84602EDB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3D47A6-E0E9-4C12-F5A5-D937C4349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6F1AB8-6884-EFA1-AE46-A2AC6506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146428-1689-1B74-9111-9359E2F4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092384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m Branco">
  <p:cSld name="1_Em Branco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1615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údo com Legenda">
  <p:cSld name="1_Conteúdo com Legenda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9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4" name="Google Shape;364;p19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5" name="Google Shape;365;p1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72452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m com Legenda">
  <p:cSld name="1_Imagem com Legenda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9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1" name="Google Shape;371;p19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2" name="Google Shape;372;p1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1086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Texto Vertical">
  <p:cSld name="1_Título e Texto Vertical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0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2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9599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o e Título Vertical">
  <p:cSld name="1_Texto e Título Vertical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0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0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2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8349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ide de Título">
  <p:cSld name="3_Slide de Título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02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0" name="Google Shape;390;p2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8001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abeçalho da Seção">
  <p:cSld name="3_Cabeçalho da Seção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0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2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44803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ação">
  <p:cSld name="3_Comparação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0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0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2" name="Google Shape;402;p20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204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4" name="Google Shape;404;p204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2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8570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údo com Legenda">
  <p:cSld name="3_Conteúdo com Legenda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0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05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11" name="Google Shape;411;p205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2" name="Google Shape;412;p2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2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2451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m com Legenda">
  <p:cSld name="3_Imagem com Legenda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0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06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206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9" name="Google Shape;419;p2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29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8D1A64-10FE-A748-0C2F-F36EA7221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EED6B11-C941-8707-8DE1-6041BED7C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A5E7BE-5C3E-FB0F-EEAB-55CA9F26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05FD04-2612-E1C1-B7E7-43679A6D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C2323E-962E-A8CD-B145-F90ABC32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4016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de Título">
  <p:cSld name="2_Slide de Título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20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5" name="Google Shape;425;p2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92813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abeçalho da Seção">
  <p:cSld name="2_Cabeçalho da Seção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08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08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20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0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3849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ação">
  <p:cSld name="2_Comparação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09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7" name="Google Shape;437;p209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209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9" name="Google Shape;439;p209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0" name="Google Shape;440;p2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2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67339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údo com Legenda">
  <p:cSld name="2_Conteúdo com Legenda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10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6" name="Google Shape;446;p210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7" name="Google Shape;447;p2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2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78876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m com Legenda">
  <p:cSld name="2_Imagem com Legenda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11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3" name="Google Shape;453;p211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4" name="Google Shape;454;p2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74599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71320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C1A2F-6A89-A3B9-B7BA-2FE0924DB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9CFF4E-6377-5579-FC64-956AA2EFB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6E2D6A-B2E9-1423-FC2C-21751E58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6E2B38-7BB8-F07E-78E3-4F3275FC6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A45219-59A7-B8AD-017F-DF5C75F99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0643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37C60-112A-9AC4-393D-360C07DD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39F3E2-7E89-2772-6B88-11D325B0F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9AC2BAD-799E-1D35-C96F-88F7FEF9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4A3479-9CDB-12AB-9CBC-3483A5FEF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438E3D-9305-D5C0-9BD5-4E41DE0C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97192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27979-EBE4-EB89-676C-6A49CA43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7D20C6-2779-A5C6-0CCF-B99F9869C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9F206C-A9A1-EC3E-0D3E-AC219C77A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40D27F-BD94-3A5A-6D58-49DADFC34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131CCE-2C5D-CA5F-87B4-31C13D71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16212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59316-115E-FC15-E1ED-3A9BC7603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FD492A-EBA6-B8D0-A7FD-30841F18A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1C83B0-60B3-DB09-A21A-9EE755252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80A9F5-CF6A-588B-413B-0750FF6C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B405F0-3014-FC5B-5A34-29DF6EFEE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5F0505-2E05-D570-C08B-4A5BC0A2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227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766D5F-BFB0-6271-1DBF-DCDB01D83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D2891A-CCEB-30E4-E0D6-63AB29968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AF8D64-1812-1586-B6AC-72008956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7800AD-BBA5-8BBC-C3BE-43B166873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290097-5140-71D6-1543-CFB0C6BE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1430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69E50-16FE-CF86-9F1C-898DD837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CDADC4-0DC6-C853-AA54-851B5C99F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A4B1D6-D652-71F8-546D-9BE0DF200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1E8F5EA-F71A-A78A-BFE7-7B5C2B6D7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3BBE37A-A4FE-E68A-714B-A91DB3EE7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0E4F4C8-1389-EB2B-B229-05552CB0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4F51E0C-5F7C-52F0-BC49-F638D2E4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0227852-73C6-603E-65B6-A197E84A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20663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3BC4F-48AA-B216-30A0-A4C1E0CD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A790F1-C5C7-E496-D543-DB00745BE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C931C3-F8F2-C9FC-8BF9-D8EE376A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96B135E-766B-6794-6B1A-DA419D81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58789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080E9C9-9ABB-C05C-82E3-D1FABC67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6F151EB-3AA1-19F8-4952-8A9F81F74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FC87F1-B8B4-2FCA-25D4-6F4CC719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75997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39908-DFE8-DEB7-AC48-A6045D252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9D8ADC-695B-9208-EE19-F5986D96F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E0447B-AF94-E1F8-1209-2B0433820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7FD170-3028-F7DB-1735-26C92FC0A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5168D8-19E9-BE63-E567-C3858413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410993-02C2-673D-4AD6-6DE50E11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60397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1E46D-2EC6-5C6A-A20A-2D69A229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78DA84F-4AD4-747C-56D8-E8E77A08D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5D29DE-7512-449F-1646-434985ABA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2CF7D5-2B41-AE32-1CBF-D0A0460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C61B8B-8B9A-5C4C-F6E0-C0993C8B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D937A6-1C2F-6F0E-AD20-112EF4EF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3779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EE209-820E-C263-23F7-2C3AD0E9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D802A1-7280-E89B-E46F-1BACFAB8B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A8A2AA-E482-4D71-6174-A382F2961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BF45FD-2223-F442-03D3-78D1E2A7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2D84FC-B914-7EAA-2452-98F04AD9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69723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22BFD4-8E7F-7365-10F3-BB6A530A9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C7CCF6-92DC-9F71-8BAD-D9ED9E972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C48E9F-396B-7FB0-2CC3-44D8A117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8CBD08-DD9D-7C32-0766-794FA5F9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ED133C-53C0-2F85-E369-A3BFD55F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95389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3613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023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89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756C0-1A27-1D00-8D05-AABED892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56B401-1937-E57C-5F9A-A87FE9F2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9D5B0C-ADE9-FB87-F12F-25B08019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AB843E-E145-F79C-A9AE-77B0B2364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BDFE7D-51C7-CAE7-96E5-C296BC77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40575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0104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5066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1122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7786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423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3714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5250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06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3F14F-D338-1E7C-06B6-A59F2FD3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04BC66-5F9A-0FEF-A517-C1949C2CE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4DC5B1-E865-94C0-FD46-DB639C361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6CB87A-F4D8-CDE1-A81E-0A7687CD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64F817-3F11-BEC9-D72B-2E2A1CD0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849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68BA9-CDBB-95B5-5ACD-52DEBC3A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4C20C0-4A9E-2B1A-F908-135CF2DA3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86BCDD-2197-D268-0C2A-BBC141061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3758DF-5611-0399-CA77-B98A2FE4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82C9AA-EC96-02E9-53BC-A7F4097B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ECBA99-CE90-E644-BD5C-97F8FC246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378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B2017-DEAA-5BBF-1F80-D74E8D74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615C6C-1602-EEC5-A8E6-F213EB73E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ECA0E9-B2D6-9B81-6AB7-2F8A3B37D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5AAA7F-8CE1-6DB9-C349-E1223B292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2304EE4-4986-DE3A-A874-9F97FBC89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DC00791-FDE9-4BB9-BCE2-72B63ADC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5BC123F-CF8F-6AE2-3D08-89483DC8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213235C-E396-B5C2-1DDB-B39D8997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565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C46EBD-5240-2163-0EF1-73E6315E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2961DD-113A-2680-7230-3236D567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6417818-D2F5-FC8C-6FE9-3407F804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81D137D-6E6A-8BAA-F7C6-22495CB7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267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FA388E5-B711-3A63-8B77-31050403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D36A67-2D57-A782-1C10-460B72CCD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90BA7E-31B5-3AC2-A63C-F0170857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17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F7069-B623-CFB6-6DF1-C320B6A6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4E6CAE-1755-9CFE-3ED2-C9712B373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3DBB45-811C-76B0-AE56-A7168B22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B2C8CA-6DCE-CF43-72DF-6E61C1EA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27B92D-D970-2AFA-EB6E-1EFEB140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6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9C565-9EAE-8A84-4830-963C7B7A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9ECBD5-E7E1-5E59-AD88-39A3514A3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29ABA6-E632-934B-7E44-C8DCE9A72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73B2D6-53F7-EE29-9E30-429BA9FC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556B316-08CC-772F-6FFE-8313D4B89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F6B6AD-BB7E-446A-3DD5-CA6F421EF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277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66042-8D4F-9402-B251-9FD99712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4DC231C-3330-F1BB-740E-30BDB8AC45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701C9C-6ED1-4F01-2F94-EA5393D76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3FE3EF-C763-DB73-95B9-781E4B96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3F91C3-B6D7-12AF-A1B2-030E3D34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BA6DC-B562-3682-77DE-6AED23AD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936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B2044-9BCC-44F6-7509-C3E83537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FFDC122-080A-3496-FDE8-03EF2B0E8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3FA195-35D6-E493-6609-5F0BAA902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C9DA78-FD32-234B-DC26-B3D71A52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A9F3E6-7C0A-DB6B-B5DC-8EF5DC28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82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5CE995-8624-DC29-B643-38D204087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9277C7-9BDA-B6B7-0B93-091F1B746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2FA457-AE28-F7E1-D189-CB08B2D2A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8D6C58-B302-28CB-F9D0-76EFB3FE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03A2DA-F1C9-D1E6-7AB2-83D74D27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270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035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30A8D-59AB-AD69-386D-53090FE18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817BEC-BA46-A2C9-D55E-591942D88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1CBBAF-AF5E-2E9C-BE19-F84F22A6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A8191C-90D1-82FB-8DEF-342E8142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6C2F05-04D1-FD62-5C85-4FD42E5C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447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1A449-DB7C-B838-D8CF-22A892D4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284A1A-4BD4-6E4C-205A-642774CA9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2B91B0-5BB7-5B23-8721-62BFBB3A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DD1A93-D0F9-2DB6-441A-FB837FD9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63BBF2-01E2-0CAA-7D27-A24B6FFC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646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F7069-B623-CFB6-6DF1-C320B6A6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4E6CAE-1755-9CFE-3ED2-C9712B373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3DBB45-811C-76B0-AE56-A7168B22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B2C8CA-6DCE-CF43-72DF-6E61C1EA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27B92D-D970-2AFA-EB6E-1EFEB140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256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A62FF-F7CC-6829-01B9-FEFA7596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FAE53D-70CC-CE4F-A09C-276CA409E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5A79A1-6FBF-D358-397E-1B4E8731F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33AD48-0B98-75F2-8976-C7F49970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54EE2A4-18FA-B1C3-6B70-27699465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6192AF-FE8C-F3F2-B8A7-A51414C8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147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E26D7-89B2-D596-EC00-759E72487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51A8BB-3380-D6BB-AC35-F07FB12B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CDE09E-3120-7B51-3D57-E581EADB4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A2B2D0A-7B8F-645D-CF72-61BA2EFC5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3E69CC-4F92-631F-467B-30910F567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2BB678-5AC4-AF3E-92C7-55792A544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3CF70E8-EBA1-FF87-0DD2-6D3F6B2B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FFE7BF1-C493-C5F4-DE6B-550A8E5B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05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A62FF-F7CC-6829-01B9-FEFA7596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FAE53D-70CC-CE4F-A09C-276CA409E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C5A79A1-6FBF-D358-397E-1B4E8731F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33AD48-0B98-75F2-8976-C7F49970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54EE2A4-18FA-B1C3-6B70-27699465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6192AF-FE8C-F3F2-B8A7-A51414C8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50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EEA07A-AFBE-246B-55AA-9FF49EC0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DC6465C-D3BB-4F9F-71AB-7D109B3E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399A38A-A186-8444-68D4-35DEB066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630BAA6-B4C0-8AF8-82BC-DC19BCD8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450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184BDBD-C6F2-DB23-5A83-03659EF0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67C38-18D4-50F4-4060-F7A4CF2E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38EE08-0CE6-B9C1-4E84-27721084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20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B2550-A547-B323-2BFC-B33123AA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A4A8DE-F960-95E2-B703-19E8E4CD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E7BA96F-26F1-C45F-F065-8FB04BB88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50A6B8-F20E-BEF1-A84F-0726CA8C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4EF774-BF52-3932-DE70-055AE81F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8A90A6-09B8-B1F6-A19D-3E93428F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694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D1D13-3A72-AE7C-9B1E-AEC9BD27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B74CBFA-1D40-512A-7810-62C8E691E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CD6F32-1D44-DB04-8D9F-FDCF81D7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1B1DA7-E985-0792-BB03-03FB3112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E9EBB4-E4D2-C82E-C2BA-086142DF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2EFC147-C7D2-0E8F-BBD7-5E6DFCEA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992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5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02C6C-FB9D-33F2-9FA8-83165A86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C41836-9B00-45AE-D293-A77E29F69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E46F72-B271-52E8-8B72-5BBDB079B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97F8DD-DCEF-F052-26EA-686B3170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E1871-5073-55C3-85F9-A85C55FD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423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5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9A6818-C1F3-4F70-42F7-19A2571B1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9CF77D2-1B65-88F5-5311-1C6615C60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14ABDC-0EDF-DDF1-36CB-90F834F5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761BF4-29B1-3ECD-4106-F8560C5B6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9CF7A0-5482-0CAF-B42F-E8A20D0B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267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B0460C-CEFC-0624-09B0-0ADBA87E3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EFEF73-6190-8CD8-1106-EB32E165F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A3AA78-ED5B-1AF0-33DC-A1A91E35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86FD27-AE2F-BF7C-991D-BB1D8D7A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DA3DAF-575C-4D18-04AB-0C8C57EB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828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A4D493-8364-E051-7D6B-6B5402C6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04CC55-A005-D7F2-BEAB-D2F90FA2F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EFDD2B-7524-C6D3-02F2-32EE6442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E2908F-C5C2-9D28-23AA-C268E5824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3AD227-96A6-765E-0122-592EF0F6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5978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476DC-4FC4-AAE1-606E-91B42D56A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5A1B44-B74E-9384-0D5E-381FF9BFD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AD2F0E-612A-879B-0440-BD70440B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C8730E-34C2-DEA1-A14F-CC9403943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800227-1F4F-D8BB-0E24-D88A19A7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277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F17D1-E040-D34B-E6CF-C3DC93E72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3596E4-95A1-7B08-B76D-E461607D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2740FD7-EE11-77A9-E538-283DACA9E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642F02-0DAC-0B5A-5D75-BC7EE2DD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2B8511-9C75-5856-F3AE-886DD96A9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EA3240-8DEA-2D56-8654-FF99D4B5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67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E26D7-89B2-D596-EC00-759E72487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51A8BB-3380-D6BB-AC35-F07FB12B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CDE09E-3120-7B51-3D57-E581EADB4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A2B2D0A-7B8F-645D-CF72-61BA2EFC5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3E69CC-4F92-631F-467B-30910F567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2BB678-5AC4-AF3E-92C7-55792A544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3CF70E8-EBA1-FF87-0DD2-6D3F6B2B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FFE7BF1-C493-C5F4-DE6B-550A8E5B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2644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18AF4-E71F-60C1-6151-9D5C91D5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625AD5-6986-9796-7C64-1E0B2C128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B0F672-3F1B-FEAE-920D-350C083F5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15D7F9-51B3-59BF-D13C-F75E6595D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E0C8C9-EF95-E646-4DD1-3C11BF878B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640BD8-CB98-F3D6-4460-88932D48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BE6539E-AE5D-05E4-876A-89BD1558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13119F4-852F-C778-10EE-3160E786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204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D0C4A-129F-72F1-4DD9-11046D31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D6FDA66-9E6F-3C70-5904-A04EAFF2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6877094-2C88-02E5-E108-6EEA1BE9D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6C010E0-2AB7-2BA0-A82B-C9CBA9DC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267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8EF287-F16F-3C9F-8810-08505917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AADEE38-44F0-7DD3-A4A5-5119B56DA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59B4F1-ADCF-5FB2-01AC-5B33AF77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608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F954DA-0B2B-3494-8A25-9CAF68C4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DD82ED-53DE-54C8-4224-741EA43EC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456131-7866-1167-86F0-204F7D3BD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C7B3EF-FA7F-BD3F-AC24-50E752D9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BEEC41-D076-4159-2D32-1F41AAB0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19EC4D-CD73-8A5D-C21A-CD6776F5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61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6DEB2-A40E-1B26-FE75-325C58FB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14ADB04-9440-9118-310F-54A6E7BB0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3BCD72-AC2E-4255-7FDD-3F6F4A922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8331C0-9C8B-5296-E775-A93D477C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D6F0F6B-B70E-344D-CE9C-C1B40C327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9047DB-6307-2262-BB7F-EAB1D759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952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494535-ECD3-47E8-66D7-CDB839EA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E78F345-3759-3876-95FE-84602EDB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3D47A6-E0E9-4C12-F5A5-D937C4349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6F1AB8-6884-EFA1-AE46-A2AC6506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146428-1689-1B74-9111-9359E2F4F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5582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4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8D1A64-10FE-A748-0C2F-F36EA7221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EED6B11-C941-8707-8DE1-6041BED7C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A5E7BE-5C3E-FB0F-EEAB-55CA9F26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027B-BC56-476E-B6B5-35E29FF702C2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05FD04-2612-E1C1-B7E7-43679A6D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C2323E-962E-A8CD-B145-F90ABC32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CAF5-C1C6-421E-A6DC-0FB07C85B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4410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766D5F-BFB0-6271-1DBF-DCDB01D83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D2891A-CCEB-30E4-E0D6-63AB29968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AF8D64-1812-1586-B6AC-72008956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7800AD-BBA5-8BBC-C3BE-43B166873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290097-5140-71D6-1543-CFB0C6BE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6435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756C0-1A27-1D00-8D05-AABED8929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56B401-1937-E57C-5F9A-A87FE9F2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9D5B0C-ADE9-FB87-F12F-25B08019C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AB843E-E145-F79C-A9AE-77B0B2364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BDFE7D-51C7-CAE7-96E5-C296BC77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337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3F14F-D338-1E7C-06B6-A59F2FD3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04BC66-5F9A-0FEF-A517-C1949C2CE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4DC5B1-E865-94C0-FD46-DB639C361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6CB87A-F4D8-CDE1-A81E-0A7687CD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64F817-3F11-BEC9-D72B-2E2A1CD0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77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EEA07A-AFBE-246B-55AA-9FF49EC0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DC6465C-D3BB-4F9F-71AB-7D109B3E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399A38A-A186-8444-68D4-35DEB066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630BAA6-B4C0-8AF8-82BC-DC19BCD8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3035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68BA9-CDBB-95B5-5ACD-52DEBC3A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4C20C0-4A9E-2B1A-F908-135CF2DA3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86BCDD-2197-D268-0C2A-BBC141061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3758DF-5611-0399-CA77-B98A2FE4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82C9AA-EC96-02E9-53BC-A7F4097B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ECBA99-CE90-E644-BD5C-97F8FC246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245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B2017-DEAA-5BBF-1F80-D74E8D74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615C6C-1602-EEC5-A8E6-F213EB73E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ECA0E9-B2D6-9B81-6AB7-2F8A3B37D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5AAA7F-8CE1-6DB9-C349-E1223B292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2304EE4-4986-DE3A-A874-9F97FBC89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DC00791-FDE9-4BB9-BCE2-72B63ADC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5BC123F-CF8F-6AE2-3D08-89483DC8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213235C-E396-B5C2-1DDB-B39D8997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7793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C46EBD-5240-2163-0EF1-73E6315E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2961DD-113A-2680-7230-3236D567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6417818-D2F5-FC8C-6FE9-3407F804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81D137D-6E6A-8BAA-F7C6-22495CB7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703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FA388E5-B711-3A63-8B77-31050403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D36A67-2D57-A782-1C10-460B72CCD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90BA7E-31B5-3AC2-A63C-F0170857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663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9C565-9EAE-8A84-4830-963C7B7A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9ECBD5-E7E1-5E59-AD88-39A3514A3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29ABA6-E632-934B-7E44-C8DCE9A72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73B2D6-53F7-EE29-9E30-429BA9FC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556B316-08CC-772F-6FFE-8313D4B89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F6B6AD-BB7E-446A-3DD5-CA6F421EF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998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966042-8D4F-9402-B251-9FD99712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4DC231C-3330-F1BB-740E-30BDB8AC45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701C9C-6ED1-4F01-2F94-EA5393D76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3FE3EF-C763-DB73-95B9-781E4B96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3F91C3-B6D7-12AF-A1B2-030E3D34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BA6DC-B562-3682-77DE-6AED23AD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7145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B2044-9BCC-44F6-7509-C3E83537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FFDC122-080A-3496-FDE8-03EF2B0E8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3FA195-35D6-E493-6609-5F0BAA902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C9DA78-FD32-234B-DC26-B3D71A52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A9F3E6-7C0A-DB6B-B5DC-8EF5DC28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551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5CE995-8624-DC29-B643-38D204087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9277C7-9BDA-B6B7-0B93-091F1B746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2FA457-AE28-F7E1-D189-CB08B2D2A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C85D-27C8-44EE-9B82-9811BDEF0AAC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8D6C58-B302-28CB-F9D0-76EFB3FE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03A2DA-F1C9-D1E6-7AB2-83D74D27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7565B-7432-4229-977F-F18CCAC5D8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6713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1_Background 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8566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5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184BDBD-C6F2-DB23-5A83-03659EF0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67C38-18D4-50F4-4060-F7A4CF2E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38EE08-0CE6-B9C1-4E84-27721084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795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9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580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009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453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345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167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928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27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38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B2550-A547-B323-2BFC-B33123AA7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A4A8DE-F960-95E2-B703-19E8E4CD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E7BA96F-26F1-C45F-F065-8FB04BB88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50A6B8-F20E-BEF1-A84F-0726CA8C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4EF774-BF52-3932-DE70-055AE81F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8A90A6-09B8-B1F6-A19D-3E93428F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99485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709ED-CED0-ED88-2ED2-C78B3CF26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8028B7-DDDB-2DC9-F73E-946C7F62D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714FA5-26DF-759C-F034-35E9DEE3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67DBF9-D954-16E8-F5B1-61D2C03A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B55DC-FABF-55A7-60CF-ECC14048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1602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A6C41-C931-D9DD-DF5E-42D93DD3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2C3FB-E27E-E7ED-17AE-84D1F8BAD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9B2AF-2492-376D-87EB-0D74A12D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78AE7A-973A-F870-7D5D-7D16FBD4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E51260-31E5-4315-CF66-5AF1D12E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8033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ED970-68E8-03E1-4A18-D0D3239E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3F215D-0C42-E6BE-C1CB-61E476F7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F5887-E474-3701-4561-995D4210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A5DA5B-0E55-3987-87A7-B303D24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077953-8BF1-1C59-B56E-D3F59C6B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61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63C81-7CDA-81ED-B486-D2967EDA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D2B28A-5E05-0478-D6B4-90423900F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A55FBB-C202-0406-D249-3E34CE82D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CC75CF-5142-A560-8A10-1F06286C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8DBADB-67F7-478C-9072-F3CA9EFF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DB08D6-28A9-97D6-83F2-D027251A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2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B214F-8BE6-74A7-09A5-FE3D5231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A81B18-09E8-4D81-7F6A-18BD90461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CF5C751-AF1C-E798-F4F8-84A422340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0AF7EA-29A9-3309-DF6A-9043AE966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5AAC95-846F-46D5-D4A4-BF133E880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15B7F6A-1692-DF0A-5196-80AD802D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0047DC0-AB82-EB8E-F79B-7617D69BE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0AB999-FBC9-8E71-A788-1A3BC12F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7887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EE900-8E87-95ED-9375-0344C1DB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6C7A46F-AEE5-92DE-C955-086F5A35B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8D3776-EA3D-F8F6-79E2-CA17D643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92D6E2-24B3-8A3F-4262-F4024E73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4054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5207A77-8E52-693E-A014-2157B942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EE1BB7-7540-18DE-0D1D-9173F48D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B511E2-2D5F-D99A-678D-9101F1E2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6115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2AE84-0E7E-0527-A4F2-6167DD1CA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06F7B1-9931-3598-90D9-C08FBE6D7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9C37DB-366A-7CEE-6080-D0C086AE4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7E03E5-7B88-B25E-446A-DE76A0471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FA5F28-EF39-CC0E-C50F-2B003BC43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260E66-12E3-8A60-9D1D-8AF51401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890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2DDBB-6926-A38A-C786-AB38DEE5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B24000D-88FE-0D1E-E317-53EFE41D6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FACB9D-C06A-BA06-9EAC-8BA5307B9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8D5441-E84F-C01B-07A8-9DFE2E42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A062AD-DBC7-497A-DAC0-79BEBF6E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4FAD0B-6F20-2FFF-7EDA-887C7A8A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009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30694-3928-A1C1-E80B-A959DF78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89669B4-C675-6BEC-D547-FA78785FC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799139-C612-6224-916B-902C9AAF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EBBFFB-4011-4CC3-D684-CE80950B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C2002A-E0BD-004A-1B2E-436BB68C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996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D1D13-3A72-AE7C-9B1E-AEC9BD27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B74CBFA-1D40-512A-7810-62C8E691E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CD6F32-1D44-DB04-8D9F-FDCF81D77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1B1DA7-E985-0792-BB03-03FB3112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E9EBB4-E4D2-C82E-C2BA-086142DF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2EFC147-C7D2-0E8F-BBD7-5E6DFCEA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38213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493A0F-A9BD-C986-5953-0DCF1975CF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4921529-1D91-7BE2-00C6-0AC297D27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E06FC6-CC64-7830-7386-FADDC8C2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5B3827-85D6-07E3-FA64-243AFFE6D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A6B1AC-E846-8609-481C-B9062C66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2443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-subtítulo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a_ppt_GO3.jp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36D2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95" y="261472"/>
            <a:ext cx="11579412" cy="6335059"/>
          </a:xfrm>
          <a:prstGeom prst="roundRect">
            <a:avLst>
              <a:gd name="adj" fmla="val 4815"/>
            </a:avLst>
          </a:prstGeom>
        </p:spPr>
      </p:pic>
      <p:sp>
        <p:nvSpPr>
          <p:cNvPr id="15" name="Título 1"/>
          <p:cNvSpPr>
            <a:spLocks noGrp="1"/>
          </p:cNvSpPr>
          <p:nvPr>
            <p:ph type="ctrTitle" hasCustomPrompt="1"/>
          </p:nvPr>
        </p:nvSpPr>
        <p:spPr>
          <a:xfrm>
            <a:off x="3797599" y="2265528"/>
            <a:ext cx="7964128" cy="1461205"/>
          </a:xfrm>
          <a:prstGeom prst="rect">
            <a:avLst/>
          </a:prstGeom>
        </p:spPr>
        <p:txBody>
          <a:bodyPr anchor="b"/>
          <a:lstStyle>
            <a:lvl1pPr algn="l">
              <a:defRPr sz="4000" b="1" cap="all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subtítulo mestre</a:t>
            </a:r>
          </a:p>
        </p:txBody>
      </p:sp>
      <p:sp>
        <p:nvSpPr>
          <p:cNvPr id="16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852191" y="3838342"/>
            <a:ext cx="7964128" cy="8278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 dirty="0"/>
              <a:t>Para os subtítulos das seções, evite trabalhar com frases </a:t>
            </a:r>
            <a:br>
              <a:rPr lang="pt-BR" dirty="0"/>
            </a:br>
            <a:r>
              <a:rPr lang="pt-BR" dirty="0"/>
              <a:t>muito extensas, seja claro e objetivo.</a:t>
            </a:r>
          </a:p>
        </p:txBody>
      </p:sp>
    </p:spTree>
    <p:extLst>
      <p:ext uri="{BB962C8B-B14F-4D97-AF65-F5344CB8AC3E}">
        <p14:creationId xmlns:p14="http://schemas.microsoft.com/office/powerpoint/2010/main" val="9937398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6"/>
          <p:cNvSpPr txBox="1">
            <a:spLocks noGrp="1"/>
          </p:cNvSpPr>
          <p:nvPr>
            <p:ph type="title"/>
          </p:nvPr>
        </p:nvSpPr>
        <p:spPr>
          <a:xfrm>
            <a:off x="1197233" y="711233"/>
            <a:ext cx="4008000" cy="114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5" name="Google Shape;245;p106"/>
          <p:cNvSpPr txBox="1">
            <a:spLocks noGrp="1"/>
          </p:cNvSpPr>
          <p:nvPr>
            <p:ph type="subTitle" idx="1"/>
          </p:nvPr>
        </p:nvSpPr>
        <p:spPr>
          <a:xfrm>
            <a:off x="5494433" y="2508267"/>
            <a:ext cx="4008000" cy="4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06"/>
          <p:cNvSpPr txBox="1">
            <a:spLocks noGrp="1"/>
          </p:cNvSpPr>
          <p:nvPr>
            <p:ph type="subTitle" idx="2"/>
          </p:nvPr>
        </p:nvSpPr>
        <p:spPr>
          <a:xfrm>
            <a:off x="5494433" y="2997533"/>
            <a:ext cx="4008000" cy="17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06"/>
          <p:cNvSpPr/>
          <p:nvPr/>
        </p:nvSpPr>
        <p:spPr>
          <a:xfrm rot="5400000">
            <a:off x="9791087" y="5006087"/>
            <a:ext cx="1143200" cy="11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06"/>
          <p:cNvSpPr/>
          <p:nvPr/>
        </p:nvSpPr>
        <p:spPr>
          <a:xfrm rot="5400000">
            <a:off x="9791087" y="3573587"/>
            <a:ext cx="1143200" cy="11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06"/>
          <p:cNvSpPr/>
          <p:nvPr/>
        </p:nvSpPr>
        <p:spPr>
          <a:xfrm rot="5400000">
            <a:off x="8359880" y="5006069"/>
            <a:ext cx="1143200" cy="11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773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00DF2896-6AC6-4FCA-892E-3019D45DDB1B}" type="datetimeFigureOut">
              <a:rPr lang="en-US" altLang="pt-BR"/>
              <a:pPr>
                <a:defRPr/>
              </a:pPr>
              <a:t>9/10/2025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618832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335996" y="284019"/>
            <a:ext cx="11520011" cy="6289964"/>
          </a:xfrm>
          <a:prstGeom prst="roundRect">
            <a:avLst>
              <a:gd name="adj" fmla="val 621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sz="quarter" idx="10"/>
          </p:nvPr>
        </p:nvSpPr>
        <p:spPr>
          <a:xfrm>
            <a:off x="2135188" y="1262455"/>
            <a:ext cx="7956551" cy="4950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pt-BR" sz="2800" b="1" kern="1200" dirty="0" smtClean="0">
                <a:solidFill>
                  <a:srgbClr val="0081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2" name="Espaço Reservado para Conteúdo 31"/>
          <p:cNvSpPr>
            <a:spLocks noGrp="1"/>
          </p:cNvSpPr>
          <p:nvPr>
            <p:ph sz="quarter" idx="11" hasCustomPrompt="1"/>
          </p:nvPr>
        </p:nvSpPr>
        <p:spPr>
          <a:xfrm>
            <a:off x="2135188" y="1631054"/>
            <a:ext cx="7956551" cy="3451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rgbClr val="0081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pt-BR"/>
              <a:t>Caso tenha um subtítulo, inserir aqui</a:t>
            </a:r>
          </a:p>
        </p:txBody>
      </p:sp>
      <p:sp>
        <p:nvSpPr>
          <p:cNvPr id="34" name="Espaço Reservado para Texto 33"/>
          <p:cNvSpPr>
            <a:spLocks noGrp="1"/>
          </p:cNvSpPr>
          <p:nvPr>
            <p:ph type="body" sz="quarter" idx="12" hasCustomPrompt="1"/>
          </p:nvPr>
        </p:nvSpPr>
        <p:spPr>
          <a:xfrm>
            <a:off x="2148102" y="2138364"/>
            <a:ext cx="7956551" cy="3990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lnSpc>
                <a:spcPct val="100000"/>
              </a:lnSpc>
              <a:buNone/>
            </a:pPr>
            <a:r>
              <a:rPr lang="pt-BR" sz="1600">
                <a:latin typeface="Arial" panose="020B0604020202020204" pitchFamily="34" charset="0"/>
                <a:cs typeface="Arial" panose="020B0604020202020204" pitchFamily="34" charset="0"/>
              </a:rPr>
              <a:t>Conteúdo em fonte ARIAL </a:t>
            </a:r>
            <a:r>
              <a:rPr lang="pt-BR" sz="1600" err="1">
                <a:latin typeface="Arial" panose="020B0604020202020204" pitchFamily="34" charset="0"/>
                <a:cs typeface="Arial" panose="020B0604020202020204" pitchFamily="34" charset="0"/>
              </a:rPr>
              <a:t>tama</a:t>
            </a:r>
            <a:endParaRPr lang="pt-B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474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00DF2896-6AC6-4FCA-892E-3019D45DDB1B}" type="datetimeFigureOut">
              <a:rPr lang="en-US" altLang="pt-BR"/>
              <a:pPr>
                <a:defRPr/>
              </a:pPr>
              <a:t>9/10/2025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851702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709ED-CED0-ED88-2ED2-C78B3CF26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8028B7-DDDB-2DC9-F73E-946C7F62D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714FA5-26DF-759C-F034-35E9DEE3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67DBF9-D954-16E8-F5B1-61D2C03A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B55DC-FABF-55A7-60CF-ECC14048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1395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A6C41-C931-D9DD-DF5E-42D93DD3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2C3FB-E27E-E7ED-17AE-84D1F8BAD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9B2AF-2492-376D-87EB-0D74A12D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78AE7A-973A-F870-7D5D-7D16FBD4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E51260-31E5-4315-CF66-5AF1D12E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92141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ED970-68E8-03E1-4A18-D0D3239E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3F215D-0C42-E6BE-C1CB-61E476F7C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F5887-E474-3701-4561-995D4210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A5DA5B-0E55-3987-87A7-B303D24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077953-8BF1-1C59-B56E-D3F59C6B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651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63C81-7CDA-81ED-B486-D2967EDA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D2B28A-5E05-0478-D6B4-90423900F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A55FBB-C202-0406-D249-3E34CE82D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CC75CF-5142-A560-8A10-1F06286C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8DBADB-67F7-478C-9072-F3CA9EFF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DB08D6-28A9-97D6-83F2-D027251A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5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13.xml"/><Relationship Id="rId42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41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40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Relationship Id="rId43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26" Type="http://schemas.openxmlformats.org/officeDocument/2006/relationships/slideLayout" Target="../slideLayouts/slideLayout148.xml"/><Relationship Id="rId39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43.xml"/><Relationship Id="rId34" Type="http://schemas.openxmlformats.org/officeDocument/2006/relationships/slideLayout" Target="../slideLayouts/slideLayout156.xml"/><Relationship Id="rId42" Type="http://schemas.openxmlformats.org/officeDocument/2006/relationships/slideLayout" Target="../slideLayouts/slideLayout164.xml"/><Relationship Id="rId47" Type="http://schemas.openxmlformats.org/officeDocument/2006/relationships/slideLayout" Target="../slideLayouts/slideLayout169.xml"/><Relationship Id="rId50" Type="http://schemas.openxmlformats.org/officeDocument/2006/relationships/slideLayout" Target="../slideLayouts/slideLayout172.xml"/><Relationship Id="rId55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33.xml"/><Relationship Id="rId24" Type="http://schemas.openxmlformats.org/officeDocument/2006/relationships/slideLayout" Target="../slideLayouts/slideLayout146.xml"/><Relationship Id="rId32" Type="http://schemas.openxmlformats.org/officeDocument/2006/relationships/slideLayout" Target="../slideLayouts/slideLayout154.xml"/><Relationship Id="rId37" Type="http://schemas.openxmlformats.org/officeDocument/2006/relationships/slideLayout" Target="../slideLayouts/slideLayout159.xml"/><Relationship Id="rId40" Type="http://schemas.openxmlformats.org/officeDocument/2006/relationships/slideLayout" Target="../slideLayouts/slideLayout162.xml"/><Relationship Id="rId45" Type="http://schemas.openxmlformats.org/officeDocument/2006/relationships/slideLayout" Target="../slideLayouts/slideLayout167.xml"/><Relationship Id="rId53" Type="http://schemas.openxmlformats.org/officeDocument/2006/relationships/slideLayout" Target="../slideLayouts/slideLayout175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Relationship Id="rId27" Type="http://schemas.openxmlformats.org/officeDocument/2006/relationships/slideLayout" Target="../slideLayouts/slideLayout149.xml"/><Relationship Id="rId30" Type="http://schemas.openxmlformats.org/officeDocument/2006/relationships/slideLayout" Target="../slideLayouts/slideLayout152.xml"/><Relationship Id="rId35" Type="http://schemas.openxmlformats.org/officeDocument/2006/relationships/slideLayout" Target="../slideLayouts/slideLayout157.xml"/><Relationship Id="rId43" Type="http://schemas.openxmlformats.org/officeDocument/2006/relationships/slideLayout" Target="../slideLayouts/slideLayout165.xml"/><Relationship Id="rId48" Type="http://schemas.openxmlformats.org/officeDocument/2006/relationships/slideLayout" Target="../slideLayouts/slideLayout170.xml"/><Relationship Id="rId56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30.xml"/><Relationship Id="rId51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5" Type="http://schemas.openxmlformats.org/officeDocument/2006/relationships/slideLayout" Target="../slideLayouts/slideLayout147.xml"/><Relationship Id="rId33" Type="http://schemas.openxmlformats.org/officeDocument/2006/relationships/slideLayout" Target="../slideLayouts/slideLayout155.xml"/><Relationship Id="rId38" Type="http://schemas.openxmlformats.org/officeDocument/2006/relationships/slideLayout" Target="../slideLayouts/slideLayout160.xml"/><Relationship Id="rId4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42.xml"/><Relationship Id="rId41" Type="http://schemas.openxmlformats.org/officeDocument/2006/relationships/slideLayout" Target="../slideLayouts/slideLayout163.xml"/><Relationship Id="rId54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7.xml"/><Relationship Id="rId23" Type="http://schemas.openxmlformats.org/officeDocument/2006/relationships/slideLayout" Target="../slideLayouts/slideLayout145.xml"/><Relationship Id="rId28" Type="http://schemas.openxmlformats.org/officeDocument/2006/relationships/slideLayout" Target="../slideLayouts/slideLayout150.xml"/><Relationship Id="rId36" Type="http://schemas.openxmlformats.org/officeDocument/2006/relationships/slideLayout" Target="../slideLayouts/slideLayout158.xml"/><Relationship Id="rId49" Type="http://schemas.openxmlformats.org/officeDocument/2006/relationships/slideLayout" Target="../slideLayouts/slideLayout171.xml"/><Relationship Id="rId57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53.xml"/><Relationship Id="rId44" Type="http://schemas.openxmlformats.org/officeDocument/2006/relationships/slideLayout" Target="../slideLayouts/slideLayout166.xml"/><Relationship Id="rId52" Type="http://schemas.openxmlformats.org/officeDocument/2006/relationships/slideLayout" Target="../slideLayouts/slideLayout1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195.xml"/><Relationship Id="rId21" Type="http://schemas.openxmlformats.org/officeDocument/2006/relationships/slideLayout" Target="../slideLayouts/slideLayout213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25" Type="http://schemas.openxmlformats.org/officeDocument/2006/relationships/slideLayout" Target="../slideLayouts/slideLayout217.xml"/><Relationship Id="rId33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20" Type="http://schemas.openxmlformats.org/officeDocument/2006/relationships/slideLayout" Target="../slideLayouts/slideLayout212.xml"/><Relationship Id="rId29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24" Type="http://schemas.openxmlformats.org/officeDocument/2006/relationships/slideLayout" Target="../slideLayouts/slideLayout216.xml"/><Relationship Id="rId32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23" Type="http://schemas.openxmlformats.org/officeDocument/2006/relationships/slideLayout" Target="../slideLayouts/slideLayout215.xml"/><Relationship Id="rId28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02.xml"/><Relationship Id="rId19" Type="http://schemas.openxmlformats.org/officeDocument/2006/relationships/slideLayout" Target="../slideLayouts/slideLayout211.xml"/><Relationship Id="rId31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Relationship Id="rId22" Type="http://schemas.openxmlformats.org/officeDocument/2006/relationships/slideLayout" Target="../slideLayouts/slideLayout214.xml"/><Relationship Id="rId27" Type="http://schemas.openxmlformats.org/officeDocument/2006/relationships/slideLayout" Target="../slideLayouts/slideLayout219.xml"/><Relationship Id="rId30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D26D393-2A34-F0AF-71ED-932A5D6E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9C8B65-07F1-2E27-8170-EC9CEDF8C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448979-23C4-1182-58D0-622A298AD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8180D-6C1B-439A-AF14-9D9C12E75255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E982FC-F715-CB78-0146-051F8B605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53202E-ED52-DF56-2830-D86673291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7A29AA-4FA6-4395-8DA1-9F7670D0E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12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79" r:id="rId34"/>
    <p:sldLayoutId id="2147484253" r:id="rId35"/>
    <p:sldLayoutId id="2147484254" r:id="rId36"/>
    <p:sldLayoutId id="2147484255" r:id="rId37"/>
    <p:sldLayoutId id="2147484256" r:id="rId38"/>
    <p:sldLayoutId id="2147484257" r:id="rId39"/>
    <p:sldLayoutId id="2147484258" r:id="rId40"/>
    <p:sldLayoutId id="2147484259" r:id="rId41"/>
    <p:sldLayoutId id="2147484260" r:id="rId42"/>
    <p:sldLayoutId id="2147484261" r:id="rId43"/>
    <p:sldLayoutId id="2147484262" r:id="rId44"/>
    <p:sldLayoutId id="2147484263" r:id="rId45"/>
    <p:sldLayoutId id="2147484264" r:id="rId46"/>
    <p:sldLayoutId id="2147484265" r:id="rId47"/>
    <p:sldLayoutId id="2147484266" r:id="rId48"/>
    <p:sldLayoutId id="2147484267" r:id="rId49"/>
    <p:sldLayoutId id="2147484268" r:id="rId50"/>
    <p:sldLayoutId id="2147484269" r:id="rId51"/>
    <p:sldLayoutId id="2147484270" r:id="rId52"/>
    <p:sldLayoutId id="2147484271" r:id="rId53"/>
    <p:sldLayoutId id="2147484272" r:id="rId54"/>
    <p:sldLayoutId id="2147484273" r:id="rId55"/>
    <p:sldLayoutId id="2147484274" r:id="rId56"/>
    <p:sldLayoutId id="2147484275" r:id="rId57"/>
    <p:sldLayoutId id="2147484276" r:id="rId58"/>
    <p:sldLayoutId id="2147484277" r:id="rId59"/>
    <p:sldLayoutId id="2147484278" r:id="rId60"/>
    <p:sldLayoutId id="2147484279" r:id="rId61"/>
    <p:sldLayoutId id="2147484280" r:id="rId62"/>
    <p:sldLayoutId id="2147484281" r:id="rId63"/>
    <p:sldLayoutId id="2147484282" r:id="rId64"/>
    <p:sldLayoutId id="2147484283" r:id="rId65"/>
    <p:sldLayoutId id="2147484284" r:id="rId66"/>
    <p:sldLayoutId id="2147484285" r:id="rId67"/>
    <p:sldLayoutId id="2147484286" r:id="rId6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6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1F1BD79-116B-789E-C00A-48553511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ED3E50-1EA1-6529-8C62-B48BB894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7AAF61-8FBD-1192-C01B-5214B9493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6D9597-79C3-3D27-54C9-8D495F9F2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4EF75C-9AF5-EF66-3554-A40A0351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10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716" r:id="rId15"/>
    <p:sldLayoutId id="2147483731" r:id="rId16"/>
    <p:sldLayoutId id="2147484207" r:id="rId17"/>
    <p:sldLayoutId id="2147484208" r:id="rId18"/>
    <p:sldLayoutId id="2147484209" r:id="rId19"/>
    <p:sldLayoutId id="2147484210" r:id="rId20"/>
    <p:sldLayoutId id="2147484211" r:id="rId21"/>
    <p:sldLayoutId id="2147484212" r:id="rId22"/>
    <p:sldLayoutId id="2147484213" r:id="rId23"/>
    <p:sldLayoutId id="2147484214" r:id="rId24"/>
    <p:sldLayoutId id="2147484215" r:id="rId25"/>
    <p:sldLayoutId id="2147484216" r:id="rId26"/>
    <p:sldLayoutId id="2147484217" r:id="rId27"/>
    <p:sldLayoutId id="2147484218" r:id="rId28"/>
    <p:sldLayoutId id="2147484219" r:id="rId29"/>
    <p:sldLayoutId id="2147484220" r:id="rId30"/>
    <p:sldLayoutId id="2147484222" r:id="rId31"/>
    <p:sldLayoutId id="2147484223" r:id="rId32"/>
    <p:sldLayoutId id="2147484224" r:id="rId33"/>
    <p:sldLayoutId id="2147484225" r:id="rId34"/>
    <p:sldLayoutId id="2147484226" r:id="rId35"/>
    <p:sldLayoutId id="2147484227" r:id="rId36"/>
    <p:sldLayoutId id="2147484228" r:id="rId37"/>
    <p:sldLayoutId id="2147484229" r:id="rId38"/>
    <p:sldLayoutId id="2147484235" r:id="rId39"/>
    <p:sldLayoutId id="2147484236" r:id="rId40"/>
    <p:sldLayoutId id="2147484338" r:id="rId41"/>
    <p:sldLayoutId id="2147484343" r:id="rId42"/>
    <p:sldLayoutId id="2147484433" r:id="rId4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4FD12F-1053-425D-BE9B-4332954B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1167C6-6637-49B3-9D0E-66EE37CF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30391-A4F7-4871-A5DD-AE9FFBC86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D21FA-6978-44B8-84AB-48FC1F83211F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4C9BC-D9B2-4014-A5BA-F878A0E4B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C7C337-5CEA-4443-99C8-CC45591C7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F022C-3335-42A7-898A-0D113FED9C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94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  <p:sldLayoutId id="2147483938" r:id="rId23"/>
    <p:sldLayoutId id="2147483939" r:id="rId24"/>
    <p:sldLayoutId id="2147483940" r:id="rId25"/>
    <p:sldLayoutId id="2147483941" r:id="rId26"/>
    <p:sldLayoutId id="2147483942" r:id="rId27"/>
    <p:sldLayoutId id="2147483943" r:id="rId28"/>
    <p:sldLayoutId id="2147483944" r:id="rId29"/>
    <p:sldLayoutId id="2147483945" r:id="rId30"/>
    <p:sldLayoutId id="2147483946" r:id="rId31"/>
    <p:sldLayoutId id="2147483947" r:id="rId32"/>
    <p:sldLayoutId id="2147483948" r:id="rId33"/>
    <p:sldLayoutId id="2147483949" r:id="rId34"/>
    <p:sldLayoutId id="2147483950" r:id="rId35"/>
    <p:sldLayoutId id="2147483951" r:id="rId36"/>
    <p:sldLayoutId id="2147483952" r:id="rId37"/>
    <p:sldLayoutId id="2147483953" r:id="rId38"/>
    <p:sldLayoutId id="2147483954" r:id="rId39"/>
    <p:sldLayoutId id="2147483955" r:id="rId40"/>
    <p:sldLayoutId id="2147483956" r:id="rId41"/>
    <p:sldLayoutId id="2147483957" r:id="rId42"/>
    <p:sldLayoutId id="2147483958" r:id="rId43"/>
    <p:sldLayoutId id="2147483959" r:id="rId44"/>
    <p:sldLayoutId id="2147483960" r:id="rId45"/>
    <p:sldLayoutId id="2147483961" r:id="rId46"/>
    <p:sldLayoutId id="2147483962" r:id="rId47"/>
    <p:sldLayoutId id="2147483963" r:id="rId48"/>
    <p:sldLayoutId id="2147483964" r:id="rId49"/>
    <p:sldLayoutId id="2147483965" r:id="rId50"/>
    <p:sldLayoutId id="2147483966" r:id="rId51"/>
    <p:sldLayoutId id="2147483967" r:id="rId52"/>
    <p:sldLayoutId id="2147483968" r:id="rId53"/>
    <p:sldLayoutId id="2147483969" r:id="rId54"/>
    <p:sldLayoutId id="2147483970" r:id="rId55"/>
    <p:sldLayoutId id="2147483971" r:id="rId56"/>
    <p:sldLayoutId id="2147483972" r:id="rId5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1F1BD79-116B-789E-C00A-48553511A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ED3E50-1EA1-6529-8C62-B48BB894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7AAF61-8FBD-1192-C01B-5214B9493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0E7E2-17AF-4A4A-BEB9-C7677C712B2D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6D9597-79C3-3D27-54C9-8D495F9F2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4EF75C-9AF5-EF66-3554-A40A0351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78918-59BB-D349-8976-52C4D49D2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45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  <p:sldLayoutId id="21474843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Google Shape;245;p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7732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  <p:sldLayoutId id="2147484412" r:id="rId13"/>
    <p:sldLayoutId id="2147484413" r:id="rId14"/>
    <p:sldLayoutId id="2147484414" r:id="rId15"/>
    <p:sldLayoutId id="2147484415" r:id="rId16"/>
    <p:sldLayoutId id="2147484416" r:id="rId17"/>
    <p:sldLayoutId id="2147484417" r:id="rId18"/>
    <p:sldLayoutId id="2147484418" r:id="rId19"/>
    <p:sldLayoutId id="2147484419" r:id="rId20"/>
    <p:sldLayoutId id="2147484420" r:id="rId21"/>
    <p:sldLayoutId id="2147484421" r:id="rId22"/>
    <p:sldLayoutId id="2147484422" r:id="rId23"/>
    <p:sldLayoutId id="2147484423" r:id="rId24"/>
    <p:sldLayoutId id="2147484424" r:id="rId25"/>
    <p:sldLayoutId id="2147484425" r:id="rId26"/>
    <p:sldLayoutId id="2147484426" r:id="rId27"/>
    <p:sldLayoutId id="2147484427" r:id="rId28"/>
    <p:sldLayoutId id="2147484428" r:id="rId29"/>
    <p:sldLayoutId id="2147484429" r:id="rId30"/>
    <p:sldLayoutId id="2147484430" r:id="rId31"/>
    <p:sldLayoutId id="2147484431" r:id="rId32"/>
    <p:sldLayoutId id="2147484432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83102E1-7967-BD33-4ACF-376654EA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Clique para editar o título Mestre</a:t>
            </a:r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62232A-359E-A266-472F-C612A55E3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 para editar os estilos de texto Mestres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5BC83B-6C02-9273-9CCF-E36D6FB70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05A4BA-BCE4-482B-9839-2F37DBB4E63E}" type="datetimeFigureOut">
              <a:rPr lang="pt-BR" smtClean="0"/>
              <a:t>10/09/2025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566620-FDBF-162D-8372-9E8B7FFB3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62CEBA-CCA1-E666-921B-03E9C3256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608694-C855-47BF-99F7-15051CCF5A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02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0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hyperlink" Target="http://www.idea.unicamp.br/grupos-tematicos/grupo-etica-diversidade-e-democracia-na-escola-public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6.xml"/><Relationship Id="rId6" Type="http://schemas.openxmlformats.org/officeDocument/2006/relationships/hyperlink" Target="https://www.instagram.com/grupogepem/" TargetMode="External"/><Relationship Id="rId5" Type="http://schemas.openxmlformats.org/officeDocument/2006/relationships/hyperlink" Target="https://www.facebook.com/gepem1unespunicamp/" TargetMode="External"/><Relationship Id="rId4" Type="http://schemas.openxmlformats.org/officeDocument/2006/relationships/image" Target="../media/image6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4E1208C-FC63-6141-BE0A-DFE82E19B1FD}"/>
              </a:ext>
            </a:extLst>
          </p:cNvPr>
          <p:cNvSpPr txBox="1">
            <a:spLocks/>
          </p:cNvSpPr>
          <p:nvPr/>
        </p:nvSpPr>
        <p:spPr>
          <a:xfrm>
            <a:off x="752746" y="4688952"/>
            <a:ext cx="10519896" cy="114183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rgbClr val="BFD22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38D677A-16B8-31C9-DD87-FB93AAE6ED2E}"/>
              </a:ext>
            </a:extLst>
          </p:cNvPr>
          <p:cNvSpPr/>
          <p:nvPr/>
        </p:nvSpPr>
        <p:spPr>
          <a:xfrm>
            <a:off x="0" y="5882755"/>
            <a:ext cx="12192000" cy="1010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Imagem 4" descr="logo UNICAMP.bmp">
            <a:extLst>
              <a:ext uri="{FF2B5EF4-FFF2-40B4-BE49-F238E27FC236}">
                <a16:creationId xmlns:a16="http://schemas.microsoft.com/office/drawing/2014/main" id="{5414164B-FB24-659E-D66A-6B3D336D1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236" y="6005974"/>
            <a:ext cx="913806" cy="878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1">
            <a:extLst>
              <a:ext uri="{FF2B5EF4-FFF2-40B4-BE49-F238E27FC236}">
                <a16:creationId xmlns:a16="http://schemas.microsoft.com/office/drawing/2014/main" id="{4C18CAFC-7759-9740-EA5B-0B23399C4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808" y="6332143"/>
            <a:ext cx="1671445" cy="51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3" descr="FE transparente.gif">
            <a:extLst>
              <a:ext uri="{FF2B5EF4-FFF2-40B4-BE49-F238E27FC236}">
                <a16:creationId xmlns:a16="http://schemas.microsoft.com/office/drawing/2014/main" id="{27B5D6CB-8583-96DE-D0C2-54612926C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196" y="6026475"/>
            <a:ext cx="654312" cy="81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27AAB53-AB5B-649F-912D-5404ADDF8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51" y="5935354"/>
            <a:ext cx="1315541" cy="86027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28DB0A5-A8FB-BA3A-11CD-9F7F0B022658}"/>
              </a:ext>
            </a:extLst>
          </p:cNvPr>
          <p:cNvSpPr txBox="1">
            <a:spLocks/>
          </p:cNvSpPr>
          <p:nvPr/>
        </p:nvSpPr>
        <p:spPr>
          <a:xfrm>
            <a:off x="905146" y="4781977"/>
            <a:ext cx="10519896" cy="114183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rgbClr val="BFD22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CA886C2F-286B-15BD-E41A-63BCE77DF184}"/>
              </a:ext>
            </a:extLst>
          </p:cNvPr>
          <p:cNvSpPr txBox="1">
            <a:spLocks/>
          </p:cNvSpPr>
          <p:nvPr/>
        </p:nvSpPr>
        <p:spPr>
          <a:xfrm>
            <a:off x="6369485" y="576197"/>
            <a:ext cx="5252182" cy="48051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rgbClr val="BFD22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  <a:sym typeface="Fira Sans Extra Condensed Medium"/>
            </a:endParaRPr>
          </a:p>
          <a:p>
            <a:pPr lvl="0" algn="ctr">
              <a:defRPr/>
            </a:pPr>
            <a:r>
              <a:rPr lang="pt-BR" sz="3200" cap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Enfrentamento à violência nas escolas à luz da Recomendação nº 114/2024</a:t>
            </a:r>
          </a:p>
          <a:p>
            <a:pPr lvl="0" algn="ctr">
              <a:defRPr/>
            </a:pPr>
            <a:endParaRPr lang="pt-BR" sz="2800" cap="none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sym typeface="Fira Sans Extra Condensed Medium"/>
            </a:endParaRPr>
          </a:p>
          <a:p>
            <a:pPr lvl="0" algn="ctr">
              <a:defRPr/>
            </a:pPr>
            <a:endParaRPr lang="pt-BR" sz="2800" cap="none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sym typeface="Fira Sans Extra Condensed Medium"/>
            </a:endParaRPr>
          </a:p>
          <a:p>
            <a:pPr lvl="0" algn="ctr">
              <a:defRPr/>
            </a:pPr>
            <a:endParaRPr lang="pt-BR" sz="2800" cap="none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sym typeface="Fira Sans Extra Condensed Medium"/>
            </a:endParaRPr>
          </a:p>
          <a:p>
            <a:pPr lvl="0" algn="ctr">
              <a:defRPr/>
            </a:pPr>
            <a:endParaRPr lang="pt-BR" sz="2800" cap="none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sym typeface="Fira Sans Extra Condensed Medium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  <a:sym typeface="Fira Sans Extra Condensed Medium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  <a:sym typeface="Fira Sans Extra Condensed Medium"/>
              </a:rPr>
              <a:t>Profa. Telma Vinha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  <a:sym typeface="Fira Sans Extra Condensed Medium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Arial" panose="020B0604020202020204" pitchFamily="34" charset="0"/>
              <a:sym typeface="Fira Sans Extra Condensed Medium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EEA9FD8-0F09-0AB1-7C85-A6B089B85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076" y="1095695"/>
            <a:ext cx="5360618" cy="3174050"/>
          </a:xfrm>
          <a:prstGeom prst="rect">
            <a:avLst/>
          </a:prstGeom>
          <a:effectLst>
            <a:outerShdw blurRad="88900" dist="38100" dir="5400000" sx="105000" sy="105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8E4E17D4-15A2-5767-0B40-8E81DDD63D3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10690" y="6092042"/>
            <a:ext cx="1039049" cy="72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barras&#10;&#10;Descrição gerada automaticamente">
            <a:extLst>
              <a:ext uri="{FF2B5EF4-FFF2-40B4-BE49-F238E27FC236}">
                <a16:creationId xmlns:a16="http://schemas.microsoft.com/office/drawing/2014/main" id="{A41634A5-377A-CF4D-D533-36538463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617" y="1106903"/>
            <a:ext cx="7839385" cy="537609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5FD6367-AC7F-7418-5596-43ADE077DB52}"/>
              </a:ext>
            </a:extLst>
          </p:cNvPr>
          <p:cNvSpPr/>
          <p:nvPr/>
        </p:nvSpPr>
        <p:spPr>
          <a:xfrm>
            <a:off x="3883892" y="397042"/>
            <a:ext cx="79732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MS PGothic" pitchFamily="34" charset="-128"/>
                <a:cs typeface="+mn-cs"/>
              </a:rPr>
              <a:t>Há poucos desentendimentos entre os alunos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MS PGothic" pitchFamily="34" charset="-128"/>
                <a:cs typeface="+mn-cs"/>
              </a:rPr>
              <a:t>(séries finais do EF)</a:t>
            </a:r>
          </a:p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MS PGothic" pitchFamily="34" charset="-128"/>
                <a:cs typeface="+mn-cs"/>
              </a:rPr>
              <a:t>Unidade Escolar B (clima escolar)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E33A151-7194-95A6-698F-DA20A17807F6}"/>
              </a:ext>
            </a:extLst>
          </p:cNvPr>
          <p:cNvSpPr txBox="1"/>
          <p:nvPr/>
        </p:nvSpPr>
        <p:spPr>
          <a:xfrm>
            <a:off x="10501616" y="6489951"/>
            <a:ext cx="6097978" cy="36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57799"/>
              </a:buClr>
              <a:buSzPts val="2800"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+mn-ea"/>
                <a:cs typeface="Times New Roman" panose="02020603050405020304" pitchFamily="18" charset="0"/>
                <a:sym typeface="Arial"/>
              </a:rPr>
              <a:t>Vinha et al., 2017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3C29EC9-AD60-B3DA-CDF6-A03201B818F9}"/>
              </a:ext>
            </a:extLst>
          </p:cNvPr>
          <p:cNvSpPr/>
          <p:nvPr/>
        </p:nvSpPr>
        <p:spPr>
          <a:xfrm>
            <a:off x="4891439" y="2855699"/>
            <a:ext cx="637674" cy="2767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F180EBF-0618-7CCA-7A3B-075CC22C9959}"/>
              </a:ext>
            </a:extLst>
          </p:cNvPr>
          <p:cNvSpPr/>
          <p:nvPr/>
        </p:nvSpPr>
        <p:spPr>
          <a:xfrm>
            <a:off x="9622260" y="5921342"/>
            <a:ext cx="637674" cy="2767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F5ECC9C-844B-494E-021D-D70F41D9FE1E}"/>
              </a:ext>
            </a:extLst>
          </p:cNvPr>
          <p:cNvSpPr/>
          <p:nvPr/>
        </p:nvSpPr>
        <p:spPr>
          <a:xfrm>
            <a:off x="7232834" y="5280061"/>
            <a:ext cx="637674" cy="2767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FD30642-D150-3908-5F99-193EFBD25B7A}"/>
              </a:ext>
            </a:extLst>
          </p:cNvPr>
          <p:cNvSpPr txBox="1"/>
          <p:nvPr/>
        </p:nvSpPr>
        <p:spPr>
          <a:xfrm>
            <a:off x="468723" y="2305615"/>
            <a:ext cx="2563332" cy="2652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Quicksand"/>
              </a:rPr>
              <a:t>Cuidado ao considerar apenas a perspectiva dos adultos sobre problemas de convivência entre  adolescentes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7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1">
          <a:extLst>
            <a:ext uri="{FF2B5EF4-FFF2-40B4-BE49-F238E27FC236}">
              <a16:creationId xmlns:a16="http://schemas.microsoft.com/office/drawing/2014/main" id="{A08424AA-499C-1DDD-A569-B2E8A9BED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826BBFAE-5D04-98F1-7A8B-A908F7F688F2}"/>
              </a:ext>
            </a:extLst>
          </p:cNvPr>
          <p:cNvSpPr/>
          <p:nvPr/>
        </p:nvSpPr>
        <p:spPr>
          <a:xfrm flipH="1">
            <a:off x="1145515" y="1359568"/>
            <a:ext cx="10140106" cy="4259179"/>
          </a:xfrm>
          <a:custGeom>
            <a:avLst/>
            <a:gdLst>
              <a:gd name="connsiteX0" fmla="*/ 261257 w 6052457"/>
              <a:gd name="connsiteY0" fmla="*/ 101600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261257 w 6052457"/>
              <a:gd name="connsiteY4" fmla="*/ 101600 h 2786743"/>
              <a:gd name="connsiteX0" fmla="*/ 157461 w 6052457"/>
              <a:gd name="connsiteY0" fmla="*/ 101602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157461 w 6052457"/>
              <a:gd name="connsiteY4" fmla="*/ 101602 h 278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457" h="2786743">
                <a:moveTo>
                  <a:pt x="157461" y="101602"/>
                </a:moveTo>
                <a:lnTo>
                  <a:pt x="0" y="2743200"/>
                </a:lnTo>
                <a:lnTo>
                  <a:pt x="6052457" y="2786743"/>
                </a:lnTo>
                <a:lnTo>
                  <a:pt x="5863771" y="0"/>
                </a:lnTo>
                <a:lnTo>
                  <a:pt x="157461" y="1016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rgbClr val="038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6" name="Google Shape;1335;p61">
            <a:extLst>
              <a:ext uri="{FF2B5EF4-FFF2-40B4-BE49-F238E27FC236}">
                <a16:creationId xmlns:a16="http://schemas.microsoft.com/office/drawing/2014/main" id="{CAF79598-E5F3-BFEF-89A7-338334367E21}"/>
              </a:ext>
            </a:extLst>
          </p:cNvPr>
          <p:cNvSpPr txBox="1">
            <a:spLocks/>
          </p:cNvSpPr>
          <p:nvPr/>
        </p:nvSpPr>
        <p:spPr>
          <a:xfrm>
            <a:off x="1825989" y="1623397"/>
            <a:ext cx="8972191" cy="361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457118">
              <a:lnSpc>
                <a:spcPct val="80000"/>
              </a:lnSpc>
              <a:buSzTx/>
              <a:buNone/>
              <a:defRPr sz="1600" kern="1200">
                <a:solidFill>
                  <a:srgbClr val="005A9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defRPr>
            </a:lvl1pPr>
            <a:lvl2pPr marL="914400" indent="-3810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556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marR="0" lvl="0" indent="-342900" algn="l" defTabSz="457118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Quicksand"/>
              </a:rPr>
              <a:t>Mudanças culturais e sociais intensas aconteceram na última década: fortalecimento do individualismo/produtivismo/sucesso, “sociedade do cansaço”, pandemia, redes sociais, selfies (existo = ser visto), popularização do smartphone, informações em tempo real...</a:t>
            </a:r>
          </a:p>
          <a:p>
            <a:pPr marL="342900" marR="0" lvl="0" indent="-342900" algn="l" defTabSz="457118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mo"/>
              </a:rPr>
              <a:t>D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Calibri"/>
              </a:rPr>
              <a:t>e modo geral, dados mostram que aumento das violências interpessoais e do sofrimento emocional entre os adolescentes nos últimos anos</a:t>
            </a:r>
          </a:p>
        </p:txBody>
      </p:sp>
    </p:spTree>
    <p:extLst>
      <p:ext uri="{BB962C8B-B14F-4D97-AF65-F5344CB8AC3E}">
        <p14:creationId xmlns:p14="http://schemas.microsoft.com/office/powerpoint/2010/main" val="422794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0 L 1.66667E-6 -0.0314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-4.81481E-6 L -0.05795 -4.81481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86" grpId="0"/>
      <p:bldP spid="8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6E4766E-1788-07F8-97F8-29BBCFAEB547}"/>
              </a:ext>
            </a:extLst>
          </p:cNvPr>
          <p:cNvGraphicFramePr>
            <a:graphicFrameLocks/>
          </p:cNvGraphicFramePr>
          <p:nvPr/>
        </p:nvGraphicFramePr>
        <p:xfrm>
          <a:off x="497711" y="370391"/>
          <a:ext cx="11331616" cy="6146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7EDC72E3-B2F3-A7BA-83BA-605B18B65C1E}"/>
              </a:ext>
            </a:extLst>
          </p:cNvPr>
          <p:cNvSpPr/>
          <p:nvPr/>
        </p:nvSpPr>
        <p:spPr>
          <a:xfrm>
            <a:off x="2981197" y="5749449"/>
            <a:ext cx="801665" cy="4133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C3D9AFC-DB71-C693-7DEA-63B3BFD45109}"/>
              </a:ext>
            </a:extLst>
          </p:cNvPr>
          <p:cNvSpPr/>
          <p:nvPr/>
        </p:nvSpPr>
        <p:spPr>
          <a:xfrm>
            <a:off x="8469673" y="5751537"/>
            <a:ext cx="801665" cy="4133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B33A376-48BC-9351-368F-C755C2EDA0B2}"/>
              </a:ext>
            </a:extLst>
          </p:cNvPr>
          <p:cNvSpPr/>
          <p:nvPr/>
        </p:nvSpPr>
        <p:spPr>
          <a:xfrm>
            <a:off x="10310994" y="5751537"/>
            <a:ext cx="801665" cy="4133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A123EBC-1CFC-EB8E-9CFA-FA8474E4570F}"/>
              </a:ext>
            </a:extLst>
          </p:cNvPr>
          <p:cNvSpPr/>
          <p:nvPr/>
        </p:nvSpPr>
        <p:spPr>
          <a:xfrm>
            <a:off x="1161692" y="341453"/>
            <a:ext cx="9351033" cy="4998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13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7846D091-3596-4BDF-93DE-F81580FBE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ADFAFDF3-C052-4CDC-8184-31EECA2C1C13}"/>
              </a:ext>
            </a:extLst>
          </p:cNvPr>
          <p:cNvSpPr/>
          <p:nvPr/>
        </p:nvSpPr>
        <p:spPr>
          <a:xfrm flipH="1">
            <a:off x="1164610" y="908521"/>
            <a:ext cx="10216791" cy="4815387"/>
          </a:xfrm>
          <a:custGeom>
            <a:avLst/>
            <a:gdLst>
              <a:gd name="connsiteX0" fmla="*/ 261257 w 6052457"/>
              <a:gd name="connsiteY0" fmla="*/ 101600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261257 w 6052457"/>
              <a:gd name="connsiteY4" fmla="*/ 101600 h 2786743"/>
              <a:gd name="connsiteX0" fmla="*/ 157461 w 6052457"/>
              <a:gd name="connsiteY0" fmla="*/ 101602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157461 w 6052457"/>
              <a:gd name="connsiteY4" fmla="*/ 101602 h 278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457" h="2786743">
                <a:moveTo>
                  <a:pt x="157461" y="101602"/>
                </a:moveTo>
                <a:lnTo>
                  <a:pt x="0" y="2743200"/>
                </a:lnTo>
                <a:lnTo>
                  <a:pt x="6052457" y="2786743"/>
                </a:lnTo>
                <a:lnTo>
                  <a:pt x="5863771" y="0"/>
                </a:lnTo>
                <a:lnTo>
                  <a:pt x="157461" y="1016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rgbClr val="55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180000" rtlCol="0" anchor="ctr"/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E189AEC-7C6F-43EF-A3D1-31B7958863DA}"/>
              </a:ext>
            </a:extLst>
          </p:cNvPr>
          <p:cNvGrpSpPr/>
          <p:nvPr/>
        </p:nvGrpSpPr>
        <p:grpSpPr>
          <a:xfrm>
            <a:off x="2005548" y="1558851"/>
            <a:ext cx="9109757" cy="4732103"/>
            <a:chOff x="3491897" y="2474812"/>
            <a:chExt cx="7596355" cy="3133975"/>
          </a:xfrm>
        </p:grpSpPr>
        <p:sp>
          <p:nvSpPr>
            <p:cNvPr id="27" name="Google Shape;869;p36">
              <a:extLst>
                <a:ext uri="{FF2B5EF4-FFF2-40B4-BE49-F238E27FC236}">
                  <a16:creationId xmlns:a16="http://schemas.microsoft.com/office/drawing/2014/main" id="{E186614E-C3D5-48C0-9863-BDAE37A96A1D}"/>
                </a:ext>
              </a:extLst>
            </p:cNvPr>
            <p:cNvSpPr txBox="1">
              <a:spLocks/>
            </p:cNvSpPr>
            <p:nvPr/>
          </p:nvSpPr>
          <p:spPr>
            <a:xfrm>
              <a:off x="3988173" y="2474812"/>
              <a:ext cx="7100079" cy="3133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3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557799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Superfície da internet e comunidades fechadas</a:t>
              </a:r>
            </a:p>
            <a:p>
              <a:pPr marL="0" marR="0" lvl="0" indent="0" algn="l" defTabSz="914377" rtl="0" eaLnBrk="1" fontAlgn="auto" latinLnBrk="0" hangingPunct="1">
                <a:lnSpc>
                  <a:spcPct val="13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557799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Aumento expressivo da interação de crianças e jovens com:</a:t>
              </a:r>
            </a:p>
            <a:p>
              <a:pPr marL="342900" marR="0" lvl="0" indent="-342900" algn="l" defTabSz="914377" rtl="0" eaLnBrk="1" fontAlgn="auto" latinLnBrk="0" hangingPunct="1">
                <a:lnSpc>
                  <a:spcPct val="13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557799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discursos de ódio</a:t>
              </a:r>
            </a:p>
            <a:p>
              <a:pPr marL="342900" marR="0" lvl="0" indent="-342900" algn="l" defTabSz="914377" rtl="0" eaLnBrk="1" fontAlgn="auto" latinLnBrk="0" hangingPunct="1">
                <a:lnSpc>
                  <a:spcPct val="13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557799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conteúdos nocivos e violentos</a:t>
              </a:r>
            </a:p>
            <a:p>
              <a:pPr marL="342900" marR="0" lvl="0" indent="-342900" algn="l" defTabSz="914377" rtl="0" eaLnBrk="1" fontAlgn="auto" latinLnBrk="0" hangingPunct="1">
                <a:lnSpc>
                  <a:spcPct val="13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557799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“comunidades mórbidas”: servidores, perfis, fóruns on-line</a:t>
              </a:r>
            </a:p>
            <a:p>
              <a:pPr marL="0" marR="0" lvl="2" indent="0" algn="l" defTabSz="914377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5A94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659F996F-9A01-4B99-89A1-9648EF00172B}"/>
                </a:ext>
              </a:extLst>
            </p:cNvPr>
            <p:cNvCxnSpPr>
              <a:cxnSpLocks/>
            </p:cNvCxnSpPr>
            <p:nvPr/>
          </p:nvCxnSpPr>
          <p:spPr>
            <a:xfrm>
              <a:off x="3491897" y="2908942"/>
              <a:ext cx="323849" cy="0"/>
            </a:xfrm>
            <a:prstGeom prst="line">
              <a:avLst/>
            </a:prstGeom>
            <a:ln w="76200">
              <a:solidFill>
                <a:srgbClr val="9DC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192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-4.81481E-6 L -0.05794 -4.81481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5505A-FC2D-9830-BF25-17BD86680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E3F8D3-40C1-C9BD-6C21-C21478BF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375"/>
          <a:stretch/>
        </p:blipFill>
        <p:spPr>
          <a:xfrm>
            <a:off x="4847407" y="622107"/>
            <a:ext cx="7188019" cy="5614940"/>
          </a:xfrm>
          <a:prstGeom prst="rect">
            <a:avLst/>
          </a:prstGeom>
        </p:spPr>
      </p:pic>
      <p:pic>
        <p:nvPicPr>
          <p:cNvPr id="7" name="Imagem 6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2B65D8BB-38EB-7D65-1AE7-6A1DD5A98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 r="7495"/>
          <a:stretch>
            <a:fillRect/>
          </a:stretch>
        </p:blipFill>
        <p:spPr>
          <a:xfrm>
            <a:off x="507305" y="501040"/>
            <a:ext cx="4077222" cy="1022002"/>
          </a:xfrm>
          <a:prstGeom prst="rect">
            <a:avLst/>
          </a:prstGeom>
        </p:spPr>
      </p:pic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2FE9BCF1-6854-3748-46AE-32E99F307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7"/>
          <a:stretch>
            <a:fillRect/>
          </a:stretch>
        </p:blipFill>
        <p:spPr>
          <a:xfrm>
            <a:off x="434953" y="1863589"/>
            <a:ext cx="4412454" cy="437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4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 graph of different colored bars&#10;&#10;O conteúdo gerado por IA pode estar incorreto.">
            <a:extLst>
              <a:ext uri="{FF2B5EF4-FFF2-40B4-BE49-F238E27FC236}">
                <a16:creationId xmlns:a16="http://schemas.microsoft.com/office/drawing/2014/main" id="{5A15CD75-3118-CE28-9FB5-7AA6317E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11" y="731515"/>
            <a:ext cx="9052579" cy="53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7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66A33-0674-9D74-06B3-B4E8E5B51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6F3FCD47-2247-EA76-420A-DFD2D53BC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27" y="1143968"/>
            <a:ext cx="3117116" cy="494177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491B3C6-E769-0F49-A45B-A3FB6413A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56" r="9870" b="6399"/>
          <a:stretch/>
        </p:blipFill>
        <p:spPr>
          <a:xfrm>
            <a:off x="7735356" y="152463"/>
            <a:ext cx="3385725" cy="44609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A18A697-D4BD-FBB4-6061-A74564396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406" y="4475066"/>
            <a:ext cx="4028687" cy="22693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A5E329-6218-F29D-B8CB-15E37335A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0" r="13690"/>
          <a:stretch/>
        </p:blipFill>
        <p:spPr>
          <a:xfrm>
            <a:off x="4092015" y="1143969"/>
            <a:ext cx="2855319" cy="515518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C191621-1B07-B9C2-4870-C054317E2DBC}"/>
              </a:ext>
            </a:extLst>
          </p:cNvPr>
          <p:cNvSpPr txBox="1"/>
          <p:nvPr/>
        </p:nvSpPr>
        <p:spPr>
          <a:xfrm>
            <a:off x="724701" y="353659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Times New Roman" panose="02020603050405020304" pitchFamily="18" charset="0"/>
                <a:sym typeface="Arial"/>
              </a:rPr>
              <a:t>Subcomunidades</a:t>
            </a:r>
            <a:endParaRPr kumimoji="0" lang="pt-BR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5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E86B730-5B99-B597-E8AD-D709EC4EF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03" y="384612"/>
            <a:ext cx="4936228" cy="612635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E7351DF-32A8-439F-9363-1E6F91AC3F66}"/>
              </a:ext>
            </a:extLst>
          </p:cNvPr>
          <p:cNvSpPr/>
          <p:nvPr/>
        </p:nvSpPr>
        <p:spPr>
          <a:xfrm>
            <a:off x="3790121" y="5632176"/>
            <a:ext cx="3233531" cy="41081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F375D1-8DF5-FDAD-E26D-12CDB87C8909}"/>
              </a:ext>
            </a:extLst>
          </p:cNvPr>
          <p:cNvSpPr/>
          <p:nvPr/>
        </p:nvSpPr>
        <p:spPr>
          <a:xfrm>
            <a:off x="3790123" y="6122505"/>
            <a:ext cx="2743200" cy="3166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016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C2AC9-FF02-5975-51FF-945758F48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F288418-9A55-F1DC-1FAC-344788ED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402" y="883756"/>
            <a:ext cx="3392408" cy="525760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FE91E1-0503-D646-5022-499A28A71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53" y="1022753"/>
            <a:ext cx="4110233" cy="502818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FFEAFA5-6FB6-D00F-B506-282FE0E38C5E}"/>
              </a:ext>
            </a:extLst>
          </p:cNvPr>
          <p:cNvSpPr txBox="1"/>
          <p:nvPr/>
        </p:nvSpPr>
        <p:spPr>
          <a:xfrm>
            <a:off x="477309" y="381025"/>
            <a:ext cx="6938281" cy="478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888" marR="0" lvl="1" indent="0" algn="l" defTabSz="914377" rtl="0" eaLnBrk="0" fontAlgn="base" latinLnBrk="0" hangingPunct="0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rgbClr val="D1282E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Pertencimento, escuta e apoio – câmaras de eco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D29196-987D-1BB2-A13D-EDBA09929110}"/>
              </a:ext>
            </a:extLst>
          </p:cNvPr>
          <p:cNvSpPr/>
          <p:nvPr/>
        </p:nvSpPr>
        <p:spPr>
          <a:xfrm>
            <a:off x="1827750" y="3595181"/>
            <a:ext cx="3204300" cy="13186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7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4984BD7B-7CBF-16D5-281A-703C0B2D5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726" y="483807"/>
            <a:ext cx="4284919" cy="56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7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B93745B7-3472-86A6-F1C5-1AAE575E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258" y="-93028"/>
            <a:ext cx="6858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65FEADC-05AE-193E-9F76-F7265DA48A4E}"/>
              </a:ext>
            </a:extLst>
          </p:cNvPr>
          <p:cNvSpPr txBox="1"/>
          <p:nvPr/>
        </p:nvSpPr>
        <p:spPr>
          <a:xfrm>
            <a:off x="5251869" y="6503712"/>
            <a:ext cx="78413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Problemas de convivência no espaço educativo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12" name="Google Shape;1665;p44">
            <a:extLst>
              <a:ext uri="{FF2B5EF4-FFF2-40B4-BE49-F238E27FC236}">
                <a16:creationId xmlns:a16="http://schemas.microsoft.com/office/drawing/2014/main" id="{28408FB1-CB81-508C-23CF-1058196B339A}"/>
              </a:ext>
            </a:extLst>
          </p:cNvPr>
          <p:cNvSpPr/>
          <p:nvPr/>
        </p:nvSpPr>
        <p:spPr>
          <a:xfrm>
            <a:off x="741815" y="827162"/>
            <a:ext cx="2550871" cy="25088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violências que invadem a escola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67D8E1A8-8D86-896D-9C5B-250491188EFD}"/>
              </a:ext>
            </a:extLst>
          </p:cNvPr>
          <p:cNvSpPr/>
          <p:nvPr/>
        </p:nvSpPr>
        <p:spPr>
          <a:xfrm>
            <a:off x="3280654" y="1944083"/>
            <a:ext cx="1110872" cy="433033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EC07E690-8810-835A-67DF-CDB88F81E19B}"/>
              </a:ext>
            </a:extLst>
          </p:cNvPr>
          <p:cNvSpPr/>
          <p:nvPr/>
        </p:nvSpPr>
        <p:spPr>
          <a:xfrm>
            <a:off x="3400974" y="4480885"/>
            <a:ext cx="1110872" cy="433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1665;p44">
            <a:extLst>
              <a:ext uri="{FF2B5EF4-FFF2-40B4-BE49-F238E27FC236}">
                <a16:creationId xmlns:a16="http://schemas.microsoft.com/office/drawing/2014/main" id="{2C08B308-AB91-EA87-F24A-6E838067519C}"/>
              </a:ext>
            </a:extLst>
          </p:cNvPr>
          <p:cNvSpPr/>
          <p:nvPr/>
        </p:nvSpPr>
        <p:spPr>
          <a:xfrm>
            <a:off x="862924" y="3522029"/>
            <a:ext cx="2550871" cy="250881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violência  da escola (institucional)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34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83970-FF4E-672B-5B73-3DD071C91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41">
            <a:extLst>
              <a:ext uri="{FF2B5EF4-FFF2-40B4-BE49-F238E27FC236}">
                <a16:creationId xmlns:a16="http://schemas.microsoft.com/office/drawing/2014/main" id="{B1CFA6E0-0DBB-AED9-134C-2DAA6742C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ight Triangle 43">
            <a:extLst>
              <a:ext uri="{FF2B5EF4-FFF2-40B4-BE49-F238E27FC236}">
                <a16:creationId xmlns:a16="http://schemas.microsoft.com/office/drawing/2014/main" id="{92A8FD4C-C8FC-4E5F-779D-1DBDE423F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45">
            <a:extLst>
              <a:ext uri="{FF2B5EF4-FFF2-40B4-BE49-F238E27FC236}">
                <a16:creationId xmlns:a16="http://schemas.microsoft.com/office/drawing/2014/main" id="{744F7F68-E29F-9507-7205-1A9C1242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ight Triangle 47">
            <a:extLst>
              <a:ext uri="{FF2B5EF4-FFF2-40B4-BE49-F238E27FC236}">
                <a16:creationId xmlns:a16="http://schemas.microsoft.com/office/drawing/2014/main" id="{7C9A1A88-CF4A-56D0-AAF9-822D6E2B4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49">
            <a:extLst>
              <a:ext uri="{FF2B5EF4-FFF2-40B4-BE49-F238E27FC236}">
                <a16:creationId xmlns:a16="http://schemas.microsoft.com/office/drawing/2014/main" id="{018AE584-687D-6B15-2A23-26BA8564E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41" y="2856071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ight Triangle 51">
            <a:extLst>
              <a:ext uri="{FF2B5EF4-FFF2-40B4-BE49-F238E27FC236}">
                <a16:creationId xmlns:a16="http://schemas.microsoft.com/office/drawing/2014/main" id="{D5F97A7D-89C4-A15B-AF2F-52085ED01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0520" y="2798992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53">
            <a:extLst>
              <a:ext uri="{FF2B5EF4-FFF2-40B4-BE49-F238E27FC236}">
                <a16:creationId xmlns:a16="http://schemas.microsoft.com/office/drawing/2014/main" id="{FFBB78C6-C4C9-0646-0371-BBBDB76F3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673132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Como seria o namoro de um nazista e uma Judia hj em dia | OFF Humor">
            <a:extLst>
              <a:ext uri="{FF2B5EF4-FFF2-40B4-BE49-F238E27FC236}">
                <a16:creationId xmlns:a16="http://schemas.microsoft.com/office/drawing/2014/main" id="{C77CDEB9-FE94-FCF3-F245-8734B1FA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145" y="838606"/>
            <a:ext cx="1223720" cy="184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ight Triangle 55">
            <a:extLst>
              <a:ext uri="{FF2B5EF4-FFF2-40B4-BE49-F238E27FC236}">
                <a16:creationId xmlns:a16="http://schemas.microsoft.com/office/drawing/2014/main" id="{70F69A03-BDFF-B286-0736-0165FC9D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42224" y="79515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57">
            <a:extLst>
              <a:ext uri="{FF2B5EF4-FFF2-40B4-BE49-F238E27FC236}">
                <a16:creationId xmlns:a16="http://schemas.microsoft.com/office/drawing/2014/main" id="{4CC26766-C0B5-2D19-6B0B-2ABF698B5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ight Triangle 59">
            <a:extLst>
              <a:ext uri="{FF2B5EF4-FFF2-40B4-BE49-F238E27FC236}">
                <a16:creationId xmlns:a16="http://schemas.microsoft.com/office/drawing/2014/main" id="{7FAEE3D2-BB58-647F-BF54-2F0F61B3F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61">
            <a:extLst>
              <a:ext uri="{FF2B5EF4-FFF2-40B4-BE49-F238E27FC236}">
                <a16:creationId xmlns:a16="http://schemas.microsoft.com/office/drawing/2014/main" id="{56C0319F-2A70-73B5-8E7D-41546453C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111" y="1485831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6" descr="The Creator of Pepe the Frog Talks About The Alt-Right - The Atlantic">
            <a:extLst>
              <a:ext uri="{FF2B5EF4-FFF2-40B4-BE49-F238E27FC236}">
                <a16:creationId xmlns:a16="http://schemas.microsoft.com/office/drawing/2014/main" id="{7E7D65FE-A7A5-020E-6D25-88B4951A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0320" y="1639389"/>
            <a:ext cx="2005813" cy="10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A meme depicting Pepe the Frog as a symbol of White Supremacy. | Download  Scientific Diagram">
            <a:extLst>
              <a:ext uri="{FF2B5EF4-FFF2-40B4-BE49-F238E27FC236}">
                <a16:creationId xmlns:a16="http://schemas.microsoft.com/office/drawing/2014/main" id="{5B364D20-5176-6BB0-2445-3F8B5548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5834" y="3167745"/>
            <a:ext cx="2396155" cy="126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63">
            <a:extLst>
              <a:ext uri="{FF2B5EF4-FFF2-40B4-BE49-F238E27FC236}">
                <a16:creationId xmlns:a16="http://schemas.microsoft.com/office/drawing/2014/main" id="{291FDFDF-2E99-3F38-0092-9CDA5729A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069831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ight Triangle 65">
            <a:extLst>
              <a:ext uri="{FF2B5EF4-FFF2-40B4-BE49-F238E27FC236}">
                <a16:creationId xmlns:a16="http://schemas.microsoft.com/office/drawing/2014/main" id="{D2ACDF22-145D-75E9-B87A-C1EE9C603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E0A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5C3596-EC8E-AA47-2307-30F34C1AADA4}"/>
              </a:ext>
            </a:extLst>
          </p:cNvPr>
          <p:cNvSpPr txBox="1"/>
          <p:nvPr/>
        </p:nvSpPr>
        <p:spPr>
          <a:xfrm>
            <a:off x="201881" y="5084237"/>
            <a:ext cx="11471561" cy="1629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Diferentes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formas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cooptação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elementos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cultura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juvenil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perfis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memes, trends,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vídeos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desenhos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musicas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links para as </a:t>
            </a:r>
            <a:r>
              <a:rPr kumimoji="0" lang="en-US" sz="39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comunidades</a:t>
            </a:r>
            <a:endParaRPr kumimoji="0" lang="en-US" sz="3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Espaço Reservado para Conteúdo 12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C98AAD5E-E18B-A5A8-0C49-C569F06F5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8024" b="5597"/>
          <a:stretch>
            <a:fillRect/>
          </a:stretch>
        </p:blipFill>
        <p:spPr>
          <a:xfrm>
            <a:off x="895218" y="3002326"/>
            <a:ext cx="1749804" cy="16137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1E901B9-BAC9-0CF8-18B5-BE783A331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8164" y="2536622"/>
            <a:ext cx="2648814" cy="176152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341E2CC-D80C-159A-34C9-7A9BED02C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770" y="659636"/>
            <a:ext cx="1117858" cy="7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7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8D9DE-D700-F470-3D71-8DA1E3EB2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443C523-A035-BF51-D3CC-BFCD6ADCDCA1}"/>
              </a:ext>
            </a:extLst>
          </p:cNvPr>
          <p:cNvSpPr txBox="1"/>
          <p:nvPr/>
        </p:nvSpPr>
        <p:spPr>
          <a:xfrm>
            <a:off x="165051" y="685046"/>
            <a:ext cx="5132937" cy="310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Ex.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Roblox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Fortnite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Minecraft,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Duty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Adjacentes:  Discord,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Steam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Dlive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Twitch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Chats de conversa em “games”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DOWNLOAD: 4 programas de comunicação para Gamers">
            <a:extLst>
              <a:ext uri="{FF2B5EF4-FFF2-40B4-BE49-F238E27FC236}">
                <a16:creationId xmlns:a16="http://schemas.microsoft.com/office/drawing/2014/main" id="{B8C68300-8BC4-ED48-5CFC-00C83CBED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96" y="821218"/>
            <a:ext cx="6338953" cy="44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293FBE3-9CCB-2B39-8178-9C250A160632}"/>
              </a:ext>
            </a:extLst>
          </p:cNvPr>
          <p:cNvSpPr txBox="1"/>
          <p:nvPr/>
        </p:nvSpPr>
        <p:spPr>
          <a:xfrm>
            <a:off x="306440" y="328871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Jogos on line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1A1890-774F-F04E-9576-A2D210A7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60" y="4201345"/>
            <a:ext cx="4156553" cy="218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F34437C-3CDF-BF55-A6DD-1261ECA24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49" y="748668"/>
            <a:ext cx="5294716" cy="4394612"/>
          </a:xfrm>
          <a:prstGeom prst="rect">
            <a:avLst/>
          </a:prstGeom>
        </p:spPr>
      </p:pic>
      <p:pic>
        <p:nvPicPr>
          <p:cNvPr id="2" name="image22.png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EBFF4039-8BE0-730C-7EDC-FE0B6090D8A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308725" y="684843"/>
            <a:ext cx="4383931" cy="4418432"/>
          </a:xfrm>
          <a:prstGeom prst="rect">
            <a:avLst/>
          </a:prstGeom>
          <a:ln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AAA4289-A251-452E-A91F-35B080427551}"/>
              </a:ext>
            </a:extLst>
          </p:cNvPr>
          <p:cNvSpPr txBox="1"/>
          <p:nvPr/>
        </p:nvSpPr>
        <p:spPr>
          <a:xfrm>
            <a:off x="374215" y="260069"/>
            <a:ext cx="7535972" cy="36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49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Não</a:t>
            </a:r>
            <a:r>
              <a:rPr kumimoji="0" lang="en-US" sz="2400" b="1" i="0" u="none" strike="noStrike" kern="0" cap="none" spc="-49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kumimoji="0" lang="en-US" sz="2400" b="1" i="0" u="none" strike="noStrike" kern="0" cap="none" spc="-49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entra</a:t>
            </a:r>
            <a:r>
              <a:rPr kumimoji="0" lang="en-US" sz="2400" b="1" i="0" u="none" strike="noStrike" kern="0" cap="none" spc="-49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-49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kumimoji="0" lang="en-US" sz="2400" b="1" i="0" u="none" strike="noStrike" kern="0" cap="none" spc="-49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-49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uma</a:t>
            </a:r>
            <a:r>
              <a:rPr kumimoji="0" lang="en-US" sz="2400" b="1" i="0" u="none" strike="noStrike" kern="0" cap="none" spc="-49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0" cap="none" spc="-49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doutrina</a:t>
            </a:r>
            <a:r>
              <a:rPr kumimoji="0" lang="en-US" sz="2400" b="1" i="0" u="none" strike="noStrike" kern="0" cap="none" spc="-49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mas </a:t>
            </a:r>
            <a:r>
              <a:rPr kumimoji="0" lang="en-US" sz="2400" b="1" i="0" u="none" strike="noStrike" kern="0" cap="none" spc="-49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kumimoji="0" lang="en-US" sz="2400" b="1" i="0" u="none" strike="noStrike" kern="0" cap="none" spc="-49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 meme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32030B-58C4-E77A-D551-14E45E178175}"/>
              </a:ext>
            </a:extLst>
          </p:cNvPr>
          <p:cNvSpPr txBox="1"/>
          <p:nvPr/>
        </p:nvSpPr>
        <p:spPr>
          <a:xfrm>
            <a:off x="828409" y="5514718"/>
            <a:ext cx="98642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ts val="20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piada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funciona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como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teste de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adesão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e porta de entrada: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começa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-se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rindo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de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tudo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, inclusive da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violência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, e, aos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poucos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naturaliza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-se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uma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linguagem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em que a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empatia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é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ridicularizada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e a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crueldade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celebrada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como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sinal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de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força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</a:p>
          <a:p>
            <a:pPr marL="0" marR="0" lvl="0" indent="0" algn="l" defTabSz="761970" rtl="0" eaLnBrk="1" fontAlgn="auto" latinLnBrk="0" hangingPunct="1">
              <a:lnSpc>
                <a:spcPts val="20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Isso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confere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à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radicalização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a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aparência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de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jogo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desafio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kumimoji="0" lang="en-US" sz="1800" b="0" i="0" u="none" strike="noStrike" kern="0" cap="none" spc="-26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ou</a:t>
            </a:r>
            <a:r>
              <a:rPr kumimoji="0" lang="en-US" sz="1800" b="0" i="0" u="none" strike="noStrike" kern="0" cap="none" spc="-26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 performance.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865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863849BC-16AB-C69E-8899-BC2330110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10" y="3362934"/>
            <a:ext cx="4187870" cy="3388594"/>
          </a:xfrm>
          <a:prstGeom prst="rect">
            <a:avLst/>
          </a:prstGeom>
        </p:spPr>
      </p:pic>
      <p:pic>
        <p:nvPicPr>
          <p:cNvPr id="15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43EB1C7-A10F-D6E5-5F64-648F39428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7360" r="7679" b="5814"/>
          <a:stretch/>
        </p:blipFill>
        <p:spPr bwMode="auto">
          <a:xfrm>
            <a:off x="4136460" y="187588"/>
            <a:ext cx="3747700" cy="368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The best Assar memes :) Memedroid">
            <a:extLst>
              <a:ext uri="{FF2B5EF4-FFF2-40B4-BE49-F238E27FC236}">
                <a16:creationId xmlns:a16="http://schemas.microsoft.com/office/drawing/2014/main" id="{CA56237A-9BD2-D580-3C6D-7F6A9AE1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310" y="194155"/>
            <a:ext cx="3664113" cy="323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em título - Meme by NegaoSafadao :) Memedroid">
            <a:extLst>
              <a:ext uri="{FF2B5EF4-FFF2-40B4-BE49-F238E27FC236}">
                <a16:creationId xmlns:a16="http://schemas.microsoft.com/office/drawing/2014/main" id="{95351C39-2FD8-8F4C-197F-7C6755CD1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18" y="194155"/>
            <a:ext cx="3676372" cy="45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90549C6-BD87-9514-1754-85A33605E208}"/>
              </a:ext>
            </a:extLst>
          </p:cNvPr>
          <p:cNvSpPr txBox="1"/>
          <p:nvPr/>
        </p:nvSpPr>
        <p:spPr>
          <a:xfrm>
            <a:off x="4979096" y="4952343"/>
            <a:ext cx="692559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A transgressão de normas sociais, morais ou afetivas por meio de imagens, “zoações”, prazer com o sofrimento causado, exercício de poder sobre o outro e discursos que chocam funciona como um mecanismo de coesão interna, criando identidade de grupo.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2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4ADBA-14C8-F807-9F1C-73F3C0C65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9826AE7-CBBC-BAD4-9BF6-2F61BAE81E1C}"/>
              </a:ext>
            </a:extLst>
          </p:cNvPr>
          <p:cNvSpPr txBox="1"/>
          <p:nvPr/>
        </p:nvSpPr>
        <p:spPr>
          <a:xfrm>
            <a:off x="240726" y="1468448"/>
            <a:ext cx="3227211" cy="3360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4769" marR="0" lvl="0" indent="-355591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Sedução, acolhimento</a:t>
            </a:r>
          </a:p>
          <a:p>
            <a:pPr marL="594769" marR="0" lvl="0" indent="-355591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Desafios</a:t>
            </a:r>
          </a:p>
          <a:p>
            <a:pPr marL="594769" marR="0" lvl="0" indent="-355591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Hierarquia – cargos, status - servidores</a:t>
            </a:r>
          </a:p>
          <a:p>
            <a:pPr marL="594769" marR="0" lvl="0" indent="-355591" algn="l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Manipulação, ameaças, chantagens...</a:t>
            </a:r>
          </a:p>
        </p:txBody>
      </p:sp>
      <p:pic>
        <p:nvPicPr>
          <p:cNvPr id="5" name="Imagem 4" descr="Tela de celular com aplicativos&#10;&#10;O conteúdo gerado por IA pode estar incorreto.">
            <a:extLst>
              <a:ext uri="{FF2B5EF4-FFF2-40B4-BE49-F238E27FC236}">
                <a16:creationId xmlns:a16="http://schemas.microsoft.com/office/drawing/2014/main" id="{D345201E-CBD8-5EA4-311C-C37CB45CB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734" y="1244013"/>
            <a:ext cx="7257288" cy="358522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4618AE7-AC68-BB35-DD43-DCFB3892A8DA}"/>
              </a:ext>
            </a:extLst>
          </p:cNvPr>
          <p:cNvSpPr txBox="1"/>
          <p:nvPr/>
        </p:nvSpPr>
        <p:spPr>
          <a:xfrm>
            <a:off x="240726" y="239449"/>
            <a:ext cx="7961085" cy="46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8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Arial"/>
                <a:sym typeface="Arial"/>
              </a:rPr>
              <a:t>Outras formas de atuação nas comunidades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68B1BC5-4126-FA71-0B99-8D2A15E1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212" y="1468448"/>
            <a:ext cx="6255159" cy="31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42381-2BD7-DBE1-3E5F-3D3C36EED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B95AACEB-58BA-A68D-87F3-1CB23ADC3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730949"/>
          </a:xfrm>
          <a:prstGeom prst="rect">
            <a:avLst/>
          </a:prstGeom>
        </p:spPr>
      </p:pic>
      <p:sp>
        <p:nvSpPr>
          <p:cNvPr id="27" name="Google Shape;869;p36">
            <a:extLst>
              <a:ext uri="{FF2B5EF4-FFF2-40B4-BE49-F238E27FC236}">
                <a16:creationId xmlns:a16="http://schemas.microsoft.com/office/drawing/2014/main" id="{B902ED74-95A3-1884-A5A1-3C852214F701}"/>
              </a:ext>
            </a:extLst>
          </p:cNvPr>
          <p:cNvSpPr txBox="1">
            <a:spLocks/>
          </p:cNvSpPr>
          <p:nvPr/>
        </p:nvSpPr>
        <p:spPr>
          <a:xfrm>
            <a:off x="195738" y="974986"/>
            <a:ext cx="6072204" cy="462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891" marR="0" lvl="0" indent="-342891" algn="l" defTabSz="914377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Crianças</a:t>
            </a:r>
            <a:r>
              <a:rPr kumimoji="0" lang="pt-BR" sz="19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e 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jovens são cada vez mais expostos à conteúdos violentos  e nocivos</a:t>
            </a:r>
          </a:p>
          <a:p>
            <a:pPr marL="800080" marR="0" lvl="1" indent="-342891" algn="l" defTabSz="914377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6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dessensibilização, naturalização</a:t>
            </a:r>
          </a:p>
          <a:p>
            <a:pPr marL="800080" marR="0" lvl="1" indent="-342891" algn="l" defTabSz="914377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6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aumento da violência intrafamiliar</a:t>
            </a:r>
          </a:p>
          <a:p>
            <a:pPr marL="800080" marR="0" lvl="1" indent="-342891" algn="l" defTabSz="914377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6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valorização da violência como forma de reconhecimento</a:t>
            </a:r>
          </a:p>
          <a:p>
            <a:pPr marL="800080" marR="0" lvl="1" indent="-342891" algn="l" defTabSz="914377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6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aumento do envolvimento de adolescentes em ações terroristas (IEP, 2025)</a:t>
            </a: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800080" marR="0" lvl="1" indent="-342891" algn="l" defTabSz="914377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6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adoecimento mental</a:t>
            </a:r>
          </a:p>
          <a:p>
            <a:pPr marL="800080" marR="0" lvl="1" indent="-342891" algn="l" defTabSz="914377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06000"/>
              <a:buFont typeface="Arial" panose="020B0604020202020204" pitchFamily="34" charset="0"/>
              <a:buChar char="•"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 Pro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5A94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5A94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3021C9E-7062-2166-D7F1-238F869AD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032" y="1678487"/>
            <a:ext cx="5149877" cy="24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6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barras&#10;&#10;Descrição gerada automaticamente">
            <a:extLst>
              <a:ext uri="{FF2B5EF4-FFF2-40B4-BE49-F238E27FC236}">
                <a16:creationId xmlns:a16="http://schemas.microsoft.com/office/drawing/2014/main" id="{ADA6A650-3531-57E5-DC42-1A9478E49A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11"/>
          <a:stretch/>
        </p:blipFill>
        <p:spPr>
          <a:xfrm>
            <a:off x="1196543" y="1126565"/>
            <a:ext cx="9798916" cy="522209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976A6D5-DD42-1E14-DC18-F2A4F0A26937}"/>
              </a:ext>
            </a:extLst>
          </p:cNvPr>
          <p:cNvSpPr txBox="1"/>
          <p:nvPr/>
        </p:nvSpPr>
        <p:spPr>
          <a:xfrm>
            <a:off x="4956314" y="6492861"/>
            <a:ext cx="74477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Dados da Rede de Atenção Psicossocial (RAPS) do SUS – Mariani et al., 2024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Pro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8E369C7-DD12-4841-459F-DC0A8521E8BF}"/>
              </a:ext>
            </a:extLst>
          </p:cNvPr>
          <p:cNvSpPr txBox="1"/>
          <p:nvPr/>
        </p:nvSpPr>
        <p:spPr>
          <a:xfrm>
            <a:off x="150698" y="365140"/>
            <a:ext cx="11890607" cy="761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Evolução nos atendimentos do SUS por Transtornos de Ansiedade e Depressão </a:t>
            </a:r>
          </a:p>
          <a:p>
            <a:pPr marL="0" marR="0" lvl="0" indent="0" algn="ctr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(10 a 14 anos)  de 2013 a 2023 - por 100.000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C416B1-D79B-A4F5-E2B7-3970AEBDF2BA}"/>
              </a:ext>
            </a:extLst>
          </p:cNvPr>
          <p:cNvSpPr txBox="1"/>
          <p:nvPr/>
        </p:nvSpPr>
        <p:spPr>
          <a:xfrm>
            <a:off x="8454888" y="2690338"/>
            <a:ext cx="32070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nas faixas etárias de 10 a 14 anos e de 15 a 19 anos, prevalecem a ansiedade e a depressão</a:t>
            </a:r>
          </a:p>
          <a:p>
            <a:pPr marL="285744" marR="0" lvl="0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 entre 20 e 24 anos, predomina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a ansiedade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 graph with numbers and a bar&#10;&#10;O conteúdo gerado por IA pode estar incorreto.">
            <a:extLst>
              <a:ext uri="{FF2B5EF4-FFF2-40B4-BE49-F238E27FC236}">
                <a16:creationId xmlns:a16="http://schemas.microsoft.com/office/drawing/2014/main" id="{F0A754A2-A35F-704C-A69F-B3DBA0CF9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349" y="138830"/>
            <a:ext cx="6090043" cy="65803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BFD4E2-AC4F-5E25-F47F-F13FA32DEBD4}"/>
              </a:ext>
            </a:extLst>
          </p:cNvPr>
          <p:cNvSpPr txBox="1"/>
          <p:nvPr/>
        </p:nvSpPr>
        <p:spPr>
          <a:xfrm>
            <a:off x="8766674" y="2872515"/>
            <a:ext cx="2679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Um aumento de 954,75%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Obs. registros obrigatórios</a:t>
            </a:r>
          </a:p>
        </p:txBody>
      </p:sp>
    </p:spTree>
    <p:extLst>
      <p:ext uri="{BB962C8B-B14F-4D97-AF65-F5344CB8AC3E}">
        <p14:creationId xmlns:p14="http://schemas.microsoft.com/office/powerpoint/2010/main" val="129354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32361F39-7B5C-DC2B-86D4-0DEF28317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5" r="31274"/>
          <a:stretch>
            <a:fillRect/>
          </a:stretch>
        </p:blipFill>
        <p:spPr>
          <a:xfrm>
            <a:off x="6194738" y="84537"/>
            <a:ext cx="5917843" cy="65604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5A871C2-062F-A70C-CB9E-6F9FDE0B55EA}"/>
              </a:ext>
            </a:extLst>
          </p:cNvPr>
          <p:cNvSpPr txBox="1"/>
          <p:nvPr/>
        </p:nvSpPr>
        <p:spPr>
          <a:xfrm>
            <a:off x="549146" y="419554"/>
            <a:ext cx="4962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Quantidade de ataques cometidos por estudantes e ex-estudantes por ano no Brasil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B015142-8D8A-B67A-FE45-892BF60B7710}"/>
              </a:ext>
            </a:extLst>
          </p:cNvPr>
          <p:cNvSpPr txBox="1"/>
          <p:nvPr/>
        </p:nvSpPr>
        <p:spPr>
          <a:xfrm>
            <a:off x="607309" y="2139106"/>
            <a:ext cx="4112799" cy="3777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primeiro ataque a uma escola identificado no país foi em 2001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 ataques ativos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 vítimas fatais – desses 34 eram estudantes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67,4% ocorreram entre março de 2022 e julho de 2025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6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Histograma&#10;&#10;O conteúdo gerado por IA pode estar incorreto.">
            <a:extLst>
              <a:ext uri="{FF2B5EF4-FFF2-40B4-BE49-F238E27FC236}">
                <a16:creationId xmlns:a16="http://schemas.microsoft.com/office/drawing/2014/main" id="{14291623-486C-5955-A86C-545EE5AEA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414" y="851692"/>
            <a:ext cx="6368075" cy="4776057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90840DF-686C-F0C0-3BC9-0F1AB10B2A0C}"/>
              </a:ext>
            </a:extLst>
          </p:cNvPr>
          <p:cNvSpPr/>
          <p:nvPr/>
        </p:nvSpPr>
        <p:spPr>
          <a:xfrm>
            <a:off x="5956479" y="1667814"/>
            <a:ext cx="2653048" cy="38701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71C0F2F-09DD-A916-A1D4-F6804638DF96}"/>
              </a:ext>
            </a:extLst>
          </p:cNvPr>
          <p:cNvSpPr/>
          <p:nvPr/>
        </p:nvSpPr>
        <p:spPr>
          <a:xfrm>
            <a:off x="6533272" y="5786898"/>
            <a:ext cx="1945709" cy="3882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autores (80%) </a:t>
            </a: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77A0B43D-BB2C-4414-5F02-9F35CAF2F165}"/>
              </a:ext>
            </a:extLst>
          </p:cNvPr>
          <p:cNvSpPr/>
          <p:nvPr/>
        </p:nvSpPr>
        <p:spPr>
          <a:xfrm rot="5400000">
            <a:off x="7361335" y="5433988"/>
            <a:ext cx="261123" cy="204835"/>
          </a:xfrm>
          <a:prstGeom prst="rightArrow">
            <a:avLst/>
          </a:prstGeom>
          <a:solidFill>
            <a:srgbClr val="5E9DA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8FAA414-8B11-FF3C-0561-6E70B99CB203}"/>
              </a:ext>
            </a:extLst>
          </p:cNvPr>
          <p:cNvSpPr txBox="1"/>
          <p:nvPr/>
        </p:nvSpPr>
        <p:spPr>
          <a:xfrm>
            <a:off x="703756" y="432772"/>
            <a:ext cx="8845358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a</a:t>
            </a:r>
            <a:r>
              <a:rPr kumimoji="0" lang="pt-B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utores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ataques - características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B984313-B092-B300-B8C6-A07F9BFDDBC2}"/>
              </a:ext>
            </a:extLst>
          </p:cNvPr>
          <p:cNvSpPr/>
          <p:nvPr/>
        </p:nvSpPr>
        <p:spPr>
          <a:xfrm>
            <a:off x="332321" y="533724"/>
            <a:ext cx="4514168" cy="3069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80988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maior parte dos autores (80%) era menor de 18 anos quando cometeu o ataque, o que aponta a vulnerabilidade e a fragilidade da adolescência (envolvimento com a violência extrema)</a:t>
            </a:r>
          </a:p>
          <a:p>
            <a:pPr marL="457200" marR="0" lvl="1" indent="-280988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Sexo masculino (1 feminino) – “</a:t>
            </a:r>
            <a:r>
              <a:rPr lang="pt-BR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asculinidades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457200" marR="0" lvl="1" indent="-280988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Valores opressores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marR="0" lvl="1" indent="-280988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Maioria brancos</a:t>
            </a:r>
          </a:p>
          <a:p>
            <a:pPr marL="457200" marR="0" lvl="1" indent="-280988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Escola como palco de sofrimento para todos os autores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280988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457200" marR="0" lvl="1" indent="-280988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457200" marR="0" lvl="1" indent="-280988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80988" algn="just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6212" marR="0" lvl="1" indent="0" algn="just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D1282E"/>
              </a:buClr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6212" marR="0" lvl="1" indent="0" algn="just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D1282E"/>
              </a:buClr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80988" algn="just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80988" algn="just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80988" algn="just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6212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28600" algn="l" defTabSz="914400" rtl="0" eaLnBrk="1" fontAlgn="base" latinLnBrk="0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>
                <a:srgbClr val="D128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5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civilidade 2023 mais desfocado">
            <a:hlinkClick r:id="" action="ppaction://media"/>
            <a:extLst>
              <a:ext uri="{FF2B5EF4-FFF2-40B4-BE49-F238E27FC236}">
                <a16:creationId xmlns:a16="http://schemas.microsoft.com/office/drawing/2014/main" id="{6A766824-DB5B-5F05-D5F0-DF4CF3C2A5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2545" y="309760"/>
            <a:ext cx="8360229" cy="6309303"/>
          </a:xfrm>
        </p:spPr>
      </p:pic>
    </p:spTree>
    <p:extLst>
      <p:ext uri="{BB962C8B-B14F-4D97-AF65-F5344CB8AC3E}">
        <p14:creationId xmlns:p14="http://schemas.microsoft.com/office/powerpoint/2010/main" val="3146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857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AB7982B5-BC3C-E4D4-44F6-88F65700E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"/>
          <a:stretch>
            <a:fillRect/>
          </a:stretch>
        </p:blipFill>
        <p:spPr>
          <a:xfrm>
            <a:off x="920839" y="93593"/>
            <a:ext cx="7637173" cy="60523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8EF409B-A170-84D0-A307-B16ED1112BA8}"/>
              </a:ext>
            </a:extLst>
          </p:cNvPr>
          <p:cNvSpPr txBox="1"/>
          <p:nvPr/>
        </p:nvSpPr>
        <p:spPr>
          <a:xfrm>
            <a:off x="8480739" y="5856845"/>
            <a:ext cx="299004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(Obs. até julho de 2025)</a:t>
            </a:r>
          </a:p>
        </p:txBody>
      </p:sp>
    </p:spTree>
    <p:extLst>
      <p:ext uri="{BB962C8B-B14F-4D97-AF65-F5344CB8AC3E}">
        <p14:creationId xmlns:p14="http://schemas.microsoft.com/office/powerpoint/2010/main" val="523955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5E5EC74-2EA1-A246-04F6-E9D43AB4C5B7}"/>
              </a:ext>
            </a:extLst>
          </p:cNvPr>
          <p:cNvSpPr txBox="1"/>
          <p:nvPr/>
        </p:nvSpPr>
        <p:spPr>
          <a:xfrm>
            <a:off x="131522" y="304399"/>
            <a:ext cx="7471777" cy="605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Análises - Brasil: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Identificamos avanços na capacidade de detecção e intervenção pelos órgãos de segurança, com muitos ataques desbaratados antes de se concretizarem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Mas ainda não estamos conseguindo proteger crianças e adolescentes das condições que os expõem à violência e à radicalização nos ambientes digitais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Tampouco temos conseguido apoiar de forma consistente as escolas na construção de ambientes que fortaleçam o pertencimento e a convivência democrática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ransmissões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on-line, transformando a violência em espetáculo. A violência é concebida como “zoeira”, convertendo o sofrimento em objeto de riso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Aumento do extremismo violento niilista: não busca construir nada. Seu motor é a recusa da ordem existente, a valorização do caos, da destruição e da violência como fins em si mesmos</a:t>
            </a:r>
          </a:p>
        </p:txBody>
      </p:sp>
      <p:pic>
        <p:nvPicPr>
          <p:cNvPr id="2" name="Imagem 1" descr="Homem olhando para o telefone celular na mão&#10;&#10;O conteúdo gerado por IA pode estar incorreto.">
            <a:extLst>
              <a:ext uri="{FF2B5EF4-FFF2-40B4-BE49-F238E27FC236}">
                <a16:creationId xmlns:a16="http://schemas.microsoft.com/office/drawing/2014/main" id="{D5A2D0D3-48AC-A1E5-2C1D-B692859A3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288" y="-19399"/>
            <a:ext cx="4664832" cy="69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t-BR" sz="3600" dirty="0"/>
              <a:t>Esse cenário indica a relevância da Recomendação nº 114/2024 </a:t>
            </a:r>
            <a:br>
              <a:rPr lang="pt-BR" sz="3600" dirty="0"/>
            </a:br>
            <a:r>
              <a:rPr lang="pt-BR" sz="3600" dirty="0"/>
              <a:t>Enfrentamento à violência nas escolas</a:t>
            </a:r>
            <a:br>
              <a:rPr lang="pt-BR" sz="3600" dirty="0"/>
            </a:br>
            <a:br>
              <a:rPr lang="pt-BR" sz="3600" dirty="0"/>
            </a:br>
            <a:r>
              <a:rPr lang="pt-BR" sz="3600" dirty="0"/>
              <a:t> </a:t>
            </a:r>
            <a:r>
              <a:rPr lang="pt-BR" sz="2800" dirty="0"/>
              <a:t>- resposta institucional do Conselho Nacional  do Ministério Público</a:t>
            </a: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36" y="967548"/>
            <a:ext cx="10285292" cy="4739513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pt-BR" sz="1700" dirty="0">
              <a:solidFill>
                <a:schemeClr val="tx1">
                  <a:alpha val="80000"/>
                </a:schemeClr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300" dirty="0">
                <a:solidFill>
                  <a:schemeClr val="tx1">
                    <a:alpha val="80000"/>
                  </a:schemeClr>
                </a:solidFill>
              </a:rPr>
              <a:t>Estabelece diretrizes sobre a atuação integrada do Ministério Público para </a:t>
            </a:r>
            <a:r>
              <a:rPr lang="pt-BR" sz="2300" b="1" dirty="0">
                <a:solidFill>
                  <a:schemeClr val="tx1">
                    <a:alpha val="80000"/>
                  </a:schemeClr>
                </a:solidFill>
              </a:rPr>
              <a:t>prevenção, resposta e repressão </a:t>
            </a:r>
            <a:r>
              <a:rPr lang="pt-BR" sz="2300" dirty="0">
                <a:solidFill>
                  <a:schemeClr val="tx1">
                    <a:alpha val="80000"/>
                  </a:schemeClr>
                </a:solidFill>
              </a:rPr>
              <a:t>às situações de </a:t>
            </a:r>
            <a:r>
              <a:rPr lang="pt-BR" sz="2300" b="1" dirty="0">
                <a:solidFill>
                  <a:schemeClr val="tx1">
                    <a:alpha val="80000"/>
                  </a:schemeClr>
                </a:solidFill>
              </a:rPr>
              <a:t>violência escolar em todas as suas formas</a:t>
            </a:r>
            <a:r>
              <a:rPr lang="pt-BR" sz="2300" dirty="0">
                <a:solidFill>
                  <a:schemeClr val="tx1">
                    <a:alpha val="80000"/>
                  </a:schemeClr>
                </a:solidFill>
              </a:rPr>
              <a:t> e a </a:t>
            </a:r>
            <a:r>
              <a:rPr lang="pt-BR" sz="2300" b="1" dirty="0">
                <a:solidFill>
                  <a:schemeClr val="tx1">
                    <a:alpha val="80000"/>
                  </a:schemeClr>
                </a:solidFill>
              </a:rPr>
              <a:t>reparação às vítimas </a:t>
            </a:r>
            <a:r>
              <a:rPr lang="pt-BR" sz="2300" dirty="0">
                <a:solidFill>
                  <a:schemeClr val="tx1">
                    <a:alpha val="80000"/>
                  </a:schemeClr>
                </a:solidFill>
              </a:rPr>
              <a:t>diretas e indiretas de ataques às unidades de ensino.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pt-BR" sz="23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chemeClr val="tx1">
                    <a:alpha val="80000"/>
                  </a:schemeClr>
                </a:solidFill>
              </a:rPr>
              <a:t>Reconhece a multiplicidade e interrelação das violências e organiza um conjunto de ações abrangentes refletindo a complexidade da questão e a busca por uma atuação integrada</a:t>
            </a:r>
          </a:p>
          <a:p>
            <a:pPr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chemeClr val="tx1">
                    <a:alpha val="80000"/>
                  </a:schemeClr>
                </a:solidFill>
              </a:rPr>
              <a:t>As diretrizes são dirigidas principalmente às Procuradorias-Gerais de Justiça (art. 2º) e aos Promotores de Justiça (art. 3º)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pt-BR" sz="25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pt-BR" sz="1700" dirty="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6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9F5571-A2D6-95E8-9021-F81F7B583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70" y="595372"/>
            <a:ext cx="11227294" cy="5851113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Apresenta abordagens em nível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estratégico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, como, protocolos, forças-tarefa, campanhas, programas institucionais e em nível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operacional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com atuação local, visitas, rodas de conversa, protocolos escolares</a:t>
            </a:r>
          </a:p>
          <a:p>
            <a:pPr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Reforça a necessidade de: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atuação intersetorial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- saúde (RAPS), assistência (CRAS/CREAS), segurança pública, secretarias de educação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integração interinstitucional -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MP, órgãos de segurança, </a:t>
            </a:r>
            <a:r>
              <a:rPr lang="pt-BR" sz="2100" dirty="0" err="1">
                <a:solidFill>
                  <a:schemeClr val="tx1">
                    <a:alpha val="80000"/>
                  </a:schemeClr>
                </a:solidFill>
              </a:rPr>
              <a:t>CyberGAECOs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...</a:t>
            </a:r>
          </a:p>
          <a:p>
            <a:pPr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Contempla a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dimensão educativa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: promoção de direitos, valorização da diversidade, </a:t>
            </a:r>
            <a:r>
              <a:rPr lang="pt-BR" altLang="pt-BR" sz="2100" dirty="0">
                <a:solidFill>
                  <a:schemeClr val="tx1">
                    <a:alpha val="80000"/>
                  </a:schemeClr>
                </a:solidFill>
              </a:rPr>
              <a:t>educação sexual, educação midiática,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práticas restaurativas...</a:t>
            </a:r>
          </a:p>
          <a:p>
            <a:pPr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Equilíbrio na área da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segurança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(policiamento) </a:t>
            </a:r>
          </a:p>
          <a:p>
            <a:pPr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100" dirty="0"/>
              <a:t>Atuação em</a:t>
            </a:r>
            <a:r>
              <a:rPr lang="pt-BR" sz="2100" b="1" dirty="0"/>
              <a:t> consonância </a:t>
            </a:r>
            <a:r>
              <a:rPr lang="pt-BR" sz="2100" dirty="0"/>
              <a:t>com o arcabouço legal e normativo, bem como no acompanhamento de sua aplicação nas escolas e rede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(LDB, Lei Lucas, Leis 10.639/2003 e 11.645/2008, Política Nacional de Atenção Psicossocial, entre outras)</a:t>
            </a:r>
          </a:p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85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535B64-B134-0CE8-B184-A79F73995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03D50-6ABB-D5AF-8294-24086A0A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79" y="708010"/>
            <a:ext cx="10550025" cy="1182927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sz="2800" dirty="0"/>
              <a:t>Atuação das Procuradorias-Gerais de Justiça, em articulação com outros ramos e unidades do MP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5C841-D221-BD83-F367-8A9262D9E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21" y="1890937"/>
            <a:ext cx="10550025" cy="367734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spcBef>
                <a:spcPts val="9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Criar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grupos de trabalho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para atuar em caráter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preventivo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ou em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situações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de crise ou incidentes com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múltiplas vítimas</a:t>
            </a:r>
          </a:p>
          <a:p>
            <a:pPr>
              <a:spcBef>
                <a:spcPts val="9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Criar estruturas de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apoio especializado para monitoramento ativo das redes sociais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para prevenir a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cooptação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ao extremismo e a radicalização de jovens e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antecipar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eventuais cenários de crises e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ataques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violentos às escolas</a:t>
            </a:r>
          </a:p>
          <a:p>
            <a:pPr>
              <a:spcBef>
                <a:spcPts val="9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Estabelecer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fluxos internos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de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atuação para situações de violência extrema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nas escolas</a:t>
            </a:r>
          </a:p>
          <a:p>
            <a:pPr>
              <a:spcBef>
                <a:spcPts val="9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Incluir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conteúdos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relativos à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saúde e à segurança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nas escolas e no trabalho, bem como à prevenção de acidentes, de doenças e de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todas as formas de violência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, como temas transversais nos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currículos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de todos os níveis de ensino</a:t>
            </a:r>
          </a:p>
          <a:p>
            <a:pPr lvl="0">
              <a:spcBef>
                <a:spcPts val="900"/>
              </a:spcBef>
            </a:pPr>
            <a:r>
              <a:rPr lang="pt-PT" sz="2100" dirty="0">
                <a:solidFill>
                  <a:schemeClr val="tx1">
                    <a:alpha val="80000"/>
                  </a:schemeClr>
                </a:solidFill>
              </a:rPr>
              <a:t>Realizar ações para </a:t>
            </a:r>
            <a:r>
              <a:rPr lang="pt-PT" sz="2100" b="1" dirty="0">
                <a:solidFill>
                  <a:schemeClr val="tx1">
                    <a:alpha val="80000"/>
                  </a:schemeClr>
                </a:solidFill>
              </a:rPr>
              <a:t>garantia de infraestrutura básica </a:t>
            </a:r>
            <a:r>
              <a:rPr lang="pt-PT" sz="2100" dirty="0">
                <a:solidFill>
                  <a:schemeClr val="tx1">
                    <a:alpha val="80000"/>
                  </a:schemeClr>
                </a:solidFill>
              </a:rPr>
              <a:t>em todas as unidades escolares</a:t>
            </a:r>
            <a:endParaRPr lang="pt-BR" sz="21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77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515" y="366971"/>
            <a:ext cx="10550025" cy="1182927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sz="2800" dirty="0"/>
              <a:t>Atuação dos Promotores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260" y="1916869"/>
            <a:ext cx="10909678" cy="4759433"/>
          </a:xfrm>
        </p:spPr>
        <p:txBody>
          <a:bodyPr anchor="t">
            <a:noAutofit/>
          </a:bodyPr>
          <a:lstStyle/>
          <a:p>
            <a:pPr>
              <a:spcBef>
                <a:spcPts val="9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Desenvolver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planos de segurança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nas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escolas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, em parceria com os órgãos de educação e de segurança pública, com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treinamento e formação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de todos os profissionais envolvidos</a:t>
            </a:r>
          </a:p>
          <a:p>
            <a:pPr>
              <a:spcBef>
                <a:spcPts val="9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Criar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fluxos de comunicação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e pontos focais para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intervenções em suspeitas de ataques</a:t>
            </a:r>
          </a:p>
          <a:p>
            <a:pPr>
              <a:spcBef>
                <a:spcPts val="9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Orientar sobre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quais são as ações imediatas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em situações de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ataque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 nas escolas</a:t>
            </a:r>
          </a:p>
          <a:p>
            <a:pPr>
              <a:spcBef>
                <a:spcPts val="9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Monitorar a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frequência e a suficiência de patrulhamento policial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nas cercanias das escolas, evitando-se a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adoção de medidas desproporcionais</a:t>
            </a:r>
          </a:p>
          <a:p>
            <a:pPr>
              <a:spcBef>
                <a:spcPts val="9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Zelar pela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tramitação prioritária 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de qualquer processo judicial ou procedimento extrajudicial que tenha relação com o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tema violência nas escolas</a:t>
            </a:r>
          </a:p>
          <a:p>
            <a:pPr>
              <a:spcBef>
                <a:spcPts val="900"/>
              </a:spcBef>
            </a:pPr>
            <a:r>
              <a:rPr lang="pt-BR" sz="2100" b="1" dirty="0">
                <a:solidFill>
                  <a:schemeClr val="tx1">
                    <a:alpha val="80000"/>
                  </a:schemeClr>
                </a:solidFill>
              </a:rPr>
              <a:t>Realizar visitas às escolas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</a:rPr>
              <a:t>, em especial as de vulnerabilidade socioeconômica, para a realização de palestras e/ou rodas de conversas com os estudantes, profissionais da educação e comunidade</a:t>
            </a:r>
          </a:p>
          <a:p>
            <a:pPr>
              <a:spcBef>
                <a:spcPts val="900"/>
              </a:spcBef>
            </a:pPr>
            <a:endParaRPr lang="pt-BR" sz="21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spcBef>
                <a:spcPts val="900"/>
              </a:spcBef>
            </a:pPr>
            <a:endParaRPr lang="pt-BR" sz="2100" dirty="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18" y="307191"/>
            <a:ext cx="10550025" cy="1182927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sz="2800" b="1" dirty="0"/>
              <a:t>Desafios para efetividade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329" y="1358901"/>
            <a:ext cx="10793202" cy="3677348"/>
          </a:xfrm>
        </p:spPr>
        <p:txBody>
          <a:bodyPr anchor="t">
            <a:noAutofit/>
          </a:bodyPr>
          <a:lstStyle/>
          <a:p>
            <a:endParaRPr lang="pt-BR" sz="21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“...</a:t>
            </a:r>
            <a:r>
              <a:rPr lang="pt-BR" sz="21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inclusive com simulações periódicas de situações de crise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”</a:t>
            </a:r>
          </a:p>
          <a:p>
            <a:pPr>
              <a:spcBef>
                <a:spcPts val="24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Algumas recomendações são pouco claras – </a:t>
            </a:r>
            <a:r>
              <a:rPr lang="pt-BR" sz="2100" dirty="0" err="1">
                <a:solidFill>
                  <a:schemeClr val="tx1">
                    <a:alpha val="80000"/>
                  </a:schemeClr>
                </a:solidFill>
                <a:latin typeface="+mj-lt"/>
              </a:rPr>
              <a:t>Exs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:</a:t>
            </a:r>
          </a:p>
          <a:p>
            <a:pPr lvl="1"/>
            <a:r>
              <a:rPr lang="pt-BR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“</a:t>
            </a:r>
            <a:r>
              <a:rPr lang="pt-BR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Incorporar de mecanismos de ação preventiva </a:t>
            </a:r>
            <a:r>
              <a:rPr lang="pt-BR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pelo MP também em situações de </a:t>
            </a:r>
            <a:r>
              <a:rPr lang="pt-BR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violência autoprovocada</a:t>
            </a:r>
            <a:r>
              <a:rPr lang="pt-BR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(mutilação, tentativa de autoextermínio) e </a:t>
            </a:r>
            <a:r>
              <a:rPr lang="pt-BR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violência interpessoal </a:t>
            </a:r>
            <a:r>
              <a:rPr lang="pt-BR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(entre alunos, alunos e professores ou entre pessoas da comunidade e do corpo escolar)”</a:t>
            </a:r>
          </a:p>
          <a:p>
            <a:pPr lvl="2"/>
            <a:r>
              <a:rPr lang="pt-BR" sz="20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o que seriam esses mecanismos? como seriam acionados? quais papéis caberiam ao MP e à própria escola? – parece mais uma declaração de intenção</a:t>
            </a:r>
          </a:p>
          <a:p>
            <a:pPr>
              <a:spcBef>
                <a:spcPts val="24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Abrangência – cada item é complexo  - </a:t>
            </a:r>
            <a:r>
              <a:rPr lang="pt-BR" sz="2100" dirty="0" err="1">
                <a:solidFill>
                  <a:schemeClr val="tx1">
                    <a:alpha val="80000"/>
                  </a:schemeClr>
                </a:solidFill>
                <a:latin typeface="+mj-lt"/>
              </a:rPr>
              <a:t>Exs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:</a:t>
            </a:r>
          </a:p>
          <a:p>
            <a:pPr lvl="1">
              <a:spcBef>
                <a:spcPts val="12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  <a:ea typeface="Roboto" pitchFamily="34" charset="-122"/>
                <a:cs typeface="Roboto" pitchFamily="34" charset="-120"/>
              </a:rPr>
              <a:t>Plano de segurança/contingência para preparar e atuar após ataques (Obs. UNICEF)</a:t>
            </a:r>
          </a:p>
          <a:p>
            <a:pPr lvl="1">
              <a:spcBef>
                <a:spcPts val="12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  <a:ea typeface="Roboto" pitchFamily="34" charset="-122"/>
                <a:cs typeface="Roboto" pitchFamily="34" charset="-120"/>
              </a:rPr>
              <a:t>Promoção da convivência democrática</a:t>
            </a:r>
          </a:p>
          <a:p>
            <a:pPr lvl="1">
              <a:spcBef>
                <a:spcPts val="1200"/>
              </a:spcBef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  <a:ea typeface="Roboto" pitchFamily="34" charset="-122"/>
                <a:cs typeface="Roboto" pitchFamily="34" charset="-120"/>
              </a:rPr>
              <a:t>Implementar educação crítica das mídias, com enfoque no combate à desinformação, ao negacionismo científico e ao uso abusivo de plataformas</a:t>
            </a:r>
          </a:p>
          <a:p>
            <a:endParaRPr lang="pt-BR" sz="21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498B1-F055-7B34-3451-2CCD552CD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CAE8FF9-A6A9-BE26-AD89-3E9A86AD2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258530-D58E-0993-486D-F56B7BB5D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98C1E-93DE-D1A0-DA2B-EE3425B3C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62" y="761612"/>
            <a:ext cx="10550025" cy="367734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Importância de parcerias com especialistas</a:t>
            </a:r>
          </a:p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>
              <a:lnSpc>
                <a:spcPct val="90000"/>
              </a:lnSpc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Aborda pouco a “</a:t>
            </a:r>
            <a:r>
              <a:rPr lang="pt-BR" sz="2100" i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reparação às vítimas diretas e indiretas de ataques às unidades de ensino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”</a:t>
            </a:r>
          </a:p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  <a:latin typeface="+mj-lt"/>
              <a:ea typeface="Roboto" pitchFamily="34" charset="-122"/>
              <a:cs typeface="Roboto" pitchFamily="34" charset="-120"/>
            </a:endParaRPr>
          </a:p>
          <a:p>
            <a:pPr>
              <a:lnSpc>
                <a:spcPct val="90000"/>
              </a:lnSpc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  <a:ea typeface="Roboto" pitchFamily="34" charset="-122"/>
                <a:cs typeface="Roboto" pitchFamily="34" charset="-120"/>
              </a:rPr>
              <a:t>Ausência de propostas de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  <a:latin typeface="+mj-lt"/>
                <a:ea typeface="Roboto" pitchFamily="34" charset="-122"/>
                <a:cs typeface="Roboto" pitchFamily="34" charset="-120"/>
              </a:rPr>
              <a:t>Desmobilização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  <a:ea typeface="Roboto" pitchFamily="34" charset="-122"/>
                <a:cs typeface="Roboto" pitchFamily="34" charset="-120"/>
              </a:rPr>
              <a:t>: Formação para implementação de Plano de Ações de Off-</a:t>
            </a:r>
            <a:r>
              <a:rPr lang="pt-BR" sz="2100" dirty="0" err="1">
                <a:solidFill>
                  <a:schemeClr val="tx1">
                    <a:alpha val="80000"/>
                  </a:schemeClr>
                </a:solidFill>
                <a:latin typeface="+mj-lt"/>
                <a:ea typeface="Roboto" pitchFamily="34" charset="-122"/>
                <a:cs typeface="Roboto" pitchFamily="34" charset="-120"/>
              </a:rPr>
              <a:t>Ramping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  <a:ea typeface="Roboto" pitchFamily="34" charset="-122"/>
                <a:cs typeface="Roboto" pitchFamily="34" charset="-120"/>
              </a:rPr>
              <a:t> e programas para desradicalizar/desmobilizar jovens</a:t>
            </a:r>
          </a:p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É preciso </a:t>
            </a:r>
            <a:r>
              <a:rPr lang="pt-BR" sz="21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cuidado</a:t>
            </a:r>
            <a:r>
              <a:rPr lang="pt-BR" sz="2100" dirty="0">
                <a:solidFill>
                  <a:schemeClr val="tx1">
                    <a:alpha val="80000"/>
                  </a:schemeClr>
                </a:solidFill>
                <a:latin typeface="+mj-lt"/>
              </a:rPr>
              <a:t> para que as ações decorrentes não sejam reducionistas:</a:t>
            </a:r>
          </a:p>
          <a:p>
            <a:pPr lvl="1">
              <a:lnSpc>
                <a:spcPct val="90000"/>
              </a:lnSpc>
            </a:pPr>
            <a:r>
              <a:rPr lang="pt-BR" sz="2100" spc="23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Formação – suporte</a:t>
            </a:r>
          </a:p>
          <a:p>
            <a:pPr lvl="1">
              <a:lnSpc>
                <a:spcPct val="90000"/>
              </a:lnSpc>
            </a:pPr>
            <a:r>
              <a:rPr lang="pt-BR" sz="2100" spc="23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Manuais, cartilhas, trilhas...</a:t>
            </a:r>
          </a:p>
          <a:p>
            <a:pPr>
              <a:lnSpc>
                <a:spcPct val="90000"/>
              </a:lnSpc>
            </a:pPr>
            <a:endParaRPr lang="pt-BR" sz="2100" spc="23" dirty="0">
              <a:solidFill>
                <a:schemeClr val="tx1">
                  <a:alpha val="8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pt-BR" sz="2100" dirty="0">
              <a:solidFill>
                <a:schemeClr val="tx1">
                  <a:alpha val="80000"/>
                </a:schemeClr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C4D786-EDDB-D61A-1233-37F253301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EEC9574D-722E-FAA4-0011-CE84D7E05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323292C5-108E-5BAF-6A80-44C4D73ED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846F7C0A-F91B-69A4-26C0-475D61404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130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097AD-98E2-705D-9509-F2B645FA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F69675E3-160C-25C2-45BF-C35381750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730949"/>
          </a:xfrm>
          <a:prstGeom prst="rect">
            <a:avLst/>
          </a:prstGeom>
        </p:spPr>
      </p:pic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AA32B816-F3C2-6186-24FB-53908438989E}"/>
              </a:ext>
            </a:extLst>
          </p:cNvPr>
          <p:cNvSpPr/>
          <p:nvPr/>
        </p:nvSpPr>
        <p:spPr>
          <a:xfrm flipH="1">
            <a:off x="391884" y="534390"/>
            <a:ext cx="11542816" cy="5830783"/>
          </a:xfrm>
          <a:custGeom>
            <a:avLst/>
            <a:gdLst>
              <a:gd name="connsiteX0" fmla="*/ 261257 w 6052457"/>
              <a:gd name="connsiteY0" fmla="*/ 101600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261257 w 6052457"/>
              <a:gd name="connsiteY4" fmla="*/ 101600 h 2786743"/>
              <a:gd name="connsiteX0" fmla="*/ 157461 w 6052457"/>
              <a:gd name="connsiteY0" fmla="*/ 101602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157461 w 6052457"/>
              <a:gd name="connsiteY4" fmla="*/ 101602 h 278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457" h="2786743">
                <a:moveTo>
                  <a:pt x="157461" y="101602"/>
                </a:moveTo>
                <a:lnTo>
                  <a:pt x="0" y="2743200"/>
                </a:lnTo>
                <a:lnTo>
                  <a:pt x="6052457" y="2786743"/>
                </a:lnTo>
                <a:lnTo>
                  <a:pt x="5863771" y="0"/>
                </a:lnTo>
                <a:lnTo>
                  <a:pt x="157461" y="1016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rgbClr val="55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6A6EF1-49AC-0706-9910-C3E33457C21F}"/>
              </a:ext>
            </a:extLst>
          </p:cNvPr>
          <p:cNvSpPr txBox="1"/>
          <p:nvPr/>
        </p:nvSpPr>
        <p:spPr>
          <a:xfrm>
            <a:off x="1233627" y="951729"/>
            <a:ext cx="10135431" cy="5508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D1282E"/>
              </a:buClr>
              <a:buSzPct val="100000"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Olhar para a instituição</a:t>
            </a:r>
            <a:r>
              <a:rPr kumimoji="0" lang="pt-BR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educativa...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D1282E"/>
              </a:buClr>
              <a:buSzPct val="100000"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Pouca eficácia de:</a:t>
            </a:r>
          </a:p>
          <a:p>
            <a:pPr marL="903288" marR="0" lvl="0" indent="-28575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4472C4">
                  <a:lumMod val="75000"/>
                </a:srgbClr>
              </a:buClr>
              <a:buSzPct val="101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igilância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controle, aumento do rigor</a:t>
            </a:r>
          </a:p>
          <a:p>
            <a:pPr marL="903288" marR="0" lvl="0" indent="-28575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4472C4">
                  <a:lumMod val="75000"/>
                </a:srgbClr>
              </a:buClr>
              <a:buSzPct val="101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manuais, protocolos</a:t>
            </a:r>
          </a:p>
          <a:p>
            <a:pPr marL="903288" marR="0" lvl="0" indent="-28575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4472C4">
                  <a:lumMod val="75000"/>
                </a:srgbClr>
              </a:buClr>
              <a:buSzPct val="101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procedimentos pontuais</a:t>
            </a:r>
          </a:p>
          <a:p>
            <a:pPr marL="903288" marR="0" lvl="0" indent="-28575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4472C4">
                  <a:lumMod val="75000"/>
                </a:srgbClr>
              </a:buClr>
              <a:buSzPct val="101000"/>
              <a:buFont typeface="Arial" panose="020B0604020202020204" pitchFamily="34" charset="0"/>
              <a:buChar char="•"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rilha</a:t>
            </a:r>
            <a:r>
              <a:rPr lang="pt-BR" sz="2000" dirty="0">
                <a:solidFill>
                  <a:prstClr val="black"/>
                </a:solidFill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autoinstrucionais,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cursos massivos on line direcionados para o profissional  (individualmente) – ampliam conhecimento</a:t>
            </a:r>
          </a:p>
          <a:p>
            <a:pPr marL="903288" marR="0" lvl="0" indent="-28575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4472C4">
                  <a:lumMod val="75000"/>
                </a:srgbClr>
              </a:buClr>
              <a:buSzPct val="101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pt-B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rogramas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focados somente nos estudantes</a:t>
            </a:r>
          </a:p>
          <a:p>
            <a:pPr marL="903288" marR="0" lvl="0" indent="-28575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4472C4">
                  <a:lumMod val="75000"/>
                </a:srgbClr>
              </a:buClr>
              <a:buSzPct val="101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projetos temáticos (violência, racismo, bullying...)</a:t>
            </a:r>
          </a:p>
          <a:p>
            <a:pPr marL="903288" indent="-285750" eaLnBrk="0" fontAlgn="base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4472C4">
                  <a:lumMod val="75000"/>
                </a:srgbClr>
              </a:buClr>
              <a:buSzPct val="101000"/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prstClr val="black"/>
                </a:solidFill>
                <a:latin typeface="Verdana Pro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 e referenciais elaborados por instituições que desconhecem a realidade das escolas</a:t>
            </a:r>
          </a:p>
          <a:p>
            <a:pPr marL="903288" marR="0" lvl="0" indent="-28575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4472C4">
                  <a:lumMod val="75000"/>
                </a:srgbClr>
              </a:buClr>
              <a:buSzPct val="101000"/>
              <a:buFont typeface="Arial" panose="020B0604020202020204" pitchFamily="34" charset="0"/>
              <a:buChar char="•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Pro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25E-6 7.40741E-7 L -0.05794 7.40741E-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07520-CF06-8C42-AE74-14DAA8BDD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4" descr="Gráfico, Gráfico de barras&#10;&#10;Descrição gerada automaticamente">
            <a:extLst>
              <a:ext uri="{FF2B5EF4-FFF2-40B4-BE49-F238E27FC236}">
                <a16:creationId xmlns:a16="http://schemas.microsoft.com/office/drawing/2014/main" id="{1D9A6FEC-A2E3-D027-27D9-C4C7907A9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6" t="8169" r="24172" b="8238"/>
          <a:stretch/>
        </p:blipFill>
        <p:spPr>
          <a:xfrm>
            <a:off x="5809317" y="2229760"/>
            <a:ext cx="6382683" cy="401450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DF2495E5-12D8-CE08-0EBC-F809E52B1CC5}"/>
              </a:ext>
            </a:extLst>
          </p:cNvPr>
          <p:cNvSpPr txBox="1">
            <a:spLocks/>
          </p:cNvSpPr>
          <p:nvPr/>
        </p:nvSpPr>
        <p:spPr>
          <a:xfrm>
            <a:off x="6264442" y="0"/>
            <a:ext cx="577596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j-ea"/>
                <a:cs typeface="+mj-cs"/>
              </a:rPr>
              <a:t>Percepção de e</a:t>
            </a:r>
            <a:r>
              <a:rPr kumimoji="0" lang="pt-BR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j-ea"/>
                <a:cs typeface="+mj-cs"/>
              </a:rPr>
              <a:t>studantes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j-ea"/>
                <a:cs typeface="+mj-cs"/>
              </a:rPr>
              <a:t> de séries finais do ensino fundamental da Rede Municipal de São Paulo sobre a ocorrência de indisciplina em sala de aula (barulho, bagunça)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C70ACD6-7711-8F48-BD14-49E1BAF81CE1}"/>
              </a:ext>
            </a:extLst>
          </p:cNvPr>
          <p:cNvSpPr txBox="1">
            <a:spLocks/>
          </p:cNvSpPr>
          <p:nvPr/>
        </p:nvSpPr>
        <p:spPr>
          <a:xfrm>
            <a:off x="6810887" y="540273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EC4F699-7C3E-93C5-73BD-3D2D5B6610E1}"/>
              </a:ext>
            </a:extLst>
          </p:cNvPr>
          <p:cNvSpPr txBox="1"/>
          <p:nvPr/>
        </p:nvSpPr>
        <p:spPr>
          <a:xfrm>
            <a:off x="6749712" y="6421943"/>
            <a:ext cx="60939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+mn-cs"/>
              </a:rPr>
              <a:t>N = 74.665 estudantes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242E754-1632-82AA-4D4F-9ED7C75A62CF}"/>
              </a:ext>
            </a:extLst>
          </p:cNvPr>
          <p:cNvSpPr txBox="1"/>
          <p:nvPr/>
        </p:nvSpPr>
        <p:spPr>
          <a:xfrm>
            <a:off x="588996" y="2029420"/>
            <a:ext cx="4437646" cy="2730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800"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rPr>
              <a:t>Dados do Talis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rPr>
              <a:t>(OCDE, 2018)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rPr>
              <a:t>Os professores utilizam por volta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</a:rPr>
              <a:t>de 19% do tempo para gerenciar a classe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 panose="020B0604020202020204" pitchFamily="34" charset="0"/>
              <a:buChar char="•"/>
              <a:tabLst/>
              <a:defRPr/>
            </a:pPr>
            <a:r>
              <a:rPr lang="pt-BR" sz="2000" noProof="0" dirty="0">
                <a:solidFill>
                  <a:prstClr val="black"/>
                </a:solidFill>
                <a:latin typeface="Verdana Pro" panose="020B0604030504040204" pitchFamily="34" charset="0"/>
                <a:cs typeface="Calibri" panose="020F0502020204030204" pitchFamily="34" charset="0"/>
              </a:rPr>
              <a:t>Pode resultar em violências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55D7BDC-9ED6-2982-51EE-1BD27C48B66A}"/>
              </a:ext>
            </a:extLst>
          </p:cNvPr>
          <p:cNvSpPr txBox="1"/>
          <p:nvPr/>
        </p:nvSpPr>
        <p:spPr>
          <a:xfrm>
            <a:off x="9923048" y="6450378"/>
            <a:ext cx="8031078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+mn-cs"/>
              </a:rPr>
              <a:t>Prova São Paulo – 2023</a:t>
            </a:r>
          </a:p>
        </p:txBody>
      </p:sp>
    </p:spTree>
    <p:extLst>
      <p:ext uri="{BB962C8B-B14F-4D97-AF65-F5344CB8AC3E}">
        <p14:creationId xmlns:p14="http://schemas.microsoft.com/office/powerpoint/2010/main" val="27767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9F9AF-3470-F10F-4BB7-12E01F36E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005078-75CE-4EE3-171E-CE6DE2DBE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28750" y="708661"/>
            <a:ext cx="4069080" cy="5420678"/>
          </a:xfrm>
        </p:spPr>
        <p:txBody>
          <a:bodyPr>
            <a:normAutofit/>
          </a:bodyPr>
          <a:lstStyle/>
          <a:p>
            <a:pPr marL="266700" lvl="3" indent="-228600">
              <a:lnSpc>
                <a:spcPct val="110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  <a:tabLst>
                <a:tab pos="133350" algn="l"/>
              </a:tabLst>
              <a:defRPr/>
            </a:pPr>
            <a:endParaRPr lang="pt-BR" spc="23" dirty="0">
              <a:latin typeface="+mn-lt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7FD32A-356A-A555-4B67-B68B7F676BC3}"/>
              </a:ext>
            </a:extLst>
          </p:cNvPr>
          <p:cNvSpPr txBox="1"/>
          <p:nvPr/>
        </p:nvSpPr>
        <p:spPr>
          <a:xfrm>
            <a:off x="587297" y="22154"/>
            <a:ext cx="6506527" cy="6261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2667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133350" algn="l"/>
              </a:tabLst>
              <a:defRPr/>
            </a:pPr>
            <a:r>
              <a:rPr lang="pt-BR" sz="2300" spc="23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Há muito investimento </a:t>
            </a:r>
            <a:r>
              <a:rPr kumimoji="0" lang="pt-BR" sz="23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na </a:t>
            </a:r>
            <a:r>
              <a:rPr kumimoji="0" lang="pt-BR" sz="230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produção</a:t>
            </a:r>
            <a:r>
              <a:rPr kumimoji="0" lang="pt-BR" sz="23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de materiais – mesmo que bons materiais</a:t>
            </a:r>
          </a:p>
          <a:p>
            <a:pPr marL="723900" marR="0" lvl="4" indent="-2286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133350" algn="l"/>
              </a:tabLst>
              <a:defRPr/>
            </a:pPr>
            <a:r>
              <a:rPr kumimoji="0" lang="pt-BR" sz="23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não nos processos de</a:t>
            </a:r>
            <a:r>
              <a:rPr kumimoji="0" lang="pt-BR" sz="2300" b="1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desenvolvimento e ampliação das capacidades instaladas</a:t>
            </a:r>
          </a:p>
          <a:p>
            <a:pPr marL="266700" lvl="3" indent="-228600">
              <a:lnSpc>
                <a:spcPct val="107000"/>
              </a:lnSpc>
              <a:spcBef>
                <a:spcPts val="2400"/>
              </a:spcBef>
              <a:buSzPct val="100000"/>
              <a:buFont typeface="Arial" panose="020B0604020202020204" pitchFamily="34" charset="0"/>
              <a:buChar char="•"/>
              <a:tabLst>
                <a:tab pos="133350" algn="l"/>
              </a:tabLst>
              <a:defRPr/>
            </a:pPr>
            <a:r>
              <a:rPr lang="pt-BR" sz="2300" spc="23" dirty="0">
                <a:cs typeface="Times New Roman" panose="02020603050405020304" pitchFamily="18" charset="0"/>
              </a:rPr>
              <a:t>Acreditar que é suficiente ampliar o conhecimento de estudantes (ainda que sejam utilizadas metodologias ativas)</a:t>
            </a:r>
          </a:p>
          <a:p>
            <a:pPr marL="723900" marR="0" lvl="4" indent="-2286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133350" algn="l"/>
              </a:tabLst>
              <a:defRPr/>
            </a:pPr>
            <a:r>
              <a:rPr kumimoji="0" lang="pt-BR" sz="23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para promover o desenvolvimento é necessário tempo, continuidade e coerência...</a:t>
            </a:r>
          </a:p>
          <a:p>
            <a:pPr marL="266700" lvl="3" indent="-228600">
              <a:lnSpc>
                <a:spcPct val="107000"/>
              </a:lnSpc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  <a:tabLst>
                <a:tab pos="133350" algn="l"/>
              </a:tabLst>
              <a:defRPr/>
            </a:pPr>
            <a:r>
              <a:rPr lang="pt-BR" sz="2300" spc="23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Q</a:t>
            </a:r>
            <a:r>
              <a:rPr kumimoji="0" lang="pt-BR" sz="2300" b="0" i="0" u="none" strike="noStrike" kern="1200" cap="none" spc="2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ual</a:t>
            </a:r>
            <a:r>
              <a:rPr kumimoji="0" lang="pt-BR" sz="23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pt-BR" sz="230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sustentabilidade</a:t>
            </a:r>
            <a:r>
              <a:rPr kumimoji="0" lang="pt-BR" sz="23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dos procedimentos implementados?</a:t>
            </a:r>
          </a:p>
          <a:p>
            <a:pPr marL="11430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361274D3-033E-D562-4DEE-9D396985D1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56" b="9794"/>
          <a:stretch>
            <a:fillRect/>
          </a:stretch>
        </p:blipFill>
        <p:spPr>
          <a:xfrm rot="573447">
            <a:off x="7410100" y="1135573"/>
            <a:ext cx="4129984" cy="50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1">
          <a:extLst>
            <a:ext uri="{FF2B5EF4-FFF2-40B4-BE49-F238E27FC236}">
              <a16:creationId xmlns:a16="http://schemas.microsoft.com/office/drawing/2014/main" id="{4AC3E115-E0CF-96C3-5B8F-881025882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99F2FAAC-ED09-0177-8572-29D744BDB0D5}"/>
              </a:ext>
            </a:extLst>
          </p:cNvPr>
          <p:cNvSpPr/>
          <p:nvPr/>
        </p:nvSpPr>
        <p:spPr>
          <a:xfrm flipH="1">
            <a:off x="1145515" y="1359568"/>
            <a:ext cx="10140106" cy="4259179"/>
          </a:xfrm>
          <a:custGeom>
            <a:avLst/>
            <a:gdLst>
              <a:gd name="connsiteX0" fmla="*/ 261257 w 6052457"/>
              <a:gd name="connsiteY0" fmla="*/ 101600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261257 w 6052457"/>
              <a:gd name="connsiteY4" fmla="*/ 101600 h 2786743"/>
              <a:gd name="connsiteX0" fmla="*/ 157461 w 6052457"/>
              <a:gd name="connsiteY0" fmla="*/ 101602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157461 w 6052457"/>
              <a:gd name="connsiteY4" fmla="*/ 101602 h 278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457" h="2786743">
                <a:moveTo>
                  <a:pt x="157461" y="101602"/>
                </a:moveTo>
                <a:lnTo>
                  <a:pt x="0" y="2743200"/>
                </a:lnTo>
                <a:lnTo>
                  <a:pt x="6052457" y="2786743"/>
                </a:lnTo>
                <a:lnTo>
                  <a:pt x="5863771" y="0"/>
                </a:lnTo>
                <a:lnTo>
                  <a:pt x="157461" y="1016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rgbClr val="038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6" name="Google Shape;1335;p61">
            <a:extLst>
              <a:ext uri="{FF2B5EF4-FFF2-40B4-BE49-F238E27FC236}">
                <a16:creationId xmlns:a16="http://schemas.microsoft.com/office/drawing/2014/main" id="{3D18AF39-38CB-A467-A38C-58EAE0A2FE7D}"/>
              </a:ext>
            </a:extLst>
          </p:cNvPr>
          <p:cNvSpPr txBox="1">
            <a:spLocks/>
          </p:cNvSpPr>
          <p:nvPr/>
        </p:nvSpPr>
        <p:spPr>
          <a:xfrm>
            <a:off x="2223031" y="2010679"/>
            <a:ext cx="8972191" cy="2836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457118">
              <a:lnSpc>
                <a:spcPct val="80000"/>
              </a:lnSpc>
              <a:buSzTx/>
              <a:buNone/>
              <a:defRPr sz="1600" kern="1200">
                <a:solidFill>
                  <a:srgbClr val="005A9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defRPr>
            </a:lvl1pPr>
            <a:lvl2pPr marL="914400" indent="-3810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556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rPr>
              <a:t>São necessários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rPr>
              <a:t>procedimentos coordenados e complementares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rPr>
              <a:t>entre si (não ações pontuais)</a:t>
            </a:r>
          </a:p>
          <a:p>
            <a:pPr marL="628650" marR="0" lvl="1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Calibri"/>
                <a:cs typeface="Calibri"/>
                <a:sym typeface="Arial"/>
              </a:rPr>
              <a:t>atenção, promoção, prevenção e seguimento</a:t>
            </a: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Calibri"/>
              </a:rPr>
              <a:t>Convivência compartilhada como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Calibri"/>
              </a:rPr>
              <a:t>responsabilidade de todos </a:t>
            </a: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Calibri"/>
              </a:rPr>
              <a:t>Planejamento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Calibri"/>
              </a:rPr>
              <a:t> da qualidade da convivência – escola como comunidade</a:t>
            </a:r>
          </a:p>
        </p:txBody>
      </p:sp>
    </p:spTree>
    <p:extLst>
      <p:ext uri="{BB962C8B-B14F-4D97-AF65-F5344CB8AC3E}">
        <p14:creationId xmlns:p14="http://schemas.microsoft.com/office/powerpoint/2010/main" val="335847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0 L 6.25E-7 -0.0314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-4.81481E-6 L -0.05795 -4.81481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86" grpId="0"/>
      <p:bldP spid="8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1">
          <a:extLst>
            <a:ext uri="{FF2B5EF4-FFF2-40B4-BE49-F238E27FC236}">
              <a16:creationId xmlns:a16="http://schemas.microsoft.com/office/drawing/2014/main" id="{C4C63635-6835-F866-EAC9-758EB8121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B30459DA-778B-A843-C6AC-8FECC36CF3FF}"/>
              </a:ext>
            </a:extLst>
          </p:cNvPr>
          <p:cNvSpPr/>
          <p:nvPr/>
        </p:nvSpPr>
        <p:spPr>
          <a:xfrm flipH="1">
            <a:off x="553453" y="469231"/>
            <a:ext cx="11057020" cy="5823285"/>
          </a:xfrm>
          <a:custGeom>
            <a:avLst/>
            <a:gdLst>
              <a:gd name="connsiteX0" fmla="*/ 261257 w 6052457"/>
              <a:gd name="connsiteY0" fmla="*/ 101600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261257 w 6052457"/>
              <a:gd name="connsiteY4" fmla="*/ 101600 h 2786743"/>
              <a:gd name="connsiteX0" fmla="*/ 157461 w 6052457"/>
              <a:gd name="connsiteY0" fmla="*/ 101602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157461 w 6052457"/>
              <a:gd name="connsiteY4" fmla="*/ 101602 h 278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457" h="2786743">
                <a:moveTo>
                  <a:pt x="157461" y="101602"/>
                </a:moveTo>
                <a:lnTo>
                  <a:pt x="0" y="2743200"/>
                </a:lnTo>
                <a:lnTo>
                  <a:pt x="6052457" y="2786743"/>
                </a:lnTo>
                <a:lnTo>
                  <a:pt x="5863771" y="0"/>
                </a:lnTo>
                <a:lnTo>
                  <a:pt x="157461" y="1016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rgbClr val="038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6" name="Google Shape;1335;p61">
            <a:extLst>
              <a:ext uri="{FF2B5EF4-FFF2-40B4-BE49-F238E27FC236}">
                <a16:creationId xmlns:a16="http://schemas.microsoft.com/office/drawing/2014/main" id="{0B7F7B1F-7C51-621E-C9BC-0BC4491C037A}"/>
              </a:ext>
            </a:extLst>
          </p:cNvPr>
          <p:cNvSpPr txBox="1">
            <a:spLocks/>
          </p:cNvSpPr>
          <p:nvPr/>
        </p:nvSpPr>
        <p:spPr>
          <a:xfrm>
            <a:off x="1058779" y="1075226"/>
            <a:ext cx="9765740" cy="460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457118">
              <a:lnSpc>
                <a:spcPct val="80000"/>
              </a:lnSpc>
              <a:buSzTx/>
              <a:buNone/>
              <a:defRPr sz="1600" kern="1200">
                <a:solidFill>
                  <a:srgbClr val="005A9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/>
              </a:defRPr>
            </a:lvl1pPr>
            <a:lvl2pPr marL="914400" indent="-3810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556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lang="pt-BR" sz="2200" dirty="0">
                <a:solidFill>
                  <a:prstClr val="black"/>
                </a:solidFill>
                <a:latin typeface="Calibri" panose="020F0502020204030204"/>
              </a:rPr>
              <a:t>As políticas públicas e p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t>ropostas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Calibri"/>
              </a:rPr>
              <a:t> precisam contribuir com:</a:t>
            </a:r>
          </a:p>
          <a:p>
            <a:pPr marL="803275" marR="0" lvl="1" indent="-342900" algn="l" defTabSz="45711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Calibri"/>
              </a:rPr>
              <a:t>transformações na cultura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Calibri"/>
              </a:rPr>
              <a:t>das escolas e das redes</a:t>
            </a:r>
          </a:p>
          <a:p>
            <a:pPr marL="803275" marR="0" lvl="1" indent="-342900" algn="l" defTabSz="45711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lang="pt-BR" sz="2200" b="1" dirty="0">
                <a:solidFill>
                  <a:prstClr val="black"/>
                </a:solidFill>
                <a:cs typeface="Calibri" panose="020F0502020204030204" pitchFamily="34" charset="0"/>
              </a:rPr>
              <a:t>a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Calibri"/>
              </a:rPr>
              <a:t>ampliação das capacidades coletivas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  <a:sym typeface="Calibri"/>
              </a:rPr>
              <a:t>para lidar com tais questões</a:t>
            </a:r>
          </a:p>
          <a:p>
            <a:pPr marL="1074738" marR="0" lvl="3" indent="-2714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Calibri"/>
              </a:rPr>
              <a:t>aumento da colaboração, das relações de confiança e apoio mútuo, do pertencimento e da crença de eficácia coletiva (não foco em competências/capacidades individuais)</a:t>
            </a: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Sustentabilidade – pelo menos 5 anos</a:t>
            </a: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Atuar não somente com unidades: “ilhas de excelência” – mas avanço da rede</a:t>
            </a:r>
          </a:p>
          <a:p>
            <a:pPr marL="342900" marR="0" lvl="0" indent="-342900" algn="l" defTabSz="45711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2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  <a:sym typeface="Arial"/>
              </a:rPr>
              <a:t>A convivência “não se resolve” – se navega nessa complexidade</a:t>
            </a:r>
          </a:p>
        </p:txBody>
      </p:sp>
    </p:spTree>
    <p:extLst>
      <p:ext uri="{BB962C8B-B14F-4D97-AF65-F5344CB8AC3E}">
        <p14:creationId xmlns:p14="http://schemas.microsoft.com/office/powerpoint/2010/main" val="13682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2.08333E-7 -0.03148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4.44444E-6 L -0.05794 4.44444E-6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7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86" grpId="0"/>
      <p:bldP spid="8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AA97B-4EFE-7103-D022-52EB872B7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89FE0E5C-82FA-AF9E-BD7A-2202949D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47" r="8797"/>
          <a:stretch>
            <a:fillRect/>
          </a:stretch>
        </p:blipFill>
        <p:spPr>
          <a:xfrm>
            <a:off x="330374" y="573021"/>
            <a:ext cx="5181600" cy="4351339"/>
          </a:xfrm>
          <a:prstGeom prst="rect">
            <a:avLst/>
          </a:prstGeom>
          <a:noFill/>
          <a:effectLst>
            <a:outerShdw blurRad="88900" dist="38100" dir="5400000" sx="105000" sy="105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828477-443E-4508-2003-2E86A3B59DC0}"/>
              </a:ext>
            </a:extLst>
          </p:cNvPr>
          <p:cNvSpPr txBox="1"/>
          <p:nvPr/>
        </p:nvSpPr>
        <p:spPr>
          <a:xfrm>
            <a:off x="5809988" y="654442"/>
            <a:ext cx="6158109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fontAlgn="auto">
              <a:lnSpc>
                <a:spcPct val="110000"/>
              </a:lnSpc>
              <a:spcBef>
                <a:spcPts val="12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lang="pt-BR" sz="2200" dirty="0">
                <a:solidFill>
                  <a:prstClr val="black"/>
                </a:solidFill>
                <a:ea typeface="Verdana" panose="020B0604030504040204" pitchFamily="34" charset="0"/>
              </a:rPr>
              <a:t>Mais do que respostas imediatas, é necessário abordar o ecossistema de violências e os mecanismos que as reproduzem, transformando os valores e concepções que sustentam essa cultura</a:t>
            </a:r>
          </a:p>
          <a:p>
            <a:pPr marL="342900" marR="0" lvl="0" indent="-342900" fontAlgn="auto">
              <a:lnSpc>
                <a:spcPct val="110000"/>
              </a:lnSpc>
              <a:spcBef>
                <a:spcPts val="12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lang="pt-BR" sz="2200" dirty="0">
                <a:solidFill>
                  <a:prstClr val="black"/>
                </a:solidFill>
                <a:ea typeface="Verdana" panose="020B0604030504040204" pitchFamily="34" charset="0"/>
              </a:rPr>
              <a:t>As propostas devem promover mudanças estruturais que deslegitimem discursos de ódio e fortaleçam uma cultura de respeito, diálogo e inclusão, efetivando a prevenção, o cuidado e a proteção de crianças e jovens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"/>
              <a:ea typeface="Verdan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33E0B06-AC6A-5196-7C95-2822642AEE42}"/>
              </a:ext>
            </a:extLst>
          </p:cNvPr>
          <p:cNvSpPr txBox="1"/>
          <p:nvPr/>
        </p:nvSpPr>
        <p:spPr>
          <a:xfrm>
            <a:off x="791488" y="5335159"/>
            <a:ext cx="106090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defRPr/>
            </a:pPr>
            <a:r>
              <a:rPr lang="pt-BR" sz="2200" dirty="0">
                <a:solidFill>
                  <a:prstClr val="black"/>
                </a:solidFill>
                <a:ea typeface="Verdana" panose="020B0604030504040204" pitchFamily="34" charset="0"/>
              </a:rPr>
              <a:t>A recomendação nº 114/2024, ainda que com alguns cuidados a serem considerados, norteia e fortalece a atuação complexa no enfrentamento da violência escolar, articulando prevenção, resposta e reparação em uma perspectiva de proteção integral</a:t>
            </a:r>
          </a:p>
        </p:txBody>
      </p:sp>
    </p:spTree>
    <p:extLst>
      <p:ext uri="{BB962C8B-B14F-4D97-AF65-F5344CB8AC3E}">
        <p14:creationId xmlns:p14="http://schemas.microsoft.com/office/powerpoint/2010/main" val="35541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E5081-21A5-F228-A096-EB0900F92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>
            <a:extLst>
              <a:ext uri="{FF2B5EF4-FFF2-40B4-BE49-F238E27FC236}">
                <a16:creationId xmlns:a16="http://schemas.microsoft.com/office/drawing/2014/main" id="{58365E49-2163-91DE-A30A-F92C63504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69" y="5754670"/>
            <a:ext cx="1569911" cy="48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logo UNICAMP.bmp">
            <a:extLst>
              <a:ext uri="{FF2B5EF4-FFF2-40B4-BE49-F238E27FC236}">
                <a16:creationId xmlns:a16="http://schemas.microsoft.com/office/drawing/2014/main" id="{C97CB42B-6CA1-CD11-1862-CCEF3719E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64" y="5649296"/>
            <a:ext cx="789776" cy="73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480A3BF4-A2E5-651A-4C75-2E74B467E9E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0" cy="0"/>
          </a:xfr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6DA4398-3510-371A-0E50-71D9BF2FB9B3}"/>
              </a:ext>
            </a:extLst>
          </p:cNvPr>
          <p:cNvSpPr/>
          <p:nvPr/>
        </p:nvSpPr>
        <p:spPr>
          <a:xfrm>
            <a:off x="1657028" y="-24700"/>
            <a:ext cx="85769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pt-BR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pt-BR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 Gepem – Grupo de Estudos e Pesquisas em Educação Moral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Facebook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0" i="0" u="none" strike="noStrike" kern="1200" cap="none" spc="0" normalizeH="0" baseline="0" noProof="0" dirty="0">
                <a:ln>
                  <a:noFill/>
                </a:ln>
                <a:solidFill>
                  <a:srgbClr val="557799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https://www.facebook.com/gepem1unespunicamp/</a:t>
            </a:r>
            <a:endParaRPr kumimoji="0" lang="pt-BR" sz="1950" b="0" i="0" u="none" strike="noStrike" kern="1200" cap="none" spc="0" normalizeH="0" baseline="0" noProof="0" dirty="0">
              <a:ln>
                <a:noFill/>
              </a:ln>
              <a:solidFill>
                <a:srgbClr val="557799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Instagram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0" i="0" u="none" strike="noStrike" kern="1200" cap="none" spc="0" normalizeH="0" baseline="0" noProof="0" dirty="0">
                <a:ln>
                  <a:noFill/>
                </a:ln>
                <a:solidFill>
                  <a:srgbClr val="557799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https://www.instagram.com/grupogepem/</a:t>
            </a:r>
            <a:r>
              <a:rPr kumimoji="0" lang="pt-BR" sz="1950" b="0" i="0" u="none" strike="noStrike" kern="1200" cap="none" spc="0" normalizeH="0" baseline="0" noProof="0" dirty="0">
                <a:ln>
                  <a:noFill/>
                </a:ln>
                <a:solidFill>
                  <a:srgbClr val="557799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t>IdEA - Unicamp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0" i="0" u="none" strike="noStrike" kern="1200" cap="none" spc="0" normalizeH="0" baseline="0" noProof="0" dirty="0">
                <a:ln>
                  <a:noFill/>
                </a:ln>
                <a:solidFill>
                  <a:srgbClr val="557799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http://www.idea.unicamp.br/grupos-tematicos/grupo-etica-diversidade-e-democracia-na-escola-publica</a:t>
            </a:r>
            <a:endParaRPr kumimoji="0" lang="pt-BR" sz="1950" b="0" i="0" u="none" strike="noStrike" kern="1200" cap="none" spc="0" normalizeH="0" baseline="0" noProof="0" dirty="0">
              <a:ln>
                <a:noFill/>
              </a:ln>
              <a:solidFill>
                <a:srgbClr val="557799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Google Shape;476;p25">
            <a:extLst>
              <a:ext uri="{FF2B5EF4-FFF2-40B4-BE49-F238E27FC236}">
                <a16:creationId xmlns:a16="http://schemas.microsoft.com/office/drawing/2014/main" id="{3B020525-F0B8-9794-B84D-451DDFB2F62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3402" y="5754670"/>
            <a:ext cx="1087253" cy="63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E4313E-F03F-BF05-7E46-D505B6F94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190" y="5145946"/>
            <a:ext cx="1714500" cy="1121164"/>
          </a:xfrm>
          <a:prstGeom prst="rect">
            <a:avLst/>
          </a:prstGeom>
        </p:spPr>
      </p:pic>
      <p:pic>
        <p:nvPicPr>
          <p:cNvPr id="4" name="Imagem 3" descr="FE transparente.gif">
            <a:extLst>
              <a:ext uri="{FF2B5EF4-FFF2-40B4-BE49-F238E27FC236}">
                <a16:creationId xmlns:a16="http://schemas.microsoft.com/office/drawing/2014/main" id="{47CEBB22-8D1B-F5A2-EDDE-D47B8A98C6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719" y="5670638"/>
            <a:ext cx="555081" cy="69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26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llying rosto esfumaçado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349" y="456138"/>
            <a:ext cx="10570948" cy="59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Gráfico, Gráfico de barras&#10;&#10;Descrição gerada automaticamente">
            <a:extLst>
              <a:ext uri="{FF2B5EF4-FFF2-40B4-BE49-F238E27FC236}">
                <a16:creationId xmlns:a16="http://schemas.microsoft.com/office/drawing/2014/main" id="{680B756F-D37B-FA92-5E8D-06178263D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1207" y="1039091"/>
            <a:ext cx="8372416" cy="5534309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19BFE50-6968-5CE3-CF22-07BFA90AE42D}"/>
              </a:ext>
            </a:extLst>
          </p:cNvPr>
          <p:cNvSpPr txBox="1"/>
          <p:nvPr/>
        </p:nvSpPr>
        <p:spPr>
          <a:xfrm>
            <a:off x="214397" y="6410631"/>
            <a:ext cx="6097978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 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Tognetta et al., 2022</a:t>
            </a: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"/>
              <a:ea typeface="Aptos" panose="020B00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913AFE2-8BD0-5852-C21D-3D3BD6056D32}"/>
              </a:ext>
            </a:extLst>
          </p:cNvPr>
          <p:cNvSpPr txBox="1"/>
          <p:nvPr/>
        </p:nvSpPr>
        <p:spPr>
          <a:xfrm>
            <a:off x="10082977" y="1456869"/>
            <a:ext cx="6097978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 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N = 945.481</a:t>
            </a:r>
            <a:endParaRPr kumimoji="0" lang="pt-BR" sz="1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"/>
              <a:ea typeface="Aptos" panose="020B00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7B04EB5-293F-F4DB-BBEB-20B60906A630}"/>
              </a:ext>
            </a:extLst>
          </p:cNvPr>
          <p:cNvSpPr/>
          <p:nvPr/>
        </p:nvSpPr>
        <p:spPr>
          <a:xfrm>
            <a:off x="10316065" y="4426526"/>
            <a:ext cx="1416755" cy="549234"/>
          </a:xfrm>
          <a:prstGeom prst="rect">
            <a:avLst/>
          </a:prstGeom>
          <a:solidFill>
            <a:srgbClr val="5ACE8E">
              <a:alpha val="8078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8% destes sentem medo sempre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4ACDD960-3BBD-EB67-FC1B-DD4F09673689}"/>
              </a:ext>
            </a:extLst>
          </p:cNvPr>
          <p:cNvCxnSpPr>
            <a:cxnSpLocks/>
          </p:cNvCxnSpPr>
          <p:nvPr/>
        </p:nvCxnSpPr>
        <p:spPr>
          <a:xfrm flipH="1">
            <a:off x="9541042" y="4698446"/>
            <a:ext cx="775023" cy="0"/>
          </a:xfrm>
          <a:prstGeom prst="straightConnector1">
            <a:avLst/>
          </a:prstGeom>
          <a:ln w="57150">
            <a:solidFill>
              <a:srgbClr val="5ACE8E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3B2D15-8245-DCEF-C828-8AA445B9CF3B}"/>
              </a:ext>
            </a:extLst>
          </p:cNvPr>
          <p:cNvSpPr txBox="1"/>
          <p:nvPr/>
        </p:nvSpPr>
        <p:spPr>
          <a:xfrm>
            <a:off x="301393" y="204999"/>
            <a:ext cx="11890607" cy="761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Respostas de estudantes dos anos finais do Ensino Fundamental</a:t>
            </a:r>
            <a:endParaRPr kumimoji="0" lang="pt-BR" sz="18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 Pro" panose="020B060403050404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 Pro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Escolas da Rede Estadual de São Paulo</a:t>
            </a:r>
            <a:endParaRPr kumimoji="0" lang="pt-BR" sz="18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 Pro" panose="020B060403050404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ADFAFDF3-C052-4CDC-8184-31EECA2C1C13}"/>
              </a:ext>
            </a:extLst>
          </p:cNvPr>
          <p:cNvSpPr/>
          <p:nvPr/>
        </p:nvSpPr>
        <p:spPr>
          <a:xfrm flipH="1">
            <a:off x="833431" y="875889"/>
            <a:ext cx="10944043" cy="4824538"/>
          </a:xfrm>
          <a:custGeom>
            <a:avLst/>
            <a:gdLst>
              <a:gd name="connsiteX0" fmla="*/ 261257 w 6052457"/>
              <a:gd name="connsiteY0" fmla="*/ 101600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261257 w 6052457"/>
              <a:gd name="connsiteY4" fmla="*/ 101600 h 2786743"/>
              <a:gd name="connsiteX0" fmla="*/ 157461 w 6052457"/>
              <a:gd name="connsiteY0" fmla="*/ 101602 h 2786743"/>
              <a:gd name="connsiteX1" fmla="*/ 0 w 6052457"/>
              <a:gd name="connsiteY1" fmla="*/ 2743200 h 2786743"/>
              <a:gd name="connsiteX2" fmla="*/ 6052457 w 6052457"/>
              <a:gd name="connsiteY2" fmla="*/ 2786743 h 2786743"/>
              <a:gd name="connsiteX3" fmla="*/ 5863771 w 6052457"/>
              <a:gd name="connsiteY3" fmla="*/ 0 h 2786743"/>
              <a:gd name="connsiteX4" fmla="*/ 157461 w 6052457"/>
              <a:gd name="connsiteY4" fmla="*/ 101602 h 278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457" h="2786743">
                <a:moveTo>
                  <a:pt x="157461" y="101602"/>
                </a:moveTo>
                <a:lnTo>
                  <a:pt x="0" y="2743200"/>
                </a:lnTo>
                <a:lnTo>
                  <a:pt x="6052457" y="2786743"/>
                </a:lnTo>
                <a:lnTo>
                  <a:pt x="5863771" y="0"/>
                </a:lnTo>
                <a:lnTo>
                  <a:pt x="157461" y="1016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rgbClr val="557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18000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 Pro" panose="020B060403050404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E189AEC-7C6F-43EF-A3D1-31B7958863DA}"/>
              </a:ext>
            </a:extLst>
          </p:cNvPr>
          <p:cNvGrpSpPr/>
          <p:nvPr/>
        </p:nvGrpSpPr>
        <p:grpSpPr>
          <a:xfrm>
            <a:off x="1337724" y="1085381"/>
            <a:ext cx="10020845" cy="5092914"/>
            <a:chOff x="3427975" y="2479470"/>
            <a:chExt cx="8963116" cy="3760735"/>
          </a:xfrm>
        </p:grpSpPr>
        <p:sp>
          <p:nvSpPr>
            <p:cNvPr id="27" name="Google Shape;869;p36">
              <a:extLst>
                <a:ext uri="{FF2B5EF4-FFF2-40B4-BE49-F238E27FC236}">
                  <a16:creationId xmlns:a16="http://schemas.microsoft.com/office/drawing/2014/main" id="{E186614E-C3D5-48C0-9863-BDAE37A96A1D}"/>
                </a:ext>
              </a:extLst>
            </p:cNvPr>
            <p:cNvSpPr txBox="1">
              <a:spLocks/>
            </p:cNvSpPr>
            <p:nvPr/>
          </p:nvSpPr>
          <p:spPr>
            <a:xfrm>
              <a:off x="3855356" y="2479470"/>
              <a:ext cx="8535735" cy="3760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ea typeface="+mn-ea"/>
                  <a:cs typeface="Calibri" panose="020F0502020204030204" pitchFamily="34" charset="0"/>
                  <a:sym typeface="Arial"/>
                </a:rPr>
                <a:t>As desigualdades como de raça, gênero e nível socioeconômico se manifestam nas escolas de diversas formas (além do menor desempenho):</a:t>
              </a:r>
            </a:p>
            <a:p>
              <a:pPr marL="625475" marR="0" lvl="0" indent="-342900" algn="l" defTabSz="914400" rtl="0" eaLnBrk="1" fontAlgn="auto" latinLnBrk="0" hangingPunct="1">
                <a:lnSpc>
                  <a:spcPct val="120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557799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maior severidade e frequência nas punições de alunos negros 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(Del Toro, Wang, 2021)</a:t>
              </a:r>
            </a:p>
            <a:p>
              <a:pPr marL="625475" marR="0" lvl="0" indent="-342900" algn="l" defTabSz="914400" rtl="0" eaLnBrk="1" fontAlgn="auto" latinLnBrk="0" hangingPunct="1">
                <a:lnSpc>
                  <a:spcPct val="120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557799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m</a:t>
              </a:r>
              <a:r>
                <a:rPr kumimoji="0" lang="pt-BR" sz="2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édias</a:t>
              </a:r>
              <a:r>
                <a:rPr kumimoji="0" lang="pt-BR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 “diluem” as desigualdades</a:t>
              </a:r>
            </a:p>
            <a:p>
              <a:pPr marL="1082675" marR="0" lvl="1" indent="-34290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557799"/>
                </a:buClr>
                <a:buSzPts val="28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há maior vitimização de bullying entre estudantes negros, NSE mais baixo e homossexuais 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(Silva, 2024; Silva et al., 2018; </a:t>
              </a:r>
              <a:r>
                <a:rPr kumimoji="0" 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Juvonen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, 2014; IBGE/</a:t>
              </a:r>
              <a:r>
                <a:rPr kumimoji="0" lang="pt-B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PeNSE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 Pro" panose="020B0604030504040204" pitchFamily="34" charset="0"/>
                  <a:cs typeface="Times New Roman" panose="02020603050405020304" pitchFamily="18" charset="0"/>
                  <a:sym typeface="Arial"/>
                </a:rPr>
                <a:t>, 2015)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endPara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5A94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659F996F-9A01-4B99-89A1-9648EF00172B}"/>
                </a:ext>
              </a:extLst>
            </p:cNvPr>
            <p:cNvCxnSpPr>
              <a:cxnSpLocks/>
            </p:cNvCxnSpPr>
            <p:nvPr/>
          </p:nvCxnSpPr>
          <p:spPr>
            <a:xfrm>
              <a:off x="3427975" y="2939843"/>
              <a:ext cx="323849" cy="0"/>
            </a:xfrm>
            <a:prstGeom prst="line">
              <a:avLst/>
            </a:prstGeom>
            <a:ln w="76200">
              <a:solidFill>
                <a:srgbClr val="9DCD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113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1.85185E-6 L -0.05795 1.85185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 descr="Gráfico, Gráfico de barras&#10;&#10;Descrição gerada automaticamente">
            <a:extLst>
              <a:ext uri="{FF2B5EF4-FFF2-40B4-BE49-F238E27FC236}">
                <a16:creationId xmlns:a16="http://schemas.microsoft.com/office/drawing/2014/main" id="{D21F8666-8157-4EBC-DD6B-D55210C73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1809" y="398997"/>
            <a:ext cx="10100008" cy="6060005"/>
          </a:xfr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8B00092-9CA3-0F81-D346-0E0E9167121B}"/>
              </a:ext>
            </a:extLst>
          </p:cNvPr>
          <p:cNvSpPr txBox="1"/>
          <p:nvPr/>
        </p:nvSpPr>
        <p:spPr>
          <a:xfrm>
            <a:off x="10020244" y="6386575"/>
            <a:ext cx="6097904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 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Basso et al., 2024</a:t>
            </a: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"/>
              <a:ea typeface="Aptos" panose="020B00040202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2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7" descr="Tabela  Descrição gerada automaticamente"/>
          <p:cNvSpPr/>
          <p:nvPr/>
        </p:nvSpPr>
        <p:spPr>
          <a:xfrm>
            <a:off x="3828001" y="1427616"/>
            <a:ext cx="7200799" cy="4683189"/>
          </a:xfrm>
          <a:custGeom>
            <a:avLst/>
            <a:gdLst/>
            <a:ahLst/>
            <a:cxnLst/>
            <a:rect l="l" t="t" r="r" b="b"/>
            <a:pathLst>
              <a:path w="10437134" h="5894040" extrusionOk="0">
                <a:moveTo>
                  <a:pt x="0" y="0"/>
                </a:moveTo>
                <a:lnTo>
                  <a:pt x="10437134" y="0"/>
                </a:lnTo>
                <a:lnTo>
                  <a:pt x="10437134" y="5894039"/>
                </a:lnTo>
                <a:lnTo>
                  <a:pt x="0" y="58940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7"/>
          <p:cNvSpPr/>
          <p:nvPr/>
        </p:nvSpPr>
        <p:spPr>
          <a:xfrm>
            <a:off x="4017563" y="4761603"/>
            <a:ext cx="6195958" cy="57991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7"/>
          <p:cNvSpPr txBox="1"/>
          <p:nvPr/>
        </p:nvSpPr>
        <p:spPr>
          <a:xfrm>
            <a:off x="175365" y="6468536"/>
            <a:ext cx="6093994" cy="358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Calibri"/>
                <a:ea typeface="Calibri"/>
                <a:cs typeface="Calibri"/>
                <a:sym typeface="Calibri"/>
              </a:rPr>
              <a:t>Bacchetto 2024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7"/>
          <p:cNvSpPr txBox="1"/>
          <p:nvPr/>
        </p:nvSpPr>
        <p:spPr>
          <a:xfrm>
            <a:off x="3606971" y="747195"/>
            <a:ext cx="7200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Bloco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violência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frequência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em que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ocorreram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no ano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388604-FE00-305F-632A-730482F490A5}"/>
              </a:ext>
            </a:extLst>
          </p:cNvPr>
          <p:cNvSpPr txBox="1"/>
          <p:nvPr/>
        </p:nvSpPr>
        <p:spPr>
          <a:xfrm>
            <a:off x="654373" y="2906946"/>
            <a:ext cx="2757896" cy="422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118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1000"/>
              </a:spcAft>
              <a:buClr>
                <a:srgbClr val="0070C0"/>
              </a:buClr>
              <a:buSzPct val="117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Pro" panose="020B0604030504040204" pitchFamily="34" charset="0"/>
                <a:ea typeface="+mn-ea"/>
                <a:cs typeface="Calibri" panose="020F0502020204030204" pitchFamily="34" charset="0"/>
                <a:sym typeface="Quicksand"/>
              </a:rPr>
              <a:t>Naturalização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</TotalTime>
  <Words>3012</Words>
  <Application>Microsoft Office PowerPoint</Application>
  <PresentationFormat>Widescreen</PresentationFormat>
  <Paragraphs>262</Paragraphs>
  <Slides>44</Slides>
  <Notes>23</Notes>
  <HiddenSlides>0</HiddenSlides>
  <MMClips>2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8</vt:i4>
      </vt:variant>
      <vt:variant>
        <vt:lpstr>Títulos de slides</vt:lpstr>
      </vt:variant>
      <vt:variant>
        <vt:i4>44</vt:i4>
      </vt:variant>
    </vt:vector>
  </HeadingPairs>
  <TitlesOfParts>
    <vt:vector size="68" baseType="lpstr">
      <vt:lpstr>Aptos</vt:lpstr>
      <vt:lpstr>Aptos Display</vt:lpstr>
      <vt:lpstr>Arial</vt:lpstr>
      <vt:lpstr>Calibri</vt:lpstr>
      <vt:lpstr>Calibri </vt:lpstr>
      <vt:lpstr>Calibri Light</vt:lpstr>
      <vt:lpstr>Inter</vt:lpstr>
      <vt:lpstr>Noto Sans</vt:lpstr>
      <vt:lpstr>Play</vt:lpstr>
      <vt:lpstr>Roboto</vt:lpstr>
      <vt:lpstr>Tahoma</vt:lpstr>
      <vt:lpstr>Times New Roman</vt:lpstr>
      <vt:lpstr>TT Rounds Condensed</vt:lpstr>
      <vt:lpstr>Verdana</vt:lpstr>
      <vt:lpstr>Verdana Pro</vt:lpstr>
      <vt:lpstr>Wingdings</vt:lpstr>
      <vt:lpstr>Tema do Office</vt:lpstr>
      <vt:lpstr>Office Theme</vt:lpstr>
      <vt:lpstr>2_Tema do Office</vt:lpstr>
      <vt:lpstr>3_Tema do Office</vt:lpstr>
      <vt:lpstr>4_Tema do Office</vt:lpstr>
      <vt:lpstr>8_Tema do Office</vt:lpstr>
      <vt:lpstr>7_Tema do Office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Esse cenário indica a relevância da Recomendação nº 114/2024  Enfrentamento à violência nas escolas   - resposta institucional do Conselho Nacional  do Ministério Público</vt:lpstr>
      <vt:lpstr>Apresentação do PowerPoint</vt:lpstr>
      <vt:lpstr>Apresentação do PowerPoint</vt:lpstr>
      <vt:lpstr>Atuação das Procuradorias-Gerais de Justiça, em articulação com outros ramos e unidades do MP</vt:lpstr>
      <vt:lpstr>Atuação dos Promotores</vt:lpstr>
      <vt:lpstr>Desafios para efetividade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Telma Vinha</dc:creator>
  <cp:lastModifiedBy>Telma Vinha</cp:lastModifiedBy>
  <cp:revision>10</cp:revision>
  <dcterms:created xsi:type="dcterms:W3CDTF">2025-06-12T15:18:45Z</dcterms:created>
  <dcterms:modified xsi:type="dcterms:W3CDTF">2025-09-10T10:59:51Z</dcterms:modified>
</cp:coreProperties>
</file>