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8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24"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25"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27"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28"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29"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30"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32"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33"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34"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35"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36"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37"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41"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algn="ctr">
              <a:buNone/>
            </a:pPr>
            <a:endParaRPr lang="pt-B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43"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45"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pt-BR" sz="3200" b="0" strike="noStrike" spc="-1">
              <a:latin typeface="Arial"/>
            </a:endParaRPr>
          </a:p>
        </p:txBody>
      </p:sp>
      <p:sp>
        <p:nvSpPr>
          <p:cNvPr id="46"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buNone/>
            </a:pPr>
            <a:endParaRPr lang="pt-B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50"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51"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pt-BR" sz="3200" b="0" strike="noStrike" spc="-1">
              <a:latin typeface="Arial"/>
            </a:endParaRPr>
          </a:p>
        </p:txBody>
      </p:sp>
      <p:sp>
        <p:nvSpPr>
          <p:cNvPr id="52"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algn="ctr">
              <a:buNone/>
            </a:pPr>
            <a:endParaRPr lang="pt-B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54"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pt-BR" sz="3200" b="0" strike="noStrike" spc="-1">
              <a:latin typeface="Arial"/>
            </a:endParaRPr>
          </a:p>
        </p:txBody>
      </p:sp>
      <p:sp>
        <p:nvSpPr>
          <p:cNvPr id="55"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56"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58"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59"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60"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62"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63"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65"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66"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67"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68"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70"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71"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72"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73"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74"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75"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5"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7"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pt-BR" sz="3200" b="0" strike="noStrike" spc="-1">
              <a:latin typeface="Arial"/>
            </a:endParaRPr>
          </a:p>
        </p:txBody>
      </p:sp>
      <p:sp>
        <p:nvSpPr>
          <p:cNvPr id="8"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buNone/>
            </a:pPr>
            <a:endParaRPr lang="pt-B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12"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13"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endParaRPr lang="pt-BR" sz="3200" b="0" strike="noStrike" spc="-1">
              <a:latin typeface="Arial"/>
            </a:endParaRPr>
          </a:p>
        </p:txBody>
      </p:sp>
      <p:sp>
        <p:nvSpPr>
          <p:cNvPr id="14"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16"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endParaRPr lang="pt-BR" sz="3200" b="0" strike="noStrike" spc="-1">
              <a:latin typeface="Arial"/>
            </a:endParaRPr>
          </a:p>
        </p:txBody>
      </p:sp>
      <p:sp>
        <p:nvSpPr>
          <p:cNvPr id="17"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18"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21"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endParaRPr lang="pt-BR" sz="3200" b="0" strike="noStrike" spc="-1">
              <a:latin typeface="Arial"/>
            </a:endParaRPr>
          </a:p>
        </p:txBody>
      </p:sp>
      <p:sp>
        <p:nvSpPr>
          <p:cNvPr id="22"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endParaRPr lang="pt-B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tile/>
        </a:blip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8880" cy="1144440"/>
          </a:xfrm>
          <a:prstGeom prst="rect">
            <a:avLst/>
          </a:prstGeom>
          <a:noFill/>
          <a:ln w="0">
            <a:noFill/>
          </a:ln>
        </p:spPr>
        <p:txBody>
          <a:bodyPr lIns="0" tIns="0" rIns="0" bIns="0" anchor="ctr">
            <a:noAutofit/>
          </a:bodyPr>
          <a:lstStyle/>
          <a:p>
            <a:r>
              <a:rPr lang="pt-BR" sz="1800" b="0" strike="noStrike" spc="-1">
                <a:latin typeface="Arial"/>
              </a:rPr>
              <a:t>Clique para editar o formato do texto do título</a:t>
            </a:r>
          </a:p>
        </p:txBody>
      </p:sp>
      <p:sp>
        <p:nvSpPr>
          <p:cNvPr id="3" name="PlaceHolder 2"/>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t-BR" sz="3200" b="0" strike="noStrike" spc="-1">
                <a:latin typeface="Arial"/>
              </a:rPr>
              <a:t>Clique para editar o formato do texto da estrutura de tópicos</a:t>
            </a:r>
          </a:p>
          <a:p>
            <a:pPr marL="864000" lvl="1" indent="-324000">
              <a:spcBef>
                <a:spcPts val="1134"/>
              </a:spcBef>
              <a:buClr>
                <a:srgbClr val="000000"/>
              </a:buClr>
              <a:buSzPct val="75000"/>
              <a:buFont typeface="Symbol" charset="2"/>
              <a:buChar char=""/>
            </a:pPr>
            <a:r>
              <a:rPr lang="pt-BR" sz="2800" b="0" strike="noStrike" spc="-1">
                <a:latin typeface="Arial"/>
              </a:rPr>
              <a:t>2.º nível da estrutura de tópicos</a:t>
            </a:r>
          </a:p>
          <a:p>
            <a:pPr marL="1296000" lvl="2" indent="-288000">
              <a:spcBef>
                <a:spcPts val="850"/>
              </a:spcBef>
              <a:buClr>
                <a:srgbClr val="000000"/>
              </a:buClr>
              <a:buSzPct val="45000"/>
              <a:buFont typeface="Wingdings" charset="2"/>
              <a:buChar char=""/>
            </a:pPr>
            <a:r>
              <a:rPr lang="pt-BR" sz="2400" b="0" strike="noStrike" spc="-1">
                <a:latin typeface="Arial"/>
              </a:rPr>
              <a:t>3.º nível da estrutura de tópicos</a:t>
            </a:r>
          </a:p>
          <a:p>
            <a:pPr marL="1728000" lvl="3" indent="-216000">
              <a:spcBef>
                <a:spcPts val="567"/>
              </a:spcBef>
              <a:buClr>
                <a:srgbClr val="000000"/>
              </a:buClr>
              <a:buSzPct val="75000"/>
              <a:buFont typeface="Symbol" charset="2"/>
              <a:buChar char=""/>
            </a:pPr>
            <a:r>
              <a:rPr lang="pt-BR" sz="2000" b="0" strike="noStrike" spc="-1">
                <a:latin typeface="Arial"/>
              </a:rPr>
              <a:t>4.º nível da estrutura de tópicos</a:t>
            </a:r>
          </a:p>
          <a:p>
            <a:pPr marL="2160000" lvl="4" indent="-216000">
              <a:spcBef>
                <a:spcPts val="283"/>
              </a:spcBef>
              <a:buClr>
                <a:srgbClr val="000000"/>
              </a:buClr>
              <a:buSzPct val="45000"/>
              <a:buFont typeface="Wingdings" charset="2"/>
              <a:buChar char=""/>
            </a:pPr>
            <a:r>
              <a:rPr lang="pt-BR" sz="2000" b="0" strike="noStrike" spc="-1">
                <a:latin typeface="Arial"/>
              </a:rPr>
              <a:t>5.º nível da estrutura de tópicos</a:t>
            </a:r>
          </a:p>
          <a:p>
            <a:pPr marL="2592000" lvl="5" indent="-216000">
              <a:spcBef>
                <a:spcPts val="283"/>
              </a:spcBef>
              <a:buClr>
                <a:srgbClr val="000000"/>
              </a:buClr>
              <a:buSzPct val="45000"/>
              <a:buFont typeface="Wingdings" charset="2"/>
              <a:buChar char=""/>
            </a:pPr>
            <a:r>
              <a:rPr lang="pt-BR" sz="2000" b="0" strike="noStrike" spc="-1">
                <a:latin typeface="Arial"/>
              </a:rPr>
              <a:t>6.º nível da estrutura de tópicos</a:t>
            </a:r>
          </a:p>
          <a:p>
            <a:pPr marL="3024000" lvl="6" indent="-216000">
              <a:spcBef>
                <a:spcPts val="283"/>
              </a:spcBef>
              <a:buClr>
                <a:srgbClr val="000000"/>
              </a:buClr>
              <a:buSzPct val="45000"/>
              <a:buFont typeface="Wingdings" charset="2"/>
              <a:buChar char=""/>
            </a:pPr>
            <a:r>
              <a:rPr lang="pt-BR" sz="2000" b="0" strike="noStrike" spc="-1">
                <a:latin typeface="Arial"/>
              </a:rPr>
              <a:t>7.º nível da estrutura de tópicos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tile/>
        </a:blip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algn="ctr">
              <a:buNone/>
            </a:pPr>
            <a:r>
              <a:rPr lang="pt-BR" sz="4400" b="0" strike="noStrike" spc="-1">
                <a:latin typeface="Arial"/>
              </a:rPr>
              <a:t>Clique para editar o formato do texto do título</a:t>
            </a:r>
          </a:p>
        </p:txBody>
      </p:sp>
      <p:sp>
        <p:nvSpPr>
          <p:cNvPr id="39" name="PlaceHolder 2"/>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t-BR" sz="3200" b="0" strike="noStrike" spc="-1">
                <a:latin typeface="Arial"/>
              </a:rPr>
              <a:t>Clique para editar o formato do texto da estrutura de tópicos</a:t>
            </a:r>
          </a:p>
          <a:p>
            <a:pPr marL="864000" lvl="1" indent="-324000">
              <a:spcBef>
                <a:spcPts val="1134"/>
              </a:spcBef>
              <a:buClr>
                <a:srgbClr val="000000"/>
              </a:buClr>
              <a:buSzPct val="75000"/>
              <a:buFont typeface="Symbol" charset="2"/>
              <a:buChar char=""/>
            </a:pPr>
            <a:r>
              <a:rPr lang="pt-BR" sz="2800" b="0" strike="noStrike" spc="-1">
                <a:latin typeface="Arial"/>
              </a:rPr>
              <a:t>2.º nível da estrutura de tópicos</a:t>
            </a:r>
          </a:p>
          <a:p>
            <a:pPr marL="1296000" lvl="2" indent="-288000">
              <a:spcBef>
                <a:spcPts val="850"/>
              </a:spcBef>
              <a:buClr>
                <a:srgbClr val="000000"/>
              </a:buClr>
              <a:buSzPct val="45000"/>
              <a:buFont typeface="Wingdings" charset="2"/>
              <a:buChar char=""/>
            </a:pPr>
            <a:r>
              <a:rPr lang="pt-BR" sz="2400" b="0" strike="noStrike" spc="-1">
                <a:latin typeface="Arial"/>
              </a:rPr>
              <a:t>3.º nível da estrutura de tópicos</a:t>
            </a:r>
          </a:p>
          <a:p>
            <a:pPr marL="1728000" lvl="3" indent="-216000">
              <a:spcBef>
                <a:spcPts val="567"/>
              </a:spcBef>
              <a:buClr>
                <a:srgbClr val="000000"/>
              </a:buClr>
              <a:buSzPct val="75000"/>
              <a:buFont typeface="Symbol" charset="2"/>
              <a:buChar char=""/>
            </a:pPr>
            <a:r>
              <a:rPr lang="pt-BR" sz="2000" b="0" strike="noStrike" spc="-1">
                <a:latin typeface="Arial"/>
              </a:rPr>
              <a:t>4.º nível da estrutura de tópicos</a:t>
            </a:r>
          </a:p>
          <a:p>
            <a:pPr marL="2160000" lvl="4" indent="-216000">
              <a:spcBef>
                <a:spcPts val="283"/>
              </a:spcBef>
              <a:buClr>
                <a:srgbClr val="000000"/>
              </a:buClr>
              <a:buSzPct val="45000"/>
              <a:buFont typeface="Wingdings" charset="2"/>
              <a:buChar char=""/>
            </a:pPr>
            <a:r>
              <a:rPr lang="pt-BR" sz="2000" b="0" strike="noStrike" spc="-1">
                <a:latin typeface="Arial"/>
              </a:rPr>
              <a:t>5.º nível da estrutura de tópicos</a:t>
            </a:r>
          </a:p>
          <a:p>
            <a:pPr marL="2592000" lvl="5" indent="-216000">
              <a:spcBef>
                <a:spcPts val="283"/>
              </a:spcBef>
              <a:buClr>
                <a:srgbClr val="000000"/>
              </a:buClr>
              <a:buSzPct val="45000"/>
              <a:buFont typeface="Wingdings" charset="2"/>
              <a:buChar char=""/>
            </a:pPr>
            <a:r>
              <a:rPr lang="pt-BR" sz="2000" b="0" strike="noStrike" spc="-1">
                <a:latin typeface="Arial"/>
              </a:rPr>
              <a:t>6.º nível da estrutura de tópicos</a:t>
            </a:r>
          </a:p>
          <a:p>
            <a:pPr marL="3024000" lvl="6" indent="-216000">
              <a:spcBef>
                <a:spcPts val="283"/>
              </a:spcBef>
              <a:buClr>
                <a:srgbClr val="000000"/>
              </a:buClr>
              <a:buSzPct val="45000"/>
              <a:buFont typeface="Wingdings" charset="2"/>
              <a:buChar char=""/>
            </a:pPr>
            <a:r>
              <a:rPr lang="pt-BR" sz="2000" b="0" strike="noStrike" spc="-1">
                <a:latin typeface="Arial"/>
              </a:rPr>
              <a:t>7.º nível da estrutura de tópicos</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planalto.gov.br/ccivil_03/LEIS/L8742.htm" TargetMode="External"/><Relationship Id="rId2" Type="http://schemas.openxmlformats.org/officeDocument/2006/relationships/hyperlink" Target="http://www.planalto.gov.br/ccivil_03/LEIS/L8069.htm" TargetMode="External"/><Relationship Id="rId1" Type="http://schemas.openxmlformats.org/officeDocument/2006/relationships/slideLayout" Target="../slideLayouts/slideLayout13.xml"/><Relationship Id="rId4" Type="http://schemas.openxmlformats.org/officeDocument/2006/relationships/hyperlink" Target="http://www.planalto.gov.br/ccivil_03/LEIS/L8069.htm#art8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www.planalto.gov.br/ccivil_03/LEIS/L8069.htm" TargetMode="External"/><Relationship Id="rId2" Type="http://schemas.openxmlformats.org/officeDocument/2006/relationships/hyperlink" Target="http://www.planalto.gov.br/ccivil_03/_Ato2015-2018/2017/Lei/L13431.htm"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www.planalto.gov.br/ccivil_03/LEIS/L8069.htm" TargetMode="External"/><Relationship Id="rId2" Type="http://schemas.openxmlformats.org/officeDocument/2006/relationships/hyperlink" Target="http://www.planalto.gov.br/ccivil_03/LEIS/2003/L10.826.htm" TargetMode="Externa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planalto.gov.br/ccivil_03/LEIS/L7210.htm" TargetMode="External"/><Relationship Id="rId2" Type="http://schemas.openxmlformats.org/officeDocument/2006/relationships/hyperlink" Target="http://www.planalto.gov.br/ccivil_03/Decreto-Lei/Del2848.htm" TargetMode="External"/><Relationship Id="rId1" Type="http://schemas.openxmlformats.org/officeDocument/2006/relationships/slideLayout" Target="../slideLayouts/slideLayout13.xml"/><Relationship Id="rId6" Type="http://schemas.openxmlformats.org/officeDocument/2006/relationships/hyperlink" Target="http://www.planalto.gov.br/ccivil_03/_Ato2015-2018/2017/Lei/L13431.htm" TargetMode="External"/><Relationship Id="rId5" Type="http://schemas.openxmlformats.org/officeDocument/2006/relationships/hyperlink" Target="http://www.planalto.gov.br/ccivil_03/LEIS/L8072.htm" TargetMode="External"/><Relationship Id="rId4" Type="http://schemas.openxmlformats.org/officeDocument/2006/relationships/hyperlink" Target="http://www.planalto.gov.br/ccivil_03/LEIS/L8069.htm"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hyperlink" Target="mailto:tsteixeira@mppr.mp.br"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685800" y="2130480"/>
            <a:ext cx="7771680" cy="1469160"/>
          </a:xfrm>
          <a:prstGeom prst="rect">
            <a:avLst/>
          </a:prstGeom>
          <a:noFill/>
          <a:ln w="0">
            <a:noFill/>
          </a:ln>
        </p:spPr>
        <p:txBody>
          <a:bodyPr lIns="0" tIns="0" rIns="0" bIns="0" anchor="ctr">
            <a:noAutofit/>
          </a:bodyPr>
          <a:lstStyle/>
          <a:p>
            <a:pPr algn="ctr">
              <a:buNone/>
            </a:pPr>
            <a:endParaRPr lang="pt-BR" sz="4400" b="0" strike="noStrike" spc="-1">
              <a:latin typeface="Arial"/>
            </a:endParaRPr>
          </a:p>
        </p:txBody>
      </p:sp>
      <p:sp>
        <p:nvSpPr>
          <p:cNvPr id="77" name="PlaceHolder 2"/>
          <p:cNvSpPr>
            <a:spLocks noGrp="1"/>
          </p:cNvSpPr>
          <p:nvPr>
            <p:ph type="subTitle"/>
          </p:nvPr>
        </p:nvSpPr>
        <p:spPr>
          <a:xfrm>
            <a:off x="251640" y="5301360"/>
            <a:ext cx="8568360" cy="1367280"/>
          </a:xfrm>
          <a:prstGeom prst="rect">
            <a:avLst/>
          </a:prstGeom>
          <a:noFill/>
          <a:ln w="0">
            <a:noFill/>
          </a:ln>
        </p:spPr>
        <p:txBody>
          <a:bodyPr lIns="0" tIns="0" rIns="0" bIns="0" anchor="t">
            <a:normAutofit fontScale="74000"/>
          </a:bodyPr>
          <a:lstStyle/>
          <a:p>
            <a:pPr algn="ctr">
              <a:lnSpc>
                <a:spcPct val="100000"/>
              </a:lnSpc>
              <a:spcBef>
                <a:spcPts val="799"/>
              </a:spcBef>
              <a:buNone/>
              <a:tabLst>
                <a:tab pos="0" algn="l"/>
              </a:tabLst>
            </a:pPr>
            <a:r>
              <a:rPr lang="pt-BR" sz="4000" b="1" strike="noStrike" spc="-1">
                <a:solidFill>
                  <a:srgbClr val="C00000"/>
                </a:solidFill>
                <a:latin typeface="David Libre"/>
              </a:rPr>
              <a:t>CRIMES CONTRA A DIGNIDADE SEXUAL DE CRIANÇAS E AS INOVAÇÕES TRAZIDAS PELA LEI Nº 14.344-2022 – HENRY BOREL</a:t>
            </a:r>
            <a:endParaRPr lang="pt-BR" sz="4000" b="0" strike="noStrike" spc="-1">
              <a:latin typeface="Arial"/>
            </a:endParaRPr>
          </a:p>
        </p:txBody>
      </p:sp>
      <p:pic>
        <p:nvPicPr>
          <p:cNvPr id="78" name="Picture 2"/>
          <p:cNvPicPr/>
          <p:nvPr/>
        </p:nvPicPr>
        <p:blipFill>
          <a:blip r:embed="rId2"/>
          <a:stretch/>
        </p:blipFill>
        <p:spPr>
          <a:xfrm>
            <a:off x="0" y="0"/>
            <a:ext cx="9143280" cy="6857640"/>
          </a:xfrm>
          <a:prstGeom prst="rect">
            <a:avLst/>
          </a:prstGeom>
          <a:ln w="9525">
            <a:noFill/>
          </a:ln>
        </p:spPr>
      </p:pic>
      <p:sp>
        <p:nvSpPr>
          <p:cNvPr id="79" name="Retângulo 78"/>
          <p:cNvSpPr/>
          <p:nvPr/>
        </p:nvSpPr>
        <p:spPr>
          <a:xfrm>
            <a:off x="-3151440" y="2880000"/>
            <a:ext cx="10351080" cy="3959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buNone/>
            </a:pPr>
            <a:r>
              <a:rPr lang="pt-BR" sz="2800" b="1" strike="noStrike" spc="-1">
                <a:solidFill>
                  <a:srgbClr val="C00000"/>
                </a:solidFill>
                <a:latin typeface="Tahoma"/>
              </a:rPr>
              <a:t>CRIMES CONTRA</a:t>
            </a:r>
            <a:endParaRPr lang="pt-BR" sz="2800" b="0" strike="noStrike" spc="-1">
              <a:latin typeface="Arial"/>
            </a:endParaRPr>
          </a:p>
          <a:p>
            <a:pPr algn="ctr">
              <a:lnSpc>
                <a:spcPct val="100000"/>
              </a:lnSpc>
              <a:buNone/>
            </a:pPr>
            <a:r>
              <a:rPr lang="pt-BR" sz="2800" b="1" strike="noStrike" spc="-1">
                <a:solidFill>
                  <a:srgbClr val="C00000"/>
                </a:solidFill>
                <a:latin typeface="Tahoma"/>
              </a:rPr>
              <a:t> A DIGNIDADE </a:t>
            </a:r>
            <a:endParaRPr lang="pt-BR" sz="2800" b="0" strike="noStrike" spc="-1">
              <a:latin typeface="Arial"/>
            </a:endParaRPr>
          </a:p>
          <a:p>
            <a:pPr algn="ctr">
              <a:lnSpc>
                <a:spcPct val="100000"/>
              </a:lnSpc>
              <a:buNone/>
            </a:pPr>
            <a:r>
              <a:rPr lang="pt-BR" sz="2800" b="1" strike="noStrike" spc="-1">
                <a:solidFill>
                  <a:srgbClr val="C00000"/>
                </a:solidFill>
                <a:latin typeface="Tahoma"/>
              </a:rPr>
              <a:t>SEXUAL DE </a:t>
            </a:r>
            <a:endParaRPr lang="pt-BR" sz="2800" b="0" strike="noStrike" spc="-1">
              <a:latin typeface="Arial"/>
            </a:endParaRPr>
          </a:p>
          <a:p>
            <a:pPr algn="ctr">
              <a:lnSpc>
                <a:spcPct val="100000"/>
              </a:lnSpc>
              <a:buNone/>
            </a:pPr>
            <a:r>
              <a:rPr lang="pt-BR" sz="2800" b="1" strike="noStrike" spc="-1">
                <a:solidFill>
                  <a:srgbClr val="C00000"/>
                </a:solidFill>
                <a:latin typeface="Tahoma"/>
              </a:rPr>
              <a:t>CRIANÇAS E </a:t>
            </a:r>
            <a:endParaRPr lang="pt-BR" sz="2800" b="0" strike="noStrike" spc="-1">
              <a:latin typeface="Arial"/>
            </a:endParaRPr>
          </a:p>
          <a:p>
            <a:pPr algn="ctr">
              <a:lnSpc>
                <a:spcPct val="100000"/>
              </a:lnSpc>
              <a:buNone/>
            </a:pPr>
            <a:r>
              <a:rPr lang="pt-BR" sz="2800" b="1" strike="noStrike" spc="-1">
                <a:solidFill>
                  <a:srgbClr val="C00000"/>
                </a:solidFill>
                <a:latin typeface="Tahoma"/>
              </a:rPr>
              <a:t>AS INOVAÇÕES </a:t>
            </a:r>
            <a:endParaRPr lang="pt-BR" sz="2800" b="0" strike="noStrike" spc="-1">
              <a:latin typeface="Arial"/>
            </a:endParaRPr>
          </a:p>
          <a:p>
            <a:pPr algn="ctr">
              <a:lnSpc>
                <a:spcPct val="100000"/>
              </a:lnSpc>
              <a:buNone/>
            </a:pPr>
            <a:r>
              <a:rPr lang="pt-BR" sz="2800" b="1" strike="noStrike" spc="-1">
                <a:solidFill>
                  <a:srgbClr val="C00000"/>
                </a:solidFill>
                <a:latin typeface="Tahoma"/>
              </a:rPr>
              <a:t>TRAZIDAS PELA</a:t>
            </a:r>
            <a:endParaRPr lang="pt-BR" sz="2800" b="0" strike="noStrike" spc="-1">
              <a:latin typeface="Arial"/>
            </a:endParaRPr>
          </a:p>
          <a:p>
            <a:pPr algn="ctr">
              <a:lnSpc>
                <a:spcPct val="100000"/>
              </a:lnSpc>
              <a:buNone/>
            </a:pPr>
            <a:r>
              <a:rPr lang="pt-BR" sz="2800" b="1" strike="noStrike" spc="-1">
                <a:solidFill>
                  <a:srgbClr val="C00000"/>
                </a:solidFill>
                <a:latin typeface="Tahoma"/>
              </a:rPr>
              <a:t> LEI Nº 14.344/2022</a:t>
            </a:r>
            <a:endParaRPr lang="pt-BR" sz="2800" b="0" strike="noStrike" spc="-1">
              <a:latin typeface="Arial"/>
            </a:endParaRPr>
          </a:p>
          <a:p>
            <a:pPr algn="ctr">
              <a:lnSpc>
                <a:spcPct val="100000"/>
              </a:lnSpc>
              <a:buNone/>
            </a:pPr>
            <a:r>
              <a:rPr lang="pt-BR" sz="2800" b="1" strike="noStrike" spc="-1">
                <a:solidFill>
                  <a:srgbClr val="C00000"/>
                </a:solidFill>
                <a:latin typeface="Tahoma"/>
              </a:rPr>
              <a:t> – HENRY BOREL</a:t>
            </a:r>
            <a:endParaRPr lang="pt-BR"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aixaDeTexto 5"/>
          <p:cNvSpPr/>
          <p:nvPr/>
        </p:nvSpPr>
        <p:spPr>
          <a:xfrm>
            <a:off x="259200" y="297360"/>
            <a:ext cx="8595000" cy="3257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buNone/>
            </a:pPr>
            <a:r>
              <a:rPr lang="pt-BR" sz="2600" b="1" strike="noStrike" spc="-1">
                <a:solidFill>
                  <a:srgbClr val="000000"/>
                </a:solidFill>
                <a:latin typeface="Arial Rounded MT Bold"/>
                <a:ea typeface="DejaVu Sans"/>
              </a:rPr>
              <a:t>Lei</a:t>
            </a:r>
            <a:r>
              <a:rPr lang="pt-BR" sz="2600" b="0" strike="noStrike" spc="-1">
                <a:solidFill>
                  <a:srgbClr val="000000"/>
                </a:solidFill>
                <a:latin typeface="Arial Rounded MT Bold"/>
                <a:ea typeface="DejaVu Sans"/>
              </a:rPr>
              <a:t> </a:t>
            </a:r>
            <a:r>
              <a:rPr lang="pt-BR" sz="2600" b="1" strike="noStrike" spc="-1">
                <a:solidFill>
                  <a:srgbClr val="000000"/>
                </a:solidFill>
                <a:latin typeface="Arial Rounded MT Bold"/>
                <a:ea typeface="DejaVu Sans"/>
              </a:rPr>
              <a:t>13.010/2014 -  Estabelece o direito da criança e do adolescente de serem educados e cuidados sem o uso de castigos físicos ou de tratamento cruel ou degradante, e altera a Lei nº 9.394, de 20 de dezembro de 1996.</a:t>
            </a:r>
            <a:endParaRPr lang="pt-BR" sz="2600" b="0" strike="noStrike" spc="-1">
              <a:latin typeface="Arial"/>
            </a:endParaRPr>
          </a:p>
          <a:p>
            <a:pPr algn="just">
              <a:lnSpc>
                <a:spcPct val="100000"/>
              </a:lnSpc>
              <a:buNone/>
            </a:pPr>
            <a:r>
              <a:t/>
            </a:r>
            <a:br/>
            <a:endParaRPr lang="pt-BR" sz="2600" b="0" strike="noStrike" spc="-1">
              <a:latin typeface="Arial"/>
            </a:endParaRPr>
          </a:p>
          <a:p>
            <a:pPr>
              <a:lnSpc>
                <a:spcPct val="100000"/>
              </a:lnSpc>
              <a:buNone/>
            </a:pPr>
            <a:endParaRPr lang="pt-BR" sz="2600" b="0" strike="noStrike" spc="-1">
              <a:latin typeface="Arial"/>
            </a:endParaRPr>
          </a:p>
        </p:txBody>
      </p:sp>
      <p:sp>
        <p:nvSpPr>
          <p:cNvPr id="106" name="Retângulo 105"/>
          <p:cNvSpPr/>
          <p:nvPr/>
        </p:nvSpPr>
        <p:spPr>
          <a:xfrm>
            <a:off x="297360" y="1943280"/>
            <a:ext cx="8696520" cy="5319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buNone/>
            </a:pPr>
            <a:endParaRPr lang="pt-BR" sz="1800" b="0" strike="noStrike" spc="-1">
              <a:latin typeface="Arial"/>
            </a:endParaRPr>
          </a:p>
          <a:p>
            <a:pPr algn="just">
              <a:lnSpc>
                <a:spcPct val="100000"/>
              </a:lnSpc>
              <a:buNone/>
            </a:pPr>
            <a:endParaRPr lang="pt-BR" sz="1800" b="0" strike="noStrike" spc="-1">
              <a:latin typeface="Arial"/>
            </a:endParaRPr>
          </a:p>
          <a:p>
            <a:pPr algn="just">
              <a:lnSpc>
                <a:spcPct val="100000"/>
              </a:lnSpc>
              <a:buNone/>
            </a:pPr>
            <a:r>
              <a:rPr lang="pt-BR" sz="2600" b="1" strike="noStrike" spc="-1">
                <a:solidFill>
                  <a:srgbClr val="000000"/>
                </a:solidFill>
                <a:latin typeface="Arial Rounded MT Bold"/>
              </a:rPr>
              <a:t>Lei 13.431/2017 – Estabelece o sistema de garantia de direitos da criança e do adolescente </a:t>
            </a:r>
            <a:r>
              <a:rPr lang="pt-BR" sz="2600" b="1" strike="noStrike" spc="-1">
                <a:solidFill>
                  <a:srgbClr val="C00000"/>
                </a:solidFill>
                <a:latin typeface="Arial Rounded MT Bold"/>
              </a:rPr>
              <a:t>vítima ou testemunha de violência.</a:t>
            </a:r>
            <a:endParaRPr lang="pt-BR" sz="2600" b="0" strike="noStrike" spc="-1">
              <a:latin typeface="Arial"/>
            </a:endParaRPr>
          </a:p>
          <a:p>
            <a:pPr algn="just">
              <a:lnSpc>
                <a:spcPct val="100000"/>
              </a:lnSpc>
              <a:buNone/>
            </a:pPr>
            <a:endParaRPr lang="pt-BR" sz="2600" b="0" strike="noStrike" spc="-1">
              <a:latin typeface="Arial"/>
            </a:endParaRPr>
          </a:p>
          <a:p>
            <a:pPr algn="ctr">
              <a:lnSpc>
                <a:spcPct val="100000"/>
              </a:lnSpc>
              <a:buNone/>
            </a:pPr>
            <a:endParaRPr lang="pt-BR" sz="2600" b="0" strike="noStrike" spc="-1">
              <a:latin typeface="Arial"/>
            </a:endParaRPr>
          </a:p>
          <a:p>
            <a:pPr algn="ctr">
              <a:lnSpc>
                <a:spcPct val="100000"/>
              </a:lnSpc>
              <a:buNone/>
            </a:pPr>
            <a:r>
              <a:rPr lang="pt-BR" sz="3200" b="1" strike="noStrike" spc="-1">
                <a:solidFill>
                  <a:srgbClr val="C00000"/>
                </a:solidFill>
                <a:latin typeface="Arial Rounded MT Bold"/>
              </a:rPr>
              <a:t>E a Lei Henry Borel tem potencial </a:t>
            </a:r>
            <a:endParaRPr lang="pt-BR" sz="3200" b="0" strike="noStrike" spc="-1">
              <a:latin typeface="Arial"/>
            </a:endParaRPr>
          </a:p>
          <a:p>
            <a:pPr algn="ctr">
              <a:lnSpc>
                <a:spcPct val="100000"/>
              </a:lnSpc>
              <a:buNone/>
            </a:pPr>
            <a:r>
              <a:rPr lang="pt-BR" sz="3200" b="1" strike="noStrike" spc="-1">
                <a:solidFill>
                  <a:srgbClr val="C00000"/>
                </a:solidFill>
                <a:latin typeface="Arial Rounded MT Bold"/>
              </a:rPr>
              <a:t>efetivo de PREVENÇÃO?</a:t>
            </a:r>
            <a:endParaRPr lang="pt-BR"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aixaDeTexto 1"/>
          <p:cNvSpPr/>
          <p:nvPr/>
        </p:nvSpPr>
        <p:spPr>
          <a:xfrm>
            <a:off x="323640" y="404640"/>
            <a:ext cx="8352360" cy="2296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buNone/>
            </a:pPr>
            <a:endParaRPr lang="pt-BR" sz="1800" b="0" strike="noStrike" spc="-1">
              <a:latin typeface="Arial"/>
            </a:endParaRPr>
          </a:p>
          <a:p>
            <a:pPr algn="just">
              <a:lnSpc>
                <a:spcPct val="100000"/>
              </a:lnSpc>
              <a:buNone/>
            </a:pPr>
            <a:endParaRPr lang="pt-BR" sz="1800" b="0" strike="noStrike" spc="-1">
              <a:latin typeface="Arial"/>
            </a:endParaRPr>
          </a:p>
          <a:p>
            <a:pPr algn="just">
              <a:lnSpc>
                <a:spcPct val="100000"/>
              </a:lnSpc>
              <a:buNone/>
            </a:pPr>
            <a:endParaRPr lang="pt-BR" sz="1800" b="0" strike="noStrike" spc="-1">
              <a:latin typeface="Arial"/>
            </a:endParaRPr>
          </a:p>
          <a:p>
            <a:pPr algn="just">
              <a:lnSpc>
                <a:spcPct val="100000"/>
              </a:lnSpc>
              <a:buNone/>
            </a:pPr>
            <a:endParaRPr lang="pt-BR" sz="1800" b="0" strike="noStrike" spc="-1">
              <a:latin typeface="Arial"/>
            </a:endParaRPr>
          </a:p>
          <a:p>
            <a:pPr algn="just">
              <a:lnSpc>
                <a:spcPct val="100000"/>
              </a:lnSpc>
              <a:buNone/>
            </a:pPr>
            <a:endParaRPr lang="pt-BR" sz="1800" b="0" strike="noStrike" spc="-1">
              <a:latin typeface="Arial"/>
            </a:endParaRPr>
          </a:p>
          <a:p>
            <a:pPr algn="just">
              <a:lnSpc>
                <a:spcPct val="100000"/>
              </a:lnSpc>
              <a:buNone/>
            </a:pPr>
            <a:endParaRPr lang="pt-BR" sz="1800" b="0" strike="noStrike" spc="-1">
              <a:latin typeface="Arial"/>
            </a:endParaRPr>
          </a:p>
          <a:p>
            <a:pPr algn="just">
              <a:lnSpc>
                <a:spcPct val="115000"/>
              </a:lnSpc>
              <a:spcAft>
                <a:spcPts val="700"/>
              </a:spcAft>
              <a:buNone/>
            </a:pPr>
            <a:r>
              <a:rPr lang="pt-BR" sz="3200" b="1" strike="noStrike" spc="-1">
                <a:solidFill>
                  <a:srgbClr val="000000"/>
                </a:solidFill>
                <a:latin typeface="Arial Rounded MT Bold"/>
                <a:ea typeface="Microsoft YaHei"/>
              </a:rPr>
              <a:t> </a:t>
            </a:r>
            <a:endParaRPr lang="pt-BR" sz="3200" b="0" strike="noStrike" spc="-1">
              <a:latin typeface="Arial"/>
            </a:endParaRPr>
          </a:p>
        </p:txBody>
      </p:sp>
      <p:sp>
        <p:nvSpPr>
          <p:cNvPr id="108" name="Retângulo 107"/>
          <p:cNvSpPr/>
          <p:nvPr/>
        </p:nvSpPr>
        <p:spPr>
          <a:xfrm>
            <a:off x="180000" y="86040"/>
            <a:ext cx="8645400" cy="6495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buNone/>
            </a:pPr>
            <a:r>
              <a:rPr lang="pt-BR" sz="3600" b="1" strike="noStrike" spc="-1">
                <a:solidFill>
                  <a:srgbClr val="000000"/>
                </a:solidFill>
                <a:latin typeface="Calibri"/>
              </a:rPr>
              <a:t>Violência Sexual – Lei Henry Borel </a:t>
            </a:r>
            <a:endParaRPr lang="pt-BR" sz="3600" b="0" strike="noStrike" spc="-1">
              <a:latin typeface="Arial"/>
            </a:endParaRPr>
          </a:p>
          <a:p>
            <a:pPr algn="ctr">
              <a:lnSpc>
                <a:spcPct val="100000"/>
              </a:lnSpc>
              <a:buNone/>
            </a:pPr>
            <a:endParaRPr lang="pt-BR" sz="3600" b="0" strike="noStrike" spc="-1">
              <a:latin typeface="Arial"/>
            </a:endParaRPr>
          </a:p>
          <a:p>
            <a:pPr algn="ctr">
              <a:lnSpc>
                <a:spcPct val="100000"/>
              </a:lnSpc>
              <a:buNone/>
            </a:pPr>
            <a:r>
              <a:rPr lang="pt-BR" sz="2800" b="1" strike="noStrike" spc="-1">
                <a:solidFill>
                  <a:srgbClr val="000000"/>
                </a:solidFill>
                <a:latin typeface="Calibri"/>
              </a:rPr>
              <a:t>I – </a:t>
            </a:r>
            <a:r>
              <a:rPr lang="pt-BR" sz="2800" b="1" strike="noStrike" spc="-1">
                <a:solidFill>
                  <a:srgbClr val="000000"/>
                </a:solidFill>
                <a:highlight>
                  <a:srgbClr val="FF0000"/>
                </a:highlight>
                <a:latin typeface="Calibri"/>
              </a:rPr>
              <a:t>ALTERAÇÃO DO MARCO PRESCRICIONAL JÁ ALCANÇAVA A VIOLÊNCIA SEXUAL DESDE O ADVENTO DA LEI JOANNA MARANHÃO</a:t>
            </a:r>
            <a:endParaRPr lang="pt-BR" sz="2800" b="0" strike="noStrike" spc="-1">
              <a:latin typeface="Arial"/>
            </a:endParaRPr>
          </a:p>
          <a:p>
            <a:pPr algn="ctr">
              <a:lnSpc>
                <a:spcPct val="100000"/>
              </a:lnSpc>
              <a:buNone/>
            </a:pPr>
            <a:endParaRPr lang="pt-BR" sz="2800" b="0" strike="noStrike" spc="-1">
              <a:latin typeface="Arial"/>
            </a:endParaRPr>
          </a:p>
          <a:p>
            <a:pPr algn="just">
              <a:lnSpc>
                <a:spcPct val="100000"/>
              </a:lnSpc>
              <a:buNone/>
            </a:pPr>
            <a:r>
              <a:rPr lang="pt-BR" sz="2800" b="1" strike="noStrike" spc="-1">
                <a:solidFill>
                  <a:srgbClr val="000000"/>
                </a:solidFill>
                <a:latin typeface="Calibri"/>
              </a:rPr>
              <a:t> </a:t>
            </a:r>
            <a:endParaRPr lang="pt-BR" sz="2800" b="0" strike="noStrike" spc="-1">
              <a:latin typeface="Arial"/>
            </a:endParaRPr>
          </a:p>
          <a:p>
            <a:pPr algn="just">
              <a:lnSpc>
                <a:spcPct val="100000"/>
              </a:lnSpc>
              <a:buNone/>
            </a:pPr>
            <a:r>
              <a:rPr lang="pt-BR" sz="2800" b="1" strike="noStrike" spc="-1">
                <a:solidFill>
                  <a:srgbClr val="000000"/>
                </a:solidFill>
                <a:latin typeface="Calibri"/>
              </a:rPr>
              <a:t>Art. 111 - A prescrição, antes de transitar em julgado a sentença final, começa a correr:</a:t>
            </a:r>
            <a:endParaRPr lang="pt-BR" sz="2800" b="0" strike="noStrike" spc="-1">
              <a:latin typeface="Arial"/>
            </a:endParaRPr>
          </a:p>
          <a:p>
            <a:pPr algn="just">
              <a:lnSpc>
                <a:spcPct val="100000"/>
              </a:lnSpc>
              <a:buNone/>
            </a:pPr>
            <a:r>
              <a:rPr lang="pt-BR" sz="2800" b="0" strike="noStrike" spc="-1">
                <a:solidFill>
                  <a:srgbClr val="000000"/>
                </a:solidFill>
                <a:latin typeface="Arial"/>
              </a:rPr>
              <a:t>(...)</a:t>
            </a:r>
            <a:endParaRPr lang="pt-BR" sz="2800" b="0" strike="noStrike" spc="-1">
              <a:latin typeface="Arial"/>
            </a:endParaRPr>
          </a:p>
          <a:p>
            <a:pPr algn="just">
              <a:lnSpc>
                <a:spcPct val="100000"/>
              </a:lnSpc>
              <a:buNone/>
            </a:pPr>
            <a:r>
              <a:rPr lang="pt-BR" sz="2800" b="1" strike="noStrike" spc="-1">
                <a:solidFill>
                  <a:srgbClr val="000000"/>
                </a:solidFill>
                <a:latin typeface="Calibri"/>
              </a:rPr>
              <a:t> V - nos crimes contra a dignidade sexual </a:t>
            </a:r>
            <a:r>
              <a:rPr lang="pt-BR" sz="2800" b="1" u="sng" strike="noStrike" spc="-1">
                <a:solidFill>
                  <a:srgbClr val="000000"/>
                </a:solidFill>
                <a:uFillTx/>
                <a:latin typeface="Calibri"/>
              </a:rPr>
              <a:t>ou que envolvam violência contra a criança e o adolescente,</a:t>
            </a:r>
            <a:r>
              <a:rPr lang="pt-BR" sz="2800" b="1" strike="noStrike" spc="-1">
                <a:solidFill>
                  <a:srgbClr val="000000"/>
                </a:solidFill>
                <a:latin typeface="Calibri"/>
              </a:rPr>
              <a:t> previstos neste Código ou em legislação especial, </a:t>
            </a:r>
            <a:r>
              <a:rPr lang="pt-BR" sz="2800" b="1" u="sng" strike="noStrike" spc="-1">
                <a:solidFill>
                  <a:srgbClr val="000000"/>
                </a:solidFill>
                <a:uFillTx/>
                <a:latin typeface="Calibri"/>
              </a:rPr>
              <a:t>da data em que a vítima completar 18 (dezoito) anos</a:t>
            </a:r>
            <a:r>
              <a:rPr lang="pt-BR" sz="2800" b="1" strike="noStrike" spc="-1">
                <a:solidFill>
                  <a:srgbClr val="000000"/>
                </a:solidFill>
                <a:latin typeface="Calibri"/>
              </a:rPr>
              <a:t>, salvo se a esse tempo já houver sido proposta a ação penal.</a:t>
            </a:r>
            <a:endParaRPr lang="pt-BR"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tângulo 108"/>
          <p:cNvSpPr/>
          <p:nvPr/>
        </p:nvSpPr>
        <p:spPr>
          <a:xfrm>
            <a:off x="370080" y="480240"/>
            <a:ext cx="8629560" cy="5714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buNone/>
            </a:pPr>
            <a:r>
              <a:rPr lang="pt-BR" sz="2200" b="1" strike="noStrike" spc="-1">
                <a:solidFill>
                  <a:srgbClr val="000000"/>
                </a:solidFill>
                <a:latin typeface="Arial"/>
              </a:rPr>
              <a:t>Art. 5º O Sistema de Garantia dos Direitos da Criança e do Adolescente </a:t>
            </a:r>
            <a:r>
              <a:rPr lang="pt-BR" sz="2200" b="1" strike="noStrike" spc="-1">
                <a:solidFill>
                  <a:srgbClr val="C00000"/>
                </a:solidFill>
                <a:latin typeface="Arial"/>
              </a:rPr>
              <a:t>intervirá</a:t>
            </a:r>
            <a:r>
              <a:rPr lang="pt-BR" sz="2200" b="1" strike="noStrike" spc="-1">
                <a:solidFill>
                  <a:srgbClr val="000000"/>
                </a:solidFill>
                <a:latin typeface="Arial"/>
              </a:rPr>
              <a:t> nas situações de violência contra a criança e o adolescente com a finalidade de:</a:t>
            </a:r>
            <a:endParaRPr lang="pt-BR" sz="2200" b="0" strike="noStrike" spc="-1">
              <a:latin typeface="Arial"/>
            </a:endParaRPr>
          </a:p>
          <a:p>
            <a:pPr algn="ctr">
              <a:lnSpc>
                <a:spcPct val="100000"/>
              </a:lnSpc>
              <a:buNone/>
            </a:pPr>
            <a:endParaRPr lang="pt-BR" sz="2200" b="0" strike="noStrike" spc="-1">
              <a:latin typeface="Arial"/>
            </a:endParaRPr>
          </a:p>
          <a:p>
            <a:pPr algn="ctr">
              <a:lnSpc>
                <a:spcPct val="100000"/>
              </a:lnSpc>
              <a:buNone/>
            </a:pPr>
            <a:r>
              <a:rPr lang="pt-BR" sz="2200" b="0" strike="noStrike" spc="-1">
                <a:solidFill>
                  <a:srgbClr val="000000"/>
                </a:solidFill>
                <a:latin typeface="Arial"/>
              </a:rPr>
              <a:t>I - </a:t>
            </a:r>
            <a:r>
              <a:rPr lang="pt-BR" sz="2200" b="1" strike="noStrike" spc="-1">
                <a:solidFill>
                  <a:srgbClr val="C00000"/>
                </a:solidFill>
                <a:latin typeface="Arial"/>
              </a:rPr>
              <a:t>mapear</a:t>
            </a:r>
            <a:r>
              <a:rPr lang="pt-BR" sz="2200" b="0" strike="noStrike" spc="-1">
                <a:solidFill>
                  <a:srgbClr val="000000"/>
                </a:solidFill>
                <a:latin typeface="Arial"/>
              </a:rPr>
              <a:t> as ocorrências das formas de violência e suas particularidades no território nacional;</a:t>
            </a:r>
            <a:endParaRPr lang="pt-BR" sz="2200" b="0" strike="noStrike" spc="-1">
              <a:latin typeface="Arial"/>
            </a:endParaRPr>
          </a:p>
          <a:p>
            <a:pPr algn="ctr">
              <a:lnSpc>
                <a:spcPct val="100000"/>
              </a:lnSpc>
              <a:buNone/>
            </a:pPr>
            <a:endParaRPr lang="pt-BR" sz="2200" b="0" strike="noStrike" spc="-1">
              <a:latin typeface="Arial"/>
            </a:endParaRPr>
          </a:p>
          <a:p>
            <a:pPr algn="ctr">
              <a:lnSpc>
                <a:spcPct val="100000"/>
              </a:lnSpc>
              <a:buNone/>
            </a:pPr>
            <a:r>
              <a:rPr lang="pt-BR" sz="2200" b="0" strike="noStrike" spc="-1">
                <a:solidFill>
                  <a:srgbClr val="000000"/>
                </a:solidFill>
                <a:latin typeface="Arial"/>
              </a:rPr>
              <a:t>II - </a:t>
            </a:r>
            <a:r>
              <a:rPr lang="pt-BR" sz="2200" b="1" strike="noStrike" spc="-1">
                <a:solidFill>
                  <a:srgbClr val="C00000"/>
                </a:solidFill>
                <a:latin typeface="Arial"/>
              </a:rPr>
              <a:t>prevenir</a:t>
            </a:r>
            <a:r>
              <a:rPr lang="pt-BR" sz="2200" b="0" strike="noStrike" spc="-1">
                <a:solidFill>
                  <a:srgbClr val="000000"/>
                </a:solidFill>
                <a:latin typeface="Arial"/>
              </a:rPr>
              <a:t> os atos de violência contra a criança e o adolescente;</a:t>
            </a:r>
            <a:endParaRPr lang="pt-BR" sz="2200" b="0" strike="noStrike" spc="-1">
              <a:latin typeface="Arial"/>
            </a:endParaRPr>
          </a:p>
          <a:p>
            <a:pPr algn="ctr">
              <a:lnSpc>
                <a:spcPct val="100000"/>
              </a:lnSpc>
              <a:buNone/>
            </a:pPr>
            <a:endParaRPr lang="pt-BR" sz="2200" b="0" strike="noStrike" spc="-1">
              <a:latin typeface="Arial"/>
            </a:endParaRPr>
          </a:p>
          <a:p>
            <a:pPr algn="ctr">
              <a:lnSpc>
                <a:spcPct val="100000"/>
              </a:lnSpc>
              <a:buNone/>
            </a:pPr>
            <a:r>
              <a:rPr lang="pt-BR" sz="2200" b="0" strike="noStrike" spc="-1">
                <a:solidFill>
                  <a:srgbClr val="000000"/>
                </a:solidFill>
                <a:latin typeface="Arial"/>
              </a:rPr>
              <a:t>III </a:t>
            </a:r>
            <a:r>
              <a:rPr lang="pt-BR" sz="2200" b="0" strike="noStrike" spc="-1">
                <a:solidFill>
                  <a:srgbClr val="C00000"/>
                </a:solidFill>
                <a:latin typeface="Arial"/>
              </a:rPr>
              <a:t>- </a:t>
            </a:r>
            <a:r>
              <a:rPr lang="pt-BR" sz="2200" b="1" strike="noStrike" spc="-1">
                <a:solidFill>
                  <a:srgbClr val="C00000"/>
                </a:solidFill>
                <a:latin typeface="Arial"/>
              </a:rPr>
              <a:t>fazer cessar a violência </a:t>
            </a:r>
            <a:r>
              <a:rPr lang="pt-BR" sz="2200" b="0" strike="noStrike" spc="-1">
                <a:solidFill>
                  <a:srgbClr val="000000"/>
                </a:solidFill>
                <a:latin typeface="Arial"/>
              </a:rPr>
              <a:t>quando esta ocorrer;</a:t>
            </a:r>
            <a:endParaRPr lang="pt-BR" sz="2200" b="0" strike="noStrike" spc="-1">
              <a:latin typeface="Arial"/>
            </a:endParaRPr>
          </a:p>
          <a:p>
            <a:pPr algn="ctr">
              <a:lnSpc>
                <a:spcPct val="100000"/>
              </a:lnSpc>
              <a:buNone/>
            </a:pPr>
            <a:endParaRPr lang="pt-BR" sz="2200" b="0" strike="noStrike" spc="-1">
              <a:latin typeface="Arial"/>
            </a:endParaRPr>
          </a:p>
          <a:p>
            <a:pPr algn="ctr">
              <a:lnSpc>
                <a:spcPct val="100000"/>
              </a:lnSpc>
              <a:buNone/>
            </a:pPr>
            <a:r>
              <a:rPr lang="pt-BR" sz="2200" b="0" strike="noStrike" spc="-1">
                <a:solidFill>
                  <a:srgbClr val="000000"/>
                </a:solidFill>
                <a:latin typeface="Arial"/>
              </a:rPr>
              <a:t>IV - </a:t>
            </a:r>
            <a:r>
              <a:rPr lang="pt-BR" sz="2200" b="1" strike="noStrike" spc="-1">
                <a:solidFill>
                  <a:srgbClr val="C00000"/>
                </a:solidFill>
                <a:latin typeface="Arial"/>
              </a:rPr>
              <a:t>prevenir a reiteração </a:t>
            </a:r>
            <a:r>
              <a:rPr lang="pt-BR" sz="2200" b="0" strike="noStrike" spc="-1">
                <a:solidFill>
                  <a:srgbClr val="000000"/>
                </a:solidFill>
                <a:latin typeface="Arial"/>
              </a:rPr>
              <a:t>da violência já ocorrida;</a:t>
            </a:r>
            <a:endParaRPr lang="pt-BR" sz="2200" b="0" strike="noStrike" spc="-1">
              <a:latin typeface="Arial"/>
            </a:endParaRPr>
          </a:p>
          <a:p>
            <a:pPr algn="ctr">
              <a:lnSpc>
                <a:spcPct val="100000"/>
              </a:lnSpc>
              <a:buNone/>
            </a:pPr>
            <a:endParaRPr lang="pt-BR" sz="2200" b="0" strike="noStrike" spc="-1">
              <a:latin typeface="Arial"/>
            </a:endParaRPr>
          </a:p>
          <a:p>
            <a:pPr algn="ctr">
              <a:lnSpc>
                <a:spcPct val="100000"/>
              </a:lnSpc>
              <a:buNone/>
            </a:pPr>
            <a:r>
              <a:rPr lang="pt-BR" sz="2200" b="0" strike="noStrike" spc="-1">
                <a:solidFill>
                  <a:srgbClr val="000000"/>
                </a:solidFill>
                <a:latin typeface="Arial"/>
              </a:rPr>
              <a:t>V - </a:t>
            </a:r>
            <a:r>
              <a:rPr lang="pt-BR" sz="2200" b="1" strike="noStrike" spc="-1">
                <a:solidFill>
                  <a:srgbClr val="C00000"/>
                </a:solidFill>
                <a:latin typeface="Arial"/>
              </a:rPr>
              <a:t>promover o atendimento</a:t>
            </a:r>
            <a:r>
              <a:rPr lang="pt-BR" sz="2200" b="1" strike="noStrike" spc="-1">
                <a:solidFill>
                  <a:srgbClr val="000000"/>
                </a:solidFill>
                <a:latin typeface="Arial"/>
              </a:rPr>
              <a:t> </a:t>
            </a:r>
            <a:r>
              <a:rPr lang="pt-BR" sz="2200" b="0" strike="noStrike" spc="-1">
                <a:solidFill>
                  <a:srgbClr val="000000"/>
                </a:solidFill>
                <a:latin typeface="Arial"/>
              </a:rPr>
              <a:t>da criança e do adolescente para minimizar as sequelas da violência sofrida; e</a:t>
            </a:r>
            <a:endParaRPr lang="pt-BR" sz="2200" b="0" strike="noStrike" spc="-1">
              <a:latin typeface="Arial"/>
            </a:endParaRPr>
          </a:p>
          <a:p>
            <a:pPr algn="ctr">
              <a:lnSpc>
                <a:spcPct val="100000"/>
              </a:lnSpc>
              <a:buNone/>
            </a:pPr>
            <a:endParaRPr lang="pt-BR" sz="2200" b="0" strike="noStrike" spc="-1">
              <a:latin typeface="Arial"/>
            </a:endParaRPr>
          </a:p>
          <a:p>
            <a:pPr algn="ctr">
              <a:lnSpc>
                <a:spcPct val="100000"/>
              </a:lnSpc>
              <a:buNone/>
            </a:pPr>
            <a:r>
              <a:rPr lang="pt-BR" sz="2200" b="0" strike="noStrike" spc="-1">
                <a:solidFill>
                  <a:srgbClr val="000000"/>
                </a:solidFill>
                <a:latin typeface="Arial"/>
              </a:rPr>
              <a:t>VI - promover a </a:t>
            </a:r>
            <a:r>
              <a:rPr lang="pt-BR" sz="2200" b="1" strike="noStrike" spc="-1">
                <a:solidFill>
                  <a:srgbClr val="C00000"/>
                </a:solidFill>
                <a:latin typeface="Arial"/>
              </a:rPr>
              <a:t>reparação integral dos direitos </a:t>
            </a:r>
            <a:r>
              <a:rPr lang="pt-BR" sz="2200" b="0" strike="noStrike" spc="-1">
                <a:solidFill>
                  <a:srgbClr val="000000"/>
                </a:solidFill>
                <a:latin typeface="Arial"/>
              </a:rPr>
              <a:t>da criança e do adolescente. </a:t>
            </a:r>
            <a:endParaRPr lang="pt-BR" sz="2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tângulo 109"/>
          <p:cNvSpPr/>
          <p:nvPr/>
        </p:nvSpPr>
        <p:spPr>
          <a:xfrm>
            <a:off x="316080" y="492480"/>
            <a:ext cx="8530560" cy="5977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buNone/>
            </a:pPr>
            <a:r>
              <a:rPr lang="pt-BR" sz="1800" b="0" strike="noStrike" spc="-1">
                <a:solidFill>
                  <a:srgbClr val="000000"/>
                </a:solidFill>
                <a:latin typeface="Arial"/>
                <a:ea typeface="NSimSun"/>
              </a:rPr>
              <a:t>CAPÍTULO II</a:t>
            </a:r>
            <a:endParaRPr lang="pt-BR" sz="1800" b="0" strike="noStrike" spc="-1">
              <a:latin typeface="Arial"/>
            </a:endParaRPr>
          </a:p>
          <a:p>
            <a:pPr algn="just">
              <a:lnSpc>
                <a:spcPct val="100000"/>
              </a:lnSpc>
              <a:buNone/>
            </a:pPr>
            <a:endParaRPr lang="pt-BR" sz="1800" b="0" strike="noStrike" spc="-1">
              <a:latin typeface="Arial"/>
            </a:endParaRPr>
          </a:p>
          <a:p>
            <a:pPr algn="just">
              <a:lnSpc>
                <a:spcPct val="100000"/>
              </a:lnSpc>
              <a:buNone/>
            </a:pPr>
            <a:r>
              <a:rPr lang="pt-BR" sz="1800" b="0" strike="noStrike" spc="-1">
                <a:solidFill>
                  <a:srgbClr val="000000"/>
                </a:solidFill>
                <a:latin typeface="Arial"/>
                <a:ea typeface="NSimSun"/>
              </a:rPr>
              <a:t>DA ASSISTÊNCIA À CRIANÇA E AO ADOLESCENTE EM SITUAÇÃO DE VIOLÊNCIA DOMÉSTICA E FAMILIAR</a:t>
            </a:r>
            <a:endParaRPr lang="pt-BR" sz="1800" b="0" strike="noStrike" spc="-1">
              <a:latin typeface="Arial"/>
            </a:endParaRPr>
          </a:p>
          <a:p>
            <a:pPr algn="just">
              <a:lnSpc>
                <a:spcPct val="100000"/>
              </a:lnSpc>
              <a:buNone/>
            </a:pPr>
            <a:r>
              <a:rPr lang="pt-BR" sz="1800" b="0" strike="noStrike" spc="-1">
                <a:solidFill>
                  <a:srgbClr val="000000"/>
                </a:solidFill>
                <a:latin typeface="Arial"/>
                <a:ea typeface="NSimSun"/>
              </a:rPr>
              <a:t> </a:t>
            </a:r>
            <a:endParaRPr lang="pt-BR" sz="1800" b="0" strike="noStrike" spc="-1">
              <a:latin typeface="Arial"/>
            </a:endParaRPr>
          </a:p>
          <a:p>
            <a:pPr algn="just">
              <a:lnSpc>
                <a:spcPct val="100000"/>
              </a:lnSpc>
              <a:buNone/>
            </a:pPr>
            <a:r>
              <a:rPr lang="pt-BR" sz="1800" b="0" strike="noStrike" spc="-1">
                <a:solidFill>
                  <a:srgbClr val="000000"/>
                </a:solidFill>
                <a:latin typeface="Arial"/>
                <a:ea typeface="NSimSun"/>
              </a:rPr>
              <a:t>Art. 6º A </a:t>
            </a:r>
            <a:r>
              <a:rPr lang="pt-BR" sz="1800" b="1" strike="noStrike" spc="-1">
                <a:solidFill>
                  <a:srgbClr val="C00000"/>
                </a:solidFill>
                <a:latin typeface="Arial"/>
                <a:ea typeface="NSimSun"/>
              </a:rPr>
              <a:t>assistência à </a:t>
            </a:r>
            <a:r>
              <a:rPr lang="pt-BR" sz="1800" b="1" u="sng" strike="noStrike" spc="-1">
                <a:solidFill>
                  <a:srgbClr val="C00000"/>
                </a:solidFill>
                <a:uFillTx/>
                <a:latin typeface="Arial"/>
                <a:ea typeface="NSimSun"/>
              </a:rPr>
              <a:t>criança e ao adolescente em situação de violência</a:t>
            </a:r>
            <a:r>
              <a:rPr lang="pt-BR" sz="1800" b="1" strike="noStrike" spc="-1">
                <a:solidFill>
                  <a:srgbClr val="C00000"/>
                </a:solidFill>
                <a:latin typeface="Arial"/>
                <a:ea typeface="NSimSun"/>
              </a:rPr>
              <a:t> doméstica e familiar será prestada de forma articulada </a:t>
            </a:r>
            <a:r>
              <a:rPr lang="pt-BR" sz="1800" b="0" strike="noStrike" spc="-1">
                <a:solidFill>
                  <a:srgbClr val="000000"/>
                </a:solidFill>
                <a:latin typeface="Arial"/>
                <a:ea typeface="NSimSun"/>
              </a:rPr>
              <a:t>e conforme os princípios e as diretrizes previstos nas </a:t>
            </a:r>
            <a:r>
              <a:rPr lang="pt-BR" sz="1800" b="0" u="sng" strike="noStrike" spc="-1">
                <a:solidFill>
                  <a:srgbClr val="0000FF"/>
                </a:solidFill>
                <a:uFillTx/>
                <a:latin typeface="Times New Roman"/>
                <a:ea typeface="NSimSun"/>
                <a:hlinkClick r:id="rId2"/>
              </a:rPr>
              <a:t>Leis </a:t>
            </a:r>
            <a:r>
              <a:rPr lang="pt-BR" sz="1800" b="0" u="sng" strike="noStrike" spc="-1">
                <a:solidFill>
                  <a:srgbClr val="0000FF"/>
                </a:solidFill>
                <a:uFillTx/>
                <a:latin typeface="Times New Roman"/>
                <a:ea typeface="NSimSun"/>
                <a:hlinkClick r:id="rId2"/>
              </a:rPr>
              <a:t>nºs</a:t>
            </a:r>
            <a:r>
              <a:rPr lang="pt-BR" sz="1800" b="0" u="sng" strike="noStrike" spc="-1">
                <a:solidFill>
                  <a:srgbClr val="0000FF"/>
                </a:solidFill>
                <a:uFillTx/>
                <a:latin typeface="Times New Roman"/>
                <a:ea typeface="NSimSun"/>
                <a:hlinkClick r:id="rId2"/>
              </a:rPr>
              <a:t> 8.069, de 13 de julho de 1990</a:t>
            </a:r>
            <a:r>
              <a:rPr lang="pt-BR" sz="1800" b="0" strike="noStrike" spc="-1">
                <a:solidFill>
                  <a:srgbClr val="000000"/>
                </a:solidFill>
                <a:latin typeface="Arial"/>
                <a:ea typeface="NSimSun"/>
              </a:rPr>
              <a:t> (Estatuto da Criança e do Adolescente), e </a:t>
            </a:r>
            <a:r>
              <a:rPr lang="pt-BR" sz="1800" b="0" u="sng" strike="noStrike" spc="-1">
                <a:solidFill>
                  <a:srgbClr val="0000FF"/>
                </a:solidFill>
                <a:uFillTx/>
                <a:latin typeface="Times New Roman"/>
                <a:ea typeface="NSimSun"/>
                <a:hlinkClick r:id="rId3"/>
              </a:rPr>
              <a:t>8.742, de 7 de dezembro de 1993</a:t>
            </a:r>
            <a:r>
              <a:rPr lang="pt-BR" sz="1800" b="0" strike="noStrike" spc="-1">
                <a:solidFill>
                  <a:srgbClr val="000000"/>
                </a:solidFill>
                <a:latin typeface="Arial"/>
                <a:ea typeface="NSimSun"/>
              </a:rPr>
              <a:t>, no Sistema Único de Saúde, no Sistema Único de Segurança Pública, entre outras normas e políticas públicas de proteção, e emergencialmente, quando for o caso.</a:t>
            </a:r>
            <a:endParaRPr lang="pt-BR" sz="1800" b="0" strike="noStrike" spc="-1">
              <a:latin typeface="Arial"/>
            </a:endParaRPr>
          </a:p>
          <a:p>
            <a:pPr algn="just">
              <a:lnSpc>
                <a:spcPct val="100000"/>
              </a:lnSpc>
              <a:buNone/>
            </a:pPr>
            <a:endParaRPr lang="pt-BR" sz="1800" b="0" strike="noStrike" spc="-1">
              <a:latin typeface="Arial"/>
            </a:endParaRPr>
          </a:p>
          <a:p>
            <a:pPr algn="just">
              <a:buNone/>
            </a:pPr>
            <a:r>
              <a:rPr lang="pt-BR" sz="1800" b="0" strike="noStrike" spc="-1">
                <a:solidFill>
                  <a:srgbClr val="000000"/>
                </a:solidFill>
                <a:latin typeface="Arial"/>
                <a:ea typeface="NSimSun"/>
              </a:rPr>
              <a:t>Art. 7º A União, o Distrito Federal, os Estados e os Municípios </a:t>
            </a:r>
            <a:r>
              <a:rPr lang="pt-BR" sz="1800" b="1" strike="noStrike" spc="-1">
                <a:solidFill>
                  <a:srgbClr val="C00000"/>
                </a:solidFill>
                <a:latin typeface="Arial"/>
                <a:ea typeface="NSimSun"/>
              </a:rPr>
              <a:t>poderão criar e promover</a:t>
            </a:r>
            <a:r>
              <a:rPr lang="pt-BR" sz="1800" b="0" strike="noStrike" spc="-1">
                <a:solidFill>
                  <a:srgbClr val="000000"/>
                </a:solidFill>
                <a:latin typeface="Arial"/>
                <a:ea typeface="NSimSun"/>
              </a:rPr>
              <a:t>, </a:t>
            </a:r>
            <a:r>
              <a:rPr lang="pt-BR" sz="1800" b="1" u="sng" strike="noStrike" spc="-1">
                <a:solidFill>
                  <a:srgbClr val="C00000"/>
                </a:solidFill>
                <a:uFillTx/>
                <a:latin typeface="Arial"/>
                <a:ea typeface="NSimSun"/>
              </a:rPr>
              <a:t>para a criança e o adolescente em situação de violência doméstica e familiar</a:t>
            </a:r>
            <a:r>
              <a:rPr lang="pt-BR" sz="1800" b="0" strike="noStrike" spc="-1">
                <a:solidFill>
                  <a:srgbClr val="000000"/>
                </a:solidFill>
                <a:latin typeface="Arial"/>
                <a:ea typeface="NSimSun"/>
              </a:rPr>
              <a:t>, no limite das respectivas competências e de acordo com o </a:t>
            </a:r>
            <a:r>
              <a:rPr lang="pt-BR" sz="1800" b="0" u="sng" strike="noStrike" spc="-1">
                <a:solidFill>
                  <a:srgbClr val="0000FF"/>
                </a:solidFill>
                <a:uFillTx/>
                <a:latin typeface="Times New Roman"/>
                <a:ea typeface="NSimSun"/>
                <a:hlinkClick r:id="rId4"/>
              </a:rPr>
              <a:t>art. 88 da Lei nº 8.069, de 13 de julho de 1990</a:t>
            </a:r>
            <a:r>
              <a:rPr lang="pt-BR" sz="1800" b="0" strike="noStrike" spc="-1">
                <a:solidFill>
                  <a:srgbClr val="000000"/>
                </a:solidFill>
                <a:latin typeface="Arial"/>
                <a:ea typeface="NSimSun"/>
              </a:rPr>
              <a:t> (Estatuto da Criança e do Adolescente):</a:t>
            </a:r>
            <a:endParaRPr lang="pt-BR" sz="1800" b="0" strike="noStrike" spc="-1">
              <a:latin typeface="Arial"/>
            </a:endParaRPr>
          </a:p>
          <a:p>
            <a:pPr algn="just">
              <a:lnSpc>
                <a:spcPct val="100000"/>
              </a:lnSpc>
              <a:buNone/>
            </a:pPr>
            <a:r>
              <a:rPr lang="pt-BR" sz="1800" b="1" strike="noStrike" spc="-1">
                <a:solidFill>
                  <a:srgbClr val="C00000"/>
                </a:solidFill>
                <a:latin typeface="Arial"/>
                <a:ea typeface="NSimSun"/>
              </a:rPr>
              <a:t>I - centros de atendimento integral e multidisciplinar;</a:t>
            </a:r>
            <a:endParaRPr lang="pt-BR" sz="1800" b="0" strike="noStrike" spc="-1">
              <a:latin typeface="Arial"/>
            </a:endParaRPr>
          </a:p>
          <a:p>
            <a:pPr algn="just">
              <a:lnSpc>
                <a:spcPct val="100000"/>
              </a:lnSpc>
              <a:buNone/>
            </a:pPr>
            <a:r>
              <a:rPr lang="pt-BR" sz="1800" b="1" strike="noStrike" spc="-1">
                <a:solidFill>
                  <a:srgbClr val="C00000"/>
                </a:solidFill>
                <a:latin typeface="Arial"/>
                <a:ea typeface="NSimSun"/>
              </a:rPr>
              <a:t>II - espaços para acolhimento familiar e institucional e programas de apadrinhamento;</a:t>
            </a:r>
            <a:endParaRPr lang="pt-BR" sz="1800" b="0" strike="noStrike" spc="-1">
              <a:latin typeface="Arial"/>
            </a:endParaRPr>
          </a:p>
          <a:p>
            <a:pPr algn="just">
              <a:lnSpc>
                <a:spcPct val="100000"/>
              </a:lnSpc>
              <a:buNone/>
            </a:pPr>
            <a:r>
              <a:rPr lang="pt-BR" sz="1800" b="1" strike="noStrike" spc="-1">
                <a:solidFill>
                  <a:srgbClr val="C00000"/>
                </a:solidFill>
                <a:latin typeface="Arial"/>
                <a:ea typeface="NSimSun"/>
              </a:rPr>
              <a:t>III - delegacias, núcleos de defensoria pública, serviços de saúde e centros de perícia médico-legal especializados;</a:t>
            </a:r>
            <a:endParaRPr lang="pt-BR" sz="1800" b="0" strike="noStrike" spc="-1">
              <a:latin typeface="Arial"/>
            </a:endParaRPr>
          </a:p>
          <a:p>
            <a:pPr algn="just">
              <a:lnSpc>
                <a:spcPct val="100000"/>
              </a:lnSpc>
              <a:buNone/>
            </a:pPr>
            <a:r>
              <a:rPr lang="pt-BR" sz="1800" b="1" strike="noStrike" spc="-1">
                <a:solidFill>
                  <a:srgbClr val="C00000"/>
                </a:solidFill>
                <a:latin typeface="Arial"/>
                <a:ea typeface="NSimSun"/>
              </a:rPr>
              <a:t>IV - programas e campanhas de enfrentamento da violência doméstica e familiar;</a:t>
            </a:r>
            <a:endParaRPr lang="pt-BR"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tângulo 110"/>
          <p:cNvSpPr/>
          <p:nvPr/>
        </p:nvSpPr>
        <p:spPr>
          <a:xfrm>
            <a:off x="327240" y="364320"/>
            <a:ext cx="8625960" cy="6020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buNone/>
            </a:pPr>
            <a:r>
              <a:rPr lang="pt-BR" sz="2200" b="0" strike="noStrike" spc="-1">
                <a:solidFill>
                  <a:srgbClr val="000000"/>
                </a:solidFill>
                <a:latin typeface="Arial"/>
                <a:ea typeface="NSimSun"/>
              </a:rPr>
              <a:t>Art. 8º O Sistema de Garantia dos Direitos da Criança e do Adolescente, juntamente com os sistemas de justiça, de saúde, de segurança pública e de assistência social, os Conselhos Tutelares e a comunidade escolar</a:t>
            </a:r>
            <a:r>
              <a:rPr lang="pt-BR" sz="2200" b="1" strike="noStrike" spc="-1">
                <a:solidFill>
                  <a:srgbClr val="000000"/>
                </a:solidFill>
                <a:latin typeface="Arial"/>
                <a:ea typeface="NSimSun"/>
              </a:rPr>
              <a:t>, </a:t>
            </a:r>
            <a:r>
              <a:rPr lang="pt-BR" sz="2200" b="1" strike="noStrike" spc="-1">
                <a:solidFill>
                  <a:srgbClr val="C00000"/>
                </a:solidFill>
                <a:latin typeface="Arial"/>
                <a:ea typeface="NSimSun"/>
              </a:rPr>
              <a:t>poderão</a:t>
            </a:r>
            <a:r>
              <a:rPr lang="pt-BR" sz="2200" b="0" strike="noStrike" spc="-1">
                <a:solidFill>
                  <a:srgbClr val="000000"/>
                </a:solidFill>
                <a:latin typeface="Arial"/>
                <a:ea typeface="NSimSun"/>
              </a:rPr>
              <a:t>, na esfera de sua competência, </a:t>
            </a:r>
            <a:r>
              <a:rPr lang="pt-BR" sz="2200" b="1" strike="noStrike" spc="-1">
                <a:solidFill>
                  <a:srgbClr val="C00000"/>
                </a:solidFill>
                <a:latin typeface="Arial"/>
                <a:ea typeface="NSimSun"/>
              </a:rPr>
              <a:t>adotar ações articuladas e efetivas direcionadas à identificação da agressão, à agilidade no atendimento da criança e do adolescente vítima de violência doméstica e familiar e à responsabilização do agressor.</a:t>
            </a:r>
            <a:endParaRPr lang="pt-BR" sz="2200" b="0" strike="noStrike" spc="-1">
              <a:latin typeface="Arial"/>
            </a:endParaRPr>
          </a:p>
          <a:p>
            <a:pPr algn="just">
              <a:lnSpc>
                <a:spcPct val="100000"/>
              </a:lnSpc>
              <a:buNone/>
            </a:pPr>
            <a:endParaRPr lang="pt-BR" sz="2200" b="0" strike="noStrike" spc="-1">
              <a:latin typeface="Arial"/>
            </a:endParaRPr>
          </a:p>
          <a:p>
            <a:pPr algn="just">
              <a:lnSpc>
                <a:spcPct val="100000"/>
              </a:lnSpc>
              <a:buNone/>
            </a:pPr>
            <a:r>
              <a:rPr lang="pt-BR" sz="2200" b="0" strike="noStrike" spc="-1">
                <a:solidFill>
                  <a:srgbClr val="000000"/>
                </a:solidFill>
                <a:latin typeface="Arial"/>
                <a:ea typeface="NSimSun"/>
              </a:rPr>
              <a:t>Art. 9º Os Estados e o Distrito Federal, na formulação de suas políticas e planos de atendimento à criança e ao adolescente em situação de violência doméstica e familiar, darão prioridade, no âmbito da Polícia Civil, à </a:t>
            </a:r>
            <a:r>
              <a:rPr lang="pt-BR" sz="2200" b="1" strike="noStrike" spc="-1">
                <a:solidFill>
                  <a:srgbClr val="C00000"/>
                </a:solidFill>
                <a:latin typeface="Arial"/>
                <a:ea typeface="NSimSun"/>
              </a:rPr>
              <a:t>criação de Delegacias Especializadas de Proteção à Criança e ao Adolescente.</a:t>
            </a:r>
            <a:endParaRPr lang="pt-BR" sz="2200" b="0" strike="noStrike" spc="-1">
              <a:latin typeface="Arial"/>
            </a:endParaRPr>
          </a:p>
          <a:p>
            <a:pPr algn="just">
              <a:lnSpc>
                <a:spcPct val="100000"/>
              </a:lnSpc>
              <a:buNone/>
            </a:pPr>
            <a:endParaRPr lang="pt-BR" sz="2200" b="0" strike="noStrike" spc="-1">
              <a:latin typeface="Arial"/>
            </a:endParaRPr>
          </a:p>
          <a:p>
            <a:pPr algn="just">
              <a:lnSpc>
                <a:spcPct val="100000"/>
              </a:lnSpc>
              <a:buNone/>
            </a:pPr>
            <a:r>
              <a:rPr lang="pt-BR" sz="2200" b="0" strike="noStrike" spc="-1">
                <a:solidFill>
                  <a:srgbClr val="000000"/>
                </a:solidFill>
                <a:latin typeface="Arial"/>
                <a:ea typeface="NSimSun"/>
              </a:rPr>
              <a:t>Art. 10. A União, os Estados, o Distrito Federal e os Municípios </a:t>
            </a:r>
            <a:r>
              <a:rPr lang="pt-BR" sz="2200" b="1" strike="noStrike" spc="-1">
                <a:solidFill>
                  <a:srgbClr val="C00000"/>
                </a:solidFill>
                <a:latin typeface="Arial"/>
                <a:ea typeface="NSimSun"/>
              </a:rPr>
              <a:t>poderão estabelecer dotações orçamentárias específicas</a:t>
            </a:r>
            <a:r>
              <a:rPr lang="pt-BR" sz="2200" b="0" strike="noStrike" spc="-1">
                <a:solidFill>
                  <a:srgbClr val="000000"/>
                </a:solidFill>
                <a:latin typeface="Arial"/>
                <a:ea typeface="NSimSun"/>
              </a:rPr>
              <a:t>, em cada exercício financeiro, para a implementação das medidas estabelecidas nesta Lei.</a:t>
            </a:r>
            <a:endParaRPr lang="pt-BR" sz="2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Retângulo 111"/>
          <p:cNvSpPr/>
          <p:nvPr/>
        </p:nvSpPr>
        <p:spPr>
          <a:xfrm>
            <a:off x="282600" y="160200"/>
            <a:ext cx="8602200" cy="5398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buNone/>
            </a:pPr>
            <a:r>
              <a:rPr lang="pt-BR" sz="2200" b="0" strike="noStrike" spc="-1">
                <a:solidFill>
                  <a:srgbClr val="000000"/>
                </a:solidFill>
                <a:latin typeface="Arial"/>
                <a:ea typeface="NSimSun"/>
              </a:rPr>
              <a:t>DO ATENDIMENTO PELA AUTORIDADE POLICIAL </a:t>
            </a:r>
            <a:endParaRPr lang="pt-BR" sz="2200" b="0" strike="noStrike" spc="-1">
              <a:latin typeface="Arial"/>
            </a:endParaRPr>
          </a:p>
          <a:p>
            <a:pPr algn="just">
              <a:lnSpc>
                <a:spcPct val="100000"/>
              </a:lnSpc>
              <a:buNone/>
            </a:pPr>
            <a:endParaRPr lang="pt-BR" sz="2200" b="0" strike="noStrike" spc="-1">
              <a:latin typeface="Arial"/>
            </a:endParaRPr>
          </a:p>
          <a:p>
            <a:pPr algn="just">
              <a:lnSpc>
                <a:spcPct val="100000"/>
              </a:lnSpc>
              <a:buNone/>
            </a:pPr>
            <a:r>
              <a:rPr lang="pt-BR" sz="2200" b="0" strike="noStrike" spc="-1">
                <a:solidFill>
                  <a:srgbClr val="000000"/>
                </a:solidFill>
                <a:latin typeface="Arial"/>
                <a:ea typeface="NSimSun"/>
              </a:rPr>
              <a:t>Art. 11. Na hipótese de ocorrência de ação ou omissão que implique a ameaça ou a </a:t>
            </a:r>
            <a:r>
              <a:rPr lang="pt-BR" sz="2200" b="1" strike="noStrike" spc="-1">
                <a:solidFill>
                  <a:srgbClr val="C00000"/>
                </a:solidFill>
                <a:latin typeface="Arial"/>
                <a:ea typeface="NSimSun"/>
              </a:rPr>
              <a:t>prática de violência doméstica e familiar contra a criança e o adolescente</a:t>
            </a:r>
            <a:r>
              <a:rPr lang="pt-BR" sz="2200" b="0" strike="noStrike" spc="-1">
                <a:solidFill>
                  <a:srgbClr val="000000"/>
                </a:solidFill>
                <a:latin typeface="Arial"/>
                <a:ea typeface="NSimSun"/>
              </a:rPr>
              <a:t>, a </a:t>
            </a:r>
            <a:r>
              <a:rPr lang="pt-BR" sz="2200" b="1" strike="noStrike" spc="-1">
                <a:solidFill>
                  <a:srgbClr val="C00000"/>
                </a:solidFill>
                <a:latin typeface="Arial"/>
                <a:ea typeface="NSimSun"/>
              </a:rPr>
              <a:t>autoridade policial que tomar conhecimento da ocorrência </a:t>
            </a:r>
            <a:r>
              <a:rPr lang="pt-BR" sz="2200" b="0" strike="noStrike" spc="-1">
                <a:solidFill>
                  <a:srgbClr val="000000"/>
                </a:solidFill>
                <a:latin typeface="Arial"/>
                <a:ea typeface="NSimSun"/>
              </a:rPr>
              <a:t>adotará, de imediato, as providências legais cabíveis.</a:t>
            </a:r>
            <a:endParaRPr lang="pt-BR" sz="2200" b="0" strike="noStrike" spc="-1">
              <a:latin typeface="Arial"/>
            </a:endParaRPr>
          </a:p>
          <a:p>
            <a:pPr algn="just">
              <a:lnSpc>
                <a:spcPct val="100000"/>
              </a:lnSpc>
              <a:buNone/>
            </a:pPr>
            <a:r>
              <a:rPr lang="pt-BR" sz="2200" b="0" strike="noStrike" spc="-1">
                <a:solidFill>
                  <a:srgbClr val="000000"/>
                </a:solidFill>
                <a:latin typeface="Arial"/>
                <a:ea typeface="NSimSun"/>
              </a:rPr>
              <a:t>Parágrafo único. Aplica-se o disposto no </a:t>
            </a:r>
            <a:r>
              <a:rPr lang="pt-BR" sz="2200" b="1" strike="noStrike" spc="-1">
                <a:solidFill>
                  <a:srgbClr val="000000"/>
                </a:solidFill>
                <a:latin typeface="Arial"/>
                <a:ea typeface="NSimSun"/>
              </a:rPr>
              <a:t>caput</a:t>
            </a:r>
            <a:r>
              <a:rPr lang="pt-BR" sz="2200" b="0" strike="noStrike" spc="-1">
                <a:solidFill>
                  <a:srgbClr val="000000"/>
                </a:solidFill>
                <a:latin typeface="Arial"/>
                <a:ea typeface="NSimSun"/>
              </a:rPr>
              <a:t> deste artigo ao descumprimento de medida protetiva de urgência deferida.</a:t>
            </a:r>
            <a:endParaRPr lang="pt-BR" sz="2200" b="0" strike="noStrike" spc="-1">
              <a:latin typeface="Arial"/>
            </a:endParaRPr>
          </a:p>
          <a:p>
            <a:pPr algn="just">
              <a:lnSpc>
                <a:spcPct val="100000"/>
              </a:lnSpc>
              <a:buNone/>
            </a:pPr>
            <a:endParaRPr lang="pt-BR" sz="2200" b="0" strike="noStrike" spc="-1">
              <a:latin typeface="Arial"/>
            </a:endParaRPr>
          </a:p>
          <a:p>
            <a:pPr algn="just">
              <a:lnSpc>
                <a:spcPct val="100000"/>
              </a:lnSpc>
              <a:buNone/>
            </a:pPr>
            <a:endParaRPr lang="pt-BR" sz="2200" b="0" strike="noStrike" spc="-1">
              <a:latin typeface="Arial"/>
            </a:endParaRPr>
          </a:p>
          <a:p>
            <a:pPr algn="just">
              <a:lnSpc>
                <a:spcPct val="100000"/>
              </a:lnSpc>
              <a:buNone/>
            </a:pPr>
            <a:endParaRPr lang="pt-BR" sz="2200" b="0" strike="noStrike" spc="-1">
              <a:latin typeface="Arial"/>
            </a:endParaRPr>
          </a:p>
          <a:p>
            <a:pPr algn="just">
              <a:lnSpc>
                <a:spcPct val="100000"/>
              </a:lnSpc>
              <a:buNone/>
            </a:pPr>
            <a:r>
              <a:rPr lang="pt-BR" sz="2200" b="0" strike="noStrike" spc="-1">
                <a:solidFill>
                  <a:srgbClr val="000000"/>
                </a:solidFill>
                <a:latin typeface="Arial"/>
                <a:ea typeface="NSimSun"/>
              </a:rPr>
              <a:t>Art. 12. O </a:t>
            </a:r>
            <a:r>
              <a:rPr lang="pt-BR" sz="2200" b="1" strike="noStrike" spc="-1">
                <a:solidFill>
                  <a:srgbClr val="C00000"/>
                </a:solidFill>
                <a:latin typeface="Arial"/>
                <a:ea typeface="NSimSun"/>
              </a:rPr>
              <a:t>depoimento da criança e do adolescente vítima ou testemunha de violência doméstica e familiar</a:t>
            </a:r>
            <a:r>
              <a:rPr lang="pt-BR" sz="2200" b="0" strike="noStrike" spc="-1">
                <a:solidFill>
                  <a:srgbClr val="000000"/>
                </a:solidFill>
                <a:latin typeface="Arial"/>
                <a:ea typeface="NSimSun"/>
              </a:rPr>
              <a:t> será colhido nos termos da </a:t>
            </a:r>
            <a:r>
              <a:rPr lang="pt-BR" sz="2200" b="0" u="sng" strike="noStrike" spc="-1">
                <a:solidFill>
                  <a:srgbClr val="0000FF"/>
                </a:solidFill>
                <a:uFillTx/>
                <a:latin typeface="Times New Roman"/>
                <a:ea typeface="NSimSun"/>
                <a:hlinkClick r:id="rId2"/>
              </a:rPr>
              <a:t>Lei nº 13.431, de 4 de abril de 2017</a:t>
            </a:r>
            <a:r>
              <a:rPr lang="pt-BR" sz="2200" b="0" strike="noStrike" spc="-1">
                <a:solidFill>
                  <a:srgbClr val="000000"/>
                </a:solidFill>
                <a:latin typeface="Arial"/>
                <a:ea typeface="NSimSun"/>
              </a:rPr>
              <a:t>, observadas as disposições da </a:t>
            </a:r>
            <a:r>
              <a:rPr lang="pt-BR" sz="2200" b="0" u="sng" strike="noStrike" spc="-1">
                <a:solidFill>
                  <a:srgbClr val="0000FF"/>
                </a:solidFill>
                <a:uFillTx/>
                <a:latin typeface="Times New Roman"/>
                <a:ea typeface="NSimSun"/>
                <a:hlinkClick r:id="rId3"/>
              </a:rPr>
              <a:t>Lei nº 8.069, de 13 de julho de 1990</a:t>
            </a:r>
            <a:r>
              <a:rPr lang="pt-BR" sz="2200" b="0" strike="noStrike" spc="-1">
                <a:solidFill>
                  <a:srgbClr val="000000"/>
                </a:solidFill>
                <a:latin typeface="Arial"/>
                <a:ea typeface="NSimSun"/>
              </a:rPr>
              <a:t> (Estatuto da Criança e do Adolescente).</a:t>
            </a:r>
            <a:endParaRPr lang="pt-BR" sz="2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Retângulo 112"/>
          <p:cNvSpPr/>
          <p:nvPr/>
        </p:nvSpPr>
        <p:spPr>
          <a:xfrm>
            <a:off x="366840" y="360000"/>
            <a:ext cx="8452800" cy="5398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buNone/>
            </a:pPr>
            <a:r>
              <a:rPr lang="pt-BR" sz="2200" b="0" strike="noStrike" spc="-1">
                <a:solidFill>
                  <a:srgbClr val="000000"/>
                </a:solidFill>
                <a:latin typeface="Arial"/>
                <a:ea typeface="NSimSun"/>
              </a:rPr>
              <a:t>Art. 13. No atendimento à criança e ao adolescente em situação de violência doméstica e familiar, a autoridade policial deverá, entre outras providências:</a:t>
            </a:r>
            <a:endParaRPr lang="pt-BR" sz="2200" b="0" strike="noStrike" spc="-1">
              <a:latin typeface="Arial"/>
            </a:endParaRPr>
          </a:p>
          <a:p>
            <a:pPr algn="just">
              <a:lnSpc>
                <a:spcPct val="100000"/>
              </a:lnSpc>
              <a:buNone/>
            </a:pPr>
            <a:endParaRPr lang="pt-BR" sz="2200" b="0" strike="noStrike" spc="-1">
              <a:latin typeface="Arial"/>
            </a:endParaRPr>
          </a:p>
          <a:p>
            <a:pPr algn="just">
              <a:lnSpc>
                <a:spcPct val="100000"/>
              </a:lnSpc>
              <a:buNone/>
            </a:pPr>
            <a:r>
              <a:rPr lang="pt-BR" sz="2200" b="1" strike="noStrike" spc="-1">
                <a:solidFill>
                  <a:srgbClr val="C00000"/>
                </a:solidFill>
                <a:latin typeface="Arial"/>
                <a:ea typeface="NSimSun"/>
              </a:rPr>
              <a:t>I - encaminhar a vítima ao Sistema Único de Saúde e ao Instituto Médico-Legal imediatamente;</a:t>
            </a:r>
            <a:endParaRPr lang="pt-BR" sz="2200" b="0" strike="noStrike" spc="-1">
              <a:latin typeface="Arial"/>
            </a:endParaRPr>
          </a:p>
          <a:p>
            <a:pPr algn="just">
              <a:lnSpc>
                <a:spcPct val="100000"/>
              </a:lnSpc>
              <a:buNone/>
            </a:pPr>
            <a:r>
              <a:rPr lang="pt-BR" sz="2200" b="1" strike="noStrike" spc="-1">
                <a:solidFill>
                  <a:srgbClr val="C00000"/>
                </a:solidFill>
                <a:latin typeface="Arial"/>
                <a:ea typeface="NSimSun"/>
              </a:rPr>
              <a:t>II - encaminhar a vítima, os familiares e as testemunhas, caso sejam crianças ou adolescentes, ao Conselho Tutelar para os encaminhamentos necessários, inclusive para a adoção das medidas protetivas adequadas;</a:t>
            </a:r>
            <a:endParaRPr lang="pt-BR" sz="2200" b="0" strike="noStrike" spc="-1">
              <a:latin typeface="Arial"/>
            </a:endParaRPr>
          </a:p>
          <a:p>
            <a:pPr algn="just">
              <a:lnSpc>
                <a:spcPct val="100000"/>
              </a:lnSpc>
              <a:buNone/>
            </a:pPr>
            <a:r>
              <a:rPr lang="pt-BR" sz="2200" b="1" strike="noStrike" spc="-1">
                <a:solidFill>
                  <a:srgbClr val="C00000"/>
                </a:solidFill>
                <a:latin typeface="Arial"/>
                <a:ea typeface="NSimSun"/>
              </a:rPr>
              <a:t>III - garantir proteção policial, quando necessário, comunicados de imediato o Ministério Público e o Poder Judiciário;</a:t>
            </a:r>
            <a:endParaRPr lang="pt-BR" sz="2200" b="0" strike="noStrike" spc="-1">
              <a:latin typeface="Arial"/>
            </a:endParaRPr>
          </a:p>
          <a:p>
            <a:pPr algn="just">
              <a:lnSpc>
                <a:spcPct val="100000"/>
              </a:lnSpc>
              <a:buNone/>
            </a:pPr>
            <a:r>
              <a:rPr lang="pt-BR" sz="2200" b="1" strike="noStrike" spc="-1">
                <a:solidFill>
                  <a:srgbClr val="C00000"/>
                </a:solidFill>
                <a:latin typeface="Arial"/>
                <a:ea typeface="NSimSun"/>
              </a:rPr>
              <a:t>IV - fornecer transporte para a vítima e, quando necessário, para seu responsável ou acompanhante, para serviço de acolhimento existente ou local seguro, quando houver risco à vida.</a:t>
            </a:r>
            <a:endParaRPr lang="pt-BR" sz="2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tângulo 113"/>
          <p:cNvSpPr/>
          <p:nvPr/>
        </p:nvSpPr>
        <p:spPr>
          <a:xfrm>
            <a:off x="180000" y="540000"/>
            <a:ext cx="8684640" cy="5473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buNone/>
            </a:pPr>
            <a:r>
              <a:rPr lang="pt-BR" sz="2000" b="0" strike="noStrike" spc="-1">
                <a:solidFill>
                  <a:srgbClr val="000000"/>
                </a:solidFill>
                <a:latin typeface="Arial"/>
                <a:ea typeface="NSimSun"/>
              </a:rPr>
              <a:t>Art. 14. Verificada a </a:t>
            </a:r>
            <a:r>
              <a:rPr lang="pt-BR" sz="2000" b="1" strike="noStrike" spc="-1">
                <a:solidFill>
                  <a:srgbClr val="C00000"/>
                </a:solidFill>
                <a:latin typeface="Arial"/>
                <a:ea typeface="NSimSun"/>
              </a:rPr>
              <a:t>ocorrência de ação ou omissão que implique a ameaça ou a prática de violência doméstica e familiar,</a:t>
            </a:r>
            <a:r>
              <a:rPr lang="pt-BR" sz="2000" b="0" strike="noStrike" spc="-1">
                <a:solidFill>
                  <a:srgbClr val="000000"/>
                </a:solidFill>
                <a:latin typeface="Arial"/>
                <a:ea typeface="NSimSun"/>
              </a:rPr>
              <a:t> com a existência de risco atual ou iminente à vida ou à integridade física da criança e do adolescente, ou de seus familiares, </a:t>
            </a:r>
            <a:r>
              <a:rPr lang="pt-BR" sz="2000" b="1" strike="noStrike" spc="-1">
                <a:solidFill>
                  <a:srgbClr val="C00000"/>
                </a:solidFill>
                <a:latin typeface="Arial"/>
                <a:ea typeface="NSimSun"/>
              </a:rPr>
              <a:t>o agressor será imediatamente afastado do lar, do domicílio ou do local de convivência com a vítima</a:t>
            </a:r>
            <a:r>
              <a:rPr lang="pt-BR" sz="2000" b="0" strike="noStrike" spc="-1">
                <a:solidFill>
                  <a:srgbClr val="000000"/>
                </a:solidFill>
                <a:latin typeface="Arial"/>
                <a:ea typeface="NSimSun"/>
              </a:rPr>
              <a:t>:</a:t>
            </a:r>
            <a:endParaRPr lang="pt-BR" sz="2000" b="0" strike="noStrike" spc="-1">
              <a:latin typeface="Arial"/>
            </a:endParaRPr>
          </a:p>
          <a:p>
            <a:pPr algn="just">
              <a:lnSpc>
                <a:spcPct val="100000"/>
              </a:lnSpc>
              <a:buNone/>
            </a:pPr>
            <a:r>
              <a:rPr lang="pt-BR" sz="2000" b="0" strike="noStrike" spc="-1">
                <a:solidFill>
                  <a:srgbClr val="000000"/>
                </a:solidFill>
                <a:latin typeface="Arial"/>
                <a:ea typeface="NSimSun"/>
              </a:rPr>
              <a:t>I - pela autoridade judicial;</a:t>
            </a:r>
            <a:endParaRPr lang="pt-BR" sz="2000" b="0" strike="noStrike" spc="-1">
              <a:latin typeface="Arial"/>
            </a:endParaRPr>
          </a:p>
          <a:p>
            <a:pPr algn="just">
              <a:lnSpc>
                <a:spcPct val="100000"/>
              </a:lnSpc>
              <a:buNone/>
            </a:pPr>
            <a:r>
              <a:rPr lang="pt-BR" sz="2000" b="0" strike="noStrike" spc="-1">
                <a:solidFill>
                  <a:srgbClr val="000000"/>
                </a:solidFill>
                <a:latin typeface="Arial"/>
                <a:ea typeface="NSimSun"/>
              </a:rPr>
              <a:t>II - pelo delegado de polícia, quando o Município não for sede de comarca;</a:t>
            </a:r>
            <a:endParaRPr lang="pt-BR" sz="2000" b="0" strike="noStrike" spc="-1">
              <a:latin typeface="Arial"/>
            </a:endParaRPr>
          </a:p>
          <a:p>
            <a:pPr algn="just">
              <a:lnSpc>
                <a:spcPct val="100000"/>
              </a:lnSpc>
              <a:buNone/>
            </a:pPr>
            <a:r>
              <a:rPr lang="pt-BR" sz="2000" b="0" strike="noStrike" spc="-1">
                <a:solidFill>
                  <a:srgbClr val="000000"/>
                </a:solidFill>
                <a:latin typeface="Arial"/>
                <a:ea typeface="NSimSun"/>
              </a:rPr>
              <a:t>III - pelo </a:t>
            </a:r>
            <a:r>
              <a:rPr lang="pt-BR" sz="2000" b="1" strike="noStrike" spc="-1">
                <a:solidFill>
                  <a:srgbClr val="C00000"/>
                </a:solidFill>
                <a:latin typeface="Arial"/>
                <a:ea typeface="NSimSun"/>
              </a:rPr>
              <a:t>policial</a:t>
            </a:r>
            <a:r>
              <a:rPr lang="pt-BR" sz="2000" b="0" strike="noStrike" spc="-1">
                <a:solidFill>
                  <a:srgbClr val="000000"/>
                </a:solidFill>
                <a:latin typeface="Arial"/>
                <a:ea typeface="NSimSun"/>
              </a:rPr>
              <a:t>, quando o Município não for sede de comarca e não houver delegado disponível no momento da denúncia.</a:t>
            </a:r>
            <a:endParaRPr lang="pt-BR" sz="2000" b="0" strike="noStrike" spc="-1">
              <a:latin typeface="Arial"/>
            </a:endParaRPr>
          </a:p>
          <a:p>
            <a:pPr algn="just">
              <a:lnSpc>
                <a:spcPct val="100000"/>
              </a:lnSpc>
              <a:buNone/>
            </a:pPr>
            <a:r>
              <a:rPr lang="pt-BR" sz="2000" b="0" strike="noStrike" spc="-1">
                <a:solidFill>
                  <a:srgbClr val="000000"/>
                </a:solidFill>
                <a:latin typeface="Arial"/>
                <a:ea typeface="NSimSun"/>
              </a:rPr>
              <a:t>§ 1º O Conselho Tutelar poderá representar às autoridades referidas nos incisos I, II e III do </a:t>
            </a:r>
            <a:r>
              <a:rPr lang="pt-BR" sz="2000" b="1" strike="noStrike" spc="-1">
                <a:solidFill>
                  <a:srgbClr val="000000"/>
                </a:solidFill>
                <a:latin typeface="Arial"/>
                <a:ea typeface="NSimSun"/>
              </a:rPr>
              <a:t>caput</a:t>
            </a:r>
            <a:r>
              <a:rPr lang="pt-BR" sz="2000" b="0" strike="noStrike" spc="-1">
                <a:solidFill>
                  <a:srgbClr val="000000"/>
                </a:solidFill>
                <a:latin typeface="Arial"/>
                <a:ea typeface="NSimSun"/>
              </a:rPr>
              <a:t> deste artigo para requerer o afastamento do agressor do lar, do domicílio ou do local de convivência com a vítima.</a:t>
            </a:r>
            <a:endParaRPr lang="pt-BR" sz="2000" b="0" strike="noStrike" spc="-1">
              <a:latin typeface="Arial"/>
            </a:endParaRPr>
          </a:p>
          <a:p>
            <a:pPr algn="just">
              <a:lnSpc>
                <a:spcPct val="100000"/>
              </a:lnSpc>
              <a:buNone/>
            </a:pPr>
            <a:r>
              <a:rPr lang="pt-BR" sz="2000" b="0" strike="noStrike" spc="-1">
                <a:solidFill>
                  <a:srgbClr val="000000"/>
                </a:solidFill>
                <a:latin typeface="Arial"/>
                <a:ea typeface="NSimSun"/>
              </a:rPr>
              <a:t>§ 2º Nas hipóteses previstas nos incisos II e III do </a:t>
            </a:r>
            <a:r>
              <a:rPr lang="pt-BR" sz="2000" b="1" strike="noStrike" spc="-1">
                <a:solidFill>
                  <a:srgbClr val="000000"/>
                </a:solidFill>
                <a:latin typeface="Arial"/>
                <a:ea typeface="NSimSun"/>
              </a:rPr>
              <a:t>caput</a:t>
            </a:r>
            <a:r>
              <a:rPr lang="pt-BR" sz="2000" b="0" strike="noStrike" spc="-1">
                <a:solidFill>
                  <a:srgbClr val="000000"/>
                </a:solidFill>
                <a:latin typeface="Arial"/>
                <a:ea typeface="NSimSun"/>
              </a:rPr>
              <a:t> deste artigo, o juiz será comunicado no prazo máximo de 24 (vinte e quatro) horas e decidirá, em igual prazo, sobre a manutenção ou a revogação da medida aplicada, bem </a:t>
            </a:r>
            <a:r>
              <a:rPr lang="pt-BR" sz="2000" b="1" strike="noStrike" spc="-1">
                <a:solidFill>
                  <a:srgbClr val="C00000"/>
                </a:solidFill>
                <a:latin typeface="Arial"/>
                <a:ea typeface="NSimSun"/>
              </a:rPr>
              <a:t>como dará ciência ao Ministério Público </a:t>
            </a:r>
            <a:r>
              <a:rPr lang="pt-BR" sz="2000" b="0" strike="noStrike" spc="-1">
                <a:solidFill>
                  <a:srgbClr val="000000"/>
                </a:solidFill>
                <a:latin typeface="Arial"/>
                <a:ea typeface="NSimSun"/>
              </a:rPr>
              <a:t>concomitantemente.</a:t>
            </a:r>
            <a:endParaRPr lang="pt-BR" sz="2000" b="0" strike="noStrike" spc="-1">
              <a:latin typeface="Arial"/>
            </a:endParaRPr>
          </a:p>
          <a:p>
            <a:pPr algn="just">
              <a:lnSpc>
                <a:spcPct val="100000"/>
              </a:lnSpc>
              <a:buNone/>
            </a:pPr>
            <a:r>
              <a:rPr lang="pt-BR" sz="2000" b="0" strike="noStrike" spc="-1">
                <a:solidFill>
                  <a:srgbClr val="000000"/>
                </a:solidFill>
                <a:latin typeface="Arial"/>
                <a:ea typeface="NSimSun"/>
              </a:rPr>
              <a:t>§ 3º Nos casos de risco à integridade física da vítima ou à </a:t>
            </a:r>
            <a:r>
              <a:rPr lang="pt-BR" sz="2000" b="1" strike="noStrike" spc="-1">
                <a:solidFill>
                  <a:srgbClr val="C00000"/>
                </a:solidFill>
                <a:latin typeface="Arial"/>
                <a:ea typeface="NSimSun"/>
              </a:rPr>
              <a:t>efetividade da medida protetiva de urgência</a:t>
            </a:r>
            <a:r>
              <a:rPr lang="pt-BR" sz="2000" b="0" strike="noStrike" spc="-1">
                <a:solidFill>
                  <a:srgbClr val="000000"/>
                </a:solidFill>
                <a:latin typeface="Arial"/>
                <a:ea typeface="NSimSun"/>
              </a:rPr>
              <a:t>, não será concedida liberdade provisória ao preso. </a:t>
            </a:r>
            <a:endParaRPr lang="pt-BR"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tângulo 114"/>
          <p:cNvSpPr/>
          <p:nvPr/>
        </p:nvSpPr>
        <p:spPr>
          <a:xfrm>
            <a:off x="115200" y="540000"/>
            <a:ext cx="8704440" cy="5714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buNone/>
            </a:pPr>
            <a:r>
              <a:rPr lang="pt-BR" sz="2200" b="0" strike="noStrike" spc="-1">
                <a:solidFill>
                  <a:srgbClr val="000000"/>
                </a:solidFill>
                <a:latin typeface="Arial"/>
                <a:ea typeface="NSimSun"/>
              </a:rPr>
              <a:t>Art. 16. As medidas protetivas de urgência poderão ser concedidas pelo juiz, a requerimento do Ministério Público, da autoridade policial, do Conselho Tutelar ou a pedido da pessoa que atue em favor da criança e do adolescente.</a:t>
            </a:r>
            <a:endParaRPr lang="pt-BR" sz="2200" b="0" strike="noStrike" spc="-1">
              <a:latin typeface="Arial"/>
            </a:endParaRPr>
          </a:p>
          <a:p>
            <a:pPr algn="just">
              <a:lnSpc>
                <a:spcPct val="100000"/>
              </a:lnSpc>
              <a:buNone/>
            </a:pPr>
            <a:r>
              <a:rPr lang="pt-BR" sz="2200" b="1" strike="noStrike" spc="-1">
                <a:solidFill>
                  <a:srgbClr val="C00000"/>
                </a:solidFill>
                <a:latin typeface="Arial"/>
                <a:ea typeface="NSimSun"/>
              </a:rPr>
              <a:t>§ 1º As medidas protetivas de urgência poderão ser concedidas de imediato, independentemente de audiência das partes e de manifestação do Ministério Público, o qual deverá ser prontamente comunicado.</a:t>
            </a:r>
            <a:endParaRPr lang="pt-BR" sz="2200" b="0" strike="noStrike" spc="-1">
              <a:latin typeface="Arial"/>
            </a:endParaRPr>
          </a:p>
          <a:p>
            <a:pPr algn="just">
              <a:lnSpc>
                <a:spcPct val="100000"/>
              </a:lnSpc>
              <a:buNone/>
            </a:pPr>
            <a:r>
              <a:rPr lang="pt-BR" sz="2200" b="0" strike="noStrike" spc="-1">
                <a:solidFill>
                  <a:srgbClr val="000000"/>
                </a:solidFill>
                <a:latin typeface="Arial"/>
                <a:ea typeface="NSimSun"/>
              </a:rPr>
              <a:t>§ 2º As medidas protetivas de urgência serão aplicadas isolada ou cumulativamente e poderão ser substituídas a qualquer tempo por outras de maior eficácia, sempre que os direitos reconhecidos nesta Lei forem ameaçados ou violados.</a:t>
            </a:r>
            <a:endParaRPr lang="pt-BR" sz="2200" b="0" strike="noStrike" spc="-1">
              <a:latin typeface="Arial"/>
            </a:endParaRPr>
          </a:p>
          <a:p>
            <a:pPr algn="just">
              <a:lnSpc>
                <a:spcPct val="100000"/>
              </a:lnSpc>
              <a:buNone/>
            </a:pPr>
            <a:r>
              <a:rPr lang="pt-BR" sz="2200" b="0" strike="noStrike" spc="-1">
                <a:solidFill>
                  <a:srgbClr val="000000"/>
                </a:solidFill>
                <a:latin typeface="Arial"/>
                <a:ea typeface="NSimSun"/>
              </a:rPr>
              <a:t>§ 3º Poderá o juiz, a requerimento do Ministério Público ou do Conselho Tutelar, ou a pedido da vítima ou de quem esteja atuando em seu favor, </a:t>
            </a:r>
            <a:r>
              <a:rPr lang="pt-BR" sz="2200" b="1" strike="noStrike" spc="-1">
                <a:solidFill>
                  <a:srgbClr val="C00000"/>
                </a:solidFill>
                <a:latin typeface="Arial"/>
                <a:ea typeface="NSimSun"/>
              </a:rPr>
              <a:t>conceder novas medidas protetivas de urgência ou rever aquelas já concedidas</a:t>
            </a:r>
            <a:r>
              <a:rPr lang="pt-BR" sz="2200" b="0" strike="noStrike" spc="-1">
                <a:solidFill>
                  <a:srgbClr val="000000"/>
                </a:solidFill>
                <a:latin typeface="Arial"/>
                <a:ea typeface="NSimSun"/>
              </a:rPr>
              <a:t>, se entender necessário à proteção da vítima, de seus familiares e de seu patrimônio, </a:t>
            </a:r>
            <a:r>
              <a:rPr lang="pt-BR" sz="2200" b="1" strike="noStrike" spc="-1">
                <a:solidFill>
                  <a:srgbClr val="C00000"/>
                </a:solidFill>
                <a:latin typeface="Arial"/>
                <a:ea typeface="NSimSun"/>
              </a:rPr>
              <a:t>ouvido o Ministério Público.</a:t>
            </a:r>
            <a:endParaRPr lang="pt-BR" sz="2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tângulo 115"/>
          <p:cNvSpPr/>
          <p:nvPr/>
        </p:nvSpPr>
        <p:spPr>
          <a:xfrm>
            <a:off x="180000" y="156600"/>
            <a:ext cx="8639640" cy="6323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buNone/>
            </a:pPr>
            <a:r>
              <a:rPr lang="pt-BR" sz="2000" b="0" strike="noStrike" spc="-1">
                <a:solidFill>
                  <a:srgbClr val="000000"/>
                </a:solidFill>
                <a:latin typeface="Arial"/>
                <a:ea typeface="NSimSun"/>
              </a:rPr>
              <a:t>Art. 17. Em qualquer fase do inquérito policial ou da instrução criminal, </a:t>
            </a:r>
            <a:r>
              <a:rPr lang="pt-BR" sz="2000" b="1" strike="noStrike" spc="-1">
                <a:solidFill>
                  <a:srgbClr val="C00000"/>
                </a:solidFill>
                <a:latin typeface="Arial"/>
                <a:ea typeface="NSimSun"/>
              </a:rPr>
              <a:t>caberá a prisão preventiva do agressor, decretada pelo juiz, </a:t>
            </a:r>
            <a:r>
              <a:rPr lang="pt-BR" sz="2000" b="1" u="sng" strike="noStrike" spc="-1">
                <a:solidFill>
                  <a:srgbClr val="C00000"/>
                </a:solidFill>
                <a:uFillTx/>
                <a:latin typeface="Arial"/>
                <a:ea typeface="NSimSun"/>
              </a:rPr>
              <a:t>a requerimento do Ministério Público ou mediante representação da autoridade policial.</a:t>
            </a:r>
            <a:endParaRPr lang="pt-BR" sz="2000" b="0" strike="noStrike" spc="-1">
              <a:latin typeface="Arial"/>
            </a:endParaRPr>
          </a:p>
          <a:p>
            <a:pPr algn="just">
              <a:lnSpc>
                <a:spcPct val="100000"/>
              </a:lnSpc>
              <a:buNone/>
            </a:pPr>
            <a:r>
              <a:rPr lang="pt-BR" sz="2000" b="0" strike="noStrike" spc="-1">
                <a:solidFill>
                  <a:srgbClr val="000000"/>
                </a:solidFill>
                <a:latin typeface="Arial"/>
                <a:ea typeface="NSimSun"/>
              </a:rPr>
              <a:t>Parágrafo único. O juiz poderá revogar a prisão preventiva se, no curso do processo, verificar a falta de motivo para que subsista, bem como decretá-la novamente, se sobrevierem razões que a justifiquem.</a:t>
            </a:r>
            <a:endParaRPr lang="pt-BR" sz="2000" b="0" strike="noStrike" spc="-1">
              <a:latin typeface="Arial"/>
            </a:endParaRPr>
          </a:p>
          <a:p>
            <a:pPr algn="just">
              <a:lnSpc>
                <a:spcPct val="100000"/>
              </a:lnSpc>
              <a:buNone/>
            </a:pPr>
            <a:r>
              <a:rPr lang="pt-BR" sz="2000" b="0" strike="noStrike" spc="-1">
                <a:solidFill>
                  <a:srgbClr val="000000"/>
                </a:solidFill>
                <a:latin typeface="Arial"/>
                <a:ea typeface="NSimSun"/>
              </a:rPr>
              <a:t>Art. 18. O responsável legal pela criança ou pelo adolescente vítima ou testemunha de violência doméstica e familiar, desde que não seja o autor das agressões, deverá ser notificado dos atos processuais relativos ao agressor, especialmente dos pertinentes ao ingresso e à saída da prisão, sem prejuízo da intimação do advogado constituído ou do defensor público.</a:t>
            </a:r>
            <a:endParaRPr lang="pt-BR" sz="2000" b="0" strike="noStrike" spc="-1">
              <a:latin typeface="Arial"/>
            </a:endParaRPr>
          </a:p>
          <a:p>
            <a:pPr algn="just">
              <a:lnSpc>
                <a:spcPct val="100000"/>
              </a:lnSpc>
              <a:buNone/>
            </a:pPr>
            <a:r>
              <a:rPr lang="pt-BR" sz="2000" b="1" strike="noStrike" spc="-1">
                <a:solidFill>
                  <a:srgbClr val="C00000"/>
                </a:solidFill>
                <a:latin typeface="Arial"/>
                <a:ea typeface="NSimSun"/>
              </a:rPr>
              <a:t>Art. 19. O juiz competente providenciará o registro da medida protetiva de urgência.</a:t>
            </a:r>
            <a:endParaRPr lang="pt-BR" sz="2000" b="0" strike="noStrike" spc="-1">
              <a:latin typeface="Arial"/>
            </a:endParaRPr>
          </a:p>
          <a:p>
            <a:pPr algn="just">
              <a:lnSpc>
                <a:spcPct val="100000"/>
              </a:lnSpc>
              <a:buNone/>
            </a:pPr>
            <a:r>
              <a:rPr lang="pt-BR" sz="2000" b="0" strike="noStrike" spc="-1">
                <a:solidFill>
                  <a:srgbClr val="000000"/>
                </a:solidFill>
                <a:latin typeface="Arial"/>
                <a:ea typeface="NSimSun"/>
              </a:rPr>
              <a:t>Parágrafo único. As medidas protetivas de urgência serão, após sua concessão, imediatamente registradas em banco de dados mantido e regulamentado pelo Conselho Nacional de Justiça, </a:t>
            </a:r>
            <a:r>
              <a:rPr lang="pt-BR" sz="2000" b="1" strike="noStrike" spc="-1">
                <a:solidFill>
                  <a:srgbClr val="C00000"/>
                </a:solidFill>
                <a:latin typeface="Arial"/>
                <a:ea typeface="NSimSun"/>
              </a:rPr>
              <a:t>garantido o acesso instantâneo do Ministério Público, da Defensoria Pública, dos órgãos de segurança pública e de assistência social e dos integrantes do Sistema de Garantia dos Direitos da Criança e do Adolescente, com vistas à fiscalização e à efetividade das medidas protetivas. </a:t>
            </a:r>
            <a:endParaRPr lang="pt-BR"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aixaDeTexto 4"/>
          <p:cNvSpPr/>
          <p:nvPr/>
        </p:nvSpPr>
        <p:spPr>
          <a:xfrm>
            <a:off x="971640" y="1052640"/>
            <a:ext cx="7344000" cy="5178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endParaRPr lang="pt-BR" sz="1800" b="0" strike="noStrike" spc="-1">
              <a:latin typeface="Arial"/>
            </a:endParaRPr>
          </a:p>
          <a:p>
            <a:pPr algn="ctr">
              <a:lnSpc>
                <a:spcPct val="100000"/>
              </a:lnSpc>
              <a:buNone/>
            </a:pPr>
            <a:r>
              <a:rPr lang="pt-BR" sz="4000" b="0" strike="noStrike" spc="-1">
                <a:solidFill>
                  <a:srgbClr val="000000"/>
                </a:solidFill>
                <a:latin typeface="Broadway"/>
                <a:ea typeface="DejaVu Sans"/>
              </a:rPr>
              <a:t>“Gentileza é uma decisão.”</a:t>
            </a:r>
            <a:endParaRPr lang="pt-BR" sz="4000" b="0" strike="noStrike" spc="-1">
              <a:latin typeface="Arial"/>
            </a:endParaRPr>
          </a:p>
          <a:p>
            <a:pPr algn="r">
              <a:lnSpc>
                <a:spcPct val="100000"/>
              </a:lnSpc>
              <a:buNone/>
            </a:pPr>
            <a:r>
              <a:rPr lang="pt-BR" sz="3600" b="0" strike="noStrike" spc="-1">
                <a:solidFill>
                  <a:srgbClr val="000000"/>
                </a:solidFill>
                <a:latin typeface="Calibri"/>
                <a:ea typeface="DejaVu Sans"/>
              </a:rPr>
              <a:t> </a:t>
            </a:r>
            <a:r>
              <a:rPr lang="pt-BR" sz="2400" b="0" strike="noStrike" spc="-1">
                <a:solidFill>
                  <a:srgbClr val="000000"/>
                </a:solidFill>
                <a:latin typeface="Calibri"/>
                <a:ea typeface="DejaVu Sans"/>
              </a:rPr>
              <a:t>Gavin De Becker</a:t>
            </a:r>
            <a:endParaRPr lang="pt-BR" sz="2400" b="0" strike="noStrike" spc="-1">
              <a:latin typeface="Arial"/>
            </a:endParaRPr>
          </a:p>
          <a:p>
            <a:pPr algn="ctr">
              <a:lnSpc>
                <a:spcPct val="100000"/>
              </a:lnSpc>
              <a:buNone/>
            </a:pPr>
            <a:endParaRPr lang="pt-BR" sz="2400" b="0" strike="noStrike" spc="-1">
              <a:latin typeface="Arial"/>
            </a:endParaRPr>
          </a:p>
          <a:p>
            <a:pPr algn="ctr">
              <a:lnSpc>
                <a:spcPct val="100000"/>
              </a:lnSpc>
              <a:buNone/>
            </a:pPr>
            <a:endParaRPr lang="pt-BR" sz="2400" b="0" strike="noStrike" spc="-1">
              <a:latin typeface="Arial"/>
            </a:endParaRPr>
          </a:p>
          <a:p>
            <a:pPr algn="ctr">
              <a:lnSpc>
                <a:spcPct val="100000"/>
              </a:lnSpc>
              <a:buNone/>
            </a:pPr>
            <a:r>
              <a:rPr lang="pt-BR" sz="3200" b="0" strike="noStrike" spc="-1">
                <a:solidFill>
                  <a:srgbClr val="000000"/>
                </a:solidFill>
                <a:latin typeface="Calibri"/>
                <a:ea typeface="DejaVu Sans"/>
              </a:rPr>
              <a:t>...mas nós não acreditamos de verdade nisso. Os predadores, nós pensamos, devem ao menos ter a decência de ser rudes...</a:t>
            </a:r>
            <a:endParaRPr lang="pt-BR" sz="3200" b="0" strike="noStrike" spc="-1">
              <a:latin typeface="Arial"/>
            </a:endParaRPr>
          </a:p>
          <a:p>
            <a:pPr algn="ctr">
              <a:lnSpc>
                <a:spcPct val="100000"/>
              </a:lnSpc>
              <a:buNone/>
            </a:pPr>
            <a:endParaRPr lang="pt-BR" sz="3200" b="0" strike="noStrike" spc="-1">
              <a:latin typeface="Arial"/>
            </a:endParaRPr>
          </a:p>
          <a:p>
            <a:pPr algn="ctr">
              <a:lnSpc>
                <a:spcPct val="100000"/>
              </a:lnSpc>
              <a:buNone/>
            </a:pPr>
            <a:endParaRPr lang="pt-BR"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tângulo 116"/>
          <p:cNvSpPr/>
          <p:nvPr/>
        </p:nvSpPr>
        <p:spPr>
          <a:xfrm>
            <a:off x="180000" y="180000"/>
            <a:ext cx="8819640" cy="6742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buNone/>
            </a:pPr>
            <a:r>
              <a:rPr lang="pt-BR" sz="1800" b="1" strike="noStrike" spc="-1">
                <a:solidFill>
                  <a:srgbClr val="000000"/>
                </a:solidFill>
                <a:latin typeface="Arial"/>
                <a:ea typeface="NSimSun"/>
              </a:rPr>
              <a:t>Das Medidas Protetivas de Urgência que </a:t>
            </a:r>
            <a:r>
              <a:rPr lang="pt-BR" sz="1800" b="1" strike="noStrike" spc="-1">
                <a:solidFill>
                  <a:srgbClr val="C00000"/>
                </a:solidFill>
                <a:latin typeface="Arial"/>
                <a:ea typeface="NSimSun"/>
              </a:rPr>
              <a:t>Obrigam o Agressor</a:t>
            </a:r>
            <a:r>
              <a:rPr lang="pt-BR" sz="1800" b="1" strike="noStrike" spc="-1">
                <a:solidFill>
                  <a:srgbClr val="C00000"/>
                </a:solidFill>
                <a:latin typeface="Times New Roman"/>
                <a:ea typeface="NSimSun"/>
              </a:rPr>
              <a:t> </a:t>
            </a:r>
            <a:endParaRPr lang="pt-BR" sz="1800" b="0" strike="noStrike" spc="-1">
              <a:latin typeface="Arial"/>
            </a:endParaRPr>
          </a:p>
          <a:p>
            <a:pPr algn="just">
              <a:lnSpc>
                <a:spcPct val="100000"/>
              </a:lnSpc>
              <a:buNone/>
            </a:pPr>
            <a:endParaRPr lang="pt-BR" sz="1800" b="0" strike="noStrike" spc="-1">
              <a:latin typeface="Arial"/>
            </a:endParaRPr>
          </a:p>
          <a:p>
            <a:pPr algn="just">
              <a:lnSpc>
                <a:spcPct val="100000"/>
              </a:lnSpc>
              <a:buNone/>
            </a:pPr>
            <a:r>
              <a:rPr lang="pt-BR" sz="1800" b="0" strike="noStrike" spc="-1">
                <a:solidFill>
                  <a:srgbClr val="000000"/>
                </a:solidFill>
                <a:latin typeface="Arial"/>
                <a:ea typeface="NSimSun"/>
              </a:rPr>
              <a:t>Art. 20. Constatada a prática de violência doméstica e familiar contra a criança e o adolescente nos termos desta Lei, o juiz poderá determinar ao agressor, de imediato, em conjunto ou separadamente, a aplicação das seguintes medidas protetivas de urgência, entre outras:</a:t>
            </a:r>
            <a:endParaRPr lang="pt-BR" sz="1800" b="0" strike="noStrike" spc="-1">
              <a:latin typeface="Arial"/>
            </a:endParaRPr>
          </a:p>
          <a:p>
            <a:pPr algn="just">
              <a:lnSpc>
                <a:spcPct val="100000"/>
              </a:lnSpc>
              <a:buNone/>
            </a:pPr>
            <a:r>
              <a:rPr lang="pt-BR" sz="1800" b="1" strike="noStrike" spc="-1">
                <a:solidFill>
                  <a:srgbClr val="C00000"/>
                </a:solidFill>
                <a:latin typeface="Arial"/>
                <a:ea typeface="NSimSun"/>
              </a:rPr>
              <a:t>I - a suspensão da posse ou a restrição do porte de armas, com comunicação ao órgão competente, nos termos da </a:t>
            </a:r>
            <a:r>
              <a:rPr lang="pt-BR" sz="1800" b="1" u="sng" strike="noStrike" spc="-1">
                <a:solidFill>
                  <a:srgbClr val="0000FF"/>
                </a:solidFill>
                <a:uFillTx/>
                <a:latin typeface="Times New Roman"/>
                <a:ea typeface="NSimSun"/>
                <a:hlinkClick r:id="rId2"/>
              </a:rPr>
              <a:t>Lei nº 10.826, de 22 de dezembro de 2003;</a:t>
            </a:r>
            <a:endParaRPr lang="pt-BR" sz="1800" b="0" strike="noStrike" spc="-1">
              <a:latin typeface="Arial"/>
            </a:endParaRPr>
          </a:p>
          <a:p>
            <a:pPr algn="just">
              <a:lnSpc>
                <a:spcPct val="100000"/>
              </a:lnSpc>
              <a:buNone/>
            </a:pPr>
            <a:r>
              <a:rPr lang="pt-BR" sz="1800" b="1" strike="noStrike" spc="-1">
                <a:solidFill>
                  <a:srgbClr val="C00000"/>
                </a:solidFill>
                <a:latin typeface="Arial"/>
                <a:ea typeface="NSimSun"/>
              </a:rPr>
              <a:t>II - o afastamento do lar, do domicílio ou do local de convivência com a vítima;</a:t>
            </a:r>
            <a:endParaRPr lang="pt-BR" sz="1800" b="0" strike="noStrike" spc="-1">
              <a:latin typeface="Arial"/>
            </a:endParaRPr>
          </a:p>
          <a:p>
            <a:pPr algn="just">
              <a:lnSpc>
                <a:spcPct val="100000"/>
              </a:lnSpc>
              <a:buNone/>
            </a:pPr>
            <a:r>
              <a:rPr lang="pt-BR" sz="1800" b="1" strike="noStrike" spc="-1">
                <a:solidFill>
                  <a:srgbClr val="C00000"/>
                </a:solidFill>
                <a:latin typeface="Arial"/>
                <a:ea typeface="NSimSun"/>
              </a:rPr>
              <a:t>III - a proibição de aproximação da vítima, de seus familiares, das testemunhas e de noticiantes ou denunciantes, com a fixação do limite mínimo de distância entre estes e o agressor;</a:t>
            </a:r>
            <a:endParaRPr lang="pt-BR" sz="1800" b="0" strike="noStrike" spc="-1">
              <a:latin typeface="Arial"/>
            </a:endParaRPr>
          </a:p>
          <a:p>
            <a:pPr algn="just">
              <a:lnSpc>
                <a:spcPct val="100000"/>
              </a:lnSpc>
              <a:buNone/>
            </a:pPr>
            <a:r>
              <a:rPr lang="pt-BR" sz="1800" b="1" strike="noStrike" spc="-1">
                <a:solidFill>
                  <a:srgbClr val="C00000"/>
                </a:solidFill>
                <a:latin typeface="Arial"/>
                <a:ea typeface="NSimSun"/>
              </a:rPr>
              <a:t>IV - a vedação de contato com a vítima, com seus familiares, com testemunhas e com noticiantes ou denunciantes, por qualquer meio de comunicação;</a:t>
            </a:r>
            <a:endParaRPr lang="pt-BR" sz="1800" b="0" strike="noStrike" spc="-1">
              <a:latin typeface="Arial"/>
            </a:endParaRPr>
          </a:p>
          <a:p>
            <a:pPr algn="just">
              <a:lnSpc>
                <a:spcPct val="100000"/>
              </a:lnSpc>
              <a:buNone/>
            </a:pPr>
            <a:r>
              <a:rPr lang="pt-BR" sz="1800" b="1" strike="noStrike" spc="-1">
                <a:solidFill>
                  <a:srgbClr val="C00000"/>
                </a:solidFill>
                <a:latin typeface="Arial"/>
                <a:ea typeface="NSimSun"/>
              </a:rPr>
              <a:t>V - a proibição de frequentação de determinados lugares a fim de preservar a integridade física e psicológica da criança ou do adolescente, respeitadas as disposições da </a:t>
            </a:r>
            <a:r>
              <a:rPr lang="pt-BR" sz="1800" b="1" u="sng" strike="noStrike" spc="-1">
                <a:solidFill>
                  <a:srgbClr val="0000FF"/>
                </a:solidFill>
                <a:uFillTx/>
                <a:latin typeface="Times New Roman"/>
                <a:ea typeface="NSimSun"/>
                <a:hlinkClick r:id="rId3"/>
              </a:rPr>
              <a:t>Lei nº 8.069, de 13 de julho de 1990</a:t>
            </a:r>
            <a:r>
              <a:rPr lang="pt-BR" sz="1800" b="1" strike="noStrike" spc="-1">
                <a:solidFill>
                  <a:srgbClr val="C00000"/>
                </a:solidFill>
                <a:latin typeface="Arial"/>
                <a:ea typeface="NSimSun"/>
              </a:rPr>
              <a:t> (Estatuto da Criança e do Adolescente);</a:t>
            </a:r>
            <a:endParaRPr lang="pt-BR" sz="1800" b="0" strike="noStrike" spc="-1">
              <a:latin typeface="Arial"/>
            </a:endParaRPr>
          </a:p>
          <a:p>
            <a:pPr algn="just">
              <a:lnSpc>
                <a:spcPct val="100000"/>
              </a:lnSpc>
              <a:buNone/>
            </a:pPr>
            <a:r>
              <a:rPr lang="pt-BR" sz="1800" b="1" strike="noStrike" spc="-1">
                <a:solidFill>
                  <a:srgbClr val="FFFFFF"/>
                </a:solidFill>
                <a:latin typeface="Arial"/>
                <a:ea typeface="NSimSun"/>
              </a:rPr>
              <a:t>VI - a restrição ou a suspensão de visitas à criança ou ao adolescente;</a:t>
            </a:r>
            <a:endParaRPr lang="pt-BR" sz="1800" b="0" strike="noStrike" spc="-1">
              <a:latin typeface="Arial"/>
            </a:endParaRPr>
          </a:p>
          <a:p>
            <a:pPr algn="just">
              <a:lnSpc>
                <a:spcPct val="100000"/>
              </a:lnSpc>
              <a:buNone/>
            </a:pPr>
            <a:r>
              <a:rPr lang="pt-BR" sz="1800" b="1" strike="noStrike" spc="-1">
                <a:solidFill>
                  <a:srgbClr val="FFFFFF"/>
                </a:solidFill>
                <a:latin typeface="Arial"/>
                <a:ea typeface="NSimSun"/>
              </a:rPr>
              <a:t>VII - a prestação de alimentos provisionais ou provisórios;</a:t>
            </a:r>
            <a:endParaRPr lang="pt-BR" sz="1800" b="0" strike="noStrike" spc="-1">
              <a:latin typeface="Arial"/>
            </a:endParaRPr>
          </a:p>
          <a:p>
            <a:pPr algn="just">
              <a:lnSpc>
                <a:spcPct val="100000"/>
              </a:lnSpc>
              <a:buNone/>
            </a:pPr>
            <a:r>
              <a:rPr lang="pt-BR" sz="1800" b="1" strike="noStrike" spc="-1">
                <a:solidFill>
                  <a:srgbClr val="FFFFFF"/>
                </a:solidFill>
                <a:latin typeface="Arial"/>
                <a:ea typeface="NSimSun"/>
              </a:rPr>
              <a:t>VIII - o comparecimento a programas de recuperação e reeducação; </a:t>
            </a:r>
            <a:r>
              <a:rPr lang="pt-BR" sz="1800" b="1" strike="noStrike" spc="-1">
                <a:solidFill>
                  <a:srgbClr val="000000"/>
                </a:solidFill>
                <a:latin typeface="Arial"/>
                <a:ea typeface="NSimSun"/>
              </a:rPr>
              <a:t>(inclusive na execução penal – art. 152)</a:t>
            </a:r>
            <a:endParaRPr lang="pt-BR" sz="1800" b="0" strike="noStrike" spc="-1">
              <a:latin typeface="Arial"/>
            </a:endParaRPr>
          </a:p>
          <a:p>
            <a:pPr algn="just">
              <a:lnSpc>
                <a:spcPct val="100000"/>
              </a:lnSpc>
              <a:buNone/>
            </a:pPr>
            <a:r>
              <a:rPr lang="pt-BR" sz="1800" b="1" strike="noStrike" spc="-1">
                <a:solidFill>
                  <a:srgbClr val="FFFFFF"/>
                </a:solidFill>
                <a:latin typeface="Arial"/>
                <a:ea typeface="NSimSun"/>
              </a:rPr>
              <a:t>IX - o acompanhamento psicossocial, por meio de atendimento individual e/ou em grupo de apoio.</a:t>
            </a:r>
            <a:endParaRPr lang="pt-BR"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Retângulo 117"/>
          <p:cNvSpPr/>
          <p:nvPr/>
        </p:nvSpPr>
        <p:spPr>
          <a:xfrm>
            <a:off x="0" y="180000"/>
            <a:ext cx="8819640" cy="5718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buNone/>
            </a:pPr>
            <a:r>
              <a:rPr lang="pt-BR" sz="1800" b="1" strike="noStrike" spc="-1">
                <a:solidFill>
                  <a:srgbClr val="000000"/>
                </a:solidFill>
                <a:latin typeface="Arial"/>
                <a:ea typeface="NSimSun"/>
              </a:rPr>
              <a:t>Das Medidas Protetivas de Urgência à Vítima</a:t>
            </a:r>
            <a:endParaRPr lang="pt-BR" sz="1800" b="0" strike="noStrike" spc="-1">
              <a:latin typeface="Arial"/>
            </a:endParaRPr>
          </a:p>
          <a:p>
            <a:pPr algn="just">
              <a:lnSpc>
                <a:spcPct val="100000"/>
              </a:lnSpc>
              <a:buNone/>
            </a:pPr>
            <a:r>
              <a:rPr lang="pt-BR" sz="1800" b="0" strike="noStrike" spc="-1">
                <a:solidFill>
                  <a:srgbClr val="000000"/>
                </a:solidFill>
                <a:latin typeface="Times New Roman"/>
                <a:ea typeface="NSimSun"/>
              </a:rPr>
              <a:t> </a:t>
            </a:r>
            <a:endParaRPr lang="pt-BR" sz="1800" b="0" strike="noStrike" spc="-1">
              <a:latin typeface="Arial"/>
            </a:endParaRPr>
          </a:p>
          <a:p>
            <a:pPr algn="just">
              <a:lnSpc>
                <a:spcPct val="100000"/>
              </a:lnSpc>
              <a:buNone/>
            </a:pPr>
            <a:r>
              <a:rPr lang="pt-BR" sz="1800" b="0" strike="noStrike" spc="-1">
                <a:solidFill>
                  <a:srgbClr val="000000"/>
                </a:solidFill>
                <a:latin typeface="Arial"/>
                <a:ea typeface="NSimSun"/>
              </a:rPr>
              <a:t>Art. 21. Poderá o juiz, quando necessário, sem prejuízo de outras medidas, determinar:</a:t>
            </a:r>
            <a:endParaRPr lang="pt-BR" sz="1800" b="0" strike="noStrike" spc="-1">
              <a:latin typeface="Arial"/>
            </a:endParaRPr>
          </a:p>
          <a:p>
            <a:pPr algn="just">
              <a:lnSpc>
                <a:spcPct val="100000"/>
              </a:lnSpc>
              <a:buNone/>
            </a:pPr>
            <a:r>
              <a:rPr lang="pt-BR" sz="1800" b="1" strike="noStrike" spc="-1">
                <a:solidFill>
                  <a:srgbClr val="C00000"/>
                </a:solidFill>
                <a:latin typeface="Arial"/>
                <a:ea typeface="NSimSun"/>
              </a:rPr>
              <a:t>I - a proibição do contato, por qualquer meio, entre a criança ou o adolescente vítima ou testemunha de violência e o agressor;</a:t>
            </a:r>
            <a:endParaRPr lang="pt-BR" sz="1800" b="0" strike="noStrike" spc="-1">
              <a:latin typeface="Arial"/>
            </a:endParaRPr>
          </a:p>
          <a:p>
            <a:pPr algn="just">
              <a:lnSpc>
                <a:spcPct val="100000"/>
              </a:lnSpc>
              <a:buNone/>
            </a:pPr>
            <a:r>
              <a:rPr lang="pt-BR" sz="1800" b="1" strike="noStrike" spc="-1">
                <a:solidFill>
                  <a:srgbClr val="C00000"/>
                </a:solidFill>
                <a:latin typeface="Arial"/>
                <a:ea typeface="NSimSun"/>
              </a:rPr>
              <a:t>II - o afastamento do agressor da residência ou do local de convivência ou de coabitação;</a:t>
            </a:r>
            <a:endParaRPr lang="pt-BR" sz="1800" b="0" strike="noStrike" spc="-1">
              <a:latin typeface="Arial"/>
            </a:endParaRPr>
          </a:p>
          <a:p>
            <a:pPr algn="just">
              <a:lnSpc>
                <a:spcPct val="100000"/>
              </a:lnSpc>
              <a:buNone/>
            </a:pPr>
            <a:r>
              <a:rPr lang="pt-BR" sz="1800" b="1" strike="noStrike" spc="-1">
                <a:solidFill>
                  <a:srgbClr val="C00000"/>
                </a:solidFill>
                <a:latin typeface="Arial"/>
                <a:ea typeface="NSimSun"/>
              </a:rPr>
              <a:t>III - a prisão preventiva do agressor, quando houver suficientes indícios de ameaça à criança ou ao adolescente vítima ou testemunha de violência;</a:t>
            </a:r>
            <a:endParaRPr lang="pt-BR" sz="1800" b="0" strike="noStrike" spc="-1">
              <a:latin typeface="Arial"/>
            </a:endParaRPr>
          </a:p>
          <a:p>
            <a:pPr algn="just">
              <a:lnSpc>
                <a:spcPct val="100000"/>
              </a:lnSpc>
              <a:buNone/>
            </a:pPr>
            <a:r>
              <a:rPr lang="pt-BR" sz="1800" b="1" strike="noStrike" spc="-1">
                <a:solidFill>
                  <a:srgbClr val="000000"/>
                </a:solidFill>
                <a:latin typeface="Arial"/>
                <a:ea typeface="NSimSun"/>
              </a:rPr>
              <a:t>IV - a inclusão da vítima e de sua família natural, ampliada ou substituta nos atendimentos a que têm direito nos órgãos de assistência social;</a:t>
            </a:r>
            <a:endParaRPr lang="pt-BR" sz="1800" b="0" strike="noStrike" spc="-1">
              <a:latin typeface="Arial"/>
            </a:endParaRPr>
          </a:p>
          <a:p>
            <a:pPr algn="just">
              <a:lnSpc>
                <a:spcPct val="100000"/>
              </a:lnSpc>
              <a:buNone/>
            </a:pPr>
            <a:r>
              <a:rPr lang="pt-BR" sz="1800" b="1" strike="noStrike" spc="-1">
                <a:solidFill>
                  <a:srgbClr val="C00000"/>
                </a:solidFill>
                <a:latin typeface="Arial"/>
                <a:ea typeface="NSimSun"/>
              </a:rPr>
              <a:t>V - a inclusão da criança ou do adolescente, de familiar ou de noticiante ou denunciante em programa de proteção a vítimas ou a testemunhas;</a:t>
            </a:r>
            <a:endParaRPr lang="pt-BR" sz="1800" b="0" strike="noStrike" spc="-1">
              <a:latin typeface="Arial"/>
            </a:endParaRPr>
          </a:p>
          <a:p>
            <a:pPr algn="just">
              <a:lnSpc>
                <a:spcPct val="100000"/>
              </a:lnSpc>
              <a:buNone/>
            </a:pPr>
            <a:r>
              <a:rPr lang="pt-BR" sz="1800" b="1" u="sng" strike="noStrike" spc="-1">
                <a:solidFill>
                  <a:srgbClr val="000000"/>
                </a:solidFill>
                <a:uFillTx/>
                <a:latin typeface="Arial"/>
                <a:ea typeface="NSimSun"/>
              </a:rPr>
              <a:t>VI - no caso da impossibilidade de afastamento do lar do agressor ou de prisão, a remessa do caso para o juízo competente, a fim de avaliar a necessidade de acolhimento familiar, institucional ou colação em família substituta;</a:t>
            </a:r>
            <a:endParaRPr lang="pt-BR" sz="1800" b="0" strike="noStrike" spc="-1">
              <a:latin typeface="Arial"/>
            </a:endParaRPr>
          </a:p>
          <a:p>
            <a:pPr algn="just">
              <a:lnSpc>
                <a:spcPct val="100000"/>
              </a:lnSpc>
              <a:buNone/>
            </a:pPr>
            <a:r>
              <a:rPr lang="pt-BR" sz="1800" b="1" strike="noStrike" spc="-1">
                <a:solidFill>
                  <a:srgbClr val="000000"/>
                </a:solidFill>
                <a:latin typeface="Arial"/>
                <a:ea typeface="NSimSun"/>
              </a:rPr>
              <a:t>VII - a realização da matrícula da criança ou do adolescente em instituição de educação mais próxima de seu domicílio ou do local de trabalho de seu responsável legal, ou sua transferência para instituição congênere, independentemente da existência de vaga.</a:t>
            </a:r>
            <a:endParaRPr lang="pt-BR"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etângulo 118"/>
          <p:cNvSpPr/>
          <p:nvPr/>
        </p:nvSpPr>
        <p:spPr>
          <a:xfrm>
            <a:off x="329040" y="0"/>
            <a:ext cx="8670600" cy="7058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buNone/>
            </a:pPr>
            <a:r>
              <a:rPr lang="pt-BR" sz="2400" b="1" strike="noStrike" spc="-1">
                <a:solidFill>
                  <a:srgbClr val="000000"/>
                </a:solidFill>
                <a:latin typeface="Arial"/>
              </a:rPr>
              <a:t>PRINCIPAIS CARACTERÍSTICAS DAS MEDIDAS PROTETIVAS NO  ÂMBITO DA LEI HENRY BOREL:</a:t>
            </a:r>
            <a:endParaRPr lang="pt-BR" sz="2400" b="0" strike="noStrike" spc="-1">
              <a:latin typeface="Arial"/>
            </a:endParaRPr>
          </a:p>
          <a:p>
            <a:endParaRPr lang="pt-BR" sz="2400" b="0" strike="noStrike" spc="-1">
              <a:latin typeface="Arial"/>
            </a:endParaRPr>
          </a:p>
          <a:p>
            <a:pPr algn="ctr">
              <a:buNone/>
            </a:pPr>
            <a:r>
              <a:rPr lang="pt-BR" sz="2400" b="1" strike="noStrike" spc="-1">
                <a:solidFill>
                  <a:srgbClr val="000000"/>
                </a:solidFill>
                <a:latin typeface="Arial"/>
              </a:rPr>
              <a:t>Medidas cautelares inominadas, instituídas com vistas à garantia dos direitos fundamentais e como instrumento de combate à violência contra crianças e adolescentes, tendo </a:t>
            </a:r>
            <a:r>
              <a:rPr lang="pt-BR" sz="2400" b="1" strike="noStrike" spc="-1">
                <a:solidFill>
                  <a:srgbClr val="C00000"/>
                </a:solidFill>
                <a:latin typeface="Arial"/>
              </a:rPr>
              <a:t>natureza híbrida satisfativa</a:t>
            </a:r>
            <a:r>
              <a:rPr lang="pt-BR" sz="2400" b="1" strike="noStrike" spc="-1">
                <a:solidFill>
                  <a:srgbClr val="000000"/>
                </a:solidFill>
                <a:latin typeface="Arial"/>
              </a:rPr>
              <a:t>, encerrando a finalidade desejada pela vítima, independentemente da propositura de qualquer outra ação, eis que dispensam a garantia da eficácia prática da tutela principal.</a:t>
            </a:r>
            <a:endParaRPr lang="pt-BR" sz="2400" b="0" strike="noStrike" spc="-1">
              <a:latin typeface="Arial"/>
            </a:endParaRPr>
          </a:p>
          <a:p>
            <a:pPr algn="ctr">
              <a:lnSpc>
                <a:spcPct val="100000"/>
              </a:lnSpc>
              <a:buNone/>
            </a:pPr>
            <a:endParaRPr lang="pt-BR" sz="2400" b="0" strike="noStrike" spc="-1">
              <a:latin typeface="Arial"/>
            </a:endParaRPr>
          </a:p>
          <a:p>
            <a:pPr algn="ctr">
              <a:lnSpc>
                <a:spcPct val="100000"/>
              </a:lnSpc>
              <a:buNone/>
            </a:pPr>
            <a:r>
              <a:rPr lang="pt-BR" sz="2200" b="1" strike="noStrike" spc="-1">
                <a:solidFill>
                  <a:srgbClr val="C00000"/>
                </a:solidFill>
                <a:latin typeface="Arial"/>
              </a:rPr>
              <a:t>- NÃO CADUCA</a:t>
            </a:r>
            <a:endParaRPr lang="pt-BR" sz="2200" b="0" strike="noStrike" spc="-1">
              <a:latin typeface="Arial"/>
            </a:endParaRPr>
          </a:p>
          <a:p>
            <a:pPr algn="ctr">
              <a:lnSpc>
                <a:spcPct val="100000"/>
              </a:lnSpc>
              <a:buNone/>
            </a:pPr>
            <a:endParaRPr lang="pt-BR" sz="2200" b="0" strike="noStrike" spc="-1">
              <a:latin typeface="Arial"/>
            </a:endParaRPr>
          </a:p>
          <a:p>
            <a:pPr algn="ctr">
              <a:lnSpc>
                <a:spcPct val="100000"/>
              </a:lnSpc>
              <a:buNone/>
            </a:pPr>
            <a:r>
              <a:rPr lang="pt-BR" sz="2200" b="1" strike="noStrike" spc="-1">
                <a:solidFill>
                  <a:srgbClr val="C00000"/>
                </a:solidFill>
                <a:latin typeface="Arial"/>
              </a:rPr>
              <a:t>- A MEDIDA PROTETIVA É AUTÔNOMA E INDEPENDE DA PROPOSITURA DE QUALQUER OUTRA AÇÃO. NÃO TEM CARÁTER DE ACESSORIEDADE. </a:t>
            </a:r>
            <a:endParaRPr lang="pt-BR" sz="2200" b="0" strike="noStrike" spc="-1">
              <a:latin typeface="Arial"/>
            </a:endParaRPr>
          </a:p>
          <a:p>
            <a:pPr algn="ctr">
              <a:lnSpc>
                <a:spcPct val="100000"/>
              </a:lnSpc>
              <a:buNone/>
            </a:pPr>
            <a:endParaRPr lang="pt-BR" sz="2200" b="0" strike="noStrike" spc="-1">
              <a:latin typeface="Arial"/>
            </a:endParaRPr>
          </a:p>
          <a:p>
            <a:pPr algn="ctr">
              <a:lnSpc>
                <a:spcPct val="100000"/>
              </a:lnSpc>
              <a:buNone/>
            </a:pPr>
            <a:r>
              <a:rPr lang="pt-BR" sz="2200" b="1" strike="noStrike" spc="-1">
                <a:solidFill>
                  <a:srgbClr val="C00000"/>
                </a:solidFill>
                <a:latin typeface="Arial"/>
              </a:rPr>
              <a:t>- PERDURA ENQUANTO DEMONSTRADA SUA NECESSIDADE.</a:t>
            </a:r>
            <a:endParaRPr lang="pt-BR" sz="2200" b="0" strike="noStrike" spc="-1">
              <a:latin typeface="Arial"/>
            </a:endParaRPr>
          </a:p>
          <a:p>
            <a:pPr algn="ctr">
              <a:lnSpc>
                <a:spcPct val="100000"/>
              </a:lnSpc>
              <a:buNone/>
            </a:pPr>
            <a:endParaRPr lang="pt-BR" sz="2200" b="0" strike="noStrike" spc="-1">
              <a:latin typeface="Arial"/>
            </a:endParaRPr>
          </a:p>
          <a:p>
            <a:pPr algn="ctr">
              <a:lnSpc>
                <a:spcPct val="100000"/>
              </a:lnSpc>
              <a:buNone/>
            </a:pPr>
            <a:endParaRPr lang="pt-BR" sz="2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tângulo 119"/>
          <p:cNvSpPr/>
          <p:nvPr/>
        </p:nvSpPr>
        <p:spPr>
          <a:xfrm>
            <a:off x="284760" y="240480"/>
            <a:ext cx="8714880" cy="5651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buNone/>
            </a:pPr>
            <a:r>
              <a:rPr lang="pt-BR" sz="2200" b="0" strike="noStrike" spc="-1">
                <a:solidFill>
                  <a:srgbClr val="000000"/>
                </a:solidFill>
                <a:latin typeface="Arial"/>
                <a:ea typeface="NSimSun"/>
              </a:rPr>
              <a:t>DOS CRIMES</a:t>
            </a:r>
            <a:endParaRPr lang="pt-BR" sz="2200" b="0" strike="noStrike" spc="-1">
              <a:latin typeface="Arial"/>
            </a:endParaRPr>
          </a:p>
          <a:p>
            <a:pPr algn="just">
              <a:lnSpc>
                <a:spcPct val="100000"/>
              </a:lnSpc>
              <a:buNone/>
            </a:pPr>
            <a:r>
              <a:rPr lang="pt-BR" sz="2200" b="0" strike="noStrike" spc="-1">
                <a:solidFill>
                  <a:srgbClr val="000000"/>
                </a:solidFill>
                <a:latin typeface="Arial"/>
                <a:ea typeface="NSimSun"/>
              </a:rPr>
              <a:t> </a:t>
            </a:r>
            <a:endParaRPr lang="pt-BR" sz="2200" b="0" strike="noStrike" spc="-1">
              <a:latin typeface="Arial"/>
            </a:endParaRPr>
          </a:p>
          <a:p>
            <a:pPr algn="just">
              <a:lnSpc>
                <a:spcPct val="100000"/>
              </a:lnSpc>
              <a:buNone/>
            </a:pPr>
            <a:r>
              <a:rPr lang="pt-BR" sz="2200" b="1" strike="noStrike" spc="-1">
                <a:solidFill>
                  <a:srgbClr val="C00000"/>
                </a:solidFill>
                <a:latin typeface="Arial"/>
                <a:ea typeface="NSimSun"/>
              </a:rPr>
              <a:t>Art. 25. Descumprir decisão judicial que defere medida protetiva de urgência prevista nesta Lei:</a:t>
            </a:r>
            <a:endParaRPr lang="pt-BR" sz="2200" b="0" strike="noStrike" spc="-1">
              <a:latin typeface="Arial"/>
            </a:endParaRPr>
          </a:p>
          <a:p>
            <a:pPr algn="just">
              <a:lnSpc>
                <a:spcPct val="100000"/>
              </a:lnSpc>
              <a:buNone/>
            </a:pPr>
            <a:r>
              <a:rPr lang="pt-BR" sz="2200" b="1" strike="noStrike" spc="-1">
                <a:solidFill>
                  <a:srgbClr val="C00000"/>
                </a:solidFill>
                <a:latin typeface="Arial"/>
                <a:ea typeface="NSimSun"/>
              </a:rPr>
              <a:t>Pena - detenção, de 3 (três) meses a 2 (dois) anos.</a:t>
            </a:r>
            <a:endParaRPr lang="pt-BR" sz="2200" b="0" strike="noStrike" spc="-1">
              <a:latin typeface="Arial"/>
            </a:endParaRPr>
          </a:p>
          <a:p>
            <a:pPr algn="just">
              <a:lnSpc>
                <a:spcPct val="100000"/>
              </a:lnSpc>
              <a:buNone/>
            </a:pPr>
            <a:r>
              <a:rPr lang="pt-BR" sz="2200" b="1" strike="noStrike" spc="-1">
                <a:solidFill>
                  <a:srgbClr val="C00000"/>
                </a:solidFill>
                <a:latin typeface="Arial"/>
                <a:ea typeface="NSimSun"/>
              </a:rPr>
              <a:t>§ 1º A configuração do crime independe da competência civil ou criminal do juiz que deferiu a medida.</a:t>
            </a:r>
            <a:endParaRPr lang="pt-BR" sz="2200" b="0" strike="noStrike" spc="-1">
              <a:latin typeface="Arial"/>
            </a:endParaRPr>
          </a:p>
          <a:p>
            <a:pPr algn="just">
              <a:lnSpc>
                <a:spcPct val="100000"/>
              </a:lnSpc>
              <a:buNone/>
            </a:pPr>
            <a:r>
              <a:rPr lang="pt-BR" sz="2200" b="0" strike="noStrike" spc="-1">
                <a:solidFill>
                  <a:srgbClr val="000000"/>
                </a:solidFill>
                <a:latin typeface="Arial"/>
                <a:ea typeface="NSimSun"/>
              </a:rPr>
              <a:t>§ 2º Na hipótese de prisão em flagrante</a:t>
            </a:r>
            <a:r>
              <a:rPr lang="pt-BR" sz="2200" b="1" u="sng" strike="noStrike" spc="-1">
                <a:solidFill>
                  <a:srgbClr val="000000"/>
                </a:solidFill>
                <a:uFillTx/>
                <a:latin typeface="Arial"/>
                <a:ea typeface="NSimSun"/>
              </a:rPr>
              <a:t>, apenas a autoridade judicial poderá conceder fiança.</a:t>
            </a:r>
            <a:endParaRPr lang="pt-BR" sz="2200" b="0" strike="noStrike" spc="-1">
              <a:latin typeface="Arial"/>
            </a:endParaRPr>
          </a:p>
          <a:p>
            <a:pPr algn="just">
              <a:lnSpc>
                <a:spcPct val="100000"/>
              </a:lnSpc>
              <a:buNone/>
            </a:pPr>
            <a:r>
              <a:rPr lang="pt-BR" sz="2200" b="0" strike="noStrike" spc="-1">
                <a:solidFill>
                  <a:srgbClr val="000000"/>
                </a:solidFill>
                <a:latin typeface="Arial"/>
                <a:ea typeface="NSimSun"/>
              </a:rPr>
              <a:t>§ 3º O disposto neste artigo não exclui a aplicação de outras sanções cabíveis.</a:t>
            </a:r>
            <a:endParaRPr lang="pt-BR" sz="2200" b="0" strike="noStrike" spc="-1">
              <a:latin typeface="Arial"/>
            </a:endParaRPr>
          </a:p>
          <a:p>
            <a:pPr algn="just">
              <a:lnSpc>
                <a:spcPct val="100000"/>
              </a:lnSpc>
              <a:buNone/>
            </a:pPr>
            <a:endParaRPr lang="pt-BR" sz="2200" b="0" strike="noStrike" spc="-1">
              <a:latin typeface="Arial"/>
            </a:endParaRPr>
          </a:p>
          <a:p>
            <a:pPr algn="just">
              <a:lnSpc>
                <a:spcPct val="100000"/>
              </a:lnSpc>
              <a:buNone/>
            </a:pPr>
            <a:r>
              <a:rPr lang="pt-BR" sz="2200" b="1" strike="noStrike" spc="-1">
                <a:solidFill>
                  <a:srgbClr val="C00000"/>
                </a:solidFill>
                <a:latin typeface="Arial"/>
                <a:ea typeface="NSimSun"/>
              </a:rPr>
              <a:t>Art. 26. Deixar de comunicar à autoridade pública a prática de violência, de tratamento cruel ou degradante ou de formas violentas de educação, correção ou disciplina contra criança ou adolescente ou o abandono de incapaz:</a:t>
            </a:r>
            <a:endParaRPr lang="pt-BR" sz="2200" b="0" strike="noStrike" spc="-1">
              <a:latin typeface="Arial"/>
            </a:endParaRPr>
          </a:p>
          <a:p>
            <a:pPr algn="just">
              <a:lnSpc>
                <a:spcPct val="100000"/>
              </a:lnSpc>
              <a:buNone/>
            </a:pPr>
            <a:endParaRPr lang="pt-BR" sz="2200" b="0" strike="noStrike" spc="-1">
              <a:latin typeface="Arial"/>
            </a:endParaRPr>
          </a:p>
          <a:p>
            <a:pPr algn="ctr">
              <a:lnSpc>
                <a:spcPct val="100000"/>
              </a:lnSpc>
              <a:buNone/>
            </a:pPr>
            <a:endParaRPr lang="pt-BR" sz="2200" b="0" strike="noStrike" spc="-1">
              <a:latin typeface="Arial"/>
            </a:endParaRPr>
          </a:p>
        </p:txBody>
      </p:sp>
      <p:sp>
        <p:nvSpPr>
          <p:cNvPr id="121" name="Texto explicativo em seta para cima 1"/>
          <p:cNvSpPr/>
          <p:nvPr/>
        </p:nvSpPr>
        <p:spPr>
          <a:xfrm>
            <a:off x="1308240" y="5580000"/>
            <a:ext cx="6071400" cy="1097640"/>
          </a:xfrm>
          <a:prstGeom prst="upArrowCallout">
            <a:avLst>
              <a:gd name="adj1" fmla="val 25000"/>
              <a:gd name="adj2" fmla="val 25000"/>
              <a:gd name="adj3" fmla="val 25000"/>
              <a:gd name="adj4" fmla="val 64977"/>
            </a:avLst>
          </a:prstGeom>
          <a:solidFill>
            <a:srgbClr val="FFFF00"/>
          </a:solidFill>
          <a:ln cap="rnd">
            <a:solidFill>
              <a:srgbClr val="033047"/>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15000"/>
              </a:lnSpc>
              <a:spcAft>
                <a:spcPts val="700"/>
              </a:spcAft>
              <a:buNone/>
            </a:pPr>
            <a:r>
              <a:rPr lang="pt-BR" sz="1600" b="1" strike="noStrike" spc="-1">
                <a:solidFill>
                  <a:srgbClr val="000000"/>
                </a:solidFill>
                <a:latin typeface="Arial"/>
                <a:ea typeface="NSimSun"/>
              </a:rPr>
              <a:t>Deixa de ser omissão penalmente relevante só para aqueles que tem obrigação de garante – omissão imprópria.</a:t>
            </a:r>
            <a:endParaRPr lang="pt-BR" sz="1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tângulo 121"/>
          <p:cNvSpPr/>
          <p:nvPr/>
        </p:nvSpPr>
        <p:spPr>
          <a:xfrm>
            <a:off x="476640" y="1307160"/>
            <a:ext cx="8343000" cy="2902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buNone/>
            </a:pPr>
            <a:r>
              <a:rPr lang="pt-BR" sz="2200" b="0" strike="noStrike" spc="-1">
                <a:solidFill>
                  <a:srgbClr val="000000"/>
                </a:solidFill>
                <a:latin typeface="Arial"/>
                <a:ea typeface="NSimSun"/>
              </a:rPr>
              <a:t>Pena - detenção, de 6 (seis) meses a 3 (três) anos.</a:t>
            </a:r>
            <a:endParaRPr lang="pt-BR" sz="2200" b="0" strike="noStrike" spc="-1">
              <a:latin typeface="Arial"/>
            </a:endParaRPr>
          </a:p>
          <a:p>
            <a:pPr algn="just">
              <a:lnSpc>
                <a:spcPct val="100000"/>
              </a:lnSpc>
              <a:buNone/>
            </a:pPr>
            <a:r>
              <a:rPr lang="pt-BR" sz="2200" b="0" strike="noStrike" spc="-1">
                <a:solidFill>
                  <a:srgbClr val="000000"/>
                </a:solidFill>
                <a:latin typeface="Arial"/>
                <a:ea typeface="NSimSun"/>
              </a:rPr>
              <a:t>§ 1º </a:t>
            </a:r>
            <a:r>
              <a:rPr lang="pt-BR" sz="2200" b="1" strike="noStrike" spc="-1">
                <a:solidFill>
                  <a:srgbClr val="C00000"/>
                </a:solidFill>
                <a:latin typeface="Arial"/>
                <a:ea typeface="NSimSun"/>
              </a:rPr>
              <a:t>A pena é aumentada de metade, se da omissão resulta lesão corporal de natureza grave, e triplicada, se resulta morte.</a:t>
            </a:r>
            <a:endParaRPr lang="pt-BR" sz="2200" b="0" strike="noStrike" spc="-1">
              <a:latin typeface="Arial"/>
            </a:endParaRPr>
          </a:p>
          <a:p>
            <a:pPr algn="just">
              <a:lnSpc>
                <a:spcPct val="100000"/>
              </a:lnSpc>
              <a:buNone/>
            </a:pPr>
            <a:endParaRPr lang="pt-BR" sz="2200" b="0" strike="noStrike" spc="-1">
              <a:latin typeface="Arial"/>
            </a:endParaRPr>
          </a:p>
          <a:p>
            <a:pPr algn="just">
              <a:lnSpc>
                <a:spcPct val="100000"/>
              </a:lnSpc>
              <a:buNone/>
            </a:pPr>
            <a:r>
              <a:rPr lang="pt-BR" sz="2200" b="0" strike="noStrike" spc="-1">
                <a:solidFill>
                  <a:srgbClr val="000000"/>
                </a:solidFill>
                <a:latin typeface="Arial"/>
                <a:ea typeface="NSimSun"/>
              </a:rPr>
              <a:t> </a:t>
            </a:r>
            <a:r>
              <a:rPr lang="pt-BR" sz="2200" b="1" strike="noStrike" spc="-1">
                <a:solidFill>
                  <a:srgbClr val="C00000"/>
                </a:solidFill>
                <a:latin typeface="Arial"/>
                <a:ea typeface="NSimSun"/>
              </a:rPr>
              <a:t>§ 2º Aplica-se a pena em dobro se o crime é praticado por ascendente, parente consanguíneo até terceiro grau, responsável legal, tutor, guardião, padrasto ou madrasta da vítima.</a:t>
            </a:r>
            <a:endParaRPr lang="pt-BR" sz="2200" b="0" strike="noStrike" spc="-1">
              <a:latin typeface="Arial"/>
            </a:endParaRPr>
          </a:p>
        </p:txBody>
      </p:sp>
      <p:sp>
        <p:nvSpPr>
          <p:cNvPr id="123" name="Texto explicativo em seta para cima 2"/>
          <p:cNvSpPr/>
          <p:nvPr/>
        </p:nvSpPr>
        <p:spPr>
          <a:xfrm>
            <a:off x="1800360" y="3960000"/>
            <a:ext cx="5171400" cy="2041920"/>
          </a:xfrm>
          <a:prstGeom prst="upArrowCallout">
            <a:avLst>
              <a:gd name="adj1" fmla="val 25000"/>
              <a:gd name="adj2" fmla="val 25000"/>
              <a:gd name="adj3" fmla="val 25000"/>
              <a:gd name="adj4" fmla="val 64977"/>
            </a:avLst>
          </a:prstGeom>
          <a:solidFill>
            <a:srgbClr val="FFFF00"/>
          </a:solidFill>
          <a:ln cap="rnd">
            <a:solidFill>
              <a:srgbClr val="033047"/>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15000"/>
              </a:lnSpc>
              <a:spcAft>
                <a:spcPts val="700"/>
              </a:spcAft>
              <a:buNone/>
            </a:pPr>
            <a:r>
              <a:rPr lang="pt-BR" sz="1600" b="1" strike="noStrike" spc="-1">
                <a:solidFill>
                  <a:srgbClr val="000000"/>
                </a:solidFill>
                <a:latin typeface="Arial"/>
                <a:ea typeface="NSimSun"/>
              </a:rPr>
              <a:t>Mas aí haveria posição de garante e, portanto, omissão penalmente relevante que conduz a responsabilização pelo crime, em razão do dever de agir – art. 13, § 2º, CP.</a:t>
            </a:r>
            <a:endParaRPr lang="pt-BR" sz="1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Retângulo 123"/>
          <p:cNvSpPr/>
          <p:nvPr/>
        </p:nvSpPr>
        <p:spPr>
          <a:xfrm>
            <a:off x="476640" y="360000"/>
            <a:ext cx="8343000" cy="384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buNone/>
            </a:pPr>
            <a:r>
              <a:rPr lang="pt-BR" sz="2400" b="1" strike="noStrike" spc="-1">
                <a:solidFill>
                  <a:srgbClr val="000000"/>
                </a:solidFill>
                <a:latin typeface="Arial"/>
                <a:ea typeface="NSimSun"/>
              </a:rPr>
              <a:t>ART. 226, parágrafo 1º:</a:t>
            </a:r>
            <a:endParaRPr lang="pt-BR" sz="2400" b="1" strike="noStrike" spc="-1">
              <a:latin typeface="Arial"/>
            </a:endParaRPr>
          </a:p>
          <a:p>
            <a:pPr algn="just">
              <a:buNone/>
            </a:pPr>
            <a:endParaRPr lang="pt-BR" sz="2400" b="1" strike="noStrike" spc="-1">
              <a:latin typeface="Arial"/>
            </a:endParaRPr>
          </a:p>
          <a:p>
            <a:pPr algn="just">
              <a:buNone/>
            </a:pPr>
            <a:r>
              <a:rPr lang="pt-BR" sz="2400" b="1" strike="noStrike" spc="-1">
                <a:solidFill>
                  <a:srgbClr val="000000"/>
                </a:solidFill>
                <a:latin typeface="Arial"/>
                <a:ea typeface="NSimSun"/>
              </a:rPr>
              <a:t>Entendemos, que a melhor interpretação é no sentido de afastar a aplicação da Lei 9.099/95 a todos os crimes que envolvem criança ou adolescente, de acordo com a determinação trazida pela Lei 14.344/2022. Fosse diferente, o legislador teria constado a expressão “aos crimes definidos nesta lei”, a exemplo do caput.</a:t>
            </a:r>
            <a:endParaRPr lang="pt-BR" sz="2400" b="1" strike="noStrike" spc="-1">
              <a:latin typeface="Arial"/>
            </a:endParaRPr>
          </a:p>
          <a:p>
            <a:pPr algn="just">
              <a:buNone/>
            </a:pPr>
            <a:endParaRPr lang="pt-BR" sz="2400" b="1" strike="noStrike" spc="-1">
              <a:latin typeface="Arial"/>
            </a:endParaRPr>
          </a:p>
          <a:p>
            <a:pPr algn="just">
              <a:buNone/>
            </a:pPr>
            <a:r>
              <a:rPr lang="pt-BR" sz="2400" b="1" strike="noStrike" spc="-1">
                <a:solidFill>
                  <a:srgbClr val="000000"/>
                </a:solidFill>
                <a:latin typeface="Arial"/>
                <a:ea typeface="NSimSun"/>
              </a:rPr>
              <a:t>- necessidade de se considerar as infrações no contexto da normativa estatutária;</a:t>
            </a:r>
            <a:endParaRPr lang="pt-BR" sz="2400" b="1" strike="noStrike" spc="-1">
              <a:latin typeface="Arial"/>
            </a:endParaRPr>
          </a:p>
          <a:p>
            <a:pPr algn="just">
              <a:buNone/>
            </a:pPr>
            <a:endParaRPr lang="pt-BR" sz="2400" b="1" strike="noStrike" spc="-1">
              <a:latin typeface="Arial"/>
            </a:endParaRPr>
          </a:p>
          <a:p>
            <a:pPr algn="just">
              <a:buNone/>
            </a:pPr>
            <a:r>
              <a:rPr lang="pt-BR" sz="2400" b="1" strike="noStrike" spc="-1">
                <a:solidFill>
                  <a:srgbClr val="000000"/>
                </a:solidFill>
                <a:latin typeface="Arial"/>
                <a:ea typeface="NSimSun"/>
              </a:rPr>
              <a:t>- parte-se do entendimento de que a liberdade, o respeito e a dignidade são direitos fundamentais da criança e do adolescente, assegurados também pela Constituição Federal.</a:t>
            </a:r>
            <a:endParaRPr lang="pt-BR" sz="2400" b="1"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aixaDeTexto 1"/>
          <p:cNvSpPr/>
          <p:nvPr/>
        </p:nvSpPr>
        <p:spPr>
          <a:xfrm>
            <a:off x="251640" y="188640"/>
            <a:ext cx="8712360" cy="5635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pt-BR" sz="4800" b="1" strike="noStrike" spc="-1">
                <a:solidFill>
                  <a:srgbClr val="C00000"/>
                </a:solidFill>
                <a:latin typeface="Calibri"/>
                <a:ea typeface="DejaVu Sans"/>
              </a:rPr>
              <a:t>PARA ONDE VAMOS?</a:t>
            </a:r>
            <a:endParaRPr lang="pt-BR" sz="4800" b="0" strike="noStrike" spc="-1">
              <a:latin typeface="Arial"/>
            </a:endParaRPr>
          </a:p>
          <a:p>
            <a:pPr>
              <a:lnSpc>
                <a:spcPct val="100000"/>
              </a:lnSpc>
              <a:buNone/>
            </a:pPr>
            <a:endParaRPr lang="pt-BR" sz="4800" b="0" strike="noStrike" spc="-1">
              <a:latin typeface="Arial"/>
            </a:endParaRPr>
          </a:p>
          <a:p>
            <a:pPr algn="ctr">
              <a:lnSpc>
                <a:spcPct val="100000"/>
              </a:lnSpc>
              <a:buNone/>
            </a:pPr>
            <a:r>
              <a:rPr lang="pt-BR" sz="3600" b="1" strike="noStrike" spc="-1">
                <a:solidFill>
                  <a:srgbClr val="000000"/>
                </a:solidFill>
                <a:latin typeface="Calibri"/>
                <a:ea typeface="DejaVu Sans"/>
              </a:rPr>
              <a:t>Mudanças que permitam à sociedade </a:t>
            </a:r>
            <a:r>
              <a:rPr lang="pt-BR" sz="3600" b="1" strike="noStrike" spc="-1">
                <a:solidFill>
                  <a:srgbClr val="C00000"/>
                </a:solidFill>
                <a:latin typeface="Calibri"/>
                <a:ea typeface="DejaVu Sans"/>
              </a:rPr>
              <a:t>mover-se da reação para a prevenção</a:t>
            </a:r>
            <a:r>
              <a:rPr lang="pt-BR" sz="3600" b="0" strike="noStrike" spc="-1">
                <a:solidFill>
                  <a:srgbClr val="000000"/>
                </a:solidFill>
                <a:latin typeface="Calibri"/>
                <a:ea typeface="DejaVu Sans"/>
              </a:rPr>
              <a:t>.</a:t>
            </a:r>
            <a:endParaRPr lang="pt-BR" sz="3600" b="0" strike="noStrike" spc="-1">
              <a:latin typeface="Arial"/>
            </a:endParaRPr>
          </a:p>
          <a:p>
            <a:pPr algn="ctr">
              <a:lnSpc>
                <a:spcPct val="100000"/>
              </a:lnSpc>
              <a:buNone/>
            </a:pPr>
            <a:endParaRPr lang="pt-BR" sz="3600" b="0" strike="noStrike" spc="-1">
              <a:latin typeface="Arial"/>
            </a:endParaRPr>
          </a:p>
          <a:p>
            <a:pPr algn="ctr">
              <a:lnSpc>
                <a:spcPct val="100000"/>
              </a:lnSpc>
              <a:buNone/>
            </a:pPr>
            <a:r>
              <a:rPr lang="pt-BR" sz="3200" b="1" strike="noStrike" spc="-1">
                <a:solidFill>
                  <a:srgbClr val="000000"/>
                </a:solidFill>
                <a:latin typeface="Calibri"/>
                <a:ea typeface="DejaVu Sans"/>
              </a:rPr>
              <a:t>A sociedade insiste em manter a questão da violência sexual contra crianças e adolescentes na invisibilidade, negando-se a aceitar que é uma prática que permeia toda a sociedade.</a:t>
            </a:r>
            <a:endParaRPr lang="pt-BR" sz="3200" b="0" strike="noStrike" spc="-1">
              <a:latin typeface="Arial"/>
            </a:endParaRPr>
          </a:p>
          <a:p>
            <a:pPr algn="just">
              <a:lnSpc>
                <a:spcPct val="100000"/>
              </a:lnSpc>
              <a:buNone/>
            </a:pPr>
            <a:endParaRPr lang="pt-BR"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aixaDeTexto 1"/>
          <p:cNvSpPr/>
          <p:nvPr/>
        </p:nvSpPr>
        <p:spPr>
          <a:xfrm>
            <a:off x="395640" y="404640"/>
            <a:ext cx="8424360" cy="6302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endParaRPr lang="pt-BR" sz="1800" b="0" strike="noStrike" spc="-1">
              <a:latin typeface="Arial"/>
            </a:endParaRPr>
          </a:p>
          <a:p>
            <a:pPr algn="just">
              <a:lnSpc>
                <a:spcPct val="100000"/>
              </a:lnSpc>
              <a:buNone/>
            </a:pPr>
            <a:r>
              <a:rPr lang="pt-BR" sz="3000" b="1" strike="noStrike" spc="-1">
                <a:solidFill>
                  <a:srgbClr val="000000"/>
                </a:solidFill>
                <a:latin typeface="Calibri"/>
                <a:ea typeface="DejaVu Sans"/>
              </a:rPr>
              <a:t>Como fenômeno multicausal que é, a violência deve ser enfrentada de forma conjunta por todos os setores a ela ligados: saúde, educação e justiça.</a:t>
            </a:r>
            <a:endParaRPr lang="pt-BR" sz="3000" b="0" strike="noStrike" spc="-1">
              <a:latin typeface="Arial"/>
            </a:endParaRPr>
          </a:p>
          <a:p>
            <a:pPr algn="just">
              <a:lnSpc>
                <a:spcPct val="100000"/>
              </a:lnSpc>
              <a:buNone/>
            </a:pPr>
            <a:endParaRPr lang="pt-BR" sz="3000" b="0" strike="noStrike" spc="-1">
              <a:latin typeface="Arial"/>
            </a:endParaRPr>
          </a:p>
          <a:p>
            <a:pPr algn="just">
              <a:lnSpc>
                <a:spcPct val="100000"/>
              </a:lnSpc>
              <a:buNone/>
            </a:pPr>
            <a:endParaRPr lang="pt-BR" sz="3000" b="0" strike="noStrike" spc="-1">
              <a:latin typeface="Arial"/>
            </a:endParaRPr>
          </a:p>
          <a:p>
            <a:pPr algn="just">
              <a:lnSpc>
                <a:spcPct val="100000"/>
              </a:lnSpc>
              <a:buNone/>
            </a:pPr>
            <a:endParaRPr lang="pt-BR" sz="3000" b="0" strike="noStrike" spc="-1">
              <a:latin typeface="Arial"/>
            </a:endParaRPr>
          </a:p>
          <a:p>
            <a:pPr algn="just">
              <a:lnSpc>
                <a:spcPct val="100000"/>
              </a:lnSpc>
              <a:buNone/>
            </a:pPr>
            <a:r>
              <a:rPr lang="pt-BR" sz="3000" b="1" strike="noStrike" spc="-1">
                <a:solidFill>
                  <a:srgbClr val="000000"/>
                </a:solidFill>
                <a:latin typeface="Calibri"/>
                <a:ea typeface="DejaVu Sans"/>
              </a:rPr>
              <a:t>Uma resposta abrangente à violência é aquela que não só protege e apoia as vítimas da violência, mas também </a:t>
            </a:r>
            <a:r>
              <a:rPr lang="pt-BR" sz="3000" b="1" strike="noStrike" spc="-1">
                <a:solidFill>
                  <a:srgbClr val="C00000"/>
                </a:solidFill>
                <a:latin typeface="Calibri"/>
                <a:ea typeface="DejaVu Sans"/>
              </a:rPr>
              <a:t>promove a não violência, reduz a perpetração da violência e muda as circunstâncias e condições que primordialmente dão origem à violência</a:t>
            </a:r>
            <a:r>
              <a:rPr lang="pt-BR" sz="3000" b="1" strike="noStrike" spc="-1">
                <a:solidFill>
                  <a:srgbClr val="000000"/>
                </a:solidFill>
                <a:latin typeface="Calibri"/>
                <a:ea typeface="DejaVu Sans"/>
              </a:rPr>
              <a:t>. </a:t>
            </a:r>
            <a:endParaRPr lang="pt-BR" sz="3000" b="0" strike="noStrike" spc="-1">
              <a:latin typeface="Arial"/>
            </a:endParaRPr>
          </a:p>
          <a:p>
            <a:pPr>
              <a:lnSpc>
                <a:spcPct val="100000"/>
              </a:lnSpc>
              <a:buNone/>
            </a:pPr>
            <a:endParaRPr lang="pt-BR" sz="3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tângulo 126"/>
          <p:cNvSpPr/>
          <p:nvPr/>
        </p:nvSpPr>
        <p:spPr>
          <a:xfrm>
            <a:off x="428760" y="0"/>
            <a:ext cx="8494200" cy="7017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buNone/>
            </a:pPr>
            <a:endParaRPr lang="pt-BR" sz="1800" b="0" strike="noStrike" spc="-1">
              <a:latin typeface="Arial"/>
            </a:endParaRPr>
          </a:p>
          <a:p>
            <a:pPr algn="ctr">
              <a:lnSpc>
                <a:spcPct val="100000"/>
              </a:lnSpc>
              <a:buNone/>
            </a:pPr>
            <a:r>
              <a:rPr lang="pt-BR" sz="3000" b="1" strike="noStrike" spc="-1">
                <a:solidFill>
                  <a:srgbClr val="000000"/>
                </a:solidFill>
                <a:latin typeface="Calibri"/>
              </a:rPr>
              <a:t>Principais circunstâncias que têm sustentado o incremento dos casos de violência    </a:t>
            </a:r>
            <a:endParaRPr lang="pt-BR" sz="3000" b="0" strike="noStrike" spc="-1">
              <a:latin typeface="Arial"/>
            </a:endParaRPr>
          </a:p>
          <a:p>
            <a:pPr algn="ctr">
              <a:lnSpc>
                <a:spcPct val="100000"/>
              </a:lnSpc>
              <a:buNone/>
            </a:pPr>
            <a:endParaRPr lang="pt-BR" sz="3000" b="0" strike="noStrike" spc="-1">
              <a:latin typeface="Arial"/>
            </a:endParaRPr>
          </a:p>
          <a:p>
            <a:pPr algn="ctr">
              <a:lnSpc>
                <a:spcPct val="100000"/>
              </a:lnSpc>
              <a:spcAft>
                <a:spcPts val="700"/>
              </a:spcAft>
              <a:buNone/>
            </a:pPr>
            <a:r>
              <a:rPr lang="pt-BR" sz="3000" b="1" strike="noStrike" spc="-1">
                <a:solidFill>
                  <a:srgbClr val="000000"/>
                </a:solidFill>
                <a:latin typeface="Calibri"/>
              </a:rPr>
              <a:t>		 </a:t>
            </a:r>
            <a:endParaRPr lang="pt-BR" sz="3000" b="0" strike="noStrike" spc="-1">
              <a:latin typeface="Arial"/>
            </a:endParaRPr>
          </a:p>
          <a:p>
            <a:pPr algn="ctr">
              <a:lnSpc>
                <a:spcPct val="100000"/>
              </a:lnSpc>
              <a:spcAft>
                <a:spcPts val="700"/>
              </a:spcAft>
              <a:buNone/>
            </a:pPr>
            <a:endParaRPr lang="pt-BR" sz="3000" b="0" strike="noStrike" spc="-1">
              <a:latin typeface="Arial"/>
            </a:endParaRPr>
          </a:p>
          <a:p>
            <a:pPr algn="ctr">
              <a:lnSpc>
                <a:spcPct val="100000"/>
              </a:lnSpc>
              <a:spcAft>
                <a:spcPts val="700"/>
              </a:spcAft>
              <a:buNone/>
            </a:pPr>
            <a:endParaRPr lang="pt-BR" sz="3000" b="0" strike="noStrike" spc="-1">
              <a:latin typeface="Arial"/>
            </a:endParaRPr>
          </a:p>
          <a:p>
            <a:pPr algn="ctr">
              <a:lnSpc>
                <a:spcPct val="100000"/>
              </a:lnSpc>
              <a:spcAft>
                <a:spcPts val="700"/>
              </a:spcAft>
              <a:buNone/>
            </a:pPr>
            <a:endParaRPr lang="pt-BR" sz="3000" b="0" strike="noStrike" spc="-1">
              <a:latin typeface="Arial"/>
            </a:endParaRPr>
          </a:p>
          <a:p>
            <a:pPr algn="ctr">
              <a:lnSpc>
                <a:spcPct val="100000"/>
              </a:lnSpc>
              <a:spcAft>
                <a:spcPts val="700"/>
              </a:spcAft>
              <a:buNone/>
            </a:pPr>
            <a:endParaRPr lang="pt-BR" sz="3000" b="0" strike="noStrike" spc="-1">
              <a:latin typeface="Arial"/>
            </a:endParaRPr>
          </a:p>
          <a:p>
            <a:pPr algn="ctr">
              <a:lnSpc>
                <a:spcPct val="100000"/>
              </a:lnSpc>
              <a:buNone/>
            </a:pPr>
            <a:endParaRPr lang="pt-BR" sz="3000" b="0" strike="noStrike" spc="-1">
              <a:latin typeface="Arial"/>
            </a:endParaRPr>
          </a:p>
          <a:p>
            <a:pPr algn="ctr">
              <a:lnSpc>
                <a:spcPct val="100000"/>
              </a:lnSpc>
              <a:buNone/>
            </a:pPr>
            <a:r>
              <a:rPr lang="pt-BR" sz="3000" b="1" strike="noStrike" spc="-1">
                <a:solidFill>
                  <a:srgbClr val="000000"/>
                </a:solidFill>
                <a:latin typeface="Calibri"/>
              </a:rPr>
              <a:t> </a:t>
            </a:r>
            <a:endParaRPr lang="pt-BR" sz="3000" b="0" strike="noStrike" spc="-1">
              <a:latin typeface="Arial"/>
            </a:endParaRPr>
          </a:p>
        </p:txBody>
      </p:sp>
      <p:pic>
        <p:nvPicPr>
          <p:cNvPr id="128" name="Imagem 127"/>
          <p:cNvPicPr/>
          <p:nvPr/>
        </p:nvPicPr>
        <p:blipFill>
          <a:blip r:embed="rId2"/>
          <a:stretch/>
        </p:blipFill>
        <p:spPr>
          <a:xfrm>
            <a:off x="309960" y="1260000"/>
            <a:ext cx="2570040" cy="2899440"/>
          </a:xfrm>
          <a:prstGeom prst="rect">
            <a:avLst/>
          </a:prstGeom>
          <a:ln w="0">
            <a:noFill/>
          </a:ln>
        </p:spPr>
      </p:pic>
      <p:pic>
        <p:nvPicPr>
          <p:cNvPr id="129" name="Imagem 128"/>
          <p:cNvPicPr/>
          <p:nvPr/>
        </p:nvPicPr>
        <p:blipFill>
          <a:blip r:embed="rId2"/>
          <a:stretch/>
        </p:blipFill>
        <p:spPr>
          <a:xfrm>
            <a:off x="4487760" y="1800000"/>
            <a:ext cx="2712240" cy="3060000"/>
          </a:xfrm>
          <a:prstGeom prst="rect">
            <a:avLst/>
          </a:prstGeom>
          <a:ln w="0">
            <a:noFill/>
          </a:ln>
        </p:spPr>
      </p:pic>
      <p:pic>
        <p:nvPicPr>
          <p:cNvPr id="130" name="Imagem 129"/>
          <p:cNvPicPr/>
          <p:nvPr/>
        </p:nvPicPr>
        <p:blipFill>
          <a:blip r:embed="rId2"/>
          <a:stretch/>
        </p:blipFill>
        <p:spPr>
          <a:xfrm>
            <a:off x="1980000" y="3600000"/>
            <a:ext cx="2729520" cy="3079440"/>
          </a:xfrm>
          <a:prstGeom prst="rect">
            <a:avLst/>
          </a:prstGeom>
          <a:ln w="0">
            <a:noFill/>
          </a:ln>
        </p:spPr>
      </p:pic>
      <p:pic>
        <p:nvPicPr>
          <p:cNvPr id="131" name="Imagem 130"/>
          <p:cNvPicPr/>
          <p:nvPr/>
        </p:nvPicPr>
        <p:blipFill>
          <a:blip r:embed="rId2"/>
          <a:stretch/>
        </p:blipFill>
        <p:spPr>
          <a:xfrm>
            <a:off x="6766200" y="3600000"/>
            <a:ext cx="2233800" cy="2520000"/>
          </a:xfrm>
          <a:prstGeom prst="rect">
            <a:avLst/>
          </a:prstGeom>
          <a:ln w="0">
            <a:noFill/>
          </a:ln>
        </p:spPr>
      </p:pic>
      <p:sp>
        <p:nvSpPr>
          <p:cNvPr id="132" name="CaixaDeTexto 131"/>
          <p:cNvSpPr txBox="1"/>
          <p:nvPr/>
        </p:nvSpPr>
        <p:spPr>
          <a:xfrm>
            <a:off x="968760" y="2700000"/>
            <a:ext cx="1551240" cy="402840"/>
          </a:xfrm>
          <a:prstGeom prst="rect">
            <a:avLst/>
          </a:prstGeom>
          <a:noFill/>
          <a:ln w="0">
            <a:noFill/>
          </a:ln>
        </p:spPr>
        <p:txBody>
          <a:bodyPr lIns="90000" tIns="45000" rIns="90000" bIns="45000" anchor="t">
            <a:noAutofit/>
          </a:bodyPr>
          <a:lstStyle/>
          <a:p>
            <a:r>
              <a:rPr lang="pt-BR" sz="2200" b="1" strike="noStrike" spc="-1">
                <a:latin typeface="Arial"/>
              </a:rPr>
              <a:t>CULPA</a:t>
            </a:r>
          </a:p>
        </p:txBody>
      </p:sp>
      <p:sp>
        <p:nvSpPr>
          <p:cNvPr id="133" name="CaixaDeTexto 132"/>
          <p:cNvSpPr txBox="1"/>
          <p:nvPr/>
        </p:nvSpPr>
        <p:spPr>
          <a:xfrm>
            <a:off x="2948760" y="5177160"/>
            <a:ext cx="1551240" cy="402840"/>
          </a:xfrm>
          <a:prstGeom prst="rect">
            <a:avLst/>
          </a:prstGeom>
          <a:noFill/>
          <a:ln w="0">
            <a:noFill/>
          </a:ln>
        </p:spPr>
        <p:txBody>
          <a:bodyPr lIns="90000" tIns="45000" rIns="90000" bIns="45000" anchor="t">
            <a:noAutofit/>
          </a:bodyPr>
          <a:lstStyle/>
          <a:p>
            <a:r>
              <a:rPr lang="pt-BR" sz="2200" b="1" strike="noStrike" spc="-1">
                <a:latin typeface="Arial"/>
              </a:rPr>
              <a:t>MEDO</a:t>
            </a:r>
          </a:p>
        </p:txBody>
      </p:sp>
      <p:sp>
        <p:nvSpPr>
          <p:cNvPr id="134" name="CaixaDeTexto 133"/>
          <p:cNvSpPr txBox="1"/>
          <p:nvPr/>
        </p:nvSpPr>
        <p:spPr>
          <a:xfrm>
            <a:off x="4667760" y="3418200"/>
            <a:ext cx="2712240" cy="541800"/>
          </a:xfrm>
          <a:prstGeom prst="rect">
            <a:avLst/>
          </a:prstGeom>
          <a:noFill/>
          <a:ln w="0">
            <a:noFill/>
          </a:ln>
        </p:spPr>
        <p:txBody>
          <a:bodyPr lIns="90000" tIns="45000" rIns="90000" bIns="45000" anchor="t">
            <a:noAutofit/>
          </a:bodyPr>
          <a:lstStyle/>
          <a:p>
            <a:r>
              <a:rPr lang="pt-BR" sz="1800" b="1" strike="noStrike" spc="-1">
                <a:latin typeface="Arial"/>
              </a:rPr>
              <a:t>DESCONHECIMENTO</a:t>
            </a:r>
          </a:p>
        </p:txBody>
      </p:sp>
      <p:sp>
        <p:nvSpPr>
          <p:cNvPr id="135" name="CaixaDeTexto 134"/>
          <p:cNvSpPr txBox="1"/>
          <p:nvPr/>
        </p:nvSpPr>
        <p:spPr>
          <a:xfrm>
            <a:off x="7088760" y="4923000"/>
            <a:ext cx="1731240" cy="657000"/>
          </a:xfrm>
          <a:prstGeom prst="rect">
            <a:avLst/>
          </a:prstGeom>
          <a:noFill/>
          <a:ln w="0">
            <a:noFill/>
          </a:ln>
        </p:spPr>
        <p:txBody>
          <a:bodyPr lIns="90000" tIns="45000" rIns="90000" bIns="45000" anchor="t">
            <a:noAutofit/>
          </a:bodyPr>
          <a:lstStyle/>
          <a:p>
            <a:r>
              <a:rPr lang="pt-BR" sz="2000" b="1" strike="noStrike" spc="-1">
                <a:latin typeface="Arial"/>
              </a:rPr>
              <a:t>VERGONHA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 name="Imagem 135"/>
          <p:cNvPicPr/>
          <p:nvPr/>
        </p:nvPicPr>
        <p:blipFill>
          <a:blip r:embed="rId2"/>
          <a:stretch/>
        </p:blipFill>
        <p:spPr>
          <a:xfrm>
            <a:off x="-68400" y="-407160"/>
            <a:ext cx="9569160" cy="7427160"/>
          </a:xfrm>
          <a:prstGeom prst="rect">
            <a:avLst/>
          </a:prstGeom>
          <a:ln w="0">
            <a:noFill/>
          </a:ln>
        </p:spPr>
      </p:pic>
      <p:sp>
        <p:nvSpPr>
          <p:cNvPr id="137" name="CaixaDeTexto 136"/>
          <p:cNvSpPr txBox="1"/>
          <p:nvPr/>
        </p:nvSpPr>
        <p:spPr>
          <a:xfrm>
            <a:off x="360000" y="3060000"/>
            <a:ext cx="2700000" cy="2390760"/>
          </a:xfrm>
          <a:prstGeom prst="rect">
            <a:avLst/>
          </a:prstGeom>
          <a:noFill/>
          <a:ln w="0">
            <a:noFill/>
          </a:ln>
        </p:spPr>
        <p:txBody>
          <a:bodyPr lIns="90000" tIns="45000" rIns="90000" bIns="45000" anchor="t">
            <a:noAutofit/>
          </a:bodyPr>
          <a:lstStyle/>
          <a:p>
            <a:pPr algn="ctr">
              <a:lnSpc>
                <a:spcPct val="100000"/>
              </a:lnSpc>
              <a:buNone/>
            </a:pPr>
            <a:r>
              <a:rPr lang="pt-BR" sz="1800" b="1" strike="noStrike" spc="-1">
                <a:solidFill>
                  <a:srgbClr val="C00000"/>
                </a:solidFill>
                <a:latin typeface="Calibri"/>
                <a:ea typeface="DejaVu Sans"/>
              </a:rPr>
              <a:t>Estatísticas revelam a ocorrência da  CONTINUIDADE DELITIVA em 87% dos casos de violência sexual contra crianças, o que evidencia um panorama de absoluto favorecimento do agressor pela fragilidade que envolve as vítimas.</a:t>
            </a:r>
            <a:endParaRPr lang="pt-BR"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tângulo 5"/>
          <p:cNvSpPr/>
          <p:nvPr/>
        </p:nvSpPr>
        <p:spPr>
          <a:xfrm>
            <a:off x="360000" y="180000"/>
            <a:ext cx="8639640" cy="5950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pt-BR" sz="2800" b="1" strike="noStrike" spc="-1">
                <a:solidFill>
                  <a:srgbClr val="C00000"/>
                </a:solidFill>
                <a:latin typeface="Tahoma"/>
                <a:ea typeface="NSimSun"/>
              </a:rPr>
              <a:t>LEI Nº 14.344-2022</a:t>
            </a:r>
            <a:endParaRPr lang="pt-BR" sz="2800" b="0" strike="noStrike" spc="-1">
              <a:latin typeface="Arial"/>
            </a:endParaRPr>
          </a:p>
          <a:p>
            <a:pPr algn="ctr">
              <a:lnSpc>
                <a:spcPct val="100000"/>
              </a:lnSpc>
              <a:buNone/>
            </a:pPr>
            <a:endParaRPr lang="pt-BR" sz="2800" b="0" strike="noStrike" spc="-1">
              <a:latin typeface="Arial"/>
            </a:endParaRPr>
          </a:p>
          <a:p>
            <a:pPr algn="just">
              <a:lnSpc>
                <a:spcPct val="115000"/>
              </a:lnSpc>
              <a:spcAft>
                <a:spcPts val="700"/>
              </a:spcAft>
              <a:buNone/>
            </a:pPr>
            <a:r>
              <a:rPr lang="pt-BR" sz="2200" b="1" strike="noStrike" spc="-1">
                <a:solidFill>
                  <a:srgbClr val="000000"/>
                </a:solidFill>
                <a:latin typeface="Arial"/>
                <a:ea typeface="NSimSun"/>
              </a:rPr>
              <a:t>Art. 1º Esta Lei </a:t>
            </a:r>
            <a:r>
              <a:rPr lang="pt-BR" sz="2200" b="1" strike="noStrike" spc="-1">
                <a:solidFill>
                  <a:srgbClr val="C00000"/>
                </a:solidFill>
                <a:latin typeface="Arial"/>
                <a:ea typeface="NSimSun"/>
              </a:rPr>
              <a:t>cria mecanismos para a PREVENÇÃO e o ENFRENTAMENTO da violência doméstica e familiar contra a criança e o adolescente</a:t>
            </a:r>
            <a:r>
              <a:rPr lang="pt-BR" sz="2200" b="1" strike="noStrike" spc="-1">
                <a:solidFill>
                  <a:srgbClr val="000000"/>
                </a:solidFill>
                <a:latin typeface="Arial"/>
                <a:ea typeface="NSimSun"/>
              </a:rPr>
              <a:t>, </a:t>
            </a:r>
            <a:r>
              <a:rPr lang="pt-BR" sz="2200" b="1" strike="noStrike" spc="-1">
                <a:solidFill>
                  <a:srgbClr val="C00000"/>
                </a:solidFill>
                <a:latin typeface="Arial"/>
                <a:ea typeface="NSimSun"/>
              </a:rPr>
              <a:t>nos termos do §8 do art. 226 e do §4º do art. 227 da Constituição Federal</a:t>
            </a:r>
            <a:r>
              <a:rPr lang="pt-BR" sz="2200" b="1" strike="noStrike" spc="-1">
                <a:solidFill>
                  <a:srgbClr val="000000"/>
                </a:solidFill>
                <a:latin typeface="Arial"/>
                <a:ea typeface="NSimSun"/>
              </a:rPr>
              <a:t> e das disposições específicas previstas em tratados, convenções e acordos internacionais ratificados pela República Federativa do Brasil, e altera o </a:t>
            </a:r>
            <a:r>
              <a:rPr lang="pt-BR" sz="2200" b="1" u="sng" strike="noStrike" spc="-1">
                <a:solidFill>
                  <a:srgbClr val="0000FF"/>
                </a:solidFill>
                <a:uFillTx/>
                <a:latin typeface="Times New Roman"/>
                <a:ea typeface="NSimSun"/>
                <a:hlinkClick r:id="rId2"/>
              </a:rPr>
              <a:t>Decreto-Lei nº 2.848, de 7 de dezembro de 1940</a:t>
            </a:r>
            <a:r>
              <a:rPr lang="pt-BR" sz="2200" b="1" strike="noStrike" spc="-1">
                <a:solidFill>
                  <a:srgbClr val="000000"/>
                </a:solidFill>
                <a:latin typeface="Arial"/>
                <a:ea typeface="NSimSun"/>
              </a:rPr>
              <a:t> (Código Penal), e as </a:t>
            </a:r>
            <a:r>
              <a:rPr lang="pt-BR" sz="2200" b="1" u="sng" strike="noStrike" spc="-1">
                <a:solidFill>
                  <a:srgbClr val="0000FF"/>
                </a:solidFill>
                <a:uFillTx/>
                <a:latin typeface="Times New Roman"/>
                <a:ea typeface="NSimSun"/>
                <a:hlinkClick r:id="rId3"/>
              </a:rPr>
              <a:t>Leis </a:t>
            </a:r>
            <a:r>
              <a:rPr lang="pt-BR" sz="2200" b="1" u="sng" strike="noStrike" spc="-1">
                <a:solidFill>
                  <a:srgbClr val="0000FF"/>
                </a:solidFill>
                <a:uFillTx/>
                <a:latin typeface="Times New Roman"/>
                <a:ea typeface="NSimSun"/>
                <a:hlinkClick r:id="rId3"/>
              </a:rPr>
              <a:t>nºs</a:t>
            </a:r>
            <a:r>
              <a:rPr lang="pt-BR" sz="2200" b="1" u="sng" strike="noStrike" spc="-1">
                <a:solidFill>
                  <a:srgbClr val="0000FF"/>
                </a:solidFill>
                <a:uFillTx/>
                <a:latin typeface="Times New Roman"/>
                <a:ea typeface="NSimSun"/>
                <a:hlinkClick r:id="rId3"/>
              </a:rPr>
              <a:t> 7.210, de 11 de julho de 1984</a:t>
            </a:r>
            <a:r>
              <a:rPr lang="pt-BR" sz="2200" b="1" strike="noStrike" spc="-1">
                <a:solidFill>
                  <a:srgbClr val="000000"/>
                </a:solidFill>
                <a:latin typeface="Arial"/>
                <a:ea typeface="NSimSun"/>
              </a:rPr>
              <a:t> (Lei de Execução Penal), </a:t>
            </a:r>
            <a:r>
              <a:rPr lang="pt-BR" sz="2200" b="1" u="sng" strike="noStrike" spc="-1">
                <a:solidFill>
                  <a:srgbClr val="0000FF"/>
                </a:solidFill>
                <a:uFillTx/>
                <a:latin typeface="Times New Roman"/>
                <a:ea typeface="NSimSun"/>
                <a:hlinkClick r:id="rId4"/>
              </a:rPr>
              <a:t>8.069, de 13 de julho de 1990</a:t>
            </a:r>
            <a:r>
              <a:rPr lang="pt-BR" sz="2200" b="1" strike="noStrike" spc="-1">
                <a:solidFill>
                  <a:srgbClr val="000000"/>
                </a:solidFill>
                <a:latin typeface="Arial"/>
                <a:ea typeface="NSimSun"/>
              </a:rPr>
              <a:t>, (Estatuto da Criança e do Adolescente), </a:t>
            </a:r>
            <a:r>
              <a:rPr lang="pt-BR" sz="2200" b="1" u="sng" strike="noStrike" spc="-1">
                <a:solidFill>
                  <a:srgbClr val="0000FF"/>
                </a:solidFill>
                <a:uFillTx/>
                <a:latin typeface="Times New Roman"/>
                <a:ea typeface="NSimSun"/>
                <a:hlinkClick r:id="rId5"/>
              </a:rPr>
              <a:t>8.072, de 25 de julho de 1990</a:t>
            </a:r>
            <a:r>
              <a:rPr lang="pt-BR" sz="2200" b="1" strike="noStrike" spc="-1">
                <a:solidFill>
                  <a:srgbClr val="000000"/>
                </a:solidFill>
                <a:latin typeface="Arial"/>
                <a:ea typeface="NSimSun"/>
              </a:rPr>
              <a:t> (Lei de Crimes Hediondos), e </a:t>
            </a:r>
            <a:r>
              <a:rPr lang="pt-BR" sz="2200" b="1" u="sng" strike="noStrike" spc="-1">
                <a:solidFill>
                  <a:srgbClr val="0000FF"/>
                </a:solidFill>
                <a:uFillTx/>
                <a:latin typeface="Times New Roman"/>
                <a:ea typeface="NSimSun"/>
                <a:hlinkClick r:id="rId6"/>
              </a:rPr>
              <a:t>13.431, de 4 de abril de 2017</a:t>
            </a:r>
            <a:r>
              <a:rPr lang="pt-BR" sz="2200" b="1" strike="noStrike" spc="-1">
                <a:solidFill>
                  <a:srgbClr val="000000"/>
                </a:solidFill>
                <a:latin typeface="Arial"/>
                <a:ea typeface="NSimSun"/>
              </a:rPr>
              <a:t>, que estabelece o sistema de garantia de direitos da criança e do adolescente vítima ou testemunha de violência.</a:t>
            </a:r>
            <a:r>
              <a:rPr lang="pt-BR" sz="2200" b="0" strike="noStrike" spc="-1">
                <a:solidFill>
                  <a:srgbClr val="000000"/>
                </a:solidFill>
                <a:latin typeface="Arial"/>
                <a:ea typeface="NSimSun"/>
              </a:rPr>
              <a:t> </a:t>
            </a:r>
            <a:endParaRPr lang="pt-BR" sz="2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aixaDeTexto 3"/>
          <p:cNvSpPr/>
          <p:nvPr/>
        </p:nvSpPr>
        <p:spPr>
          <a:xfrm>
            <a:off x="251640" y="188640"/>
            <a:ext cx="8712360" cy="5939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pt-BR" sz="4800" b="1" strike="noStrike" spc="-1">
                <a:solidFill>
                  <a:srgbClr val="C00000"/>
                </a:solidFill>
                <a:latin typeface="Calibri"/>
                <a:ea typeface="DejaVu Sans"/>
              </a:rPr>
              <a:t>Estatísticas revelam a ocorrência da  CONTINUIDADE DELITIVA em 87% dos casos de violência sexual contra crianças, o que evidencia um panorama de absoluto favorecimento do agressor pela fragilidade que envolve as vítimas. </a:t>
            </a:r>
            <a:endParaRPr lang="pt-BR" sz="4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aixaDeTexto 1"/>
          <p:cNvSpPr/>
          <p:nvPr/>
        </p:nvSpPr>
        <p:spPr>
          <a:xfrm>
            <a:off x="467640" y="0"/>
            <a:ext cx="8280360" cy="5390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endParaRPr lang="pt-BR" sz="1800" b="0" strike="noStrike" spc="-1">
              <a:latin typeface="Arial"/>
            </a:endParaRPr>
          </a:p>
          <a:p>
            <a:pPr algn="ctr">
              <a:lnSpc>
                <a:spcPct val="100000"/>
              </a:lnSpc>
              <a:buNone/>
            </a:pPr>
            <a:r>
              <a:rPr lang="pt-BR" sz="3400" b="1" strike="noStrike" spc="-1">
                <a:solidFill>
                  <a:srgbClr val="000000"/>
                </a:solidFill>
                <a:latin typeface="Calibri"/>
                <a:ea typeface="DejaVu Sans"/>
              </a:rPr>
              <a:t>O </a:t>
            </a:r>
            <a:r>
              <a:rPr lang="pt-BR" sz="3400" b="1" strike="noStrike" spc="-1">
                <a:solidFill>
                  <a:srgbClr val="C00000"/>
                </a:solidFill>
                <a:latin typeface="Calibri"/>
                <a:ea typeface="DejaVu Sans"/>
              </a:rPr>
              <a:t>acesso ao conhecimento correto </a:t>
            </a:r>
            <a:r>
              <a:rPr lang="pt-BR" sz="3400" b="1" strike="noStrike" spc="-1">
                <a:solidFill>
                  <a:srgbClr val="000000"/>
                </a:solidFill>
                <a:latin typeface="Calibri"/>
                <a:ea typeface="DejaVu Sans"/>
              </a:rPr>
              <a:t>e a compreensão das dinâmicas da violência sexual representam a melhor estratégia de prevenção e combate à violência sexual. </a:t>
            </a:r>
            <a:endParaRPr lang="pt-BR" sz="3400" b="0" strike="noStrike" spc="-1">
              <a:latin typeface="Arial"/>
            </a:endParaRPr>
          </a:p>
          <a:p>
            <a:pPr algn="ctr">
              <a:lnSpc>
                <a:spcPct val="100000"/>
              </a:lnSpc>
              <a:buNone/>
            </a:pPr>
            <a:endParaRPr lang="pt-BR" sz="3400" b="0" strike="noStrike" spc="-1">
              <a:latin typeface="Arial"/>
            </a:endParaRPr>
          </a:p>
          <a:p>
            <a:pPr algn="ctr">
              <a:lnSpc>
                <a:spcPct val="100000"/>
              </a:lnSpc>
              <a:buNone/>
            </a:pPr>
            <a:r>
              <a:rPr lang="pt-BR" sz="3200" b="1" strike="noStrike" spc="-1">
                <a:solidFill>
                  <a:srgbClr val="000000"/>
                </a:solidFill>
                <a:latin typeface="Calibri"/>
                <a:ea typeface="DejaVu Sans"/>
              </a:rPr>
              <a:t>Contudo, nos parece que o tabu não é o abuso sexual ou o fato de que ele acontece, mas, sim, falar sobre ele. </a:t>
            </a:r>
            <a:endParaRPr lang="pt-BR" sz="3200" b="0" strike="noStrike" spc="-1">
              <a:latin typeface="Arial"/>
            </a:endParaRPr>
          </a:p>
          <a:p>
            <a:pPr algn="ctr">
              <a:lnSpc>
                <a:spcPct val="100000"/>
              </a:lnSpc>
              <a:buNone/>
            </a:pPr>
            <a:endParaRPr lang="pt-BR" sz="3200" b="0" strike="noStrike" spc="-1">
              <a:latin typeface="Arial"/>
            </a:endParaRPr>
          </a:p>
          <a:p>
            <a:pPr algn="ctr">
              <a:lnSpc>
                <a:spcPct val="100000"/>
              </a:lnSpc>
              <a:buNone/>
            </a:pPr>
            <a:endParaRPr lang="pt-BR"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etângulo 1"/>
          <p:cNvSpPr/>
          <p:nvPr/>
        </p:nvSpPr>
        <p:spPr>
          <a:xfrm>
            <a:off x="179640" y="260640"/>
            <a:ext cx="8712360" cy="6248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endParaRPr lang="pt-BR" sz="1800" b="0" strike="noStrike" spc="-1">
              <a:latin typeface="Arial"/>
            </a:endParaRPr>
          </a:p>
          <a:p>
            <a:pPr algn="ctr">
              <a:lnSpc>
                <a:spcPct val="100000"/>
              </a:lnSpc>
              <a:buNone/>
            </a:pPr>
            <a:endParaRPr lang="pt-BR" sz="1800" b="0" strike="noStrike" spc="-1">
              <a:latin typeface="Arial"/>
            </a:endParaRPr>
          </a:p>
          <a:p>
            <a:pPr algn="ctr">
              <a:lnSpc>
                <a:spcPct val="100000"/>
              </a:lnSpc>
              <a:buNone/>
            </a:pPr>
            <a:r>
              <a:rPr lang="pt-BR" sz="3600" b="1" strike="noStrike" spc="-1">
                <a:solidFill>
                  <a:srgbClr val="C00000"/>
                </a:solidFill>
                <a:latin typeface="Arial Rounded MT Bold"/>
                <a:ea typeface="DejaVu Sans"/>
              </a:rPr>
              <a:t>OBRIGADA!</a:t>
            </a:r>
            <a:endParaRPr lang="pt-BR" sz="3600" b="0" strike="noStrike" spc="-1">
              <a:latin typeface="Arial"/>
            </a:endParaRPr>
          </a:p>
          <a:p>
            <a:pPr algn="ctr">
              <a:lnSpc>
                <a:spcPct val="100000"/>
              </a:lnSpc>
              <a:buNone/>
            </a:pPr>
            <a:endParaRPr lang="pt-BR" sz="3600" b="0" strike="noStrike" spc="-1">
              <a:latin typeface="Arial"/>
            </a:endParaRPr>
          </a:p>
          <a:p>
            <a:pPr algn="ctr">
              <a:lnSpc>
                <a:spcPct val="100000"/>
              </a:lnSpc>
              <a:buNone/>
            </a:pPr>
            <a:endParaRPr lang="pt-BR" sz="3600" b="0" strike="noStrike" spc="-1">
              <a:latin typeface="Arial"/>
            </a:endParaRPr>
          </a:p>
          <a:p>
            <a:pPr algn="ctr">
              <a:lnSpc>
                <a:spcPct val="100000"/>
              </a:lnSpc>
              <a:buNone/>
            </a:pPr>
            <a:r>
              <a:rPr lang="pt-BR" sz="2000" b="1" strike="noStrike" spc="-1">
                <a:solidFill>
                  <a:srgbClr val="000000"/>
                </a:solidFill>
                <a:latin typeface="Arial Rounded MT Bold"/>
                <a:ea typeface="DejaVu Sans"/>
              </a:rPr>
              <a:t>TARCILA SANTOS TEIXEIRA</a:t>
            </a:r>
            <a:endParaRPr lang="pt-BR" sz="2000" b="0" strike="noStrike" spc="-1">
              <a:latin typeface="Arial"/>
            </a:endParaRPr>
          </a:p>
          <a:p>
            <a:pPr marL="216000" indent="-216000" algn="ctr">
              <a:lnSpc>
                <a:spcPct val="100000"/>
              </a:lnSpc>
              <a:buClr>
                <a:srgbClr val="000000"/>
              </a:buClr>
              <a:buFont typeface="Arial"/>
              <a:buChar char="•"/>
            </a:pPr>
            <a:r>
              <a:rPr lang="pt-BR" sz="2000" b="0" strike="noStrike" spc="-1">
                <a:solidFill>
                  <a:srgbClr val="000000"/>
                </a:solidFill>
                <a:latin typeface="Arial Rounded MT Bold"/>
                <a:ea typeface="DejaVu Sans"/>
              </a:rPr>
              <a:t>Promotora de Justiça na Vara de Infrações Penais contra Crianças, Adolescentes e Idosos de Curitiba</a:t>
            </a:r>
            <a:endParaRPr lang="pt-BR" sz="2000" b="0" strike="noStrike" spc="-1">
              <a:latin typeface="Arial"/>
            </a:endParaRPr>
          </a:p>
          <a:p>
            <a:pPr marL="216000" indent="-216000" algn="ctr">
              <a:lnSpc>
                <a:spcPct val="100000"/>
              </a:lnSpc>
              <a:buClr>
                <a:srgbClr val="000000"/>
              </a:buClr>
              <a:buFont typeface="Arial"/>
              <a:buChar char="•"/>
            </a:pPr>
            <a:r>
              <a:rPr lang="pt-BR" sz="2000" b="0" strike="noStrike" spc="-1">
                <a:solidFill>
                  <a:srgbClr val="000000"/>
                </a:solidFill>
                <a:latin typeface="Arial Rounded MT Bold"/>
                <a:ea typeface="DejaVu Sans"/>
              </a:rPr>
              <a:t>Especialista em Proteção a Crianças e Adolescentes pela PUC-PR</a:t>
            </a:r>
            <a:endParaRPr lang="pt-BR" sz="2000" b="0" strike="noStrike" spc="-1">
              <a:latin typeface="Arial"/>
            </a:endParaRPr>
          </a:p>
          <a:p>
            <a:pPr marL="216000" indent="-216000" algn="ctr">
              <a:lnSpc>
                <a:spcPct val="100000"/>
              </a:lnSpc>
              <a:buClr>
                <a:srgbClr val="000000"/>
              </a:buClr>
              <a:buFont typeface="Arial"/>
              <a:buChar char="•"/>
            </a:pPr>
            <a:r>
              <a:rPr lang="pt-BR" sz="2000" b="0" strike="noStrike" spc="-1">
                <a:solidFill>
                  <a:srgbClr val="000000"/>
                </a:solidFill>
                <a:latin typeface="Arial Rounded MT Bold"/>
                <a:ea typeface="DejaVu Sans"/>
              </a:rPr>
              <a:t>Formadora e Multiplicadora sobre Depoimento Especial para Crianças e Adolescentes Vítimas de Violência – EMAP</a:t>
            </a:r>
            <a:endParaRPr lang="pt-BR" sz="2000" b="0" strike="noStrike" spc="-1">
              <a:latin typeface="Arial"/>
            </a:endParaRPr>
          </a:p>
          <a:p>
            <a:pPr marL="216000" indent="-216000" algn="ctr">
              <a:lnSpc>
                <a:spcPct val="100000"/>
              </a:lnSpc>
              <a:buClr>
                <a:srgbClr val="000000"/>
              </a:buClr>
              <a:buFont typeface="Arial"/>
              <a:buChar char="•"/>
            </a:pPr>
            <a:r>
              <a:rPr lang="pt-BR" sz="2000" b="0" strike="noStrike" spc="-1">
                <a:solidFill>
                  <a:srgbClr val="000000"/>
                </a:solidFill>
                <a:latin typeface="Arial Rounded MT Bold"/>
                <a:ea typeface="DejaVu Sans"/>
              </a:rPr>
              <a:t>Docente de Direito da Criança do Adolescente na Fundação do Ministério Público do Paraná – FEMPAR</a:t>
            </a:r>
            <a:endParaRPr lang="pt-BR" sz="2000" b="0" strike="noStrike" spc="-1">
              <a:latin typeface="Arial"/>
            </a:endParaRPr>
          </a:p>
          <a:p>
            <a:pPr marL="216000" indent="-216000" algn="ctr">
              <a:lnSpc>
                <a:spcPct val="100000"/>
              </a:lnSpc>
              <a:buClr>
                <a:srgbClr val="000000"/>
              </a:buClr>
              <a:buFont typeface="Arial"/>
              <a:buChar char="•"/>
            </a:pPr>
            <a:r>
              <a:rPr lang="pt-BR" sz="2000" b="0" strike="noStrike" spc="-1">
                <a:solidFill>
                  <a:srgbClr val="000000"/>
                </a:solidFill>
                <a:latin typeface="Arial Rounded MT Bold"/>
                <a:ea typeface="DejaVu Sans"/>
              </a:rPr>
              <a:t>Coautora do livro “CRIMES CONTRA CRIANÇAS E ADOLESCENTES” – Juspodivm – 2022.</a:t>
            </a:r>
            <a:endParaRPr lang="pt-BR" sz="2000" b="0" strike="noStrike" spc="-1">
              <a:latin typeface="Arial"/>
            </a:endParaRPr>
          </a:p>
          <a:p>
            <a:pPr algn="ctr">
              <a:lnSpc>
                <a:spcPct val="100000"/>
              </a:lnSpc>
              <a:buNone/>
            </a:pPr>
            <a:r>
              <a:rPr lang="pt-BR" sz="2000" b="0" u="sng" strike="noStrike" spc="-1">
                <a:solidFill>
                  <a:srgbClr val="0000FF"/>
                </a:solidFill>
                <a:uFillTx/>
                <a:latin typeface="Arial Rounded MT Bold"/>
                <a:ea typeface="DejaVu Sans"/>
                <a:hlinkClick r:id="rId2"/>
              </a:rPr>
              <a:t>tsteixeira@mppr.mp.br</a:t>
            </a:r>
            <a:endParaRPr lang="pt-BR" sz="2000" b="0" strike="noStrike" spc="-1">
              <a:latin typeface="Arial"/>
            </a:endParaRPr>
          </a:p>
          <a:p>
            <a:pPr algn="ctr">
              <a:lnSpc>
                <a:spcPct val="100000"/>
              </a:lnSpc>
              <a:buNone/>
            </a:pPr>
            <a:r>
              <a:rPr lang="pt-BR" sz="2000" b="0" strike="noStrike" spc="-1">
                <a:solidFill>
                  <a:srgbClr val="000000"/>
                </a:solidFill>
                <a:latin typeface="Arial Rounded MT Bold"/>
                <a:ea typeface="DejaVu Sans"/>
              </a:rPr>
              <a:t>Instagran: </a:t>
            </a:r>
            <a:r>
              <a:rPr lang="pt-BR" sz="2000" b="1" strike="noStrike" spc="-1">
                <a:solidFill>
                  <a:srgbClr val="000000"/>
                </a:solidFill>
                <a:latin typeface="Arial Rounded MT Bold"/>
                <a:ea typeface="DejaVu Sans"/>
              </a:rPr>
              <a:t>@tarciteix</a:t>
            </a:r>
            <a:endParaRPr lang="pt-BR" sz="2000" b="0" strike="noStrike" spc="-1">
              <a:latin typeface="Arial"/>
            </a:endParaRPr>
          </a:p>
          <a:p>
            <a:pPr algn="ctr">
              <a:lnSpc>
                <a:spcPct val="100000"/>
              </a:lnSpc>
              <a:buNone/>
            </a:pPr>
            <a:r>
              <a:rPr lang="pt-BR" sz="2000" b="0" strike="noStrike" spc="-1">
                <a:solidFill>
                  <a:srgbClr val="000000"/>
                </a:solidFill>
                <a:latin typeface="Arial Rounded MT Bold"/>
                <a:ea typeface="DejaVu Sans"/>
              </a:rPr>
              <a:t>(41) 3223-6264</a:t>
            </a:r>
            <a:endParaRPr lang="pt-BR"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etângulo 81"/>
          <p:cNvSpPr/>
          <p:nvPr/>
        </p:nvSpPr>
        <p:spPr>
          <a:xfrm>
            <a:off x="275400" y="537480"/>
            <a:ext cx="8724240" cy="5714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buNone/>
            </a:pPr>
            <a:r>
              <a:rPr lang="pt-BR" sz="2200" b="0" strike="noStrike" spc="-1">
                <a:solidFill>
                  <a:srgbClr val="000000"/>
                </a:solidFill>
                <a:latin typeface="Arial"/>
                <a:ea typeface="NSimSun"/>
              </a:rPr>
              <a:t>O tema da violência contra crianças e adolescentes se traduz em providência de </a:t>
            </a:r>
            <a:r>
              <a:rPr lang="pt-BR" sz="2200" b="1" strike="noStrike" spc="-1">
                <a:solidFill>
                  <a:srgbClr val="FF0000"/>
                </a:solidFill>
                <a:latin typeface="Arial"/>
                <a:ea typeface="NSimSun"/>
              </a:rPr>
              <a:t>estatura constitucional.</a:t>
            </a:r>
            <a:endParaRPr lang="pt-BR" sz="2200" b="0" strike="noStrike" spc="-1">
              <a:latin typeface="Arial"/>
            </a:endParaRPr>
          </a:p>
          <a:p>
            <a:pPr algn="just">
              <a:lnSpc>
                <a:spcPct val="100000"/>
              </a:lnSpc>
              <a:buNone/>
            </a:pPr>
            <a:endParaRPr lang="pt-BR" sz="2200" b="0" strike="noStrike" spc="-1">
              <a:latin typeface="Arial"/>
            </a:endParaRPr>
          </a:p>
          <a:p>
            <a:pPr algn="just">
              <a:lnSpc>
                <a:spcPct val="100000"/>
              </a:lnSpc>
              <a:buNone/>
            </a:pPr>
            <a:r>
              <a:rPr lang="pt-BR" sz="2200" b="1" strike="noStrike" spc="-1">
                <a:solidFill>
                  <a:srgbClr val="000000"/>
                </a:solidFill>
                <a:latin typeface="Arial"/>
                <a:ea typeface="NSimSun"/>
              </a:rPr>
              <a:t>Temos na CONSTITUIÇÃO FEDERAL:</a:t>
            </a:r>
            <a:endParaRPr lang="pt-BR" sz="2200" b="0" strike="noStrike" spc="-1">
              <a:latin typeface="Arial"/>
            </a:endParaRPr>
          </a:p>
          <a:p>
            <a:pPr algn="just">
              <a:lnSpc>
                <a:spcPct val="100000"/>
              </a:lnSpc>
              <a:buNone/>
            </a:pPr>
            <a:r>
              <a:rPr lang="pt-BR" sz="2200" b="0" i="1" strike="noStrike" spc="-1">
                <a:solidFill>
                  <a:srgbClr val="000000"/>
                </a:solidFill>
                <a:latin typeface="Arial"/>
                <a:ea typeface="NSimSun"/>
              </a:rPr>
              <a:t>Art. 226. (...)</a:t>
            </a:r>
            <a:endParaRPr lang="pt-BR" sz="2200" b="0" strike="noStrike" spc="-1">
              <a:latin typeface="Arial"/>
            </a:endParaRPr>
          </a:p>
          <a:p>
            <a:pPr algn="just">
              <a:lnSpc>
                <a:spcPct val="100000"/>
              </a:lnSpc>
              <a:buNone/>
            </a:pPr>
            <a:r>
              <a:rPr lang="pt-BR" sz="2200" b="0" i="1" strike="noStrike" spc="-1">
                <a:solidFill>
                  <a:srgbClr val="000000"/>
                </a:solidFill>
                <a:latin typeface="Arial"/>
                <a:ea typeface="NSimSun"/>
              </a:rPr>
              <a:t>§8º. O Estado assegurará a assistência à família na pessoa de cada um dos que a integram, </a:t>
            </a:r>
            <a:r>
              <a:rPr lang="pt-BR" sz="2200" b="1" i="1" strike="noStrike" spc="-1">
                <a:solidFill>
                  <a:srgbClr val="C00000"/>
                </a:solidFill>
                <a:latin typeface="Arial"/>
                <a:ea typeface="NSimSun"/>
              </a:rPr>
              <a:t>criando mecanismos para coibir a violência no âmbito de suas relações</a:t>
            </a:r>
            <a:r>
              <a:rPr lang="pt-BR" sz="2200" b="0" i="1" strike="noStrike" spc="-1">
                <a:solidFill>
                  <a:srgbClr val="000000"/>
                </a:solidFill>
                <a:latin typeface="Arial"/>
                <a:ea typeface="NSimSun"/>
              </a:rPr>
              <a:t>.</a:t>
            </a:r>
            <a:endParaRPr lang="pt-BR" sz="2200" b="0" strike="noStrike" spc="-1">
              <a:latin typeface="Arial"/>
            </a:endParaRPr>
          </a:p>
          <a:p>
            <a:pPr algn="just">
              <a:lnSpc>
                <a:spcPct val="100000"/>
              </a:lnSpc>
              <a:buNone/>
            </a:pPr>
            <a:r>
              <a:rPr lang="pt-BR" sz="2200" b="0" i="1" strike="noStrike" spc="-1">
                <a:solidFill>
                  <a:srgbClr val="000000"/>
                </a:solidFill>
                <a:latin typeface="Arial"/>
                <a:ea typeface="NSimSun"/>
              </a:rPr>
              <a:t> </a:t>
            </a:r>
            <a:endParaRPr lang="pt-BR" sz="2200" b="0" strike="noStrike" spc="-1">
              <a:latin typeface="Arial"/>
            </a:endParaRPr>
          </a:p>
          <a:p>
            <a:pPr algn="just">
              <a:lnSpc>
                <a:spcPct val="100000"/>
              </a:lnSpc>
              <a:buNone/>
            </a:pPr>
            <a:r>
              <a:rPr lang="pt-BR" sz="2200" b="0" i="1" strike="noStrike" spc="-1">
                <a:solidFill>
                  <a:srgbClr val="000000"/>
                </a:solidFill>
                <a:latin typeface="Arial"/>
                <a:ea typeface="NSimSun"/>
              </a:rPr>
              <a:t>Art 227. É dever da família, da sociedade e do Estado assegurar à criança, ao adolescente e ao jovem, com absoluta prioridade, o direito à vida, à saúde, à alimentação, à educação, ao lazer, à profissionalização, à cultura, à dignidade, ao respeito, à liberdade e à convivência familiar e comunitária, </a:t>
            </a:r>
            <a:r>
              <a:rPr lang="pt-BR" sz="2200" b="1" i="1" strike="noStrike" spc="-1">
                <a:solidFill>
                  <a:srgbClr val="C00000"/>
                </a:solidFill>
                <a:latin typeface="Arial"/>
                <a:ea typeface="NSimSun"/>
              </a:rPr>
              <a:t>além de colocá-los a salvo de toda forma de negligência, discriminação, exploração, violência, crueldade e opressão</a:t>
            </a:r>
            <a:r>
              <a:rPr lang="pt-BR" sz="2200" b="0" i="1" strike="noStrike" spc="-1">
                <a:solidFill>
                  <a:srgbClr val="000000"/>
                </a:solidFill>
                <a:latin typeface="Arial"/>
                <a:ea typeface="NSimSun"/>
              </a:rPr>
              <a:t>. (...)</a:t>
            </a:r>
            <a:endParaRPr lang="pt-BR" sz="2200" b="0" strike="noStrike" spc="-1">
              <a:latin typeface="Arial"/>
            </a:endParaRPr>
          </a:p>
          <a:p>
            <a:pPr algn="just">
              <a:lnSpc>
                <a:spcPct val="100000"/>
              </a:lnSpc>
              <a:buNone/>
            </a:pPr>
            <a:r>
              <a:rPr lang="pt-BR" sz="2200" b="0" i="1" strike="noStrike" spc="-1">
                <a:solidFill>
                  <a:srgbClr val="000000"/>
                </a:solidFill>
                <a:latin typeface="Arial"/>
                <a:ea typeface="NSimSun"/>
              </a:rPr>
              <a:t>§4º. </a:t>
            </a:r>
            <a:r>
              <a:rPr lang="pt-BR" sz="2200" b="1" i="1" strike="noStrike" spc="-1">
                <a:solidFill>
                  <a:srgbClr val="C00000"/>
                </a:solidFill>
                <a:latin typeface="Arial"/>
                <a:ea typeface="NSimSun"/>
              </a:rPr>
              <a:t>A lei punirá severamente o abuso, a violência e a exploração sexual da criança e do adolescente.</a:t>
            </a:r>
            <a:endParaRPr lang="pt-BR" sz="2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aixaDeTexto 10"/>
          <p:cNvSpPr/>
          <p:nvPr/>
        </p:nvSpPr>
        <p:spPr>
          <a:xfrm>
            <a:off x="251640" y="620640"/>
            <a:ext cx="8712360" cy="577080"/>
          </a:xfrm>
          <a:prstGeom prst="rect">
            <a:avLst/>
          </a:prstGeom>
          <a:solidFill>
            <a:schemeClr val="bg2"/>
          </a:solidFill>
          <a:ln w="0">
            <a:noFill/>
          </a:ln>
          <a:effectLst>
            <a:outerShdw blurRad="65520" dist="38160" dir="5400000" rotWithShape="0">
              <a:srgbClr val="000000">
                <a:alpha val="40000"/>
              </a:srgbClr>
            </a:outerShdw>
          </a:effectLst>
        </p:spPr>
        <p:style>
          <a:lnRef idx="0">
            <a:scrgbClr r="0" g="0" b="0"/>
          </a:lnRef>
          <a:fillRef idx="0">
            <a:scrgbClr r="0" g="0" b="0"/>
          </a:fillRef>
          <a:effectRef idx="2">
            <a:scrgbClr r="0" g="0" b="0"/>
          </a:effectRef>
          <a:fontRef idx="minor"/>
        </p:style>
        <p:txBody>
          <a:bodyPr lIns="90000" tIns="45000" rIns="90000" bIns="45000" numCol="1" spcCol="1440" anchor="t">
            <a:spAutoFit/>
          </a:bodyPr>
          <a:lstStyle/>
          <a:p>
            <a:pPr algn="ctr">
              <a:lnSpc>
                <a:spcPct val="100000"/>
              </a:lnSpc>
              <a:buNone/>
            </a:pPr>
            <a:r>
              <a:rPr lang="pt-BR" sz="3200" b="1" strike="noStrike" spc="-1">
                <a:solidFill>
                  <a:srgbClr val="000000"/>
                </a:solidFill>
                <a:latin typeface="Calibri"/>
                <a:ea typeface="DejaVu Sans"/>
              </a:rPr>
              <a:t>VIOLÊNCIA CONTRA CRIANÇAS E ADOLESCENTES</a:t>
            </a:r>
            <a:endParaRPr lang="pt-BR" sz="3200" b="0" strike="noStrike" spc="-1">
              <a:latin typeface="Arial"/>
            </a:endParaRPr>
          </a:p>
        </p:txBody>
      </p:sp>
      <p:pic>
        <p:nvPicPr>
          <p:cNvPr id="84" name="Imagem 83"/>
          <p:cNvPicPr/>
          <p:nvPr/>
        </p:nvPicPr>
        <p:blipFill>
          <a:blip r:embed="rId2"/>
          <a:stretch/>
        </p:blipFill>
        <p:spPr>
          <a:xfrm>
            <a:off x="-91800" y="-360000"/>
            <a:ext cx="9451440" cy="7716240"/>
          </a:xfrm>
          <a:prstGeom prst="rect">
            <a:avLst/>
          </a:prstGeom>
          <a:ln w="0">
            <a:noFill/>
          </a:ln>
        </p:spPr>
      </p:pic>
      <p:grpSp>
        <p:nvGrpSpPr>
          <p:cNvPr id="85" name="Diagrama 9"/>
          <p:cNvGrpSpPr/>
          <p:nvPr/>
        </p:nvGrpSpPr>
        <p:grpSpPr>
          <a:xfrm>
            <a:off x="251280" y="-180000"/>
            <a:ext cx="8928360" cy="7748640"/>
            <a:chOff x="251280" y="-180000"/>
            <a:chExt cx="8928360" cy="7748640"/>
          </a:xfrm>
        </p:grpSpPr>
        <p:sp>
          <p:nvSpPr>
            <p:cNvPr id="86" name="Retângulo 85"/>
            <p:cNvSpPr/>
            <p:nvPr/>
          </p:nvSpPr>
          <p:spPr>
            <a:xfrm>
              <a:off x="251280" y="1306800"/>
              <a:ext cx="8568360" cy="5588640"/>
            </a:xfrm>
            <a:prstGeom prst="rect">
              <a:avLst/>
            </a:prstGeom>
            <a:noFill/>
            <a:ln w="0">
              <a:noFill/>
            </a:ln>
          </p:spPr>
          <p:style>
            <a:lnRef idx="0">
              <a:scrgbClr r="0" g="0" b="0"/>
            </a:lnRef>
            <a:fillRef idx="0">
              <a:scrgbClr r="0" g="0" b="0"/>
            </a:fillRef>
            <a:effectRef idx="0">
              <a:scrgbClr r="0" g="0" b="0"/>
            </a:effectRef>
            <a:fontRef idx="minor"/>
          </p:style>
        </p:sp>
        <p:sp>
          <p:nvSpPr>
            <p:cNvPr id="87" name="Seta para a direita 86"/>
            <p:cNvSpPr/>
            <p:nvPr/>
          </p:nvSpPr>
          <p:spPr>
            <a:xfrm>
              <a:off x="360000" y="2700000"/>
              <a:ext cx="8819640" cy="4868640"/>
            </a:xfrm>
            <a:prstGeom prst="rightArrow">
              <a:avLst>
                <a:gd name="adj1" fmla="val 50000"/>
                <a:gd name="adj2" fmla="val 50000"/>
              </a:avLst>
            </a:prstGeom>
            <a:solidFill>
              <a:srgbClr val="FFFFFF"/>
            </a:solidFill>
            <a:ln w="0">
              <a:noFill/>
            </a:ln>
            <a:effectLst>
              <a:outerShdw blurRad="65520" dist="38160" dir="5400000" rotWithShape="0">
                <a:srgbClr val="000000">
                  <a:alpha val="40000"/>
                </a:srgbClr>
              </a:outerShdw>
            </a:effectLst>
          </p:spPr>
          <p:style>
            <a:lnRef idx="0">
              <a:scrgbClr r="0" g="0" b="0"/>
            </a:lnRef>
            <a:fillRef idx="0">
              <a:scrgbClr r="0" g="0" b="0"/>
            </a:fillRef>
            <a:effectRef idx="2">
              <a:scrgbClr r="0" g="0" b="0"/>
            </a:effectRef>
            <a:fontRef idx="minor"/>
          </p:style>
        </p:sp>
        <p:sp>
          <p:nvSpPr>
            <p:cNvPr id="88" name="Retângulo de cantos arredondados 87"/>
            <p:cNvSpPr/>
            <p:nvPr/>
          </p:nvSpPr>
          <p:spPr>
            <a:xfrm>
              <a:off x="577800" y="4244760"/>
              <a:ext cx="2301840" cy="1874880"/>
            </a:xfrm>
            <a:prstGeom prst="roundRect">
              <a:avLst>
                <a:gd name="adj" fmla="val 16667"/>
              </a:avLst>
            </a:prstGeom>
            <a:gradFill rotWithShape="0">
              <a:gsLst>
                <a:gs pos="0">
                  <a:srgbClr val="9D2320"/>
                </a:gs>
                <a:gs pos="100000">
                  <a:srgbClr val="D7342F"/>
                </a:gs>
              </a:gsLst>
              <a:lin ang="16200000"/>
            </a:gradFill>
            <a:ln w="0">
              <a:noFill/>
            </a:ln>
            <a:effectLst>
              <a:outerShdw blurRad="65520" dist="38160" dir="5400000" rotWithShape="0">
                <a:srgbClr val="000000">
                  <a:alpha val="40000"/>
                </a:srgbClr>
              </a:outerShdw>
            </a:effectLst>
          </p:spPr>
          <p:style>
            <a:lnRef idx="0">
              <a:scrgbClr r="0" g="0" b="0"/>
            </a:lnRef>
            <a:fillRef idx="0">
              <a:scrgbClr r="0" g="0" b="0"/>
            </a:fillRef>
            <a:effectRef idx="2">
              <a:scrgbClr r="0" g="0" b="0"/>
            </a:effectRef>
            <a:fontRef idx="minor"/>
          </p:style>
          <p:txBody>
            <a:bodyPr lIns="148680" tIns="148680" rIns="148680" bIns="148680" numCol="1" spcCol="1440" anchor="ctr">
              <a:noAutofit/>
            </a:bodyPr>
            <a:lstStyle/>
            <a:p>
              <a:pPr algn="ctr">
                <a:lnSpc>
                  <a:spcPct val="90000"/>
                </a:lnSpc>
                <a:spcAft>
                  <a:spcPts val="1366"/>
                </a:spcAft>
                <a:buNone/>
              </a:pPr>
              <a:r>
                <a:rPr lang="pt-BR" sz="3200" b="1" strike="noStrike" spc="-1">
                  <a:solidFill>
                    <a:srgbClr val="000000"/>
                  </a:solidFill>
                  <a:latin typeface="Calibri"/>
                  <a:ea typeface="DejaVu Sans"/>
                </a:rPr>
                <a:t>DE ONDE VIEMOS?</a:t>
              </a:r>
              <a:endParaRPr lang="pt-BR" sz="3200" b="0" strike="noStrike" spc="-1">
                <a:latin typeface="Arial"/>
              </a:endParaRPr>
            </a:p>
          </p:txBody>
        </p:sp>
        <p:sp>
          <p:nvSpPr>
            <p:cNvPr id="89" name="Retângulo de cantos arredondados 88"/>
            <p:cNvSpPr/>
            <p:nvPr/>
          </p:nvSpPr>
          <p:spPr>
            <a:xfrm>
              <a:off x="3322080" y="4244760"/>
              <a:ext cx="2437560" cy="1874880"/>
            </a:xfrm>
            <a:prstGeom prst="roundRect">
              <a:avLst>
                <a:gd name="adj" fmla="val 16667"/>
              </a:avLst>
            </a:prstGeom>
            <a:gradFill rotWithShape="0">
              <a:gsLst>
                <a:gs pos="0">
                  <a:srgbClr val="9A7425"/>
                </a:gs>
                <a:gs pos="100000">
                  <a:srgbClr val="D2A037"/>
                </a:gs>
              </a:gsLst>
              <a:lin ang="16200000"/>
            </a:gradFill>
            <a:ln w="0">
              <a:noFill/>
            </a:ln>
            <a:effectLst>
              <a:outerShdw blurRad="65520" dist="38160" dir="5400000" rotWithShape="0">
                <a:srgbClr val="000000">
                  <a:alpha val="40000"/>
                </a:srgbClr>
              </a:outerShdw>
            </a:effectLst>
          </p:spPr>
          <p:style>
            <a:lnRef idx="0">
              <a:scrgbClr r="0" g="0" b="0"/>
            </a:lnRef>
            <a:fillRef idx="0">
              <a:scrgbClr r="0" g="0" b="0"/>
            </a:fillRef>
            <a:effectRef idx="2">
              <a:scrgbClr r="0" g="0" b="0"/>
            </a:effectRef>
            <a:fontRef idx="minor"/>
          </p:style>
          <p:txBody>
            <a:bodyPr lIns="148680" tIns="148680" rIns="148680" bIns="148680" numCol="1" spcCol="1440" anchor="ctr">
              <a:noAutofit/>
            </a:bodyPr>
            <a:lstStyle/>
            <a:p>
              <a:pPr algn="ctr">
                <a:lnSpc>
                  <a:spcPct val="90000"/>
                </a:lnSpc>
                <a:spcAft>
                  <a:spcPts val="1366"/>
                </a:spcAft>
                <a:buNone/>
              </a:pPr>
              <a:r>
                <a:rPr lang="pt-BR" sz="3200" b="1" strike="noStrike" spc="-1">
                  <a:solidFill>
                    <a:srgbClr val="000000"/>
                  </a:solidFill>
                  <a:latin typeface="Calibri"/>
                  <a:ea typeface="DejaVu Sans"/>
                </a:rPr>
                <a:t>ONDE ESTAMOS?</a:t>
              </a:r>
              <a:endParaRPr lang="pt-BR" sz="3200" b="0" strike="noStrike" spc="-1">
                <a:latin typeface="Arial"/>
              </a:endParaRPr>
            </a:p>
          </p:txBody>
        </p:sp>
        <p:sp>
          <p:nvSpPr>
            <p:cNvPr id="90" name="Retângulo de cantos arredondados 89"/>
            <p:cNvSpPr/>
            <p:nvPr/>
          </p:nvSpPr>
          <p:spPr>
            <a:xfrm>
              <a:off x="6120000" y="4064760"/>
              <a:ext cx="2519640" cy="2054880"/>
            </a:xfrm>
            <a:prstGeom prst="roundRect">
              <a:avLst>
                <a:gd name="adj" fmla="val 16667"/>
              </a:avLst>
            </a:prstGeom>
            <a:gradFill rotWithShape="0">
              <a:gsLst>
                <a:gs pos="0">
                  <a:srgbClr val="74972B"/>
                </a:gs>
                <a:gs pos="100000">
                  <a:srgbClr val="9FCE3F"/>
                </a:gs>
              </a:gsLst>
              <a:lin ang="16200000"/>
            </a:gradFill>
            <a:ln w="0">
              <a:noFill/>
            </a:ln>
            <a:effectLst>
              <a:outerShdw blurRad="65520" dist="38160" dir="5400000" rotWithShape="0">
                <a:srgbClr val="000000">
                  <a:alpha val="40000"/>
                </a:srgbClr>
              </a:outerShdw>
            </a:effectLst>
          </p:spPr>
          <p:style>
            <a:lnRef idx="0">
              <a:scrgbClr r="0" g="0" b="0"/>
            </a:lnRef>
            <a:fillRef idx="0">
              <a:scrgbClr r="0" g="0" b="0"/>
            </a:fillRef>
            <a:effectRef idx="2">
              <a:scrgbClr r="0" g="0" b="0"/>
            </a:effectRef>
            <a:fontRef idx="minor"/>
          </p:style>
          <p:txBody>
            <a:bodyPr lIns="148680" tIns="148680" rIns="148680" bIns="148680" numCol="1" spcCol="1440" anchor="ctr">
              <a:noAutofit/>
            </a:bodyPr>
            <a:lstStyle/>
            <a:p>
              <a:pPr algn="ctr">
                <a:lnSpc>
                  <a:spcPct val="90000"/>
                </a:lnSpc>
                <a:spcAft>
                  <a:spcPts val="1366"/>
                </a:spcAft>
                <a:buNone/>
              </a:pPr>
              <a:r>
                <a:rPr lang="pt-BR" sz="3200" b="1" strike="noStrike" spc="-1">
                  <a:solidFill>
                    <a:srgbClr val="000000"/>
                  </a:solidFill>
                  <a:latin typeface="Calibri"/>
                  <a:ea typeface="DejaVu Sans"/>
                </a:rPr>
                <a:t>PARA ONDE VAMOS?</a:t>
              </a:r>
              <a:endParaRPr lang="pt-BR" sz="3200" b="0" strike="noStrike" spc="-1">
                <a:latin typeface="Arial"/>
              </a:endParaRPr>
            </a:p>
          </p:txBody>
        </p:sp>
        <p:sp>
          <p:nvSpPr>
            <p:cNvPr id="91" name="Retângulo 90"/>
            <p:cNvSpPr/>
            <p:nvPr/>
          </p:nvSpPr>
          <p:spPr>
            <a:xfrm>
              <a:off x="900000" y="-180000"/>
              <a:ext cx="7919640" cy="82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buNone/>
              </a:pPr>
              <a:endParaRPr lang="pt-BR" sz="1800" b="0" strike="noStrike" spc="-1">
                <a:latin typeface="Arial"/>
              </a:endParaRPr>
            </a:p>
            <a:p>
              <a:pPr algn="ctr">
                <a:lnSpc>
                  <a:spcPct val="100000"/>
                </a:lnSpc>
                <a:buNone/>
              </a:pPr>
              <a:r>
                <a:rPr lang="pt-BR" sz="2600" b="1" strike="noStrike" spc="-1">
                  <a:highlight>
                    <a:srgbClr val="FFFFFF"/>
                  </a:highlight>
                  <a:latin typeface="Arial"/>
                </a:rPr>
                <a:t>A VIOLÊNCIA CONTRA CRIANÇAS</a:t>
              </a:r>
              <a:endParaRPr lang="pt-BR" sz="2600" b="0" strike="noStrike" spc="-1">
                <a:latin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aixaDeTexto 1"/>
          <p:cNvSpPr/>
          <p:nvPr/>
        </p:nvSpPr>
        <p:spPr>
          <a:xfrm>
            <a:off x="1043640" y="332640"/>
            <a:ext cx="7272000" cy="6306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pt-BR" sz="4800" b="1" strike="noStrike" spc="-1">
                <a:solidFill>
                  <a:srgbClr val="C00000"/>
                </a:solidFill>
                <a:latin typeface="Calibri"/>
                <a:ea typeface="DejaVu Sans"/>
              </a:rPr>
              <a:t>DE ONDE VIEMOS?</a:t>
            </a:r>
            <a:endParaRPr lang="pt-BR" sz="4800" b="0" strike="noStrike" spc="-1">
              <a:latin typeface="Arial"/>
            </a:endParaRPr>
          </a:p>
          <a:p>
            <a:pPr>
              <a:lnSpc>
                <a:spcPct val="100000"/>
              </a:lnSpc>
              <a:buNone/>
            </a:pPr>
            <a:endParaRPr lang="pt-BR" sz="4800" b="0" strike="noStrike" spc="-1">
              <a:latin typeface="Arial"/>
            </a:endParaRPr>
          </a:p>
          <a:p>
            <a:pPr algn="just">
              <a:lnSpc>
                <a:spcPct val="100000"/>
              </a:lnSpc>
              <a:buNone/>
            </a:pPr>
            <a:r>
              <a:rPr lang="pt-BR" sz="2400" b="0" strike="noStrike" spc="-1">
                <a:solidFill>
                  <a:srgbClr val="000000"/>
                </a:solidFill>
                <a:latin typeface="Arial Rounded MT Bold"/>
                <a:ea typeface="DejaVu Sans"/>
              </a:rPr>
              <a:t>Lloyd DEMAUSE</a:t>
            </a:r>
            <a:r>
              <a:rPr lang="pt-BR" sz="2400" b="0" u="sng" strike="noStrike" spc="-1" baseline="30000">
                <a:solidFill>
                  <a:srgbClr val="0000FF"/>
                </a:solidFill>
                <a:uFillTx/>
                <a:latin typeface="Arial Rounded MT Bold"/>
                <a:ea typeface="DejaVu Sans"/>
              </a:rPr>
              <a:t>1</a:t>
            </a:r>
            <a:r>
              <a:rPr lang="pt-BR" sz="2400" b="0" strike="noStrike" spc="-1">
                <a:solidFill>
                  <a:srgbClr val="000000"/>
                </a:solidFill>
                <a:latin typeface="Arial Rounded MT Bold"/>
                <a:ea typeface="DejaVu Sans"/>
              </a:rPr>
              <a:t> resume que </a:t>
            </a:r>
            <a:r>
              <a:rPr lang="pt-BR" sz="2400" b="0" i="1" strike="noStrike" spc="-1">
                <a:solidFill>
                  <a:srgbClr val="000000"/>
                </a:solidFill>
                <a:latin typeface="Arial Rounded MT Bold"/>
                <a:ea typeface="DejaVu Sans"/>
              </a:rPr>
              <a:t>“</a:t>
            </a:r>
            <a:r>
              <a:rPr lang="pt-BR" sz="2400" b="1" strike="noStrike" spc="-1">
                <a:solidFill>
                  <a:srgbClr val="000000"/>
                </a:solidFill>
                <a:latin typeface="Arial Rounded MT Bold"/>
                <a:ea typeface="DejaVu Sans"/>
              </a:rPr>
              <a:t>a história da infância é um pesadelo do qual recentemente começamos a despertar. Quanto mais atrás regressamos na História, mais reduzido o nível de cuidados com as crianças, maior a probabilidade de que houvessem sido assassinadas, aterrorizadas e abusadas sexualmente.” </a:t>
            </a:r>
            <a:endParaRPr lang="pt-BR" sz="2400" b="0" strike="noStrike" spc="-1">
              <a:latin typeface="Arial"/>
            </a:endParaRPr>
          </a:p>
          <a:p>
            <a:pPr algn="just">
              <a:lnSpc>
                <a:spcPct val="100000"/>
              </a:lnSpc>
              <a:buNone/>
            </a:pPr>
            <a:endParaRPr lang="pt-BR" sz="2400" b="0" strike="noStrike" spc="-1">
              <a:latin typeface="Arial"/>
            </a:endParaRPr>
          </a:p>
          <a:p>
            <a:pPr algn="just">
              <a:lnSpc>
                <a:spcPct val="100000"/>
              </a:lnSpc>
              <a:buNone/>
            </a:pPr>
            <a:r>
              <a:rPr lang="pt-BR" sz="2400" b="0" u="sng" strike="noStrike" spc="-1">
                <a:solidFill>
                  <a:srgbClr val="0000FF"/>
                </a:solidFill>
                <a:uFillTx/>
                <a:latin typeface="Arial Rounded MT Bold"/>
                <a:ea typeface="DejaVu Sans"/>
              </a:rPr>
              <a:t>1</a:t>
            </a:r>
            <a:r>
              <a:rPr lang="pt-BR" sz="2400" b="0" strike="noStrike" spc="-1">
                <a:solidFill>
                  <a:srgbClr val="000000"/>
                </a:solidFill>
                <a:latin typeface="Arial Rounded MT Bold"/>
                <a:ea typeface="DejaVu Sans"/>
              </a:rPr>
              <a:t> DEMAUSE, L. La evolución de la infância. In História de la infancia. Madrid: Alianza Editorial, 1991, pág.14.</a:t>
            </a:r>
            <a:endParaRPr lang="pt-BR" sz="2400" b="0" strike="noStrike" spc="-1">
              <a:latin typeface="Arial"/>
            </a:endParaRPr>
          </a:p>
          <a:p>
            <a:pPr>
              <a:lnSpc>
                <a:spcPct val="100000"/>
              </a:lnSpc>
              <a:buNone/>
            </a:pPr>
            <a:endParaRPr lang="pt-BR"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Diagrama 1"/>
          <p:cNvGrpSpPr/>
          <p:nvPr/>
        </p:nvGrpSpPr>
        <p:grpSpPr>
          <a:xfrm>
            <a:off x="1547640" y="1628640"/>
            <a:ext cx="6552000" cy="5040000"/>
            <a:chOff x="1547640" y="1628640"/>
            <a:chExt cx="6552000" cy="5040000"/>
          </a:xfrm>
        </p:grpSpPr>
        <p:sp>
          <p:nvSpPr>
            <p:cNvPr id="94" name="Retângulo 93"/>
            <p:cNvSpPr/>
            <p:nvPr/>
          </p:nvSpPr>
          <p:spPr>
            <a:xfrm>
              <a:off x="1547640" y="1628640"/>
              <a:ext cx="6552000" cy="5040000"/>
            </a:xfrm>
            <a:prstGeom prst="rect">
              <a:avLst/>
            </a:prstGeom>
            <a:noFill/>
            <a:ln w="0">
              <a:noFill/>
            </a:ln>
          </p:spPr>
          <p:style>
            <a:lnRef idx="0">
              <a:scrgbClr r="0" g="0" b="0"/>
            </a:lnRef>
            <a:fillRef idx="0">
              <a:scrgbClr r="0" g="0" b="0"/>
            </a:fillRef>
            <a:effectRef idx="0">
              <a:scrgbClr r="0" g="0" b="0"/>
            </a:effectRef>
            <a:fontRef idx="minor"/>
          </p:style>
        </p:sp>
        <p:sp>
          <p:nvSpPr>
            <p:cNvPr id="95" name="Retângulo de cantos arredondados 94"/>
            <p:cNvSpPr/>
            <p:nvPr/>
          </p:nvSpPr>
          <p:spPr>
            <a:xfrm>
              <a:off x="1619640" y="1628640"/>
              <a:ext cx="5569200" cy="1511280"/>
            </a:xfrm>
            <a:prstGeom prst="roundRect">
              <a:avLst>
                <a:gd name="adj" fmla="val 10000"/>
              </a:avLst>
            </a:prstGeom>
            <a:gradFill rotWithShape="0">
              <a:gsLst>
                <a:gs pos="0">
                  <a:srgbClr val="9D2320"/>
                </a:gs>
                <a:gs pos="100000">
                  <a:srgbClr val="D7342F"/>
                </a:gs>
              </a:gsLst>
              <a:lin ang="16200000"/>
            </a:gradFill>
            <a:ln w="0">
              <a:noFill/>
            </a:ln>
            <a:effectLst>
              <a:outerShdw blurRad="65520" dist="3816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p:spPr>
          <p:style>
            <a:lnRef idx="0">
              <a:scrgbClr r="0" g="0" b="0"/>
            </a:lnRef>
            <a:fillRef idx="0">
              <a:scrgbClr r="0" g="0" b="0"/>
            </a:fillRef>
            <a:effectRef idx="3">
              <a:scrgbClr r="0" g="0" b="0"/>
            </a:effectRef>
            <a:fontRef idx="minor"/>
          </p:style>
          <p:txBody>
            <a:bodyPr lIns="99000" tIns="99000" rIns="99000" bIns="99000" numCol="1" spcCol="1440" anchor="ctr">
              <a:noAutofit/>
              <a:scene3d>
                <a:camera prst="orthographicFront" fov="0">
                  <a:rot lat="0" lon="0" rev="0"/>
                </a:camera>
                <a:lightRig rig="contrasting" dir="t">
                  <a:rot lat="0" lon="0" rev="12000000"/>
                </a:lightRig>
              </a:scene3d>
              <a:sp3d prstMaterial="powder">
                <a:bevelT h="50800"/>
              </a:sp3d>
            </a:bodyPr>
            <a:lstStyle/>
            <a:p>
              <a:pPr>
                <a:lnSpc>
                  <a:spcPct val="90000"/>
                </a:lnSpc>
                <a:spcAft>
                  <a:spcPts val="910"/>
                </a:spcAft>
                <a:buNone/>
              </a:pPr>
              <a:r>
                <a:rPr lang="pt-BR" sz="2600" b="1" strike="noStrike" spc="-1">
                  <a:solidFill>
                    <a:srgbClr val="000000"/>
                  </a:solidFill>
                  <a:latin typeface="Calibri"/>
                  <a:ea typeface="DejaVu Sans"/>
                </a:rPr>
                <a:t>DOUTRINA DO DIREITO PENAL DO MENOR</a:t>
              </a:r>
              <a:endParaRPr lang="pt-BR" sz="2600" b="0" strike="noStrike" spc="-1">
                <a:latin typeface="Arial"/>
              </a:endParaRPr>
            </a:p>
          </p:txBody>
        </p:sp>
        <p:sp>
          <p:nvSpPr>
            <p:cNvPr id="96" name="Retângulo de cantos arredondados 95"/>
            <p:cNvSpPr/>
            <p:nvPr/>
          </p:nvSpPr>
          <p:spPr>
            <a:xfrm>
              <a:off x="2039040" y="3393000"/>
              <a:ext cx="5569200" cy="1511280"/>
            </a:xfrm>
            <a:prstGeom prst="roundRect">
              <a:avLst>
                <a:gd name="adj" fmla="val 10000"/>
              </a:avLst>
            </a:prstGeom>
            <a:gradFill rotWithShape="0">
              <a:gsLst>
                <a:gs pos="0">
                  <a:srgbClr val="74972B"/>
                </a:gs>
                <a:gs pos="100000">
                  <a:srgbClr val="9FCE3F"/>
                </a:gs>
              </a:gsLst>
              <a:lin ang="16200000"/>
            </a:gradFill>
            <a:ln w="0">
              <a:noFill/>
            </a:ln>
            <a:effectLst>
              <a:outerShdw blurRad="65520" dist="3816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p:spPr>
          <p:style>
            <a:lnRef idx="0">
              <a:scrgbClr r="0" g="0" b="0"/>
            </a:lnRef>
            <a:fillRef idx="0">
              <a:scrgbClr r="0" g="0" b="0"/>
            </a:fillRef>
            <a:effectRef idx="3">
              <a:scrgbClr r="0" g="0" b="0"/>
            </a:effectRef>
            <a:fontRef idx="minor"/>
          </p:style>
          <p:txBody>
            <a:bodyPr lIns="122040" tIns="122040" rIns="122040" bIns="122040" numCol="1" spcCol="1440" anchor="ctr">
              <a:noAutofit/>
              <a:scene3d>
                <a:camera prst="orthographicFront" fov="0">
                  <a:rot lat="0" lon="0" rev="0"/>
                </a:camera>
                <a:lightRig rig="contrasting" dir="t">
                  <a:rot lat="0" lon="0" rev="12000000"/>
                </a:lightRig>
              </a:scene3d>
              <a:sp3d prstMaterial="powder">
                <a:bevelT h="50800"/>
              </a:sp3d>
            </a:bodyPr>
            <a:lstStyle/>
            <a:p>
              <a:pPr>
                <a:lnSpc>
                  <a:spcPct val="90000"/>
                </a:lnSpc>
                <a:spcAft>
                  <a:spcPts val="1120"/>
                </a:spcAft>
                <a:buNone/>
              </a:pPr>
              <a:r>
                <a:rPr lang="pt-BR" sz="2800" b="1" strike="noStrike" spc="-1">
                  <a:solidFill>
                    <a:srgbClr val="000000"/>
                  </a:solidFill>
                  <a:latin typeface="Calibri"/>
                  <a:ea typeface="DejaVu Sans"/>
                </a:rPr>
                <a:t>DOUTRINA DA SITUAÇÃO IRREGULAR</a:t>
              </a:r>
              <a:endParaRPr lang="pt-BR" sz="2800" b="0" strike="noStrike" spc="-1">
                <a:latin typeface="Arial"/>
              </a:endParaRPr>
            </a:p>
          </p:txBody>
        </p:sp>
        <p:sp>
          <p:nvSpPr>
            <p:cNvPr id="97" name="Retângulo de cantos arredondados 96"/>
            <p:cNvSpPr/>
            <p:nvPr/>
          </p:nvSpPr>
          <p:spPr>
            <a:xfrm>
              <a:off x="2530440" y="5157360"/>
              <a:ext cx="5569200" cy="1511280"/>
            </a:xfrm>
            <a:prstGeom prst="roundRect">
              <a:avLst>
                <a:gd name="adj" fmla="val 10000"/>
              </a:avLst>
            </a:prstGeom>
            <a:gradFill rotWithShape="0">
              <a:gsLst>
                <a:gs pos="0">
                  <a:srgbClr val="593A7E"/>
                </a:gs>
                <a:gs pos="100000">
                  <a:srgbClr val="7C52AD"/>
                </a:gs>
              </a:gsLst>
              <a:lin ang="16200000"/>
            </a:gradFill>
            <a:ln w="0">
              <a:noFill/>
            </a:ln>
            <a:effectLst>
              <a:outerShdw blurRad="65520" dist="3816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p:spPr>
          <p:style>
            <a:lnRef idx="0">
              <a:scrgbClr r="0" g="0" b="0"/>
            </a:lnRef>
            <a:fillRef idx="0">
              <a:scrgbClr r="0" g="0" b="0"/>
            </a:fillRef>
            <a:effectRef idx="3">
              <a:scrgbClr r="0" g="0" b="0"/>
            </a:effectRef>
            <a:fontRef idx="minor"/>
          </p:style>
          <p:txBody>
            <a:bodyPr lIns="122040" tIns="122040" rIns="122040" bIns="122040" numCol="1" spcCol="1440" anchor="ctr">
              <a:noAutofit/>
              <a:scene3d>
                <a:camera prst="orthographicFront" fov="0">
                  <a:rot lat="0" lon="0" rev="0"/>
                </a:camera>
                <a:lightRig rig="contrasting" dir="t">
                  <a:rot lat="0" lon="0" rev="12000000"/>
                </a:lightRig>
              </a:scene3d>
              <a:sp3d prstMaterial="powder">
                <a:bevelT h="50800"/>
              </a:sp3d>
            </a:bodyPr>
            <a:lstStyle/>
            <a:p>
              <a:pPr>
                <a:lnSpc>
                  <a:spcPct val="90000"/>
                </a:lnSpc>
                <a:spcAft>
                  <a:spcPts val="1120"/>
                </a:spcAft>
                <a:buNone/>
              </a:pPr>
              <a:r>
                <a:rPr lang="pt-BR" sz="2800" b="1" strike="noStrike" spc="-1">
                  <a:solidFill>
                    <a:srgbClr val="000000"/>
                  </a:solidFill>
                  <a:latin typeface="Calibri"/>
                  <a:ea typeface="DejaVu Sans"/>
                </a:rPr>
                <a:t>DOUTRINA DA PROTEÇÃO INTEGRAL</a:t>
              </a:r>
              <a:endParaRPr lang="pt-BR" sz="2800" b="0" strike="noStrike" spc="-1">
                <a:latin typeface="Arial"/>
              </a:endParaRPr>
            </a:p>
          </p:txBody>
        </p:sp>
        <p:sp>
          <p:nvSpPr>
            <p:cNvPr id="98" name="Seta para baixo 97"/>
            <p:cNvSpPr/>
            <p:nvPr/>
          </p:nvSpPr>
          <p:spPr>
            <a:xfrm>
              <a:off x="6134400" y="2775600"/>
              <a:ext cx="982080" cy="982080"/>
            </a:xfrm>
            <a:prstGeom prst="downArrow">
              <a:avLst>
                <a:gd name="adj1" fmla="val 55000"/>
                <a:gd name="adj2" fmla="val 45000"/>
              </a:avLst>
            </a:prstGeom>
            <a:solidFill>
              <a:schemeClr val="accent2">
                <a:tint val="40000"/>
                <a:alpha val="90000"/>
                <a:hueOff val="0"/>
                <a:satOff val="0"/>
                <a:lumOff val="0"/>
                <a:alphaOff val="0"/>
              </a:schemeClr>
            </a:solidFill>
            <a:ln>
              <a:solidFill>
                <a:srgbClr val="E8D0CF">
                  <a:alpha val="90000"/>
                </a:srgbClr>
              </a:solidFill>
              <a:round/>
            </a:ln>
            <a:effectLst>
              <a:outerShdw blurRad="65520" dist="38160" dir="5400000" rotWithShape="0">
                <a:srgbClr val="000000">
                  <a:alpha val="40000"/>
                </a:srgbClr>
              </a:outerShdw>
            </a:effectLst>
          </p:spPr>
          <p:style>
            <a:lnRef idx="1">
              <a:scrgbClr r="0" g="0" b="0"/>
            </a:lnRef>
            <a:fillRef idx="0">
              <a:scrgbClr r="0" g="0" b="0"/>
            </a:fillRef>
            <a:effectRef idx="2">
              <a:scrgbClr r="0" g="0" b="0"/>
            </a:effectRef>
            <a:fontRef idx="minor"/>
          </p:style>
        </p:sp>
        <p:sp>
          <p:nvSpPr>
            <p:cNvPr id="99" name="Seta para baixo 98"/>
            <p:cNvSpPr/>
            <p:nvPr/>
          </p:nvSpPr>
          <p:spPr>
            <a:xfrm>
              <a:off x="6626160" y="4529520"/>
              <a:ext cx="982080" cy="982080"/>
            </a:xfrm>
            <a:prstGeom prst="downArrow">
              <a:avLst>
                <a:gd name="adj1" fmla="val 55000"/>
                <a:gd name="adj2" fmla="val 45000"/>
              </a:avLst>
            </a:prstGeom>
            <a:solidFill>
              <a:schemeClr val="accent3">
                <a:tint val="40000"/>
                <a:alpha val="90000"/>
                <a:hueOff val="0"/>
                <a:satOff val="0"/>
                <a:lumOff val="0"/>
                <a:alphaOff val="0"/>
              </a:schemeClr>
            </a:solidFill>
            <a:ln>
              <a:solidFill>
                <a:srgbClr val="DEE6D1">
                  <a:alpha val="90000"/>
                </a:srgbClr>
              </a:solidFill>
              <a:round/>
            </a:ln>
            <a:effectLst>
              <a:outerShdw blurRad="65520" dist="38160" dir="5400000" rotWithShape="0">
                <a:srgbClr val="000000">
                  <a:alpha val="40000"/>
                </a:srgbClr>
              </a:outerShdw>
            </a:effectLst>
          </p:spPr>
          <p:style>
            <a:lnRef idx="1">
              <a:scrgbClr r="0" g="0" b="0"/>
            </a:lnRef>
            <a:fillRef idx="0">
              <a:scrgbClr r="0" g="0" b="0"/>
            </a:fillRef>
            <a:effectRef idx="2">
              <a:scrgbClr r="0" g="0" b="0"/>
            </a:effectRef>
            <a:fontRef idx="minor"/>
          </p:style>
        </p:sp>
      </p:grpSp>
      <p:sp>
        <p:nvSpPr>
          <p:cNvPr id="100" name="CaixaDeTexto 2"/>
          <p:cNvSpPr/>
          <p:nvPr/>
        </p:nvSpPr>
        <p:spPr>
          <a:xfrm>
            <a:off x="1187640" y="260640"/>
            <a:ext cx="7128000" cy="821160"/>
          </a:xfrm>
          <a:prstGeom prst="rect">
            <a:avLst/>
          </a:prstGeom>
          <a:noFill/>
          <a:ln w="0">
            <a:noFill/>
          </a:ln>
          <a:effectLst>
            <a:outerShdw blurRad="65520" dist="3816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p:spPr>
        <p:style>
          <a:lnRef idx="1">
            <a:scrgbClr r="0" g="0" b="0"/>
          </a:lnRef>
          <a:fillRef idx="0">
            <a:scrgbClr r="0" g="0" b="0"/>
          </a:fillRef>
          <a:effectRef idx="2">
            <a:scrgbClr r="0" g="0" b="0"/>
          </a:effectRef>
          <a:fontRef idx="minor"/>
        </p:style>
        <p:txBody>
          <a:bodyPr lIns="90000" tIns="45000" rIns="90000" bIns="45000" numCol="1" spcCol="1440" anchor="t">
            <a:spAutoFit/>
            <a:scene3d>
              <a:camera prst="orthographicFront" fov="0">
                <a:rot lat="0" lon="0" rev="0"/>
              </a:camera>
              <a:lightRig rig="contrasting" dir="t">
                <a:rot lat="0" lon="0" rev="12000000"/>
              </a:lightRig>
            </a:scene3d>
            <a:sp3d prstMaterial="powder">
              <a:bevelT h="50800"/>
            </a:sp3d>
          </a:bodyPr>
          <a:lstStyle/>
          <a:p>
            <a:pPr algn="ctr">
              <a:lnSpc>
                <a:spcPct val="100000"/>
              </a:lnSpc>
              <a:buNone/>
            </a:pPr>
            <a:r>
              <a:rPr lang="pt-BR" sz="4800" b="1" strike="noStrike" spc="-1">
                <a:solidFill>
                  <a:srgbClr val="C00000"/>
                </a:solidFill>
                <a:latin typeface="Calibri"/>
                <a:ea typeface="DejaVu Sans"/>
              </a:rPr>
              <a:t>ONDE ESTAMOS?</a:t>
            </a:r>
            <a:endParaRPr lang="pt-BR" sz="4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tângulo 2"/>
          <p:cNvSpPr/>
          <p:nvPr/>
        </p:nvSpPr>
        <p:spPr>
          <a:xfrm>
            <a:off x="827640" y="620640"/>
            <a:ext cx="7488000" cy="3228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pt-BR" sz="2800" b="1" strike="noStrike" spc="-1">
                <a:solidFill>
                  <a:srgbClr val="000000"/>
                </a:solidFill>
                <a:latin typeface="Arial Rounded MT Bold"/>
                <a:ea typeface="DejaVu Sans"/>
              </a:rPr>
              <a:t>PROTEÇÃO  É ABRIGO, DEFESA, AMPARO, CUIDADO, SEGURANÇA</a:t>
            </a:r>
            <a:endParaRPr lang="pt-BR" sz="2800" b="0" strike="noStrike" spc="-1">
              <a:latin typeface="Arial"/>
            </a:endParaRPr>
          </a:p>
          <a:p>
            <a:pPr algn="ctr">
              <a:lnSpc>
                <a:spcPct val="100000"/>
              </a:lnSpc>
              <a:buNone/>
            </a:pPr>
            <a:r>
              <a:t/>
            </a:r>
            <a:br/>
            <a:r>
              <a:rPr lang="pt-BR" sz="2800" b="0" strike="noStrike" spc="-1">
                <a:solidFill>
                  <a:srgbClr val="000000"/>
                </a:solidFill>
                <a:latin typeface="Arial Rounded MT Bold"/>
                <a:ea typeface="DejaVu Sans"/>
              </a:rPr>
              <a:t>É   </a:t>
            </a:r>
            <a:r>
              <a:rPr lang="pt-BR" sz="4400" b="1" strike="noStrike" spc="-1">
                <a:solidFill>
                  <a:srgbClr val="C00000"/>
                </a:solidFill>
                <a:latin typeface="Arial Rounded MT Bold"/>
                <a:ea typeface="DejaVu Sans"/>
              </a:rPr>
              <a:t>PREVENÇÃO!!!</a:t>
            </a:r>
            <a:endParaRPr lang="pt-BR" sz="4400" b="0" strike="noStrike" spc="-1">
              <a:latin typeface="Arial"/>
            </a:endParaRPr>
          </a:p>
          <a:p>
            <a:pPr>
              <a:lnSpc>
                <a:spcPct val="100000"/>
              </a:lnSpc>
              <a:buNone/>
            </a:pPr>
            <a:r>
              <a:t/>
            </a:r>
            <a:br/>
            <a:endParaRPr lang="pt-BR" sz="4400" b="0" strike="noStrike" spc="-1">
              <a:latin typeface="Arial"/>
            </a:endParaRPr>
          </a:p>
        </p:txBody>
      </p:sp>
      <p:pic>
        <p:nvPicPr>
          <p:cNvPr id="102" name="Picture 3"/>
          <p:cNvPicPr/>
          <p:nvPr/>
        </p:nvPicPr>
        <p:blipFill>
          <a:blip r:embed="rId2"/>
          <a:stretch/>
        </p:blipFill>
        <p:spPr>
          <a:xfrm>
            <a:off x="1547640" y="2925000"/>
            <a:ext cx="5876640" cy="3312000"/>
          </a:xfrm>
          <a:prstGeom prst="rect">
            <a:avLst/>
          </a:prstGeom>
          <a:ln w="9525">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aixaDeTexto 1"/>
          <p:cNvSpPr/>
          <p:nvPr/>
        </p:nvSpPr>
        <p:spPr>
          <a:xfrm>
            <a:off x="899640" y="519480"/>
            <a:ext cx="7128000" cy="8317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pt-BR" sz="6600" b="1" strike="noStrike" spc="-1">
                <a:solidFill>
                  <a:srgbClr val="000000"/>
                </a:solidFill>
                <a:latin typeface="Calibri"/>
                <a:ea typeface="DejaVu Sans"/>
              </a:rPr>
              <a:t>PREVENÇÃO...!!!</a:t>
            </a:r>
            <a:endParaRPr lang="pt-BR" sz="6600" b="0" strike="noStrike" spc="-1">
              <a:latin typeface="Arial"/>
            </a:endParaRPr>
          </a:p>
          <a:p>
            <a:pPr>
              <a:lnSpc>
                <a:spcPct val="100000"/>
              </a:lnSpc>
              <a:buNone/>
            </a:pPr>
            <a:endParaRPr lang="pt-BR" sz="6600" b="0" strike="noStrike" spc="-1">
              <a:latin typeface="Arial"/>
            </a:endParaRPr>
          </a:p>
          <a:p>
            <a:pPr>
              <a:lnSpc>
                <a:spcPct val="100000"/>
              </a:lnSpc>
              <a:buNone/>
            </a:pPr>
            <a:r>
              <a:rPr lang="pt-BR" sz="7200" b="1" strike="noStrike" spc="-1">
                <a:solidFill>
                  <a:srgbClr val="C00000"/>
                </a:solidFill>
                <a:latin typeface="Calibri"/>
                <a:ea typeface="DejaVu Sans"/>
              </a:rPr>
              <a:t>PREVENÇÃO...???</a:t>
            </a:r>
            <a:endParaRPr lang="pt-BR" sz="7200" b="0" strike="noStrike" spc="-1">
              <a:latin typeface="Arial"/>
            </a:endParaRPr>
          </a:p>
          <a:p>
            <a:pPr>
              <a:lnSpc>
                <a:spcPct val="100000"/>
              </a:lnSpc>
              <a:buNone/>
            </a:pPr>
            <a:endParaRPr lang="pt-BR" sz="7200" b="0" strike="noStrike" spc="-1">
              <a:latin typeface="Arial"/>
            </a:endParaRPr>
          </a:p>
          <a:p>
            <a:pPr marL="216000" indent="-216000">
              <a:lnSpc>
                <a:spcPct val="100000"/>
              </a:lnSpc>
              <a:buClr>
                <a:srgbClr val="000000"/>
              </a:buClr>
              <a:buFont typeface="Wingdings" charset="2"/>
              <a:buChar char=""/>
            </a:pPr>
            <a:r>
              <a:rPr lang="pt-BR" sz="4400" b="0" strike="noStrike" spc="-1">
                <a:solidFill>
                  <a:srgbClr val="000000"/>
                </a:solidFill>
                <a:latin typeface="Calibri"/>
                <a:ea typeface="DejaVu Sans"/>
              </a:rPr>
              <a:t>PREVENÇÃO PRIMÁRIA</a:t>
            </a:r>
            <a:endParaRPr lang="pt-BR" sz="4400" b="0" strike="noStrike" spc="-1">
              <a:latin typeface="Arial"/>
            </a:endParaRPr>
          </a:p>
          <a:p>
            <a:pPr marL="216000" indent="-216000">
              <a:lnSpc>
                <a:spcPct val="100000"/>
              </a:lnSpc>
              <a:buClr>
                <a:srgbClr val="000000"/>
              </a:buClr>
              <a:buFont typeface="Wingdings" charset="2"/>
              <a:buChar char=""/>
            </a:pPr>
            <a:r>
              <a:rPr lang="pt-BR" sz="4400" b="0" strike="noStrike" spc="-1">
                <a:solidFill>
                  <a:srgbClr val="000000"/>
                </a:solidFill>
                <a:latin typeface="Calibri"/>
                <a:ea typeface="DejaVu Sans"/>
              </a:rPr>
              <a:t>PREVENÇÃO SECUNDÁRIA</a:t>
            </a:r>
            <a:endParaRPr lang="pt-BR" sz="4400" b="0" strike="noStrike" spc="-1">
              <a:latin typeface="Arial"/>
            </a:endParaRPr>
          </a:p>
          <a:p>
            <a:pPr marL="216000" indent="-216000">
              <a:lnSpc>
                <a:spcPct val="100000"/>
              </a:lnSpc>
              <a:buClr>
                <a:srgbClr val="000000"/>
              </a:buClr>
              <a:buFont typeface="Wingdings" charset="2"/>
              <a:buChar char=""/>
            </a:pPr>
            <a:r>
              <a:rPr lang="pt-BR" sz="4400" b="0" strike="noStrike" spc="-1">
                <a:solidFill>
                  <a:srgbClr val="000000"/>
                </a:solidFill>
                <a:latin typeface="Calibri"/>
                <a:ea typeface="DejaVu Sans"/>
              </a:rPr>
              <a:t>PREVENÇÃO TERCIÁRIA</a:t>
            </a:r>
            <a:endParaRPr lang="pt-BR" sz="4400" b="0" strike="noStrike" spc="-1">
              <a:latin typeface="Arial"/>
            </a:endParaRPr>
          </a:p>
          <a:p>
            <a:pPr>
              <a:lnSpc>
                <a:spcPct val="100000"/>
              </a:lnSpc>
              <a:buNone/>
            </a:pPr>
            <a:endParaRPr lang="pt-BR" sz="4400" b="0" strike="noStrike" spc="-1">
              <a:latin typeface="Arial"/>
            </a:endParaRPr>
          </a:p>
          <a:p>
            <a:pPr>
              <a:lnSpc>
                <a:spcPct val="100000"/>
              </a:lnSpc>
              <a:buNone/>
            </a:pPr>
            <a:endParaRPr lang="pt-BR" sz="4400" b="0" strike="noStrike" spc="-1">
              <a:latin typeface="Arial"/>
            </a:endParaRPr>
          </a:p>
          <a:p>
            <a:pPr>
              <a:lnSpc>
                <a:spcPct val="100000"/>
              </a:lnSpc>
              <a:buNone/>
            </a:pPr>
            <a:endParaRPr lang="pt-BR" sz="4400" b="0" strike="noStrike" spc="-1">
              <a:latin typeface="Arial"/>
            </a:endParaRPr>
          </a:p>
        </p:txBody>
      </p:sp>
      <p:sp>
        <p:nvSpPr>
          <p:cNvPr id="104" name="Multiplicar 2"/>
          <p:cNvSpPr/>
          <p:nvPr/>
        </p:nvSpPr>
        <p:spPr>
          <a:xfrm>
            <a:off x="1080000" y="4860720"/>
            <a:ext cx="215280" cy="359280"/>
          </a:xfrm>
          <a:prstGeom prst="mathMultiply">
            <a:avLst>
              <a:gd name="adj1" fmla="val 23520"/>
            </a:avLst>
          </a:prstGeom>
          <a:solidFill>
            <a:srgbClr val="C00000"/>
          </a:solidFill>
          <a:ln>
            <a:solidFill>
              <a:srgbClr val="C00000"/>
            </a:solidFill>
            <a:round/>
          </a:ln>
        </p:spPr>
        <p:style>
          <a:lnRef idx="2">
            <a:schemeClr val="accent1">
              <a:shade val="50000"/>
            </a:schemeClr>
          </a:lnRef>
          <a:fillRef idx="1">
            <a:schemeClr val="accent1"/>
          </a:fillRef>
          <a:effectRef idx="0">
            <a:schemeClr val="accent1"/>
          </a:effectRef>
          <a:fontRef idx="minor"/>
        </p:style>
      </p:sp>
    </p:spTree>
  </p:cSld>
  <p:clrMapOvr>
    <a:masterClrMapping/>
  </p:clrMapOvr>
  <p:transition>
    <p:wip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 calcmode="lin" valueType="num">
                                      <p:cBhvr additive="repl">
                                        <p:cTn id="7" dur="500" fill="hold"/>
                                        <p:tgtEl>
                                          <p:spTgt spid="103">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3">
                                            <p:txEl>
                                              <p:pRg st="2" end="2"/>
                                            </p:txEl>
                                          </p:spTgt>
                                        </p:tgtEl>
                                        <p:attrNameLst>
                                          <p:attrName>style.visibility</p:attrName>
                                        </p:attrNameLst>
                                      </p:cBhvr>
                                      <p:to>
                                        <p:strVal val="visible"/>
                                      </p:to>
                                    </p:set>
                                    <p:anim calcmode="lin" valueType="num">
                                      <p:cBhvr additive="repl">
                                        <p:cTn id="13" dur="500" fill="hold"/>
                                        <p:tgtEl>
                                          <p:spTgt spid="103">
                                            <p:txEl>
                                              <p:pRg st="2" end="2"/>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1182</TotalTime>
  <Words>2128</Words>
  <Application>Microsoft Office PowerPoint</Application>
  <PresentationFormat>Apresentação na tela (4:3)</PresentationFormat>
  <Paragraphs>233</Paragraphs>
  <Slides>32</Slides>
  <Notes>0</Notes>
  <HiddenSlides>0</HiddenSlides>
  <MMClips>0</MMClips>
  <ScaleCrop>false</ScaleCrop>
  <HeadingPairs>
    <vt:vector size="6" baseType="variant">
      <vt:variant>
        <vt:lpstr>Fontes usadas</vt:lpstr>
      </vt:variant>
      <vt:variant>
        <vt:i4>12</vt:i4>
      </vt:variant>
      <vt:variant>
        <vt:lpstr>Tema</vt:lpstr>
      </vt:variant>
      <vt:variant>
        <vt:i4>2</vt:i4>
      </vt:variant>
      <vt:variant>
        <vt:lpstr>Títulos de slides</vt:lpstr>
      </vt:variant>
      <vt:variant>
        <vt:i4>32</vt:i4>
      </vt:variant>
    </vt:vector>
  </HeadingPairs>
  <TitlesOfParts>
    <vt:vector size="46" baseType="lpstr">
      <vt:lpstr>Microsoft YaHei</vt:lpstr>
      <vt:lpstr>NSimSun</vt:lpstr>
      <vt:lpstr>Arial</vt:lpstr>
      <vt:lpstr>Arial Rounded MT Bold</vt:lpstr>
      <vt:lpstr>Broadway</vt:lpstr>
      <vt:lpstr>Calibri</vt:lpstr>
      <vt:lpstr>David Libre</vt:lpstr>
      <vt:lpstr>DejaVu Sans</vt:lpstr>
      <vt:lpstr>Symbol</vt:lpstr>
      <vt:lpstr>Tahoma</vt:lpstr>
      <vt:lpstr>Times New Roman</vt:lpstr>
      <vt:lpstr>Wingdings</vt:lpstr>
      <vt:lpstr>Office Theme</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Usuário</dc:creator>
  <dc:description/>
  <cp:lastModifiedBy>MP</cp:lastModifiedBy>
  <cp:revision>15</cp:revision>
  <dcterms:created xsi:type="dcterms:W3CDTF">2019-11-04T01:36:53Z</dcterms:created>
  <dcterms:modified xsi:type="dcterms:W3CDTF">2023-04-19T11:32:19Z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Apresentação na tela (4:3)</vt:lpwstr>
  </property>
  <property fmtid="{D5CDD505-2E9C-101B-9397-08002B2CF9AE}" pid="4" name="Slides">
    <vt:i4>41</vt:i4>
  </property>
</Properties>
</file>