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54"/>
  </p:notesMasterIdLst>
  <p:sldIdLst>
    <p:sldId id="256" r:id="rId2"/>
    <p:sldId id="294" r:id="rId3"/>
    <p:sldId id="298" r:id="rId4"/>
    <p:sldId id="257" r:id="rId5"/>
    <p:sldId id="296" r:id="rId6"/>
    <p:sldId id="277" r:id="rId7"/>
    <p:sldId id="295" r:id="rId8"/>
    <p:sldId id="259" r:id="rId9"/>
    <p:sldId id="261" r:id="rId10"/>
    <p:sldId id="297" r:id="rId11"/>
    <p:sldId id="307" r:id="rId12"/>
    <p:sldId id="258" r:id="rId13"/>
    <p:sldId id="260" r:id="rId14"/>
    <p:sldId id="299" r:id="rId15"/>
    <p:sldId id="281" r:id="rId16"/>
    <p:sldId id="278" r:id="rId17"/>
    <p:sldId id="280" r:id="rId18"/>
    <p:sldId id="279" r:id="rId19"/>
    <p:sldId id="263" r:id="rId20"/>
    <p:sldId id="265" r:id="rId21"/>
    <p:sldId id="271" r:id="rId22"/>
    <p:sldId id="270" r:id="rId23"/>
    <p:sldId id="288" r:id="rId24"/>
    <p:sldId id="264" r:id="rId25"/>
    <p:sldId id="285" r:id="rId26"/>
    <p:sldId id="269" r:id="rId27"/>
    <p:sldId id="266" r:id="rId28"/>
    <p:sldId id="267" r:id="rId29"/>
    <p:sldId id="287" r:id="rId30"/>
    <p:sldId id="268" r:id="rId31"/>
    <p:sldId id="300" r:id="rId32"/>
    <p:sldId id="301" r:id="rId33"/>
    <p:sldId id="273" r:id="rId34"/>
    <p:sldId id="274" r:id="rId35"/>
    <p:sldId id="275" r:id="rId36"/>
    <p:sldId id="276" r:id="rId37"/>
    <p:sldId id="293" r:id="rId38"/>
    <p:sldId id="283" r:id="rId39"/>
    <p:sldId id="304" r:id="rId40"/>
    <p:sldId id="290" r:id="rId41"/>
    <p:sldId id="291" r:id="rId42"/>
    <p:sldId id="282" r:id="rId43"/>
    <p:sldId id="289" r:id="rId44"/>
    <p:sldId id="272" r:id="rId45"/>
    <p:sldId id="303" r:id="rId46"/>
    <p:sldId id="310" r:id="rId47"/>
    <p:sldId id="284" r:id="rId48"/>
    <p:sldId id="305" r:id="rId49"/>
    <p:sldId id="306" r:id="rId50"/>
    <p:sldId id="308" r:id="rId51"/>
    <p:sldId id="309" r:id="rId52"/>
    <p:sldId id="302" r:id="rId5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A893A-9529-4DC0-A30F-D3DA1EB10B5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t-BR"/>
        </a:p>
      </dgm:t>
    </dgm:pt>
    <dgm:pt modelId="{B5BBF9E0-BD0D-4A03-9E2C-ADA75959D392}">
      <dgm:prSet phldrT="[Texto]"/>
      <dgm:spPr/>
      <dgm:t>
        <a:bodyPr/>
        <a:lstStyle/>
        <a:p>
          <a:r>
            <a:rPr lang="pt-BR" dirty="0"/>
            <a:t>Constituição federal </a:t>
          </a:r>
        </a:p>
      </dgm:t>
    </dgm:pt>
    <dgm:pt modelId="{59DE5773-379A-4D8E-B19C-4790AF216FC1}" type="parTrans" cxnId="{BB92E5AB-8CEC-42FB-A700-1CF9BF2E4D42}">
      <dgm:prSet/>
      <dgm:spPr/>
      <dgm:t>
        <a:bodyPr/>
        <a:lstStyle/>
        <a:p>
          <a:endParaRPr lang="pt-BR"/>
        </a:p>
      </dgm:t>
    </dgm:pt>
    <dgm:pt modelId="{1B267EC0-2B4B-479C-86BB-F91577891EC3}" type="sibTrans" cxnId="{BB92E5AB-8CEC-42FB-A700-1CF9BF2E4D42}">
      <dgm:prSet/>
      <dgm:spPr/>
      <dgm:t>
        <a:bodyPr/>
        <a:lstStyle/>
        <a:p>
          <a:endParaRPr lang="pt-BR"/>
        </a:p>
      </dgm:t>
    </dgm:pt>
    <dgm:pt modelId="{2A3DAAC0-AE61-4F29-9BB7-FC7FAA89841B}">
      <dgm:prSet phldrT="[Texto]"/>
      <dgm:spPr>
        <a:solidFill>
          <a:schemeClr val="accent4">
            <a:lumMod val="75000"/>
          </a:schemeClr>
        </a:solidFill>
      </dgm:spPr>
      <dgm:t>
        <a:bodyPr/>
        <a:lstStyle/>
        <a:p>
          <a:r>
            <a:rPr lang="pt-BR" b="1" dirty="0"/>
            <a:t>ECA </a:t>
          </a:r>
        </a:p>
      </dgm:t>
    </dgm:pt>
    <dgm:pt modelId="{098DAD87-E813-4B3A-861E-E36E05A7904F}" type="parTrans" cxnId="{0CD736CE-FDE8-4F13-8F1B-449F86BF88DC}">
      <dgm:prSet/>
      <dgm:spPr/>
      <dgm:t>
        <a:bodyPr/>
        <a:lstStyle/>
        <a:p>
          <a:endParaRPr lang="pt-BR"/>
        </a:p>
      </dgm:t>
    </dgm:pt>
    <dgm:pt modelId="{26AB0762-D24A-40F4-8C35-2DD126F18036}" type="sibTrans" cxnId="{0CD736CE-FDE8-4F13-8F1B-449F86BF88DC}">
      <dgm:prSet/>
      <dgm:spPr/>
      <dgm:t>
        <a:bodyPr/>
        <a:lstStyle/>
        <a:p>
          <a:endParaRPr lang="pt-BR"/>
        </a:p>
      </dgm:t>
    </dgm:pt>
    <dgm:pt modelId="{0B98EBFD-3B79-441E-B9EC-9A2F29322943}">
      <dgm:prSet phldrT="[Texto]"/>
      <dgm:spPr>
        <a:solidFill>
          <a:schemeClr val="accent3"/>
        </a:solidFill>
      </dgm:spPr>
      <dgm:t>
        <a:bodyPr/>
        <a:lstStyle/>
        <a:p>
          <a:r>
            <a:rPr lang="pt-BR" b="1" dirty="0"/>
            <a:t>Lei do Menino Bernardo</a:t>
          </a:r>
        </a:p>
      </dgm:t>
    </dgm:pt>
    <dgm:pt modelId="{0C863A77-B0A8-4F09-8E5B-0CAB5F15FE71}" type="parTrans" cxnId="{B798289C-37D7-4527-A8FD-DFC2D70C5B92}">
      <dgm:prSet/>
      <dgm:spPr/>
      <dgm:t>
        <a:bodyPr/>
        <a:lstStyle/>
        <a:p>
          <a:endParaRPr lang="pt-BR"/>
        </a:p>
      </dgm:t>
    </dgm:pt>
    <dgm:pt modelId="{45392F83-2AC5-4A63-B3C1-C5ECB27C2A39}" type="sibTrans" cxnId="{B798289C-37D7-4527-A8FD-DFC2D70C5B92}">
      <dgm:prSet/>
      <dgm:spPr/>
      <dgm:t>
        <a:bodyPr/>
        <a:lstStyle/>
        <a:p>
          <a:endParaRPr lang="pt-BR"/>
        </a:p>
      </dgm:t>
    </dgm:pt>
    <dgm:pt modelId="{50A2B3E8-CAFC-4EBA-AADD-501FEAEEC0CD}">
      <dgm:prSet phldrT="[Texto]"/>
      <dgm:spPr>
        <a:solidFill>
          <a:schemeClr val="accent2">
            <a:lumMod val="75000"/>
          </a:schemeClr>
        </a:solidFill>
      </dgm:spPr>
      <dgm:t>
        <a:bodyPr/>
        <a:lstStyle/>
        <a:p>
          <a:r>
            <a:rPr lang="pt-BR" b="1" dirty="0"/>
            <a:t>Lei Henry Borel </a:t>
          </a:r>
        </a:p>
      </dgm:t>
    </dgm:pt>
    <dgm:pt modelId="{F81F511F-D9B8-493E-B8C1-95B621082E4B}" type="parTrans" cxnId="{2B9D8307-6AA9-4BCF-ACAD-4E8FD718D465}">
      <dgm:prSet/>
      <dgm:spPr/>
      <dgm:t>
        <a:bodyPr/>
        <a:lstStyle/>
        <a:p>
          <a:endParaRPr lang="pt-BR"/>
        </a:p>
      </dgm:t>
    </dgm:pt>
    <dgm:pt modelId="{019B0F28-9BD8-4294-AB0A-A872B4C85FA3}" type="sibTrans" cxnId="{2B9D8307-6AA9-4BCF-ACAD-4E8FD718D465}">
      <dgm:prSet/>
      <dgm:spPr/>
      <dgm:t>
        <a:bodyPr/>
        <a:lstStyle/>
        <a:p>
          <a:endParaRPr lang="pt-BR"/>
        </a:p>
      </dgm:t>
    </dgm:pt>
    <dgm:pt modelId="{FDB87E60-2979-4E25-90FB-A51E5A6FE0D2}">
      <dgm:prSet phldrT="[Texto]"/>
      <dgm:spPr>
        <a:solidFill>
          <a:schemeClr val="accent3">
            <a:lumMod val="75000"/>
          </a:schemeClr>
        </a:solidFill>
      </dgm:spPr>
      <dgm:t>
        <a:bodyPr/>
        <a:lstStyle/>
        <a:p>
          <a:r>
            <a:rPr lang="pt-BR" b="1" dirty="0"/>
            <a:t>Lei da escuta especializada e do depoimento especial </a:t>
          </a:r>
        </a:p>
      </dgm:t>
    </dgm:pt>
    <dgm:pt modelId="{B1D08E70-280F-41B7-AB75-7046F8AAD742}" type="parTrans" cxnId="{6A1C7CCE-A2A7-4EB7-9497-A08E274BE3C2}">
      <dgm:prSet/>
      <dgm:spPr/>
      <dgm:t>
        <a:bodyPr/>
        <a:lstStyle/>
        <a:p>
          <a:endParaRPr lang="pt-BR"/>
        </a:p>
      </dgm:t>
    </dgm:pt>
    <dgm:pt modelId="{77C08BD3-95E6-4E85-B04E-3CB6795B633A}" type="sibTrans" cxnId="{6A1C7CCE-A2A7-4EB7-9497-A08E274BE3C2}">
      <dgm:prSet/>
      <dgm:spPr/>
      <dgm:t>
        <a:bodyPr/>
        <a:lstStyle/>
        <a:p>
          <a:endParaRPr lang="pt-BR"/>
        </a:p>
      </dgm:t>
    </dgm:pt>
    <dgm:pt modelId="{21EBAC5C-DE96-4822-B5CC-572E61B39F5E}" type="pres">
      <dgm:prSet presAssocID="{05CA893A-9529-4DC0-A30F-D3DA1EB10B54}" presName="Name0" presStyleCnt="0">
        <dgm:presLayoutVars>
          <dgm:chPref val="1"/>
          <dgm:dir/>
          <dgm:animOne val="branch"/>
          <dgm:animLvl val="lvl"/>
          <dgm:resizeHandles val="exact"/>
        </dgm:presLayoutVars>
      </dgm:prSet>
      <dgm:spPr/>
    </dgm:pt>
    <dgm:pt modelId="{7BDA8EBB-28B8-46EF-86DB-029BB2302045}" type="pres">
      <dgm:prSet presAssocID="{B5BBF9E0-BD0D-4A03-9E2C-ADA75959D392}" presName="root1" presStyleCnt="0"/>
      <dgm:spPr/>
    </dgm:pt>
    <dgm:pt modelId="{294564C9-525A-465A-AD83-57C23536CE00}" type="pres">
      <dgm:prSet presAssocID="{B5BBF9E0-BD0D-4A03-9E2C-ADA75959D392}" presName="LevelOneTextNode" presStyleLbl="node0" presStyleIdx="0" presStyleCnt="1">
        <dgm:presLayoutVars>
          <dgm:chPref val="3"/>
        </dgm:presLayoutVars>
      </dgm:prSet>
      <dgm:spPr/>
    </dgm:pt>
    <dgm:pt modelId="{EC1F7753-0832-4190-B8C2-4200A0860BFD}" type="pres">
      <dgm:prSet presAssocID="{B5BBF9E0-BD0D-4A03-9E2C-ADA75959D392}" presName="level2hierChild" presStyleCnt="0"/>
      <dgm:spPr/>
    </dgm:pt>
    <dgm:pt modelId="{018218F9-F761-4E1F-919C-40A0402A0820}" type="pres">
      <dgm:prSet presAssocID="{098DAD87-E813-4B3A-861E-E36E05A7904F}" presName="conn2-1" presStyleLbl="parChTrans1D2" presStyleIdx="0" presStyleCnt="4"/>
      <dgm:spPr/>
    </dgm:pt>
    <dgm:pt modelId="{54B15400-7258-4FF4-93DE-F5F53CD4A5BE}" type="pres">
      <dgm:prSet presAssocID="{098DAD87-E813-4B3A-861E-E36E05A7904F}" presName="connTx" presStyleLbl="parChTrans1D2" presStyleIdx="0" presStyleCnt="4"/>
      <dgm:spPr/>
    </dgm:pt>
    <dgm:pt modelId="{A939C97E-6DFA-473B-AE38-360CF685D950}" type="pres">
      <dgm:prSet presAssocID="{2A3DAAC0-AE61-4F29-9BB7-FC7FAA89841B}" presName="root2" presStyleCnt="0"/>
      <dgm:spPr/>
    </dgm:pt>
    <dgm:pt modelId="{6D55A21A-5A1E-4E7B-B8A8-A80C97A33E0D}" type="pres">
      <dgm:prSet presAssocID="{2A3DAAC0-AE61-4F29-9BB7-FC7FAA89841B}" presName="LevelTwoTextNode" presStyleLbl="node2" presStyleIdx="0" presStyleCnt="4" custScaleX="122200" custLinFactNeighborX="-1247" custLinFactNeighborY="-3404">
        <dgm:presLayoutVars>
          <dgm:chPref val="3"/>
        </dgm:presLayoutVars>
      </dgm:prSet>
      <dgm:spPr/>
    </dgm:pt>
    <dgm:pt modelId="{8D891715-2AC5-41F0-A71E-6AFFB6E22592}" type="pres">
      <dgm:prSet presAssocID="{2A3DAAC0-AE61-4F29-9BB7-FC7FAA89841B}" presName="level3hierChild" presStyleCnt="0"/>
      <dgm:spPr/>
    </dgm:pt>
    <dgm:pt modelId="{E8E088E0-26ED-4597-A392-39C9A3A4F8F4}" type="pres">
      <dgm:prSet presAssocID="{0C863A77-B0A8-4F09-8E5B-0CAB5F15FE71}" presName="conn2-1" presStyleLbl="parChTrans1D2" presStyleIdx="1" presStyleCnt="4"/>
      <dgm:spPr/>
    </dgm:pt>
    <dgm:pt modelId="{DFDB83FD-1F0B-46AD-86DA-5BE95DC2E136}" type="pres">
      <dgm:prSet presAssocID="{0C863A77-B0A8-4F09-8E5B-0CAB5F15FE71}" presName="connTx" presStyleLbl="parChTrans1D2" presStyleIdx="1" presStyleCnt="4"/>
      <dgm:spPr/>
    </dgm:pt>
    <dgm:pt modelId="{7F016CD1-3170-4DB8-B751-2026EB7849E7}" type="pres">
      <dgm:prSet presAssocID="{0B98EBFD-3B79-441E-B9EC-9A2F29322943}" presName="root2" presStyleCnt="0"/>
      <dgm:spPr/>
    </dgm:pt>
    <dgm:pt modelId="{F5C97596-9FDB-49D6-B069-81477254A58A}" type="pres">
      <dgm:prSet presAssocID="{0B98EBFD-3B79-441E-B9EC-9A2F29322943}" presName="LevelTwoTextNode" presStyleLbl="node2" presStyleIdx="1" presStyleCnt="4" custScaleX="122200">
        <dgm:presLayoutVars>
          <dgm:chPref val="3"/>
        </dgm:presLayoutVars>
      </dgm:prSet>
      <dgm:spPr/>
    </dgm:pt>
    <dgm:pt modelId="{7D973639-D379-4715-876D-14631F3FA86C}" type="pres">
      <dgm:prSet presAssocID="{0B98EBFD-3B79-441E-B9EC-9A2F29322943}" presName="level3hierChild" presStyleCnt="0"/>
      <dgm:spPr/>
    </dgm:pt>
    <dgm:pt modelId="{0825E9CC-B791-4054-8771-26608AC6323F}" type="pres">
      <dgm:prSet presAssocID="{B1D08E70-280F-41B7-AB75-7046F8AAD742}" presName="conn2-1" presStyleLbl="parChTrans1D2" presStyleIdx="2" presStyleCnt="4"/>
      <dgm:spPr/>
    </dgm:pt>
    <dgm:pt modelId="{AC345307-F542-4EBC-B4FC-5030E3D72E2F}" type="pres">
      <dgm:prSet presAssocID="{B1D08E70-280F-41B7-AB75-7046F8AAD742}" presName="connTx" presStyleLbl="parChTrans1D2" presStyleIdx="2" presStyleCnt="4"/>
      <dgm:spPr/>
    </dgm:pt>
    <dgm:pt modelId="{31FF00D6-06CF-4503-A21C-14E9AE772179}" type="pres">
      <dgm:prSet presAssocID="{FDB87E60-2979-4E25-90FB-A51E5A6FE0D2}" presName="root2" presStyleCnt="0"/>
      <dgm:spPr/>
    </dgm:pt>
    <dgm:pt modelId="{A96B26D7-92F1-45B5-8D5D-4F5AC0BAF634}" type="pres">
      <dgm:prSet presAssocID="{FDB87E60-2979-4E25-90FB-A51E5A6FE0D2}" presName="LevelTwoTextNode" presStyleLbl="node2" presStyleIdx="2" presStyleCnt="4" custScaleX="122200">
        <dgm:presLayoutVars>
          <dgm:chPref val="3"/>
        </dgm:presLayoutVars>
      </dgm:prSet>
      <dgm:spPr/>
    </dgm:pt>
    <dgm:pt modelId="{83CA3A2C-0EF1-43B5-9F68-010313C1B3F3}" type="pres">
      <dgm:prSet presAssocID="{FDB87E60-2979-4E25-90FB-A51E5A6FE0D2}" presName="level3hierChild" presStyleCnt="0"/>
      <dgm:spPr/>
    </dgm:pt>
    <dgm:pt modelId="{74A2B08E-51B1-439A-8584-3038F368B2E3}" type="pres">
      <dgm:prSet presAssocID="{F81F511F-D9B8-493E-B8C1-95B621082E4B}" presName="conn2-1" presStyleLbl="parChTrans1D2" presStyleIdx="3" presStyleCnt="4"/>
      <dgm:spPr/>
    </dgm:pt>
    <dgm:pt modelId="{ABD119B7-948A-46A3-932F-6E1E130FE6F7}" type="pres">
      <dgm:prSet presAssocID="{F81F511F-D9B8-493E-B8C1-95B621082E4B}" presName="connTx" presStyleLbl="parChTrans1D2" presStyleIdx="3" presStyleCnt="4"/>
      <dgm:spPr/>
    </dgm:pt>
    <dgm:pt modelId="{72F3BCA0-8D63-4533-BB5F-A15846E784BB}" type="pres">
      <dgm:prSet presAssocID="{50A2B3E8-CAFC-4EBA-AADD-501FEAEEC0CD}" presName="root2" presStyleCnt="0"/>
      <dgm:spPr/>
    </dgm:pt>
    <dgm:pt modelId="{6A9F2FD0-7C9E-45A9-BE36-9CED354A37C8}" type="pres">
      <dgm:prSet presAssocID="{50A2B3E8-CAFC-4EBA-AADD-501FEAEEC0CD}" presName="LevelTwoTextNode" presStyleLbl="node2" presStyleIdx="3" presStyleCnt="4" custScaleX="122200">
        <dgm:presLayoutVars>
          <dgm:chPref val="3"/>
        </dgm:presLayoutVars>
      </dgm:prSet>
      <dgm:spPr/>
    </dgm:pt>
    <dgm:pt modelId="{284C4AC8-3306-4BE0-B6FF-758953D909AC}" type="pres">
      <dgm:prSet presAssocID="{50A2B3E8-CAFC-4EBA-AADD-501FEAEEC0CD}" presName="level3hierChild" presStyleCnt="0"/>
      <dgm:spPr/>
    </dgm:pt>
  </dgm:ptLst>
  <dgm:cxnLst>
    <dgm:cxn modelId="{2B9D8307-6AA9-4BCF-ACAD-4E8FD718D465}" srcId="{B5BBF9E0-BD0D-4A03-9E2C-ADA75959D392}" destId="{50A2B3E8-CAFC-4EBA-AADD-501FEAEEC0CD}" srcOrd="3" destOrd="0" parTransId="{F81F511F-D9B8-493E-B8C1-95B621082E4B}" sibTransId="{019B0F28-9BD8-4294-AB0A-A872B4C85FA3}"/>
    <dgm:cxn modelId="{76C4292E-7E28-4E20-903C-5240735483ED}" type="presOf" srcId="{FDB87E60-2979-4E25-90FB-A51E5A6FE0D2}" destId="{A96B26D7-92F1-45B5-8D5D-4F5AC0BAF634}" srcOrd="0" destOrd="0" presId="urn:microsoft.com/office/officeart/2008/layout/HorizontalMultiLevelHierarchy"/>
    <dgm:cxn modelId="{D48AC25E-A38F-4B8E-95D9-B53AE6EEDFB6}" type="presOf" srcId="{B5BBF9E0-BD0D-4A03-9E2C-ADA75959D392}" destId="{294564C9-525A-465A-AD83-57C23536CE00}" srcOrd="0" destOrd="0" presId="urn:microsoft.com/office/officeart/2008/layout/HorizontalMultiLevelHierarchy"/>
    <dgm:cxn modelId="{09576C4B-03F6-4649-9813-CA1AE15EB03A}" type="presOf" srcId="{F81F511F-D9B8-493E-B8C1-95B621082E4B}" destId="{74A2B08E-51B1-439A-8584-3038F368B2E3}" srcOrd="0" destOrd="0" presId="urn:microsoft.com/office/officeart/2008/layout/HorizontalMultiLevelHierarchy"/>
    <dgm:cxn modelId="{43B49650-FC97-411D-B5F5-5E0E61E03042}" type="presOf" srcId="{2A3DAAC0-AE61-4F29-9BB7-FC7FAA89841B}" destId="{6D55A21A-5A1E-4E7B-B8A8-A80C97A33E0D}" srcOrd="0" destOrd="0" presId="urn:microsoft.com/office/officeart/2008/layout/HorizontalMultiLevelHierarchy"/>
    <dgm:cxn modelId="{71F11475-D24F-41D5-9922-78E77950F189}" type="presOf" srcId="{B1D08E70-280F-41B7-AB75-7046F8AAD742}" destId="{AC345307-F542-4EBC-B4FC-5030E3D72E2F}" srcOrd="1" destOrd="0" presId="urn:microsoft.com/office/officeart/2008/layout/HorizontalMultiLevelHierarchy"/>
    <dgm:cxn modelId="{92D07E8E-4A35-47B7-ABD4-046B78969260}" type="presOf" srcId="{0C863A77-B0A8-4F09-8E5B-0CAB5F15FE71}" destId="{E8E088E0-26ED-4597-A392-39C9A3A4F8F4}" srcOrd="0" destOrd="0" presId="urn:microsoft.com/office/officeart/2008/layout/HorizontalMultiLevelHierarchy"/>
    <dgm:cxn modelId="{72B82293-B267-4C2D-973A-0A9C4BDF1CBF}" type="presOf" srcId="{05CA893A-9529-4DC0-A30F-D3DA1EB10B54}" destId="{21EBAC5C-DE96-4822-B5CC-572E61B39F5E}" srcOrd="0" destOrd="0" presId="urn:microsoft.com/office/officeart/2008/layout/HorizontalMultiLevelHierarchy"/>
    <dgm:cxn modelId="{B798289C-37D7-4527-A8FD-DFC2D70C5B92}" srcId="{B5BBF9E0-BD0D-4A03-9E2C-ADA75959D392}" destId="{0B98EBFD-3B79-441E-B9EC-9A2F29322943}" srcOrd="1" destOrd="0" parTransId="{0C863A77-B0A8-4F09-8E5B-0CAB5F15FE71}" sibTransId="{45392F83-2AC5-4A63-B3C1-C5ECB27C2A39}"/>
    <dgm:cxn modelId="{D5EC07A8-B33B-474F-BDE2-052A7EC93C08}" type="presOf" srcId="{098DAD87-E813-4B3A-861E-E36E05A7904F}" destId="{54B15400-7258-4FF4-93DE-F5F53CD4A5BE}" srcOrd="1" destOrd="0" presId="urn:microsoft.com/office/officeart/2008/layout/HorizontalMultiLevelHierarchy"/>
    <dgm:cxn modelId="{BB92E5AB-8CEC-42FB-A700-1CF9BF2E4D42}" srcId="{05CA893A-9529-4DC0-A30F-D3DA1EB10B54}" destId="{B5BBF9E0-BD0D-4A03-9E2C-ADA75959D392}" srcOrd="0" destOrd="0" parTransId="{59DE5773-379A-4D8E-B19C-4790AF216FC1}" sibTransId="{1B267EC0-2B4B-479C-86BB-F91577891EC3}"/>
    <dgm:cxn modelId="{256840C3-1B96-44C2-A4DC-ECB80DAF7B3F}" type="presOf" srcId="{098DAD87-E813-4B3A-861E-E36E05A7904F}" destId="{018218F9-F761-4E1F-919C-40A0402A0820}" srcOrd="0" destOrd="0" presId="urn:microsoft.com/office/officeart/2008/layout/HorizontalMultiLevelHierarchy"/>
    <dgm:cxn modelId="{00D4B9C4-B210-4A8F-85FC-A1C024FB56D1}" type="presOf" srcId="{50A2B3E8-CAFC-4EBA-AADD-501FEAEEC0CD}" destId="{6A9F2FD0-7C9E-45A9-BE36-9CED354A37C8}" srcOrd="0" destOrd="0" presId="urn:microsoft.com/office/officeart/2008/layout/HorizontalMultiLevelHierarchy"/>
    <dgm:cxn modelId="{AA9D59C7-D4AA-4A7E-8E89-3D2A88517D19}" type="presOf" srcId="{B1D08E70-280F-41B7-AB75-7046F8AAD742}" destId="{0825E9CC-B791-4054-8771-26608AC6323F}" srcOrd="0" destOrd="0" presId="urn:microsoft.com/office/officeart/2008/layout/HorizontalMultiLevelHierarchy"/>
    <dgm:cxn modelId="{0CD736CE-FDE8-4F13-8F1B-449F86BF88DC}" srcId="{B5BBF9E0-BD0D-4A03-9E2C-ADA75959D392}" destId="{2A3DAAC0-AE61-4F29-9BB7-FC7FAA89841B}" srcOrd="0" destOrd="0" parTransId="{098DAD87-E813-4B3A-861E-E36E05A7904F}" sibTransId="{26AB0762-D24A-40F4-8C35-2DD126F18036}"/>
    <dgm:cxn modelId="{6A1C7CCE-A2A7-4EB7-9497-A08E274BE3C2}" srcId="{B5BBF9E0-BD0D-4A03-9E2C-ADA75959D392}" destId="{FDB87E60-2979-4E25-90FB-A51E5A6FE0D2}" srcOrd="2" destOrd="0" parTransId="{B1D08E70-280F-41B7-AB75-7046F8AAD742}" sibTransId="{77C08BD3-95E6-4E85-B04E-3CB6795B633A}"/>
    <dgm:cxn modelId="{00BC52D8-B0F7-42DC-9820-36C25B7CE6CF}" type="presOf" srcId="{0C863A77-B0A8-4F09-8E5B-0CAB5F15FE71}" destId="{DFDB83FD-1F0B-46AD-86DA-5BE95DC2E136}" srcOrd="1" destOrd="0" presId="urn:microsoft.com/office/officeart/2008/layout/HorizontalMultiLevelHierarchy"/>
    <dgm:cxn modelId="{93C01CE7-3E7A-44A7-A909-CD9AA5CA85D9}" type="presOf" srcId="{F81F511F-D9B8-493E-B8C1-95B621082E4B}" destId="{ABD119B7-948A-46A3-932F-6E1E130FE6F7}" srcOrd="1" destOrd="0" presId="urn:microsoft.com/office/officeart/2008/layout/HorizontalMultiLevelHierarchy"/>
    <dgm:cxn modelId="{81E7E0FC-5221-46D5-A0BE-B30E251C7818}" type="presOf" srcId="{0B98EBFD-3B79-441E-B9EC-9A2F29322943}" destId="{F5C97596-9FDB-49D6-B069-81477254A58A}" srcOrd="0" destOrd="0" presId="urn:microsoft.com/office/officeart/2008/layout/HorizontalMultiLevelHierarchy"/>
    <dgm:cxn modelId="{B50E7E2C-8BD8-4BB1-BE28-1F2826157485}" type="presParOf" srcId="{21EBAC5C-DE96-4822-B5CC-572E61B39F5E}" destId="{7BDA8EBB-28B8-46EF-86DB-029BB2302045}" srcOrd="0" destOrd="0" presId="urn:microsoft.com/office/officeart/2008/layout/HorizontalMultiLevelHierarchy"/>
    <dgm:cxn modelId="{EEE68221-B792-4379-BAF0-FC20C74B12B8}" type="presParOf" srcId="{7BDA8EBB-28B8-46EF-86DB-029BB2302045}" destId="{294564C9-525A-465A-AD83-57C23536CE00}" srcOrd="0" destOrd="0" presId="urn:microsoft.com/office/officeart/2008/layout/HorizontalMultiLevelHierarchy"/>
    <dgm:cxn modelId="{90971045-E2BA-4849-9DE4-8CC73FE34F6B}" type="presParOf" srcId="{7BDA8EBB-28B8-46EF-86DB-029BB2302045}" destId="{EC1F7753-0832-4190-B8C2-4200A0860BFD}" srcOrd="1" destOrd="0" presId="urn:microsoft.com/office/officeart/2008/layout/HorizontalMultiLevelHierarchy"/>
    <dgm:cxn modelId="{91215A4C-5914-44E4-AF8C-F35B2F70CC81}" type="presParOf" srcId="{EC1F7753-0832-4190-B8C2-4200A0860BFD}" destId="{018218F9-F761-4E1F-919C-40A0402A0820}" srcOrd="0" destOrd="0" presId="urn:microsoft.com/office/officeart/2008/layout/HorizontalMultiLevelHierarchy"/>
    <dgm:cxn modelId="{92605D8F-1D3C-4BD0-94B8-EBC52D76C597}" type="presParOf" srcId="{018218F9-F761-4E1F-919C-40A0402A0820}" destId="{54B15400-7258-4FF4-93DE-F5F53CD4A5BE}" srcOrd="0" destOrd="0" presId="urn:microsoft.com/office/officeart/2008/layout/HorizontalMultiLevelHierarchy"/>
    <dgm:cxn modelId="{82322C27-DBE0-4C99-9156-E55F4F6BF4D3}" type="presParOf" srcId="{EC1F7753-0832-4190-B8C2-4200A0860BFD}" destId="{A939C97E-6DFA-473B-AE38-360CF685D950}" srcOrd="1" destOrd="0" presId="urn:microsoft.com/office/officeart/2008/layout/HorizontalMultiLevelHierarchy"/>
    <dgm:cxn modelId="{44442899-94F0-42F0-9E84-85021F8064A2}" type="presParOf" srcId="{A939C97E-6DFA-473B-AE38-360CF685D950}" destId="{6D55A21A-5A1E-4E7B-B8A8-A80C97A33E0D}" srcOrd="0" destOrd="0" presId="urn:microsoft.com/office/officeart/2008/layout/HorizontalMultiLevelHierarchy"/>
    <dgm:cxn modelId="{9D3D828B-2349-4DF8-AC69-B9788546B106}" type="presParOf" srcId="{A939C97E-6DFA-473B-AE38-360CF685D950}" destId="{8D891715-2AC5-41F0-A71E-6AFFB6E22592}" srcOrd="1" destOrd="0" presId="urn:microsoft.com/office/officeart/2008/layout/HorizontalMultiLevelHierarchy"/>
    <dgm:cxn modelId="{170387F6-1FDE-418B-808C-4515908A2D02}" type="presParOf" srcId="{EC1F7753-0832-4190-B8C2-4200A0860BFD}" destId="{E8E088E0-26ED-4597-A392-39C9A3A4F8F4}" srcOrd="2" destOrd="0" presId="urn:microsoft.com/office/officeart/2008/layout/HorizontalMultiLevelHierarchy"/>
    <dgm:cxn modelId="{ECC261CE-388B-4A40-AFB4-D83EC6E7B3E3}" type="presParOf" srcId="{E8E088E0-26ED-4597-A392-39C9A3A4F8F4}" destId="{DFDB83FD-1F0B-46AD-86DA-5BE95DC2E136}" srcOrd="0" destOrd="0" presId="urn:microsoft.com/office/officeart/2008/layout/HorizontalMultiLevelHierarchy"/>
    <dgm:cxn modelId="{7332352F-94B5-4110-8E35-465BFDE91C59}" type="presParOf" srcId="{EC1F7753-0832-4190-B8C2-4200A0860BFD}" destId="{7F016CD1-3170-4DB8-B751-2026EB7849E7}" srcOrd="3" destOrd="0" presId="urn:microsoft.com/office/officeart/2008/layout/HorizontalMultiLevelHierarchy"/>
    <dgm:cxn modelId="{F7D9F7DC-01F1-4F2E-94E9-D00CD5FCE3BD}" type="presParOf" srcId="{7F016CD1-3170-4DB8-B751-2026EB7849E7}" destId="{F5C97596-9FDB-49D6-B069-81477254A58A}" srcOrd="0" destOrd="0" presId="urn:microsoft.com/office/officeart/2008/layout/HorizontalMultiLevelHierarchy"/>
    <dgm:cxn modelId="{E501FB12-C62D-4F87-90AB-E38DC8E13145}" type="presParOf" srcId="{7F016CD1-3170-4DB8-B751-2026EB7849E7}" destId="{7D973639-D379-4715-876D-14631F3FA86C}" srcOrd="1" destOrd="0" presId="urn:microsoft.com/office/officeart/2008/layout/HorizontalMultiLevelHierarchy"/>
    <dgm:cxn modelId="{D690F5D9-082B-47CF-BFA9-23D38DDEA2EE}" type="presParOf" srcId="{EC1F7753-0832-4190-B8C2-4200A0860BFD}" destId="{0825E9CC-B791-4054-8771-26608AC6323F}" srcOrd="4" destOrd="0" presId="urn:microsoft.com/office/officeart/2008/layout/HorizontalMultiLevelHierarchy"/>
    <dgm:cxn modelId="{963E0E34-62A2-4C2F-A61A-0EB6D92EAB3C}" type="presParOf" srcId="{0825E9CC-B791-4054-8771-26608AC6323F}" destId="{AC345307-F542-4EBC-B4FC-5030E3D72E2F}" srcOrd="0" destOrd="0" presId="urn:microsoft.com/office/officeart/2008/layout/HorizontalMultiLevelHierarchy"/>
    <dgm:cxn modelId="{9F573DBE-16F6-48DC-A95D-E66CE2A25DF8}" type="presParOf" srcId="{EC1F7753-0832-4190-B8C2-4200A0860BFD}" destId="{31FF00D6-06CF-4503-A21C-14E9AE772179}" srcOrd="5" destOrd="0" presId="urn:microsoft.com/office/officeart/2008/layout/HorizontalMultiLevelHierarchy"/>
    <dgm:cxn modelId="{9DE69763-A8AE-4D87-9EC0-6CAE5C5C7595}" type="presParOf" srcId="{31FF00D6-06CF-4503-A21C-14E9AE772179}" destId="{A96B26D7-92F1-45B5-8D5D-4F5AC0BAF634}" srcOrd="0" destOrd="0" presId="urn:microsoft.com/office/officeart/2008/layout/HorizontalMultiLevelHierarchy"/>
    <dgm:cxn modelId="{8F7E3B88-ED68-4949-A20B-645611C3829F}" type="presParOf" srcId="{31FF00D6-06CF-4503-A21C-14E9AE772179}" destId="{83CA3A2C-0EF1-43B5-9F68-010313C1B3F3}" srcOrd="1" destOrd="0" presId="urn:microsoft.com/office/officeart/2008/layout/HorizontalMultiLevelHierarchy"/>
    <dgm:cxn modelId="{10F99930-D0E0-43EE-9305-E749903C5465}" type="presParOf" srcId="{EC1F7753-0832-4190-B8C2-4200A0860BFD}" destId="{74A2B08E-51B1-439A-8584-3038F368B2E3}" srcOrd="6" destOrd="0" presId="urn:microsoft.com/office/officeart/2008/layout/HorizontalMultiLevelHierarchy"/>
    <dgm:cxn modelId="{BC4B4574-2AC9-4A08-92C3-265A02444706}" type="presParOf" srcId="{74A2B08E-51B1-439A-8584-3038F368B2E3}" destId="{ABD119B7-948A-46A3-932F-6E1E130FE6F7}" srcOrd="0" destOrd="0" presId="urn:microsoft.com/office/officeart/2008/layout/HorizontalMultiLevelHierarchy"/>
    <dgm:cxn modelId="{128B36AA-7884-4D18-925E-7844ECDC10B3}" type="presParOf" srcId="{EC1F7753-0832-4190-B8C2-4200A0860BFD}" destId="{72F3BCA0-8D63-4533-BB5F-A15846E784BB}" srcOrd="7" destOrd="0" presId="urn:microsoft.com/office/officeart/2008/layout/HorizontalMultiLevelHierarchy"/>
    <dgm:cxn modelId="{BA86E025-33FB-4094-BAB1-11A7FF5E9100}" type="presParOf" srcId="{72F3BCA0-8D63-4533-BB5F-A15846E784BB}" destId="{6A9F2FD0-7C9E-45A9-BE36-9CED354A37C8}" srcOrd="0" destOrd="0" presId="urn:microsoft.com/office/officeart/2008/layout/HorizontalMultiLevelHierarchy"/>
    <dgm:cxn modelId="{D5EFB1E3-84CC-41D4-914B-FBF632B70B1C}" type="presParOf" srcId="{72F3BCA0-8D63-4533-BB5F-A15846E784BB}" destId="{284C4AC8-3306-4BE0-B6FF-758953D909A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91610-E0FB-4E4F-AE4D-5E9DFF0D0E3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B5CBE04-A08A-4A58-9420-9CEE67ED753B}">
      <dgm:prSet/>
      <dgm:spPr/>
      <dgm:t>
        <a:bodyPr/>
        <a:lstStyle/>
        <a:p>
          <a:r>
            <a:rPr lang="pt-BR" b="1"/>
            <a:t>Lei nº 13.010, de 26 de Junho de 2014 - Lei Menino Bernardo; Lei da Palmada; Lei do Menino Bernardo</a:t>
          </a:r>
          <a:endParaRPr lang="en-US"/>
        </a:p>
      </dgm:t>
    </dgm:pt>
    <dgm:pt modelId="{76448B26-69BA-4652-B9E6-A17CBA7CE515}" type="parTrans" cxnId="{AC39956E-221E-4150-9A83-A1E05790CA98}">
      <dgm:prSet/>
      <dgm:spPr/>
      <dgm:t>
        <a:bodyPr/>
        <a:lstStyle/>
        <a:p>
          <a:endParaRPr lang="en-US"/>
        </a:p>
      </dgm:t>
    </dgm:pt>
    <dgm:pt modelId="{8FA2BB9B-B3D3-4CA9-967C-8F27F31451B3}" type="sibTrans" cxnId="{AC39956E-221E-4150-9A83-A1E05790CA98}">
      <dgm:prSet/>
      <dgm:spPr/>
      <dgm:t>
        <a:bodyPr/>
        <a:lstStyle/>
        <a:p>
          <a:endParaRPr lang="en-US"/>
        </a:p>
      </dgm:t>
    </dgm:pt>
    <dgm:pt modelId="{B913BAFF-B629-4EEE-A8C5-1B82C174A98A}">
      <dgm:prSet/>
      <dgm:spPr/>
      <dgm:t>
        <a:bodyPr/>
        <a:lstStyle/>
        <a:p>
          <a:r>
            <a:rPr lang="pt-BR" b="1"/>
            <a:t>LEI Nº 13.431, DE 4 DE ABRIL DE 2017. – Escuta especializada e depoimento especial </a:t>
          </a:r>
          <a:endParaRPr lang="en-US"/>
        </a:p>
      </dgm:t>
    </dgm:pt>
    <dgm:pt modelId="{D513CACE-1C9E-43B2-8AAD-7E6B36B35F45}" type="parTrans" cxnId="{23369773-E89A-4081-B525-CD547DB98ABB}">
      <dgm:prSet/>
      <dgm:spPr/>
      <dgm:t>
        <a:bodyPr/>
        <a:lstStyle/>
        <a:p>
          <a:endParaRPr lang="en-US"/>
        </a:p>
      </dgm:t>
    </dgm:pt>
    <dgm:pt modelId="{D916873D-5471-4D57-A963-A29DAB8A7E70}" type="sibTrans" cxnId="{23369773-E89A-4081-B525-CD547DB98ABB}">
      <dgm:prSet/>
      <dgm:spPr/>
      <dgm:t>
        <a:bodyPr/>
        <a:lstStyle/>
        <a:p>
          <a:endParaRPr lang="en-US"/>
        </a:p>
      </dgm:t>
    </dgm:pt>
    <dgm:pt modelId="{99FDCA66-A9F7-4719-9E79-95C8B3ADF7D5}">
      <dgm:prSet/>
      <dgm:spPr/>
      <dgm:t>
        <a:bodyPr/>
        <a:lstStyle/>
        <a:p>
          <a:r>
            <a:rPr lang="pt-BR" b="1"/>
            <a:t>Lei nº 14.344, de 24 de maio de 2022 (Lei Henry Borel) </a:t>
          </a:r>
          <a:endParaRPr lang="en-US"/>
        </a:p>
      </dgm:t>
    </dgm:pt>
    <dgm:pt modelId="{7E01A6C4-97CA-4E75-8C6B-31C492C8773A}" type="parTrans" cxnId="{F74313D3-657E-4C94-9D2A-6F98756594D3}">
      <dgm:prSet/>
      <dgm:spPr/>
      <dgm:t>
        <a:bodyPr/>
        <a:lstStyle/>
        <a:p>
          <a:endParaRPr lang="en-US"/>
        </a:p>
      </dgm:t>
    </dgm:pt>
    <dgm:pt modelId="{CD1D4BE8-0C78-4608-B8E5-3A6214DC2F27}" type="sibTrans" cxnId="{F74313D3-657E-4C94-9D2A-6F98756594D3}">
      <dgm:prSet/>
      <dgm:spPr/>
      <dgm:t>
        <a:bodyPr/>
        <a:lstStyle/>
        <a:p>
          <a:endParaRPr lang="en-US"/>
        </a:p>
      </dgm:t>
    </dgm:pt>
    <dgm:pt modelId="{193AD92D-B73D-4D2D-BAFB-1D0AB2BF3174}" type="pres">
      <dgm:prSet presAssocID="{FC491610-E0FB-4E4F-AE4D-5E9DFF0D0E39}" presName="linear" presStyleCnt="0">
        <dgm:presLayoutVars>
          <dgm:animLvl val="lvl"/>
          <dgm:resizeHandles val="exact"/>
        </dgm:presLayoutVars>
      </dgm:prSet>
      <dgm:spPr/>
    </dgm:pt>
    <dgm:pt modelId="{C1930B8C-C4BE-4AF0-91B5-C39AE451959D}" type="pres">
      <dgm:prSet presAssocID="{9B5CBE04-A08A-4A58-9420-9CEE67ED753B}" presName="parentText" presStyleLbl="node1" presStyleIdx="0" presStyleCnt="3">
        <dgm:presLayoutVars>
          <dgm:chMax val="0"/>
          <dgm:bulletEnabled val="1"/>
        </dgm:presLayoutVars>
      </dgm:prSet>
      <dgm:spPr/>
    </dgm:pt>
    <dgm:pt modelId="{0262C5CD-BC2B-49DF-8609-F96B4EC2D902}" type="pres">
      <dgm:prSet presAssocID="{8FA2BB9B-B3D3-4CA9-967C-8F27F31451B3}" presName="spacer" presStyleCnt="0"/>
      <dgm:spPr/>
    </dgm:pt>
    <dgm:pt modelId="{39A8F11C-CF33-467D-9630-BA655D3B1FAE}" type="pres">
      <dgm:prSet presAssocID="{B913BAFF-B629-4EEE-A8C5-1B82C174A98A}" presName="parentText" presStyleLbl="node1" presStyleIdx="1" presStyleCnt="3">
        <dgm:presLayoutVars>
          <dgm:chMax val="0"/>
          <dgm:bulletEnabled val="1"/>
        </dgm:presLayoutVars>
      </dgm:prSet>
      <dgm:spPr/>
    </dgm:pt>
    <dgm:pt modelId="{7CDC994F-8461-4DC8-A9B1-022C20E4A327}" type="pres">
      <dgm:prSet presAssocID="{D916873D-5471-4D57-A963-A29DAB8A7E70}" presName="spacer" presStyleCnt="0"/>
      <dgm:spPr/>
    </dgm:pt>
    <dgm:pt modelId="{ECFE4094-E22E-4ECE-A999-4F5A1A0BF33A}" type="pres">
      <dgm:prSet presAssocID="{99FDCA66-A9F7-4719-9E79-95C8B3ADF7D5}" presName="parentText" presStyleLbl="node1" presStyleIdx="2" presStyleCnt="3">
        <dgm:presLayoutVars>
          <dgm:chMax val="0"/>
          <dgm:bulletEnabled val="1"/>
        </dgm:presLayoutVars>
      </dgm:prSet>
      <dgm:spPr/>
    </dgm:pt>
  </dgm:ptLst>
  <dgm:cxnLst>
    <dgm:cxn modelId="{AC39956E-221E-4150-9A83-A1E05790CA98}" srcId="{FC491610-E0FB-4E4F-AE4D-5E9DFF0D0E39}" destId="{9B5CBE04-A08A-4A58-9420-9CEE67ED753B}" srcOrd="0" destOrd="0" parTransId="{76448B26-69BA-4652-B9E6-A17CBA7CE515}" sibTransId="{8FA2BB9B-B3D3-4CA9-967C-8F27F31451B3}"/>
    <dgm:cxn modelId="{23369773-E89A-4081-B525-CD547DB98ABB}" srcId="{FC491610-E0FB-4E4F-AE4D-5E9DFF0D0E39}" destId="{B913BAFF-B629-4EEE-A8C5-1B82C174A98A}" srcOrd="1" destOrd="0" parTransId="{D513CACE-1C9E-43B2-8AAD-7E6B36B35F45}" sibTransId="{D916873D-5471-4D57-A963-A29DAB8A7E70}"/>
    <dgm:cxn modelId="{C632D2A2-6F32-4F04-A946-203E82971380}" type="presOf" srcId="{FC491610-E0FB-4E4F-AE4D-5E9DFF0D0E39}" destId="{193AD92D-B73D-4D2D-BAFB-1D0AB2BF3174}" srcOrd="0" destOrd="0" presId="urn:microsoft.com/office/officeart/2005/8/layout/vList2"/>
    <dgm:cxn modelId="{07B998BD-16A7-48F7-90E9-226289CABFA5}" type="presOf" srcId="{9B5CBE04-A08A-4A58-9420-9CEE67ED753B}" destId="{C1930B8C-C4BE-4AF0-91B5-C39AE451959D}" srcOrd="0" destOrd="0" presId="urn:microsoft.com/office/officeart/2005/8/layout/vList2"/>
    <dgm:cxn modelId="{0FCA58C3-0EBF-4D40-BEB3-4A61BB92FC32}" type="presOf" srcId="{B913BAFF-B629-4EEE-A8C5-1B82C174A98A}" destId="{39A8F11C-CF33-467D-9630-BA655D3B1FAE}" srcOrd="0" destOrd="0" presId="urn:microsoft.com/office/officeart/2005/8/layout/vList2"/>
    <dgm:cxn modelId="{496ADBC9-78B5-4F7A-B5EB-064013A49B03}" type="presOf" srcId="{99FDCA66-A9F7-4719-9E79-95C8B3ADF7D5}" destId="{ECFE4094-E22E-4ECE-A999-4F5A1A0BF33A}" srcOrd="0" destOrd="0" presId="urn:microsoft.com/office/officeart/2005/8/layout/vList2"/>
    <dgm:cxn modelId="{F74313D3-657E-4C94-9D2A-6F98756594D3}" srcId="{FC491610-E0FB-4E4F-AE4D-5E9DFF0D0E39}" destId="{99FDCA66-A9F7-4719-9E79-95C8B3ADF7D5}" srcOrd="2" destOrd="0" parTransId="{7E01A6C4-97CA-4E75-8C6B-31C492C8773A}" sibTransId="{CD1D4BE8-0C78-4608-B8E5-3A6214DC2F27}"/>
    <dgm:cxn modelId="{A9287D8E-189F-4ECE-8298-9A41C607101D}" type="presParOf" srcId="{193AD92D-B73D-4D2D-BAFB-1D0AB2BF3174}" destId="{C1930B8C-C4BE-4AF0-91B5-C39AE451959D}" srcOrd="0" destOrd="0" presId="urn:microsoft.com/office/officeart/2005/8/layout/vList2"/>
    <dgm:cxn modelId="{4F4A50E1-0CDA-402F-9E8E-7CA04767C3EC}" type="presParOf" srcId="{193AD92D-B73D-4D2D-BAFB-1D0AB2BF3174}" destId="{0262C5CD-BC2B-49DF-8609-F96B4EC2D902}" srcOrd="1" destOrd="0" presId="urn:microsoft.com/office/officeart/2005/8/layout/vList2"/>
    <dgm:cxn modelId="{DCF4C144-5FE2-4317-9DD0-3CA842E384B0}" type="presParOf" srcId="{193AD92D-B73D-4D2D-BAFB-1D0AB2BF3174}" destId="{39A8F11C-CF33-467D-9630-BA655D3B1FAE}" srcOrd="2" destOrd="0" presId="urn:microsoft.com/office/officeart/2005/8/layout/vList2"/>
    <dgm:cxn modelId="{06E34390-EEF4-4861-AFC4-4845B089FB80}" type="presParOf" srcId="{193AD92D-B73D-4D2D-BAFB-1D0AB2BF3174}" destId="{7CDC994F-8461-4DC8-A9B1-022C20E4A327}" srcOrd="3" destOrd="0" presId="urn:microsoft.com/office/officeart/2005/8/layout/vList2"/>
    <dgm:cxn modelId="{A2471045-184F-4CB8-9463-A4668EB75C03}" type="presParOf" srcId="{193AD92D-B73D-4D2D-BAFB-1D0AB2BF3174}" destId="{ECFE4094-E22E-4ECE-A999-4F5A1A0BF3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9C3C62-8FC9-4A8C-A0D9-50D55F119DC5}" type="doc">
      <dgm:prSet loTypeId="urn:microsoft.com/office/officeart/2005/8/layout/hList6" loCatId="list" qsTypeId="urn:microsoft.com/office/officeart/2005/8/quickstyle/simple1" qsCatId="simple" csTypeId="urn:microsoft.com/office/officeart/2005/8/colors/colorful1" csCatId="colorful" phldr="1"/>
      <dgm:spPr/>
    </dgm:pt>
    <dgm:pt modelId="{5A2E8DCD-314D-4136-982C-A27D1EB70E5E}">
      <dgm:prSet phldrT="[Texto]" custT="1"/>
      <dgm:spPr/>
      <dgm:t>
        <a:bodyPr/>
        <a:lstStyle/>
        <a:p>
          <a:pPr algn="l"/>
          <a:r>
            <a:rPr lang="pt-BR" sz="1200" b="1" dirty="0"/>
            <a:t>Violência física</a:t>
          </a:r>
        </a:p>
        <a:p>
          <a:pPr algn="l"/>
          <a:r>
            <a:rPr lang="pt-BR" sz="1050" b="0" i="0" dirty="0"/>
            <a:t>O  artigo 18-A do ECA estabelece que crianças e adolescentes têm o direito de ser educados e cuidados sem o uso de castigo físico ou de tratamento cruel ou degradante como formas de correção</a:t>
          </a:r>
          <a:endParaRPr lang="pt-BR" sz="1050" b="1" dirty="0"/>
        </a:p>
        <a:p>
          <a:pPr algn="l"/>
          <a:r>
            <a:rPr lang="pt-BR" sz="1200" b="1" dirty="0"/>
            <a:t>(maus-tratos</a:t>
          </a:r>
          <a:r>
            <a:rPr lang="pt-BR" sz="1400" b="1" dirty="0"/>
            <a:t>) </a:t>
          </a:r>
        </a:p>
      </dgm:t>
    </dgm:pt>
    <dgm:pt modelId="{96C0A817-C5E4-47FF-9337-9606964E3E54}" type="parTrans" cxnId="{76B2E434-4E71-469E-8190-F595EA23E6C9}">
      <dgm:prSet/>
      <dgm:spPr/>
      <dgm:t>
        <a:bodyPr/>
        <a:lstStyle/>
        <a:p>
          <a:endParaRPr lang="pt-BR"/>
        </a:p>
      </dgm:t>
    </dgm:pt>
    <dgm:pt modelId="{57252B79-9D0E-4C0E-8C5E-2F1E9E63962E}" type="sibTrans" cxnId="{76B2E434-4E71-469E-8190-F595EA23E6C9}">
      <dgm:prSet/>
      <dgm:spPr/>
      <dgm:t>
        <a:bodyPr/>
        <a:lstStyle/>
        <a:p>
          <a:endParaRPr lang="pt-BR"/>
        </a:p>
      </dgm:t>
    </dgm:pt>
    <dgm:pt modelId="{501E1BE0-10F2-4EFD-BF57-2A0B7F5B31BF}">
      <dgm:prSet phldrT="[Texto]" custT="1"/>
      <dgm:spPr/>
      <dgm:t>
        <a:bodyPr/>
        <a:lstStyle/>
        <a:p>
          <a:r>
            <a:rPr lang="pt-BR" sz="1400" b="1" dirty="0"/>
            <a:t>Violência sexual:</a:t>
          </a:r>
        </a:p>
        <a:p>
          <a:endParaRPr lang="pt-BR" sz="1400" b="1" dirty="0"/>
        </a:p>
        <a:p>
          <a:r>
            <a:rPr lang="pt-BR" sz="1400" b="1" dirty="0"/>
            <a:t>Abuso sexual</a:t>
          </a:r>
        </a:p>
        <a:p>
          <a:endParaRPr lang="pt-BR" sz="1400" b="1" dirty="0"/>
        </a:p>
        <a:p>
          <a:r>
            <a:rPr lang="pt-BR" sz="1400" b="1" dirty="0"/>
            <a:t>Exploração sexual</a:t>
          </a:r>
        </a:p>
        <a:p>
          <a:endParaRPr lang="pt-BR" sz="1400" b="1" dirty="0"/>
        </a:p>
        <a:p>
          <a:r>
            <a:rPr lang="pt-BR" sz="1400" b="1" dirty="0"/>
            <a:t>Tráfico de pessoas  </a:t>
          </a:r>
          <a:endParaRPr lang="pt-BR" sz="1100" b="1" dirty="0"/>
        </a:p>
      </dgm:t>
    </dgm:pt>
    <dgm:pt modelId="{C82C6D89-C9EA-431E-B084-998249D94571}" type="parTrans" cxnId="{87E7AB10-C31E-4632-A619-BB50840F519D}">
      <dgm:prSet/>
      <dgm:spPr/>
      <dgm:t>
        <a:bodyPr/>
        <a:lstStyle/>
        <a:p>
          <a:endParaRPr lang="pt-BR"/>
        </a:p>
      </dgm:t>
    </dgm:pt>
    <dgm:pt modelId="{68CA8AC1-AAA9-4B03-B1B6-4A84181BA146}" type="sibTrans" cxnId="{87E7AB10-C31E-4632-A619-BB50840F519D}">
      <dgm:prSet/>
      <dgm:spPr/>
      <dgm:t>
        <a:bodyPr/>
        <a:lstStyle/>
        <a:p>
          <a:endParaRPr lang="pt-BR"/>
        </a:p>
      </dgm:t>
    </dgm:pt>
    <dgm:pt modelId="{DAFC2798-5811-4FFE-B409-A1795BE5D1FF}">
      <dgm:prSet phldrT="[Texto]" custT="1"/>
      <dgm:spPr/>
      <dgm:t>
        <a:bodyPr/>
        <a:lstStyle/>
        <a:p>
          <a:r>
            <a:rPr lang="pt-BR" sz="1600" b="1" dirty="0"/>
            <a:t>Violência psicológica ou emocional  </a:t>
          </a:r>
        </a:p>
      </dgm:t>
    </dgm:pt>
    <dgm:pt modelId="{BBD08FA4-4010-49D6-AAEA-45D300A4FD3E}" type="parTrans" cxnId="{A5CC199C-3382-42CC-A517-9A3892BDF60B}">
      <dgm:prSet/>
      <dgm:spPr/>
      <dgm:t>
        <a:bodyPr/>
        <a:lstStyle/>
        <a:p>
          <a:endParaRPr lang="pt-BR"/>
        </a:p>
      </dgm:t>
    </dgm:pt>
    <dgm:pt modelId="{5C2296A2-A968-4372-9616-9B06EC0194D8}" type="sibTrans" cxnId="{A5CC199C-3382-42CC-A517-9A3892BDF60B}">
      <dgm:prSet/>
      <dgm:spPr/>
      <dgm:t>
        <a:bodyPr/>
        <a:lstStyle/>
        <a:p>
          <a:endParaRPr lang="pt-BR"/>
        </a:p>
      </dgm:t>
    </dgm:pt>
    <dgm:pt modelId="{6FCFB164-6AFE-427C-8CF7-A7B637543A1B}">
      <dgm:prSet phldrT="[Texto]" custT="1"/>
      <dgm:spPr/>
      <dgm:t>
        <a:bodyPr/>
        <a:lstStyle/>
        <a:p>
          <a:pPr>
            <a:lnSpc>
              <a:spcPct val="100000"/>
            </a:lnSpc>
          </a:pPr>
          <a:r>
            <a:rPr lang="pt-BR" sz="1200" b="1" dirty="0"/>
            <a:t>Negligência, violência física, sexual e emocional são formas de violações de direitos às quais crianças e adolescentes são constantemente submetidos</a:t>
          </a:r>
          <a:r>
            <a:rPr lang="pt-BR" sz="1400" b="1" dirty="0"/>
            <a:t>.</a:t>
          </a:r>
        </a:p>
      </dgm:t>
    </dgm:pt>
    <dgm:pt modelId="{A4F0C1A4-AD8F-47E1-B93E-7D548F8CCB9A}" type="parTrans" cxnId="{BEFCF875-15EC-45A6-A150-8BE05B7BC41B}">
      <dgm:prSet/>
      <dgm:spPr/>
      <dgm:t>
        <a:bodyPr/>
        <a:lstStyle/>
        <a:p>
          <a:endParaRPr lang="pt-BR"/>
        </a:p>
      </dgm:t>
    </dgm:pt>
    <dgm:pt modelId="{61DCE70E-D86F-487C-B8C3-560EE9558AA7}" type="sibTrans" cxnId="{BEFCF875-15EC-45A6-A150-8BE05B7BC41B}">
      <dgm:prSet/>
      <dgm:spPr/>
      <dgm:t>
        <a:bodyPr/>
        <a:lstStyle/>
        <a:p>
          <a:endParaRPr lang="pt-BR"/>
        </a:p>
      </dgm:t>
    </dgm:pt>
    <dgm:pt modelId="{FD7A5A98-73BD-458B-A29E-DD88FCBC407A}">
      <dgm:prSet phldrT="[Texto]" custT="1"/>
      <dgm:spPr/>
      <dgm:t>
        <a:bodyPr/>
        <a:lstStyle/>
        <a:p>
          <a:r>
            <a:rPr lang="pt-BR" sz="1600" b="1" dirty="0"/>
            <a:t>Violência Institucional </a:t>
          </a:r>
        </a:p>
      </dgm:t>
    </dgm:pt>
    <dgm:pt modelId="{B5D9F435-5247-4653-828D-44FD8BD656C9}" type="parTrans" cxnId="{1F924518-E856-4906-8DBC-D182AF65F8C1}">
      <dgm:prSet/>
      <dgm:spPr/>
      <dgm:t>
        <a:bodyPr/>
        <a:lstStyle/>
        <a:p>
          <a:endParaRPr lang="pt-BR"/>
        </a:p>
      </dgm:t>
    </dgm:pt>
    <dgm:pt modelId="{C8AD27CB-AD3D-4F7C-AB05-F2EA7004D726}" type="sibTrans" cxnId="{1F924518-E856-4906-8DBC-D182AF65F8C1}">
      <dgm:prSet/>
      <dgm:spPr/>
      <dgm:t>
        <a:bodyPr/>
        <a:lstStyle/>
        <a:p>
          <a:endParaRPr lang="pt-BR"/>
        </a:p>
      </dgm:t>
    </dgm:pt>
    <dgm:pt modelId="{F802479C-E1D5-4987-A3FF-592D6598F4BE}">
      <dgm:prSet phldrT="[Texto]" custT="1"/>
      <dgm:spPr/>
      <dgm:t>
        <a:bodyPr/>
        <a:lstStyle/>
        <a:p>
          <a:r>
            <a:rPr lang="pt-BR" sz="1600" b="1" dirty="0"/>
            <a:t>Abandono e negligencia </a:t>
          </a:r>
        </a:p>
      </dgm:t>
    </dgm:pt>
    <dgm:pt modelId="{C3C526B7-8511-4A9D-9CAA-E6668CB3CEB0}" type="parTrans" cxnId="{E4AB0B2A-EA78-40A8-B52E-2F7464405CF0}">
      <dgm:prSet/>
      <dgm:spPr/>
      <dgm:t>
        <a:bodyPr/>
        <a:lstStyle/>
        <a:p>
          <a:endParaRPr lang="pt-BR"/>
        </a:p>
      </dgm:t>
    </dgm:pt>
    <dgm:pt modelId="{98A4C0D3-8602-4DBF-A297-B548CB7EFAEE}" type="sibTrans" cxnId="{E4AB0B2A-EA78-40A8-B52E-2F7464405CF0}">
      <dgm:prSet/>
      <dgm:spPr/>
      <dgm:t>
        <a:bodyPr/>
        <a:lstStyle/>
        <a:p>
          <a:endParaRPr lang="pt-BR"/>
        </a:p>
      </dgm:t>
    </dgm:pt>
    <dgm:pt modelId="{99961313-1A9D-4FE7-BA21-C379167AC14F}">
      <dgm:prSet phldrT="[Texto]" custT="1"/>
      <dgm:spPr/>
      <dgm:t>
        <a:bodyPr/>
        <a:lstStyle/>
        <a:p>
          <a:r>
            <a:rPr lang="pt-BR" sz="1600" b="1" dirty="0"/>
            <a:t>Trabalho infantil </a:t>
          </a:r>
        </a:p>
      </dgm:t>
    </dgm:pt>
    <dgm:pt modelId="{CCAE8EB6-AB89-4F6A-A1EF-E29FFD90791D}" type="parTrans" cxnId="{2CB83DBC-AA3B-47C7-8BFA-B491833D1958}">
      <dgm:prSet/>
      <dgm:spPr/>
      <dgm:t>
        <a:bodyPr/>
        <a:lstStyle/>
        <a:p>
          <a:endParaRPr lang="pt-BR"/>
        </a:p>
      </dgm:t>
    </dgm:pt>
    <dgm:pt modelId="{37EDA252-4279-4E80-86AA-03ACC6BFC8B1}" type="sibTrans" cxnId="{2CB83DBC-AA3B-47C7-8BFA-B491833D1958}">
      <dgm:prSet/>
      <dgm:spPr/>
      <dgm:t>
        <a:bodyPr/>
        <a:lstStyle/>
        <a:p>
          <a:endParaRPr lang="pt-BR"/>
        </a:p>
      </dgm:t>
    </dgm:pt>
    <dgm:pt modelId="{46BC5972-7724-4567-9B0B-8147AB6A54D8}" type="pres">
      <dgm:prSet presAssocID="{9C9C3C62-8FC9-4A8C-A0D9-50D55F119DC5}" presName="Name0" presStyleCnt="0">
        <dgm:presLayoutVars>
          <dgm:dir/>
          <dgm:resizeHandles val="exact"/>
        </dgm:presLayoutVars>
      </dgm:prSet>
      <dgm:spPr/>
    </dgm:pt>
    <dgm:pt modelId="{7C9D8BAA-90A4-48C7-BD03-CC9DB39829A3}" type="pres">
      <dgm:prSet presAssocID="{6FCFB164-6AFE-427C-8CF7-A7B637543A1B}" presName="node" presStyleLbl="node1" presStyleIdx="0" presStyleCnt="7" custLinFactX="-3949" custLinFactNeighborX="-100000" custLinFactNeighborY="-5629">
        <dgm:presLayoutVars>
          <dgm:bulletEnabled val="1"/>
        </dgm:presLayoutVars>
      </dgm:prSet>
      <dgm:spPr/>
    </dgm:pt>
    <dgm:pt modelId="{F47888B1-0249-436A-B3E4-707EE91026F4}" type="pres">
      <dgm:prSet presAssocID="{61DCE70E-D86F-487C-B8C3-560EE9558AA7}" presName="sibTrans" presStyleCnt="0"/>
      <dgm:spPr/>
    </dgm:pt>
    <dgm:pt modelId="{761AEB3D-45E5-4371-AAFC-881DBE697402}" type="pres">
      <dgm:prSet presAssocID="{F802479C-E1D5-4987-A3FF-592D6598F4BE}" presName="node" presStyleLbl="node1" presStyleIdx="1" presStyleCnt="7">
        <dgm:presLayoutVars>
          <dgm:bulletEnabled val="1"/>
        </dgm:presLayoutVars>
      </dgm:prSet>
      <dgm:spPr/>
    </dgm:pt>
    <dgm:pt modelId="{2A658A2B-8B8C-4EA8-A7F3-FF4617279849}" type="pres">
      <dgm:prSet presAssocID="{98A4C0D3-8602-4DBF-A297-B548CB7EFAEE}" presName="sibTrans" presStyleCnt="0"/>
      <dgm:spPr/>
    </dgm:pt>
    <dgm:pt modelId="{4D1F489D-FF32-4EF6-A734-9D04132ECE69}" type="pres">
      <dgm:prSet presAssocID="{5A2E8DCD-314D-4136-982C-A27D1EB70E5E}" presName="node" presStyleLbl="node1" presStyleIdx="2" presStyleCnt="7">
        <dgm:presLayoutVars>
          <dgm:bulletEnabled val="1"/>
        </dgm:presLayoutVars>
      </dgm:prSet>
      <dgm:spPr/>
    </dgm:pt>
    <dgm:pt modelId="{1649140A-126B-4E32-AF8C-6A413F3A48DE}" type="pres">
      <dgm:prSet presAssocID="{57252B79-9D0E-4C0E-8C5E-2F1E9E63962E}" presName="sibTrans" presStyleCnt="0"/>
      <dgm:spPr/>
    </dgm:pt>
    <dgm:pt modelId="{EC8B0A8C-11F4-4DC6-9A93-EA4824BCA522}" type="pres">
      <dgm:prSet presAssocID="{501E1BE0-10F2-4EFD-BF57-2A0B7F5B31BF}" presName="node" presStyleLbl="node1" presStyleIdx="3" presStyleCnt="7">
        <dgm:presLayoutVars>
          <dgm:bulletEnabled val="1"/>
        </dgm:presLayoutVars>
      </dgm:prSet>
      <dgm:spPr/>
    </dgm:pt>
    <dgm:pt modelId="{E49B0DAF-D40D-4D5A-BA0D-6D542B7893EF}" type="pres">
      <dgm:prSet presAssocID="{68CA8AC1-AAA9-4B03-B1B6-4A84181BA146}" presName="sibTrans" presStyleCnt="0"/>
      <dgm:spPr/>
    </dgm:pt>
    <dgm:pt modelId="{A0AF26BB-67C2-4AA1-AF3A-F32D74E8CD43}" type="pres">
      <dgm:prSet presAssocID="{DAFC2798-5811-4FFE-B409-A1795BE5D1FF}" presName="node" presStyleLbl="node1" presStyleIdx="4" presStyleCnt="7">
        <dgm:presLayoutVars>
          <dgm:bulletEnabled val="1"/>
        </dgm:presLayoutVars>
      </dgm:prSet>
      <dgm:spPr/>
    </dgm:pt>
    <dgm:pt modelId="{BDA9E48A-D1F7-419B-83E5-89D0460D3094}" type="pres">
      <dgm:prSet presAssocID="{5C2296A2-A968-4372-9616-9B06EC0194D8}" presName="sibTrans" presStyleCnt="0"/>
      <dgm:spPr/>
    </dgm:pt>
    <dgm:pt modelId="{B4749D64-2054-4C1E-AED8-6B6816A3A979}" type="pres">
      <dgm:prSet presAssocID="{FD7A5A98-73BD-458B-A29E-DD88FCBC407A}" presName="node" presStyleLbl="node1" presStyleIdx="5" presStyleCnt="7">
        <dgm:presLayoutVars>
          <dgm:bulletEnabled val="1"/>
        </dgm:presLayoutVars>
      </dgm:prSet>
      <dgm:spPr/>
    </dgm:pt>
    <dgm:pt modelId="{B06A4BA4-8A92-40CB-83EA-8CC53B97A71B}" type="pres">
      <dgm:prSet presAssocID="{C8AD27CB-AD3D-4F7C-AB05-F2EA7004D726}" presName="sibTrans" presStyleCnt="0"/>
      <dgm:spPr/>
    </dgm:pt>
    <dgm:pt modelId="{8A68F1A8-59F2-4193-99E3-749104922624}" type="pres">
      <dgm:prSet presAssocID="{99961313-1A9D-4FE7-BA21-C379167AC14F}" presName="node" presStyleLbl="node1" presStyleIdx="6" presStyleCnt="7">
        <dgm:presLayoutVars>
          <dgm:bulletEnabled val="1"/>
        </dgm:presLayoutVars>
      </dgm:prSet>
      <dgm:spPr/>
    </dgm:pt>
  </dgm:ptLst>
  <dgm:cxnLst>
    <dgm:cxn modelId="{78F3540B-E586-48DB-9CE5-ECD020EB3E3D}" type="presOf" srcId="{6FCFB164-6AFE-427C-8CF7-A7B637543A1B}" destId="{7C9D8BAA-90A4-48C7-BD03-CC9DB39829A3}" srcOrd="0" destOrd="0" presId="urn:microsoft.com/office/officeart/2005/8/layout/hList6"/>
    <dgm:cxn modelId="{87E7AB10-C31E-4632-A619-BB50840F519D}" srcId="{9C9C3C62-8FC9-4A8C-A0D9-50D55F119DC5}" destId="{501E1BE0-10F2-4EFD-BF57-2A0B7F5B31BF}" srcOrd="3" destOrd="0" parTransId="{C82C6D89-C9EA-431E-B084-998249D94571}" sibTransId="{68CA8AC1-AAA9-4B03-B1B6-4A84181BA146}"/>
    <dgm:cxn modelId="{1F924518-E856-4906-8DBC-D182AF65F8C1}" srcId="{9C9C3C62-8FC9-4A8C-A0D9-50D55F119DC5}" destId="{FD7A5A98-73BD-458B-A29E-DD88FCBC407A}" srcOrd="5" destOrd="0" parTransId="{B5D9F435-5247-4653-828D-44FD8BD656C9}" sibTransId="{C8AD27CB-AD3D-4F7C-AB05-F2EA7004D726}"/>
    <dgm:cxn modelId="{0BB97C26-9C27-44B6-B0D9-BC47A5E4DAD6}" type="presOf" srcId="{501E1BE0-10F2-4EFD-BF57-2A0B7F5B31BF}" destId="{EC8B0A8C-11F4-4DC6-9A93-EA4824BCA522}" srcOrd="0" destOrd="0" presId="urn:microsoft.com/office/officeart/2005/8/layout/hList6"/>
    <dgm:cxn modelId="{E4AB0B2A-EA78-40A8-B52E-2F7464405CF0}" srcId="{9C9C3C62-8FC9-4A8C-A0D9-50D55F119DC5}" destId="{F802479C-E1D5-4987-A3FF-592D6598F4BE}" srcOrd="1" destOrd="0" parTransId="{C3C526B7-8511-4A9D-9CAA-E6668CB3CEB0}" sibTransId="{98A4C0D3-8602-4DBF-A297-B548CB7EFAEE}"/>
    <dgm:cxn modelId="{76B2E434-4E71-469E-8190-F595EA23E6C9}" srcId="{9C9C3C62-8FC9-4A8C-A0D9-50D55F119DC5}" destId="{5A2E8DCD-314D-4136-982C-A27D1EB70E5E}" srcOrd="2" destOrd="0" parTransId="{96C0A817-C5E4-47FF-9337-9606964E3E54}" sibTransId="{57252B79-9D0E-4C0E-8C5E-2F1E9E63962E}"/>
    <dgm:cxn modelId="{7E0CA136-7B01-422D-A812-C835B4A13BFD}" type="presOf" srcId="{5A2E8DCD-314D-4136-982C-A27D1EB70E5E}" destId="{4D1F489D-FF32-4EF6-A734-9D04132ECE69}" srcOrd="0" destOrd="0" presId="urn:microsoft.com/office/officeart/2005/8/layout/hList6"/>
    <dgm:cxn modelId="{FE4E843C-2DB1-4AAA-9C08-F21916236C4B}" type="presOf" srcId="{DAFC2798-5811-4FFE-B409-A1795BE5D1FF}" destId="{A0AF26BB-67C2-4AA1-AF3A-F32D74E8CD43}" srcOrd="0" destOrd="0" presId="urn:microsoft.com/office/officeart/2005/8/layout/hList6"/>
    <dgm:cxn modelId="{68B13949-308C-49E2-BCEC-6C8B3258F613}" type="presOf" srcId="{F802479C-E1D5-4987-A3FF-592D6598F4BE}" destId="{761AEB3D-45E5-4371-AAFC-881DBE697402}" srcOrd="0" destOrd="0" presId="urn:microsoft.com/office/officeart/2005/8/layout/hList6"/>
    <dgm:cxn modelId="{BEFCF875-15EC-45A6-A150-8BE05B7BC41B}" srcId="{9C9C3C62-8FC9-4A8C-A0D9-50D55F119DC5}" destId="{6FCFB164-6AFE-427C-8CF7-A7B637543A1B}" srcOrd="0" destOrd="0" parTransId="{A4F0C1A4-AD8F-47E1-B93E-7D548F8CCB9A}" sibTransId="{61DCE70E-D86F-487C-B8C3-560EE9558AA7}"/>
    <dgm:cxn modelId="{5207A083-2481-4131-9F6E-5982303FBD32}" type="presOf" srcId="{99961313-1A9D-4FE7-BA21-C379167AC14F}" destId="{8A68F1A8-59F2-4193-99E3-749104922624}" srcOrd="0" destOrd="0" presId="urn:microsoft.com/office/officeart/2005/8/layout/hList6"/>
    <dgm:cxn modelId="{C0C53C84-2623-4877-A0EF-FF797263FF8F}" type="presOf" srcId="{FD7A5A98-73BD-458B-A29E-DD88FCBC407A}" destId="{B4749D64-2054-4C1E-AED8-6B6816A3A979}" srcOrd="0" destOrd="0" presId="urn:microsoft.com/office/officeart/2005/8/layout/hList6"/>
    <dgm:cxn modelId="{A5CC199C-3382-42CC-A517-9A3892BDF60B}" srcId="{9C9C3C62-8FC9-4A8C-A0D9-50D55F119DC5}" destId="{DAFC2798-5811-4FFE-B409-A1795BE5D1FF}" srcOrd="4" destOrd="0" parTransId="{BBD08FA4-4010-49D6-AAEA-45D300A4FD3E}" sibTransId="{5C2296A2-A968-4372-9616-9B06EC0194D8}"/>
    <dgm:cxn modelId="{2CB83DBC-AA3B-47C7-8BFA-B491833D1958}" srcId="{9C9C3C62-8FC9-4A8C-A0D9-50D55F119DC5}" destId="{99961313-1A9D-4FE7-BA21-C379167AC14F}" srcOrd="6" destOrd="0" parTransId="{CCAE8EB6-AB89-4F6A-A1EF-E29FFD90791D}" sibTransId="{37EDA252-4279-4E80-86AA-03ACC6BFC8B1}"/>
    <dgm:cxn modelId="{9E1F84F4-9375-4C8A-851E-545B3594A619}" type="presOf" srcId="{9C9C3C62-8FC9-4A8C-A0D9-50D55F119DC5}" destId="{46BC5972-7724-4567-9B0B-8147AB6A54D8}" srcOrd="0" destOrd="0" presId="urn:microsoft.com/office/officeart/2005/8/layout/hList6"/>
    <dgm:cxn modelId="{5B391F6B-B3D7-4F33-A101-7F2F97DEBEFA}" type="presParOf" srcId="{46BC5972-7724-4567-9B0B-8147AB6A54D8}" destId="{7C9D8BAA-90A4-48C7-BD03-CC9DB39829A3}" srcOrd="0" destOrd="0" presId="urn:microsoft.com/office/officeart/2005/8/layout/hList6"/>
    <dgm:cxn modelId="{4213449B-85E7-4539-B17C-48A1727498AB}" type="presParOf" srcId="{46BC5972-7724-4567-9B0B-8147AB6A54D8}" destId="{F47888B1-0249-436A-B3E4-707EE91026F4}" srcOrd="1" destOrd="0" presId="urn:microsoft.com/office/officeart/2005/8/layout/hList6"/>
    <dgm:cxn modelId="{34F20A04-3866-49F2-9BFA-5EC7FC2555C2}" type="presParOf" srcId="{46BC5972-7724-4567-9B0B-8147AB6A54D8}" destId="{761AEB3D-45E5-4371-AAFC-881DBE697402}" srcOrd="2" destOrd="0" presId="urn:microsoft.com/office/officeart/2005/8/layout/hList6"/>
    <dgm:cxn modelId="{1D363F41-99B5-4083-953D-68422969770D}" type="presParOf" srcId="{46BC5972-7724-4567-9B0B-8147AB6A54D8}" destId="{2A658A2B-8B8C-4EA8-A7F3-FF4617279849}" srcOrd="3" destOrd="0" presId="urn:microsoft.com/office/officeart/2005/8/layout/hList6"/>
    <dgm:cxn modelId="{DF0D45AE-F40A-4679-B99A-34119A094A49}" type="presParOf" srcId="{46BC5972-7724-4567-9B0B-8147AB6A54D8}" destId="{4D1F489D-FF32-4EF6-A734-9D04132ECE69}" srcOrd="4" destOrd="0" presId="urn:microsoft.com/office/officeart/2005/8/layout/hList6"/>
    <dgm:cxn modelId="{EAB9EC5D-B5F4-45D2-96DB-56883953AD51}" type="presParOf" srcId="{46BC5972-7724-4567-9B0B-8147AB6A54D8}" destId="{1649140A-126B-4E32-AF8C-6A413F3A48DE}" srcOrd="5" destOrd="0" presId="urn:microsoft.com/office/officeart/2005/8/layout/hList6"/>
    <dgm:cxn modelId="{9D0FAE8A-065C-4A10-9DFA-EDEBED17B5E7}" type="presParOf" srcId="{46BC5972-7724-4567-9B0B-8147AB6A54D8}" destId="{EC8B0A8C-11F4-4DC6-9A93-EA4824BCA522}" srcOrd="6" destOrd="0" presId="urn:microsoft.com/office/officeart/2005/8/layout/hList6"/>
    <dgm:cxn modelId="{7491D57C-717D-48BF-B287-3C83040B589D}" type="presParOf" srcId="{46BC5972-7724-4567-9B0B-8147AB6A54D8}" destId="{E49B0DAF-D40D-4D5A-BA0D-6D542B7893EF}" srcOrd="7" destOrd="0" presId="urn:microsoft.com/office/officeart/2005/8/layout/hList6"/>
    <dgm:cxn modelId="{58CA8CFA-C1DA-4A03-8BC7-2FB9F3CEE68E}" type="presParOf" srcId="{46BC5972-7724-4567-9B0B-8147AB6A54D8}" destId="{A0AF26BB-67C2-4AA1-AF3A-F32D74E8CD43}" srcOrd="8" destOrd="0" presId="urn:microsoft.com/office/officeart/2005/8/layout/hList6"/>
    <dgm:cxn modelId="{B54C4AD8-29B4-4484-915D-F15327560956}" type="presParOf" srcId="{46BC5972-7724-4567-9B0B-8147AB6A54D8}" destId="{BDA9E48A-D1F7-419B-83E5-89D0460D3094}" srcOrd="9" destOrd="0" presId="urn:microsoft.com/office/officeart/2005/8/layout/hList6"/>
    <dgm:cxn modelId="{4F7A23CD-6EAF-45C3-87C1-F97941B613DF}" type="presParOf" srcId="{46BC5972-7724-4567-9B0B-8147AB6A54D8}" destId="{B4749D64-2054-4C1E-AED8-6B6816A3A979}" srcOrd="10" destOrd="0" presId="urn:microsoft.com/office/officeart/2005/8/layout/hList6"/>
    <dgm:cxn modelId="{E8B37423-FF48-44DF-8A17-655BAC3A3A96}" type="presParOf" srcId="{46BC5972-7724-4567-9B0B-8147AB6A54D8}" destId="{B06A4BA4-8A92-40CB-83EA-8CC53B97A71B}" srcOrd="11" destOrd="0" presId="urn:microsoft.com/office/officeart/2005/8/layout/hList6"/>
    <dgm:cxn modelId="{2B555C3E-D013-4D08-AB49-12E805D760DA}" type="presParOf" srcId="{46BC5972-7724-4567-9B0B-8147AB6A54D8}" destId="{8A68F1A8-59F2-4193-99E3-749104922624}"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49782-F968-4E50-A3D6-48472001F143}"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pt-BR"/>
        </a:p>
      </dgm:t>
    </dgm:pt>
    <dgm:pt modelId="{52ABF27D-AA6F-48FF-B5DD-ACE4BA71E8FD}">
      <dgm:prSet phldrT="[Texto]" custT="1"/>
      <dgm:spPr/>
      <dgm:t>
        <a:bodyPr/>
        <a:lstStyle/>
        <a:p>
          <a:r>
            <a:rPr lang="pt-BR" sz="1800" b="1" dirty="0"/>
            <a:t>Prevenção</a:t>
          </a:r>
          <a:r>
            <a:rPr lang="pt-BR" sz="1600" b="1" dirty="0"/>
            <a:t> </a:t>
          </a:r>
        </a:p>
      </dgm:t>
    </dgm:pt>
    <dgm:pt modelId="{527FB50A-9244-4E8A-9E24-E33A8BA1DAD3}" type="parTrans" cxnId="{B57E2ED8-9E4D-432B-8294-1ED0394AEE11}">
      <dgm:prSet/>
      <dgm:spPr/>
      <dgm:t>
        <a:bodyPr/>
        <a:lstStyle/>
        <a:p>
          <a:endParaRPr lang="pt-BR"/>
        </a:p>
      </dgm:t>
    </dgm:pt>
    <dgm:pt modelId="{1A986D8E-2ACF-4F2A-911A-BEA2A2931F81}" type="sibTrans" cxnId="{B57E2ED8-9E4D-432B-8294-1ED0394AEE11}">
      <dgm:prSet/>
      <dgm:spPr/>
      <dgm:t>
        <a:bodyPr/>
        <a:lstStyle/>
        <a:p>
          <a:endParaRPr lang="pt-BR"/>
        </a:p>
      </dgm:t>
    </dgm:pt>
    <dgm:pt modelId="{C328BA5D-3591-4103-A6B0-7C26AEAB3F19}">
      <dgm:prSet phldrT="[Texto]" custT="1"/>
      <dgm:spPr/>
      <dgm:t>
        <a:bodyPr/>
        <a:lstStyle/>
        <a:p>
          <a:r>
            <a:rPr lang="pt-BR" sz="1050" b="1" dirty="0"/>
            <a:t>Educar para os cuidados para com o corpo</a:t>
          </a:r>
        </a:p>
      </dgm:t>
    </dgm:pt>
    <dgm:pt modelId="{D77F9687-6D80-49AB-A982-316007B9A1A7}" type="parTrans" cxnId="{89D3F1E0-08F1-4361-BC16-200567B5FBD9}">
      <dgm:prSet/>
      <dgm:spPr/>
      <dgm:t>
        <a:bodyPr/>
        <a:lstStyle/>
        <a:p>
          <a:endParaRPr lang="pt-BR"/>
        </a:p>
      </dgm:t>
    </dgm:pt>
    <dgm:pt modelId="{29729D16-84D2-4E34-9B6E-1D4EC2665E01}" type="sibTrans" cxnId="{89D3F1E0-08F1-4361-BC16-200567B5FBD9}">
      <dgm:prSet/>
      <dgm:spPr/>
      <dgm:t>
        <a:bodyPr/>
        <a:lstStyle/>
        <a:p>
          <a:endParaRPr lang="pt-BR"/>
        </a:p>
      </dgm:t>
    </dgm:pt>
    <dgm:pt modelId="{DC131686-7DA7-4F74-875F-C518C5F10F41}">
      <dgm:prSet phldrT="[Texto]" custT="1"/>
      <dgm:spPr/>
      <dgm:t>
        <a:bodyPr/>
        <a:lstStyle/>
        <a:p>
          <a:r>
            <a:rPr lang="pt-BR" sz="1050" b="1" dirty="0"/>
            <a:t>Ter adultos de confiança </a:t>
          </a:r>
        </a:p>
        <a:p>
          <a:endParaRPr lang="pt-BR" sz="1050" b="1" dirty="0"/>
        </a:p>
        <a:p>
          <a:r>
            <a:rPr lang="pt-BR" sz="1050" b="1" dirty="0"/>
            <a:t>Ter rede de apoio</a:t>
          </a:r>
        </a:p>
        <a:p>
          <a:endParaRPr lang="pt-BR" sz="1050" b="1" dirty="0"/>
        </a:p>
        <a:p>
          <a:r>
            <a:rPr lang="pt-BR" sz="1050" b="1" dirty="0"/>
            <a:t>Ser ouvido e considerado</a:t>
          </a:r>
        </a:p>
        <a:p>
          <a:endParaRPr lang="pt-BR" sz="1050" b="1" dirty="0"/>
        </a:p>
        <a:p>
          <a:r>
            <a:rPr lang="pt-BR" sz="1050" b="1" dirty="0"/>
            <a:t>Evitar a violência institucional </a:t>
          </a:r>
        </a:p>
      </dgm:t>
    </dgm:pt>
    <dgm:pt modelId="{C0BC75C1-61AB-473D-A133-F9CCA704DA78}" type="parTrans" cxnId="{D6A414D6-F4EA-4E46-966A-3B0834BEE518}">
      <dgm:prSet/>
      <dgm:spPr/>
      <dgm:t>
        <a:bodyPr/>
        <a:lstStyle/>
        <a:p>
          <a:endParaRPr lang="pt-BR"/>
        </a:p>
      </dgm:t>
    </dgm:pt>
    <dgm:pt modelId="{94D894C6-FC35-4603-8E73-BBA62F724F87}" type="sibTrans" cxnId="{D6A414D6-F4EA-4E46-966A-3B0834BEE518}">
      <dgm:prSet/>
      <dgm:spPr/>
      <dgm:t>
        <a:bodyPr/>
        <a:lstStyle/>
        <a:p>
          <a:endParaRPr lang="pt-BR"/>
        </a:p>
      </dgm:t>
    </dgm:pt>
    <dgm:pt modelId="{2B4079AA-553A-48AF-8D05-EB5DDFD9939B}">
      <dgm:prSet phldrT="[Texto]" custT="1"/>
      <dgm:spPr/>
      <dgm:t>
        <a:bodyPr/>
        <a:lstStyle/>
        <a:p>
          <a:r>
            <a:rPr lang="pt-BR" sz="2400" b="1" dirty="0"/>
            <a:t>Proteção </a:t>
          </a:r>
        </a:p>
      </dgm:t>
    </dgm:pt>
    <dgm:pt modelId="{7E2843F5-E703-4C6A-BFA7-88B4AAC17C77}" type="parTrans" cxnId="{1A87AF29-C03F-4F42-9A04-3022FB35CEC6}">
      <dgm:prSet/>
      <dgm:spPr/>
      <dgm:t>
        <a:bodyPr/>
        <a:lstStyle/>
        <a:p>
          <a:endParaRPr lang="pt-BR"/>
        </a:p>
      </dgm:t>
    </dgm:pt>
    <dgm:pt modelId="{A7C53A34-3694-41AB-BAEE-35E1C9F92A4C}" type="sibTrans" cxnId="{1A87AF29-C03F-4F42-9A04-3022FB35CEC6}">
      <dgm:prSet/>
      <dgm:spPr/>
      <dgm:t>
        <a:bodyPr/>
        <a:lstStyle/>
        <a:p>
          <a:endParaRPr lang="pt-BR"/>
        </a:p>
      </dgm:t>
    </dgm:pt>
    <dgm:pt modelId="{23A46D95-6203-4458-B67C-C9D23FED25CE}">
      <dgm:prSet phldrT="[Texto]" custT="1"/>
      <dgm:spPr/>
      <dgm:t>
        <a:bodyPr/>
        <a:lstStyle/>
        <a:p>
          <a:r>
            <a:rPr lang="pt-BR" sz="1050" b="1" dirty="0"/>
            <a:t>- Cuidar e minimizar os os efeitos deletérios das violências vividas</a:t>
          </a:r>
        </a:p>
        <a:p>
          <a:endParaRPr lang="pt-BR" sz="1050" b="1" dirty="0"/>
        </a:p>
        <a:p>
          <a:r>
            <a:rPr lang="pt-BR" sz="1050" b="1" dirty="0"/>
            <a:t>- Atender e reparar sofrimento</a:t>
          </a:r>
        </a:p>
        <a:p>
          <a:endParaRPr lang="pt-BR" sz="1050" b="1" dirty="0"/>
        </a:p>
        <a:p>
          <a:r>
            <a:rPr lang="pt-BR" sz="1050" b="1" dirty="0"/>
            <a:t>- Agir com presteza e profissionalismo  </a:t>
          </a:r>
        </a:p>
      </dgm:t>
    </dgm:pt>
    <dgm:pt modelId="{ED0C3026-6EB2-44D6-9785-278E65BD3203}" type="parTrans" cxnId="{3448866E-B8DD-41DF-AD56-F23B67FAE977}">
      <dgm:prSet/>
      <dgm:spPr/>
      <dgm:t>
        <a:bodyPr/>
        <a:lstStyle/>
        <a:p>
          <a:endParaRPr lang="pt-BR"/>
        </a:p>
      </dgm:t>
    </dgm:pt>
    <dgm:pt modelId="{AB471713-70F9-4F34-83C1-F5D1ADA663DD}" type="sibTrans" cxnId="{3448866E-B8DD-41DF-AD56-F23B67FAE977}">
      <dgm:prSet/>
      <dgm:spPr/>
      <dgm:t>
        <a:bodyPr/>
        <a:lstStyle/>
        <a:p>
          <a:endParaRPr lang="pt-BR"/>
        </a:p>
      </dgm:t>
    </dgm:pt>
    <dgm:pt modelId="{B7A62C22-C128-4034-8F79-BF57003A1B02}">
      <dgm:prSet phldrT="[Texto]" custT="1"/>
      <dgm:spPr>
        <a:solidFill>
          <a:schemeClr val="accent1">
            <a:lumMod val="40000"/>
            <a:lumOff val="60000"/>
          </a:schemeClr>
        </a:solidFill>
      </dgm:spPr>
      <dgm:t>
        <a:bodyPr/>
        <a:lstStyle/>
        <a:p>
          <a:pPr>
            <a:buFont typeface="Arial" panose="020B0604020202020204" pitchFamily="34" charset="0"/>
            <a:buChar char="•"/>
          </a:pPr>
          <a:r>
            <a:rPr lang="pt-BR" sz="1050" b="1" dirty="0"/>
            <a:t>- Evitar revitimização </a:t>
          </a:r>
        </a:p>
        <a:p>
          <a:pPr>
            <a:buFont typeface="Arial" panose="020B0604020202020204" pitchFamily="34" charset="0"/>
            <a:buChar char="•"/>
          </a:pPr>
          <a:endParaRPr lang="pt-BR" sz="1050" b="1" dirty="0"/>
        </a:p>
        <a:p>
          <a:pPr>
            <a:buFont typeface="Arial" panose="020B0604020202020204" pitchFamily="34" charset="0"/>
            <a:buChar char="•"/>
          </a:pPr>
          <a:r>
            <a:rPr lang="pt-BR" sz="1050" b="1" dirty="0"/>
            <a:t>- Preparar a vitima e evitar a continuidade transgeracional  </a:t>
          </a:r>
        </a:p>
        <a:p>
          <a:pPr>
            <a:buNone/>
          </a:pPr>
          <a:endParaRPr lang="pt-BR" sz="1050" b="1" dirty="0"/>
        </a:p>
      </dgm:t>
    </dgm:pt>
    <dgm:pt modelId="{CE87DF5A-21B9-49B2-8E00-69A2CF1592FA}" type="parTrans" cxnId="{901B909A-C78F-4EFF-9BF8-90D286694970}">
      <dgm:prSet/>
      <dgm:spPr/>
      <dgm:t>
        <a:bodyPr/>
        <a:lstStyle/>
        <a:p>
          <a:endParaRPr lang="pt-BR"/>
        </a:p>
      </dgm:t>
    </dgm:pt>
    <dgm:pt modelId="{B1CADCDC-1382-4275-8534-C2299995ED0C}" type="sibTrans" cxnId="{901B909A-C78F-4EFF-9BF8-90D286694970}">
      <dgm:prSet/>
      <dgm:spPr/>
      <dgm:t>
        <a:bodyPr/>
        <a:lstStyle/>
        <a:p>
          <a:endParaRPr lang="pt-BR"/>
        </a:p>
      </dgm:t>
    </dgm:pt>
    <dgm:pt modelId="{0DBA9B82-D640-45E8-8AD8-90D31B6969BD}">
      <dgm:prSet phldrT="[Texto]" custT="1"/>
      <dgm:spPr/>
      <dgm:t>
        <a:bodyPr/>
        <a:lstStyle/>
        <a:p>
          <a:r>
            <a:rPr lang="pt-BR" sz="1400" b="1" dirty="0"/>
            <a:t>Responsabilização criminal do autor de violência </a:t>
          </a:r>
        </a:p>
      </dgm:t>
    </dgm:pt>
    <dgm:pt modelId="{81A08147-9A5E-4795-998C-3602A1921BAE}" type="parTrans" cxnId="{F80CC2A0-2081-451D-BEBC-4855ACD6EFE4}">
      <dgm:prSet/>
      <dgm:spPr/>
      <dgm:t>
        <a:bodyPr/>
        <a:lstStyle/>
        <a:p>
          <a:endParaRPr lang="pt-BR"/>
        </a:p>
      </dgm:t>
    </dgm:pt>
    <dgm:pt modelId="{F98E69CD-15DD-4861-AB82-86C5F60A3E23}" type="sibTrans" cxnId="{F80CC2A0-2081-451D-BEBC-4855ACD6EFE4}">
      <dgm:prSet/>
      <dgm:spPr/>
      <dgm:t>
        <a:bodyPr/>
        <a:lstStyle/>
        <a:p>
          <a:endParaRPr lang="pt-BR"/>
        </a:p>
      </dgm:t>
    </dgm:pt>
    <dgm:pt modelId="{4E14D194-E04A-4D2B-AB1C-0CE68A0EFA98}">
      <dgm:prSet phldrT="[Texto]" custT="1"/>
      <dgm:spPr/>
      <dgm:t>
        <a:bodyPr/>
        <a:lstStyle/>
        <a:p>
          <a:r>
            <a:rPr lang="pt-BR" sz="1400" b="1" dirty="0"/>
            <a:t>- Responsabilizar de forma rápida e efetiva;</a:t>
          </a:r>
        </a:p>
        <a:p>
          <a:r>
            <a:rPr lang="pt-BR" sz="1400" b="1" dirty="0"/>
            <a:t>- Não limitar as provas à fala da criança (ônus da prova);</a:t>
          </a:r>
        </a:p>
        <a:p>
          <a:r>
            <a:rPr lang="pt-BR" sz="1400" b="1" dirty="0"/>
            <a:t>- Lidar com a dinâmica familiar abusiva inclui tratar/cuidar do agressor </a:t>
          </a:r>
        </a:p>
        <a:p>
          <a:endParaRPr lang="pt-BR" sz="1400" b="1" dirty="0"/>
        </a:p>
        <a:p>
          <a:endParaRPr lang="pt-BR" sz="1400" b="1" dirty="0"/>
        </a:p>
        <a:p>
          <a:r>
            <a:rPr lang="pt-BR" sz="1400" b="1" dirty="0"/>
            <a:t>- </a:t>
          </a:r>
        </a:p>
      </dgm:t>
    </dgm:pt>
    <dgm:pt modelId="{5601A25E-0E14-4FCB-A7E9-D60471EA59C2}" type="parTrans" cxnId="{771F58E9-69E5-4867-A684-981C2C6A2C09}">
      <dgm:prSet/>
      <dgm:spPr/>
      <dgm:t>
        <a:bodyPr/>
        <a:lstStyle/>
        <a:p>
          <a:endParaRPr lang="pt-BR"/>
        </a:p>
      </dgm:t>
    </dgm:pt>
    <dgm:pt modelId="{CD63C6C2-108C-4F62-AF99-4CB74FCC3A1D}" type="sibTrans" cxnId="{771F58E9-69E5-4867-A684-981C2C6A2C09}">
      <dgm:prSet/>
      <dgm:spPr/>
      <dgm:t>
        <a:bodyPr/>
        <a:lstStyle/>
        <a:p>
          <a:endParaRPr lang="pt-BR"/>
        </a:p>
      </dgm:t>
    </dgm:pt>
    <dgm:pt modelId="{938DA38D-0FE5-4AE5-9E06-8B5044CA1D11}">
      <dgm:prSet phldrT="[Texto]" custT="1"/>
      <dgm:spPr/>
      <dgm:t>
        <a:bodyPr/>
        <a:lstStyle/>
        <a:p>
          <a:endParaRPr lang="pt-BR" sz="1400" b="1" dirty="0"/>
        </a:p>
      </dgm:t>
    </dgm:pt>
    <dgm:pt modelId="{BA9255FE-7C47-4557-8767-8388014F42EF}" type="parTrans" cxnId="{1524B9A7-C3B6-4256-930F-4DC512BE6A13}">
      <dgm:prSet/>
      <dgm:spPr/>
      <dgm:t>
        <a:bodyPr/>
        <a:lstStyle/>
        <a:p>
          <a:endParaRPr lang="pt-BR"/>
        </a:p>
      </dgm:t>
    </dgm:pt>
    <dgm:pt modelId="{1301594E-41E2-475C-8D9B-46091C8BA7AC}" type="sibTrans" cxnId="{1524B9A7-C3B6-4256-930F-4DC512BE6A13}">
      <dgm:prSet/>
      <dgm:spPr/>
      <dgm:t>
        <a:bodyPr/>
        <a:lstStyle/>
        <a:p>
          <a:endParaRPr lang="pt-BR"/>
        </a:p>
      </dgm:t>
    </dgm:pt>
    <dgm:pt modelId="{FF8F25E6-21CD-4F41-A808-8D58672B3810}" type="pres">
      <dgm:prSet presAssocID="{1A349782-F968-4E50-A3D6-48472001F143}" presName="list" presStyleCnt="0">
        <dgm:presLayoutVars>
          <dgm:dir/>
          <dgm:animLvl val="lvl"/>
        </dgm:presLayoutVars>
      </dgm:prSet>
      <dgm:spPr/>
    </dgm:pt>
    <dgm:pt modelId="{D892D7A3-9D81-4252-86D8-7CC64D24CA74}" type="pres">
      <dgm:prSet presAssocID="{52ABF27D-AA6F-48FF-B5DD-ACE4BA71E8FD}" presName="posSpace" presStyleCnt="0"/>
      <dgm:spPr/>
    </dgm:pt>
    <dgm:pt modelId="{B4B8B749-A437-47FB-863E-34C24F5EA1F1}" type="pres">
      <dgm:prSet presAssocID="{52ABF27D-AA6F-48FF-B5DD-ACE4BA71E8FD}" presName="vertFlow" presStyleCnt="0"/>
      <dgm:spPr/>
    </dgm:pt>
    <dgm:pt modelId="{1BFECBB4-3548-4076-A75C-B70CF12A05DC}" type="pres">
      <dgm:prSet presAssocID="{52ABF27D-AA6F-48FF-B5DD-ACE4BA71E8FD}" presName="topSpace" presStyleCnt="0"/>
      <dgm:spPr/>
    </dgm:pt>
    <dgm:pt modelId="{1B44E04C-F1D8-4E67-9C8B-D3ED2D1D1AAE}" type="pres">
      <dgm:prSet presAssocID="{52ABF27D-AA6F-48FF-B5DD-ACE4BA71E8FD}" presName="firstComp" presStyleCnt="0"/>
      <dgm:spPr/>
    </dgm:pt>
    <dgm:pt modelId="{F518AFA0-532E-4A05-967F-585F739D32F9}" type="pres">
      <dgm:prSet presAssocID="{52ABF27D-AA6F-48FF-B5DD-ACE4BA71E8FD}" presName="firstChild" presStyleLbl="bgAccFollowNode1" presStyleIdx="0" presStyleCnt="6" custScaleX="117773" custLinFactNeighborX="28635" custLinFactNeighborY="30704"/>
      <dgm:spPr/>
    </dgm:pt>
    <dgm:pt modelId="{70804EF3-FA3E-4BFF-8D5A-299DAAB2FFC7}" type="pres">
      <dgm:prSet presAssocID="{52ABF27D-AA6F-48FF-B5DD-ACE4BA71E8FD}" presName="firstChildTx" presStyleLbl="bgAccFollowNode1" presStyleIdx="0" presStyleCnt="6">
        <dgm:presLayoutVars>
          <dgm:bulletEnabled val="1"/>
        </dgm:presLayoutVars>
      </dgm:prSet>
      <dgm:spPr/>
    </dgm:pt>
    <dgm:pt modelId="{FD0383E8-DC59-454F-8CA5-1E0AB2302023}" type="pres">
      <dgm:prSet presAssocID="{DC131686-7DA7-4F74-875F-C518C5F10F41}" presName="comp" presStyleCnt="0"/>
      <dgm:spPr/>
    </dgm:pt>
    <dgm:pt modelId="{9E7F8251-C93A-4618-AC10-12132756E447}" type="pres">
      <dgm:prSet presAssocID="{DC131686-7DA7-4F74-875F-C518C5F10F41}" presName="child" presStyleLbl="bgAccFollowNode1" presStyleIdx="1" presStyleCnt="6" custScaleX="116404" custScaleY="158776" custLinFactNeighborX="29084" custLinFactNeighborY="24669"/>
      <dgm:spPr/>
    </dgm:pt>
    <dgm:pt modelId="{7727D872-B037-4BC4-8691-BB6337F57DD1}" type="pres">
      <dgm:prSet presAssocID="{DC131686-7DA7-4F74-875F-C518C5F10F41}" presName="childTx" presStyleLbl="bgAccFollowNode1" presStyleIdx="1" presStyleCnt="6">
        <dgm:presLayoutVars>
          <dgm:bulletEnabled val="1"/>
        </dgm:presLayoutVars>
      </dgm:prSet>
      <dgm:spPr/>
    </dgm:pt>
    <dgm:pt modelId="{E74053CD-3088-4D1C-9B96-616C7A4A6829}" type="pres">
      <dgm:prSet presAssocID="{52ABF27D-AA6F-48FF-B5DD-ACE4BA71E8FD}" presName="negSpace" presStyleCnt="0"/>
      <dgm:spPr/>
    </dgm:pt>
    <dgm:pt modelId="{90ADC210-CE69-4AA2-93E3-31FC916069DF}" type="pres">
      <dgm:prSet presAssocID="{52ABF27D-AA6F-48FF-B5DD-ACE4BA71E8FD}" presName="circle" presStyleLbl="node1" presStyleIdx="0" presStyleCnt="3" custScaleX="159267" custScaleY="114139" custLinFactNeighborX="-20129" custLinFactNeighborY="-27753"/>
      <dgm:spPr/>
    </dgm:pt>
    <dgm:pt modelId="{C46D5896-C429-41F2-9D09-2350A0673DDB}" type="pres">
      <dgm:prSet presAssocID="{1A986D8E-2ACF-4F2A-911A-BEA2A2931F81}" presName="transSpace" presStyleCnt="0"/>
      <dgm:spPr/>
    </dgm:pt>
    <dgm:pt modelId="{20185C86-13B1-4CB1-BB90-C49CF4A7E7D3}" type="pres">
      <dgm:prSet presAssocID="{2B4079AA-553A-48AF-8D05-EB5DDFD9939B}" presName="posSpace" presStyleCnt="0"/>
      <dgm:spPr/>
    </dgm:pt>
    <dgm:pt modelId="{4C910C88-B2FB-4EE6-9593-C3D5D949433A}" type="pres">
      <dgm:prSet presAssocID="{2B4079AA-553A-48AF-8D05-EB5DDFD9939B}" presName="vertFlow" presStyleCnt="0"/>
      <dgm:spPr/>
    </dgm:pt>
    <dgm:pt modelId="{0D985808-E0A4-4E30-9347-9DB59B7244CA}" type="pres">
      <dgm:prSet presAssocID="{2B4079AA-553A-48AF-8D05-EB5DDFD9939B}" presName="topSpace" presStyleCnt="0"/>
      <dgm:spPr/>
    </dgm:pt>
    <dgm:pt modelId="{862FA384-17F7-4DDE-B091-5867E0F5910A}" type="pres">
      <dgm:prSet presAssocID="{2B4079AA-553A-48AF-8D05-EB5DDFD9939B}" presName="firstComp" presStyleCnt="0"/>
      <dgm:spPr/>
    </dgm:pt>
    <dgm:pt modelId="{A05A2A12-BC6B-458D-980F-F78AC88D5B23}" type="pres">
      <dgm:prSet presAssocID="{2B4079AA-553A-48AF-8D05-EB5DDFD9939B}" presName="firstChild" presStyleLbl="bgAccFollowNode1" presStyleIdx="2" presStyleCnt="6" custScaleX="132048" custScaleY="130097" custLinFactNeighborX="9395" custLinFactNeighborY="3724"/>
      <dgm:spPr/>
    </dgm:pt>
    <dgm:pt modelId="{1380B881-17A7-4D1C-95D7-8100F8354FA0}" type="pres">
      <dgm:prSet presAssocID="{2B4079AA-553A-48AF-8D05-EB5DDFD9939B}" presName="firstChildTx" presStyleLbl="bgAccFollowNode1" presStyleIdx="2" presStyleCnt="6">
        <dgm:presLayoutVars>
          <dgm:bulletEnabled val="1"/>
        </dgm:presLayoutVars>
      </dgm:prSet>
      <dgm:spPr/>
    </dgm:pt>
    <dgm:pt modelId="{A3649CA7-AC27-42DE-84D7-A4FD7296A0FF}" type="pres">
      <dgm:prSet presAssocID="{B7A62C22-C128-4034-8F79-BF57003A1B02}" presName="comp" presStyleCnt="0"/>
      <dgm:spPr/>
    </dgm:pt>
    <dgm:pt modelId="{FBCCF0C5-E820-4D7E-A4F5-7DF3314C8865}" type="pres">
      <dgm:prSet presAssocID="{B7A62C22-C128-4034-8F79-BF57003A1B02}" presName="child" presStyleLbl="bgAccFollowNode1" presStyleIdx="3" presStyleCnt="6" custScaleX="134177" custLinFactNeighborX="10422" custLinFactNeighborY="3724"/>
      <dgm:spPr/>
    </dgm:pt>
    <dgm:pt modelId="{0A662C0D-CB8C-41BA-B77C-39221382D1DC}" type="pres">
      <dgm:prSet presAssocID="{B7A62C22-C128-4034-8F79-BF57003A1B02}" presName="childTx" presStyleLbl="bgAccFollowNode1" presStyleIdx="3" presStyleCnt="6">
        <dgm:presLayoutVars>
          <dgm:bulletEnabled val="1"/>
        </dgm:presLayoutVars>
      </dgm:prSet>
      <dgm:spPr/>
    </dgm:pt>
    <dgm:pt modelId="{B60B5D6F-B869-4C41-B6ED-C1874F8F8923}" type="pres">
      <dgm:prSet presAssocID="{2B4079AA-553A-48AF-8D05-EB5DDFD9939B}" presName="negSpace" presStyleCnt="0"/>
      <dgm:spPr/>
    </dgm:pt>
    <dgm:pt modelId="{2BE0AE48-389E-473E-BCDD-F72B2F868858}" type="pres">
      <dgm:prSet presAssocID="{2B4079AA-553A-48AF-8D05-EB5DDFD9939B}" presName="circle" presStyleLbl="node1" presStyleIdx="1" presStyleCnt="3" custScaleX="171315" custScaleY="86787" custLinFactNeighborX="-88182" custLinFactNeighborY="-33690"/>
      <dgm:spPr/>
    </dgm:pt>
    <dgm:pt modelId="{92BE16EC-8167-45D4-A377-22033C847495}" type="pres">
      <dgm:prSet presAssocID="{A7C53A34-3694-41AB-BAEE-35E1C9F92A4C}" presName="transSpace" presStyleCnt="0"/>
      <dgm:spPr/>
    </dgm:pt>
    <dgm:pt modelId="{E17DE73D-9064-405C-BF3E-3A09024ED710}" type="pres">
      <dgm:prSet presAssocID="{0DBA9B82-D640-45E8-8AD8-90D31B6969BD}" presName="posSpace" presStyleCnt="0"/>
      <dgm:spPr/>
    </dgm:pt>
    <dgm:pt modelId="{BE3CA188-E080-4A4C-AB41-B8478B6690A1}" type="pres">
      <dgm:prSet presAssocID="{0DBA9B82-D640-45E8-8AD8-90D31B6969BD}" presName="vertFlow" presStyleCnt="0"/>
      <dgm:spPr/>
    </dgm:pt>
    <dgm:pt modelId="{77C8E70A-F1AB-4C6B-B0C7-6DE2FE2727D7}" type="pres">
      <dgm:prSet presAssocID="{0DBA9B82-D640-45E8-8AD8-90D31B6969BD}" presName="topSpace" presStyleCnt="0"/>
      <dgm:spPr/>
    </dgm:pt>
    <dgm:pt modelId="{B8301581-6C46-4637-A4E8-D0E8717B5052}" type="pres">
      <dgm:prSet presAssocID="{0DBA9B82-D640-45E8-8AD8-90D31B6969BD}" presName="firstComp" presStyleCnt="0"/>
      <dgm:spPr/>
    </dgm:pt>
    <dgm:pt modelId="{D1C07368-F6A2-45BE-9625-1564266381B8}" type="pres">
      <dgm:prSet presAssocID="{0DBA9B82-D640-45E8-8AD8-90D31B6969BD}" presName="firstChild" presStyleLbl="bgAccFollowNode1" presStyleIdx="4" presStyleCnt="6" custScaleX="118933" custScaleY="106937" custLinFactNeighborX="-12919" custLinFactNeighborY="2466"/>
      <dgm:spPr/>
    </dgm:pt>
    <dgm:pt modelId="{EB4CC5CF-70DC-44F4-86E6-5FBC375EE361}" type="pres">
      <dgm:prSet presAssocID="{0DBA9B82-D640-45E8-8AD8-90D31B6969BD}" presName="firstChildTx" presStyleLbl="bgAccFollowNode1" presStyleIdx="4" presStyleCnt="6">
        <dgm:presLayoutVars>
          <dgm:bulletEnabled val="1"/>
        </dgm:presLayoutVars>
      </dgm:prSet>
      <dgm:spPr/>
    </dgm:pt>
    <dgm:pt modelId="{4E316C60-FF8A-4E27-9728-31F5234C481D}" type="pres">
      <dgm:prSet presAssocID="{4E14D194-E04A-4D2B-AB1C-0CE68A0EFA98}" presName="comp" presStyleCnt="0"/>
      <dgm:spPr/>
    </dgm:pt>
    <dgm:pt modelId="{DC55D3F1-DD38-4F9B-A0E2-77AF9823F990}" type="pres">
      <dgm:prSet presAssocID="{4E14D194-E04A-4D2B-AB1C-0CE68A0EFA98}" presName="child" presStyleLbl="bgAccFollowNode1" presStyleIdx="5" presStyleCnt="6" custAng="0" custScaleX="119492" custScaleY="126009" custLinFactNeighborX="-13198" custLinFactNeighborY="2465"/>
      <dgm:spPr/>
    </dgm:pt>
    <dgm:pt modelId="{16585C8B-5BBF-40B8-9E26-9D46ED195384}" type="pres">
      <dgm:prSet presAssocID="{4E14D194-E04A-4D2B-AB1C-0CE68A0EFA98}" presName="childTx" presStyleLbl="bgAccFollowNode1" presStyleIdx="5" presStyleCnt="6">
        <dgm:presLayoutVars>
          <dgm:bulletEnabled val="1"/>
        </dgm:presLayoutVars>
      </dgm:prSet>
      <dgm:spPr/>
    </dgm:pt>
    <dgm:pt modelId="{B91F1C98-B8D8-450A-83D7-EDE097C81DD8}" type="pres">
      <dgm:prSet presAssocID="{0DBA9B82-D640-45E8-8AD8-90D31B6969BD}" presName="negSpace" presStyleCnt="0"/>
      <dgm:spPr/>
    </dgm:pt>
    <dgm:pt modelId="{C3389FA1-AC74-459C-AA91-BBA0493A08E5}" type="pres">
      <dgm:prSet presAssocID="{0DBA9B82-D640-45E8-8AD8-90D31B6969BD}" presName="circle" presStyleLbl="node1" presStyleIdx="2" presStyleCnt="3" custScaleX="213808" custScaleY="123716" custLinFactNeighborX="-30598" custLinFactNeighborY="-44124"/>
      <dgm:spPr/>
    </dgm:pt>
  </dgm:ptLst>
  <dgm:cxnLst>
    <dgm:cxn modelId="{353D3301-C772-40A3-A6D5-6183493D97BF}" type="presOf" srcId="{4E14D194-E04A-4D2B-AB1C-0CE68A0EFA98}" destId="{DC55D3F1-DD38-4F9B-A0E2-77AF9823F990}" srcOrd="0" destOrd="0" presId="urn:microsoft.com/office/officeart/2005/8/layout/hList9"/>
    <dgm:cxn modelId="{73EDC30B-0D24-445F-812F-EBC92553EB25}" type="presOf" srcId="{B7A62C22-C128-4034-8F79-BF57003A1B02}" destId="{0A662C0D-CB8C-41BA-B77C-39221382D1DC}" srcOrd="1" destOrd="0" presId="urn:microsoft.com/office/officeart/2005/8/layout/hList9"/>
    <dgm:cxn modelId="{94A65D1D-EFF4-4C16-9CEF-ADCBEA59127E}" type="presOf" srcId="{0DBA9B82-D640-45E8-8AD8-90D31B6969BD}" destId="{C3389FA1-AC74-459C-AA91-BBA0493A08E5}" srcOrd="0" destOrd="0" presId="urn:microsoft.com/office/officeart/2005/8/layout/hList9"/>
    <dgm:cxn modelId="{61A3771D-6C2A-4B41-BF5B-FC21F47CDD54}" type="presOf" srcId="{52ABF27D-AA6F-48FF-B5DD-ACE4BA71E8FD}" destId="{90ADC210-CE69-4AA2-93E3-31FC916069DF}" srcOrd="0" destOrd="0" presId="urn:microsoft.com/office/officeart/2005/8/layout/hList9"/>
    <dgm:cxn modelId="{1A87AF29-C03F-4F42-9A04-3022FB35CEC6}" srcId="{1A349782-F968-4E50-A3D6-48472001F143}" destId="{2B4079AA-553A-48AF-8D05-EB5DDFD9939B}" srcOrd="1" destOrd="0" parTransId="{7E2843F5-E703-4C6A-BFA7-88B4AAC17C77}" sibTransId="{A7C53A34-3694-41AB-BAEE-35E1C9F92A4C}"/>
    <dgm:cxn modelId="{0A956C3D-B0FC-43DE-9AC0-15F35496AC31}" type="presOf" srcId="{B7A62C22-C128-4034-8F79-BF57003A1B02}" destId="{FBCCF0C5-E820-4D7E-A4F5-7DF3314C8865}" srcOrd="0" destOrd="0" presId="urn:microsoft.com/office/officeart/2005/8/layout/hList9"/>
    <dgm:cxn modelId="{A93A0644-EA03-47B3-AAE6-659B0F1314A1}" type="presOf" srcId="{DC131686-7DA7-4F74-875F-C518C5F10F41}" destId="{7727D872-B037-4BC4-8691-BB6337F57DD1}" srcOrd="1" destOrd="0" presId="urn:microsoft.com/office/officeart/2005/8/layout/hList9"/>
    <dgm:cxn modelId="{D442A146-47F8-42A8-B649-E6D33463A063}" type="presOf" srcId="{1A349782-F968-4E50-A3D6-48472001F143}" destId="{FF8F25E6-21CD-4F41-A808-8D58672B3810}" srcOrd="0" destOrd="0" presId="urn:microsoft.com/office/officeart/2005/8/layout/hList9"/>
    <dgm:cxn modelId="{3448866E-B8DD-41DF-AD56-F23B67FAE977}" srcId="{2B4079AA-553A-48AF-8D05-EB5DDFD9939B}" destId="{23A46D95-6203-4458-B67C-C9D23FED25CE}" srcOrd="0" destOrd="0" parTransId="{ED0C3026-6EB2-44D6-9785-278E65BD3203}" sibTransId="{AB471713-70F9-4F34-83C1-F5D1ADA663DD}"/>
    <dgm:cxn modelId="{EA117257-CFBC-4520-A56B-010DE7CCC554}" type="presOf" srcId="{4E14D194-E04A-4D2B-AB1C-0CE68A0EFA98}" destId="{16585C8B-5BBF-40B8-9E26-9D46ED195384}" srcOrd="1" destOrd="0" presId="urn:microsoft.com/office/officeart/2005/8/layout/hList9"/>
    <dgm:cxn modelId="{81E8EA58-5C1A-416E-BBC6-771A077BEDE0}" type="presOf" srcId="{23A46D95-6203-4458-B67C-C9D23FED25CE}" destId="{A05A2A12-BC6B-458D-980F-F78AC88D5B23}" srcOrd="0" destOrd="0" presId="urn:microsoft.com/office/officeart/2005/8/layout/hList9"/>
    <dgm:cxn modelId="{053E209A-AA26-45CD-B3D5-FF080A2A80A8}" type="presOf" srcId="{C328BA5D-3591-4103-A6B0-7C26AEAB3F19}" destId="{70804EF3-FA3E-4BFF-8D5A-299DAAB2FFC7}" srcOrd="1" destOrd="0" presId="urn:microsoft.com/office/officeart/2005/8/layout/hList9"/>
    <dgm:cxn modelId="{901B909A-C78F-4EFF-9BF8-90D286694970}" srcId="{2B4079AA-553A-48AF-8D05-EB5DDFD9939B}" destId="{B7A62C22-C128-4034-8F79-BF57003A1B02}" srcOrd="1" destOrd="0" parTransId="{CE87DF5A-21B9-49B2-8E00-69A2CF1592FA}" sibTransId="{B1CADCDC-1382-4275-8534-C2299995ED0C}"/>
    <dgm:cxn modelId="{F80CC2A0-2081-451D-BEBC-4855ACD6EFE4}" srcId="{1A349782-F968-4E50-A3D6-48472001F143}" destId="{0DBA9B82-D640-45E8-8AD8-90D31B6969BD}" srcOrd="2" destOrd="0" parTransId="{81A08147-9A5E-4795-998C-3602A1921BAE}" sibTransId="{F98E69CD-15DD-4861-AB82-86C5F60A3E23}"/>
    <dgm:cxn modelId="{343447A1-EFFA-4004-862F-3A77C1BB898D}" type="presOf" srcId="{23A46D95-6203-4458-B67C-C9D23FED25CE}" destId="{1380B881-17A7-4D1C-95D7-8100F8354FA0}" srcOrd="1" destOrd="0" presId="urn:microsoft.com/office/officeart/2005/8/layout/hList9"/>
    <dgm:cxn modelId="{FE06BFA5-C713-45C8-AABF-0B833084EE3D}" type="presOf" srcId="{2B4079AA-553A-48AF-8D05-EB5DDFD9939B}" destId="{2BE0AE48-389E-473E-BCDD-F72B2F868858}" srcOrd="0" destOrd="0" presId="urn:microsoft.com/office/officeart/2005/8/layout/hList9"/>
    <dgm:cxn modelId="{1524B9A7-C3B6-4256-930F-4DC512BE6A13}" srcId="{0DBA9B82-D640-45E8-8AD8-90D31B6969BD}" destId="{938DA38D-0FE5-4AE5-9E06-8B5044CA1D11}" srcOrd="0" destOrd="0" parTransId="{BA9255FE-7C47-4557-8767-8388014F42EF}" sibTransId="{1301594E-41E2-475C-8D9B-46091C8BA7AC}"/>
    <dgm:cxn modelId="{43FDACD1-B4B1-41EB-99A9-8053873F6925}" type="presOf" srcId="{938DA38D-0FE5-4AE5-9E06-8B5044CA1D11}" destId="{EB4CC5CF-70DC-44F4-86E6-5FBC375EE361}" srcOrd="1" destOrd="0" presId="urn:microsoft.com/office/officeart/2005/8/layout/hList9"/>
    <dgm:cxn modelId="{D6A414D6-F4EA-4E46-966A-3B0834BEE518}" srcId="{52ABF27D-AA6F-48FF-B5DD-ACE4BA71E8FD}" destId="{DC131686-7DA7-4F74-875F-C518C5F10F41}" srcOrd="1" destOrd="0" parTransId="{C0BC75C1-61AB-473D-A133-F9CCA704DA78}" sibTransId="{94D894C6-FC35-4603-8E73-BBA62F724F87}"/>
    <dgm:cxn modelId="{B57E2ED8-9E4D-432B-8294-1ED0394AEE11}" srcId="{1A349782-F968-4E50-A3D6-48472001F143}" destId="{52ABF27D-AA6F-48FF-B5DD-ACE4BA71E8FD}" srcOrd="0" destOrd="0" parTransId="{527FB50A-9244-4E8A-9E24-E33A8BA1DAD3}" sibTransId="{1A986D8E-2ACF-4F2A-911A-BEA2A2931F81}"/>
    <dgm:cxn modelId="{89D3F1E0-08F1-4361-BC16-200567B5FBD9}" srcId="{52ABF27D-AA6F-48FF-B5DD-ACE4BA71E8FD}" destId="{C328BA5D-3591-4103-A6B0-7C26AEAB3F19}" srcOrd="0" destOrd="0" parTransId="{D77F9687-6D80-49AB-A982-316007B9A1A7}" sibTransId="{29729D16-84D2-4E34-9B6E-1D4EC2665E01}"/>
    <dgm:cxn modelId="{D10F22E3-696F-4062-96CA-5B4F80416CC9}" type="presOf" srcId="{938DA38D-0FE5-4AE5-9E06-8B5044CA1D11}" destId="{D1C07368-F6A2-45BE-9625-1564266381B8}" srcOrd="0" destOrd="0" presId="urn:microsoft.com/office/officeart/2005/8/layout/hList9"/>
    <dgm:cxn modelId="{771F58E9-69E5-4867-A684-981C2C6A2C09}" srcId="{0DBA9B82-D640-45E8-8AD8-90D31B6969BD}" destId="{4E14D194-E04A-4D2B-AB1C-0CE68A0EFA98}" srcOrd="1" destOrd="0" parTransId="{5601A25E-0E14-4FCB-A7E9-D60471EA59C2}" sibTransId="{CD63C6C2-108C-4F62-AF99-4CB74FCC3A1D}"/>
    <dgm:cxn modelId="{B8E2EEE9-C98B-47F8-B1FF-23B2C6C2C7B1}" type="presOf" srcId="{C328BA5D-3591-4103-A6B0-7C26AEAB3F19}" destId="{F518AFA0-532E-4A05-967F-585F739D32F9}" srcOrd="0" destOrd="0" presId="urn:microsoft.com/office/officeart/2005/8/layout/hList9"/>
    <dgm:cxn modelId="{A00160F4-9E9E-4338-9A31-1E1BECB1D8EE}" type="presOf" srcId="{DC131686-7DA7-4F74-875F-C518C5F10F41}" destId="{9E7F8251-C93A-4618-AC10-12132756E447}" srcOrd="0" destOrd="0" presId="urn:microsoft.com/office/officeart/2005/8/layout/hList9"/>
    <dgm:cxn modelId="{A76D084D-468A-4D03-86A0-DC8AD3B44CCC}" type="presParOf" srcId="{FF8F25E6-21CD-4F41-A808-8D58672B3810}" destId="{D892D7A3-9D81-4252-86D8-7CC64D24CA74}" srcOrd="0" destOrd="0" presId="urn:microsoft.com/office/officeart/2005/8/layout/hList9"/>
    <dgm:cxn modelId="{30755821-A4DE-49A2-B943-A176A98C8253}" type="presParOf" srcId="{FF8F25E6-21CD-4F41-A808-8D58672B3810}" destId="{B4B8B749-A437-47FB-863E-34C24F5EA1F1}" srcOrd="1" destOrd="0" presId="urn:microsoft.com/office/officeart/2005/8/layout/hList9"/>
    <dgm:cxn modelId="{B2ADF068-DD84-4152-89FE-5E52A917EA56}" type="presParOf" srcId="{B4B8B749-A437-47FB-863E-34C24F5EA1F1}" destId="{1BFECBB4-3548-4076-A75C-B70CF12A05DC}" srcOrd="0" destOrd="0" presId="urn:microsoft.com/office/officeart/2005/8/layout/hList9"/>
    <dgm:cxn modelId="{327B2376-3EA6-459D-A597-923DC2175CF6}" type="presParOf" srcId="{B4B8B749-A437-47FB-863E-34C24F5EA1F1}" destId="{1B44E04C-F1D8-4E67-9C8B-D3ED2D1D1AAE}" srcOrd="1" destOrd="0" presId="urn:microsoft.com/office/officeart/2005/8/layout/hList9"/>
    <dgm:cxn modelId="{B062772F-36FF-40BC-98F6-65DC1E02DAD9}" type="presParOf" srcId="{1B44E04C-F1D8-4E67-9C8B-D3ED2D1D1AAE}" destId="{F518AFA0-532E-4A05-967F-585F739D32F9}" srcOrd="0" destOrd="0" presId="urn:microsoft.com/office/officeart/2005/8/layout/hList9"/>
    <dgm:cxn modelId="{EE9E4058-4C3F-4476-BBF4-778E8B3A5753}" type="presParOf" srcId="{1B44E04C-F1D8-4E67-9C8B-D3ED2D1D1AAE}" destId="{70804EF3-FA3E-4BFF-8D5A-299DAAB2FFC7}" srcOrd="1" destOrd="0" presId="urn:microsoft.com/office/officeart/2005/8/layout/hList9"/>
    <dgm:cxn modelId="{076AAD77-D162-4194-BC7E-38401F630321}" type="presParOf" srcId="{B4B8B749-A437-47FB-863E-34C24F5EA1F1}" destId="{FD0383E8-DC59-454F-8CA5-1E0AB2302023}" srcOrd="2" destOrd="0" presId="urn:microsoft.com/office/officeart/2005/8/layout/hList9"/>
    <dgm:cxn modelId="{7899F50E-14F3-4E85-B6CC-E603042AA29A}" type="presParOf" srcId="{FD0383E8-DC59-454F-8CA5-1E0AB2302023}" destId="{9E7F8251-C93A-4618-AC10-12132756E447}" srcOrd="0" destOrd="0" presId="urn:microsoft.com/office/officeart/2005/8/layout/hList9"/>
    <dgm:cxn modelId="{216927F0-5EAA-4C3E-8947-6A8A7A6B0801}" type="presParOf" srcId="{FD0383E8-DC59-454F-8CA5-1E0AB2302023}" destId="{7727D872-B037-4BC4-8691-BB6337F57DD1}" srcOrd="1" destOrd="0" presId="urn:microsoft.com/office/officeart/2005/8/layout/hList9"/>
    <dgm:cxn modelId="{7A7BB095-DAAD-48E2-8759-76FD161C6D60}" type="presParOf" srcId="{FF8F25E6-21CD-4F41-A808-8D58672B3810}" destId="{E74053CD-3088-4D1C-9B96-616C7A4A6829}" srcOrd="2" destOrd="0" presId="urn:microsoft.com/office/officeart/2005/8/layout/hList9"/>
    <dgm:cxn modelId="{869339A0-8371-4D2B-858C-FBA9396CA671}" type="presParOf" srcId="{FF8F25E6-21CD-4F41-A808-8D58672B3810}" destId="{90ADC210-CE69-4AA2-93E3-31FC916069DF}" srcOrd="3" destOrd="0" presId="urn:microsoft.com/office/officeart/2005/8/layout/hList9"/>
    <dgm:cxn modelId="{BF69A10F-2383-4657-95FE-F01048763BB4}" type="presParOf" srcId="{FF8F25E6-21CD-4F41-A808-8D58672B3810}" destId="{C46D5896-C429-41F2-9D09-2350A0673DDB}" srcOrd="4" destOrd="0" presId="urn:microsoft.com/office/officeart/2005/8/layout/hList9"/>
    <dgm:cxn modelId="{477DE1FE-E5E4-4EF5-9A84-5245175BC86A}" type="presParOf" srcId="{FF8F25E6-21CD-4F41-A808-8D58672B3810}" destId="{20185C86-13B1-4CB1-BB90-C49CF4A7E7D3}" srcOrd="5" destOrd="0" presId="urn:microsoft.com/office/officeart/2005/8/layout/hList9"/>
    <dgm:cxn modelId="{6B8B14DD-9970-4D73-B8DE-0A1822C3B5B5}" type="presParOf" srcId="{FF8F25E6-21CD-4F41-A808-8D58672B3810}" destId="{4C910C88-B2FB-4EE6-9593-C3D5D949433A}" srcOrd="6" destOrd="0" presId="urn:microsoft.com/office/officeart/2005/8/layout/hList9"/>
    <dgm:cxn modelId="{CB99ECEC-8E37-4425-BAED-7E700636EC67}" type="presParOf" srcId="{4C910C88-B2FB-4EE6-9593-C3D5D949433A}" destId="{0D985808-E0A4-4E30-9347-9DB59B7244CA}" srcOrd="0" destOrd="0" presId="urn:microsoft.com/office/officeart/2005/8/layout/hList9"/>
    <dgm:cxn modelId="{D442C2AF-E4B0-4F18-A6C1-ED0743D58503}" type="presParOf" srcId="{4C910C88-B2FB-4EE6-9593-C3D5D949433A}" destId="{862FA384-17F7-4DDE-B091-5867E0F5910A}" srcOrd="1" destOrd="0" presId="urn:microsoft.com/office/officeart/2005/8/layout/hList9"/>
    <dgm:cxn modelId="{66832DB9-D1ED-4ED6-80E6-3600AA1A6A6C}" type="presParOf" srcId="{862FA384-17F7-4DDE-B091-5867E0F5910A}" destId="{A05A2A12-BC6B-458D-980F-F78AC88D5B23}" srcOrd="0" destOrd="0" presId="urn:microsoft.com/office/officeart/2005/8/layout/hList9"/>
    <dgm:cxn modelId="{72C6BBA9-F0AF-43D2-9AC4-1D66B8FB1BD5}" type="presParOf" srcId="{862FA384-17F7-4DDE-B091-5867E0F5910A}" destId="{1380B881-17A7-4D1C-95D7-8100F8354FA0}" srcOrd="1" destOrd="0" presId="urn:microsoft.com/office/officeart/2005/8/layout/hList9"/>
    <dgm:cxn modelId="{8926E2F9-62E8-4DD5-952F-9323A28CBFB3}" type="presParOf" srcId="{4C910C88-B2FB-4EE6-9593-C3D5D949433A}" destId="{A3649CA7-AC27-42DE-84D7-A4FD7296A0FF}" srcOrd="2" destOrd="0" presId="urn:microsoft.com/office/officeart/2005/8/layout/hList9"/>
    <dgm:cxn modelId="{95C4DBBA-C7C2-49D4-A07E-D00303529D3C}" type="presParOf" srcId="{A3649CA7-AC27-42DE-84D7-A4FD7296A0FF}" destId="{FBCCF0C5-E820-4D7E-A4F5-7DF3314C8865}" srcOrd="0" destOrd="0" presId="urn:microsoft.com/office/officeart/2005/8/layout/hList9"/>
    <dgm:cxn modelId="{02A83C47-F02E-4A1E-8FED-AAC6258D1CB5}" type="presParOf" srcId="{A3649CA7-AC27-42DE-84D7-A4FD7296A0FF}" destId="{0A662C0D-CB8C-41BA-B77C-39221382D1DC}" srcOrd="1" destOrd="0" presId="urn:microsoft.com/office/officeart/2005/8/layout/hList9"/>
    <dgm:cxn modelId="{BD4EF864-4608-45AF-B938-1C357E7B13C0}" type="presParOf" srcId="{FF8F25E6-21CD-4F41-A808-8D58672B3810}" destId="{B60B5D6F-B869-4C41-B6ED-C1874F8F8923}" srcOrd="7" destOrd="0" presId="urn:microsoft.com/office/officeart/2005/8/layout/hList9"/>
    <dgm:cxn modelId="{6AC365C7-C9B8-4A69-A361-5535AA19C7AD}" type="presParOf" srcId="{FF8F25E6-21CD-4F41-A808-8D58672B3810}" destId="{2BE0AE48-389E-473E-BCDD-F72B2F868858}" srcOrd="8" destOrd="0" presId="urn:microsoft.com/office/officeart/2005/8/layout/hList9"/>
    <dgm:cxn modelId="{166A31AE-01B2-4E40-A7BD-727E26ECF3E1}" type="presParOf" srcId="{FF8F25E6-21CD-4F41-A808-8D58672B3810}" destId="{92BE16EC-8167-45D4-A377-22033C847495}" srcOrd="9" destOrd="0" presId="urn:microsoft.com/office/officeart/2005/8/layout/hList9"/>
    <dgm:cxn modelId="{CF322809-15F6-41FC-A780-DD26A19EC314}" type="presParOf" srcId="{FF8F25E6-21CD-4F41-A808-8D58672B3810}" destId="{E17DE73D-9064-405C-BF3E-3A09024ED710}" srcOrd="10" destOrd="0" presId="urn:microsoft.com/office/officeart/2005/8/layout/hList9"/>
    <dgm:cxn modelId="{7485BB9B-1DEF-4D6E-B152-E48D2FC94424}" type="presParOf" srcId="{FF8F25E6-21CD-4F41-A808-8D58672B3810}" destId="{BE3CA188-E080-4A4C-AB41-B8478B6690A1}" srcOrd="11" destOrd="0" presId="urn:microsoft.com/office/officeart/2005/8/layout/hList9"/>
    <dgm:cxn modelId="{CA60C07B-D6DB-45DD-A532-90592C91BA64}" type="presParOf" srcId="{BE3CA188-E080-4A4C-AB41-B8478B6690A1}" destId="{77C8E70A-F1AB-4C6B-B0C7-6DE2FE2727D7}" srcOrd="0" destOrd="0" presId="urn:microsoft.com/office/officeart/2005/8/layout/hList9"/>
    <dgm:cxn modelId="{1C6AD6A7-A5ED-4E3B-843B-E364BF899DB1}" type="presParOf" srcId="{BE3CA188-E080-4A4C-AB41-B8478B6690A1}" destId="{B8301581-6C46-4637-A4E8-D0E8717B5052}" srcOrd="1" destOrd="0" presId="urn:microsoft.com/office/officeart/2005/8/layout/hList9"/>
    <dgm:cxn modelId="{F9A93AFB-806A-49E7-A729-C71803BFCA32}" type="presParOf" srcId="{B8301581-6C46-4637-A4E8-D0E8717B5052}" destId="{D1C07368-F6A2-45BE-9625-1564266381B8}" srcOrd="0" destOrd="0" presId="urn:microsoft.com/office/officeart/2005/8/layout/hList9"/>
    <dgm:cxn modelId="{CC316934-AF6B-4EBD-B7EC-6B61D9C4B463}" type="presParOf" srcId="{B8301581-6C46-4637-A4E8-D0E8717B5052}" destId="{EB4CC5CF-70DC-44F4-86E6-5FBC375EE361}" srcOrd="1" destOrd="0" presId="urn:microsoft.com/office/officeart/2005/8/layout/hList9"/>
    <dgm:cxn modelId="{245C5588-7E4B-4F34-A16E-FF82CBE0D02A}" type="presParOf" srcId="{BE3CA188-E080-4A4C-AB41-B8478B6690A1}" destId="{4E316C60-FF8A-4E27-9728-31F5234C481D}" srcOrd="2" destOrd="0" presId="urn:microsoft.com/office/officeart/2005/8/layout/hList9"/>
    <dgm:cxn modelId="{DEBC745D-3C8D-4C6B-BE6D-7E85689682F2}" type="presParOf" srcId="{4E316C60-FF8A-4E27-9728-31F5234C481D}" destId="{DC55D3F1-DD38-4F9B-A0E2-77AF9823F990}" srcOrd="0" destOrd="0" presId="urn:microsoft.com/office/officeart/2005/8/layout/hList9"/>
    <dgm:cxn modelId="{BD025416-71D6-48FB-8B42-803E929A9155}" type="presParOf" srcId="{4E316C60-FF8A-4E27-9728-31F5234C481D}" destId="{16585C8B-5BBF-40B8-9E26-9D46ED195384}" srcOrd="1" destOrd="0" presId="urn:microsoft.com/office/officeart/2005/8/layout/hList9"/>
    <dgm:cxn modelId="{0BA19DCE-0A39-4507-810F-F03ED631ADF7}" type="presParOf" srcId="{FF8F25E6-21CD-4F41-A808-8D58672B3810}" destId="{B91F1C98-B8D8-450A-83D7-EDE097C81DD8}" srcOrd="12" destOrd="0" presId="urn:microsoft.com/office/officeart/2005/8/layout/hList9"/>
    <dgm:cxn modelId="{AD0F7AAE-9759-4EE7-9C25-4A526BD91ABE}" type="presParOf" srcId="{FF8F25E6-21CD-4F41-A808-8D58672B3810}" destId="{C3389FA1-AC74-459C-AA91-BBA0493A08E5}"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F5A1E1-A40B-46F4-9966-23B66608D5D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t-BR"/>
        </a:p>
      </dgm:t>
    </dgm:pt>
    <dgm:pt modelId="{745B8B89-B64D-4BFE-8D1F-E19B05E8E93F}">
      <dgm:prSet phldrT="[Texto]"/>
      <dgm:spPr/>
      <dgm:t>
        <a:bodyPr/>
        <a:lstStyle/>
        <a:p>
          <a:r>
            <a:rPr lang="pt-BR" b="1" dirty="0"/>
            <a:t>Rede municipal de proteção</a:t>
          </a:r>
        </a:p>
      </dgm:t>
    </dgm:pt>
    <dgm:pt modelId="{E8CB93B6-E9AB-4D20-923D-940C6FA7BE46}" type="parTrans" cxnId="{490B5D97-9A3D-42BD-AB55-6E6F3A95D425}">
      <dgm:prSet/>
      <dgm:spPr/>
      <dgm:t>
        <a:bodyPr/>
        <a:lstStyle/>
        <a:p>
          <a:endParaRPr lang="pt-BR"/>
        </a:p>
      </dgm:t>
    </dgm:pt>
    <dgm:pt modelId="{ADF732C1-F9BA-4C36-852E-30296ED281FC}" type="sibTrans" cxnId="{490B5D97-9A3D-42BD-AB55-6E6F3A95D425}">
      <dgm:prSet/>
      <dgm:spPr/>
      <dgm:t>
        <a:bodyPr/>
        <a:lstStyle/>
        <a:p>
          <a:endParaRPr lang="pt-BR"/>
        </a:p>
      </dgm:t>
    </dgm:pt>
    <dgm:pt modelId="{B3AE2179-EBA7-4E8C-8DDC-B649EA5389CE}">
      <dgm:prSet phldrT="[Texto]"/>
      <dgm:spPr/>
      <dgm:t>
        <a:bodyPr/>
        <a:lstStyle/>
        <a:p>
          <a:r>
            <a:rPr lang="pt-BR" dirty="0"/>
            <a:t>Articulação permanente e sistemática ;</a:t>
          </a:r>
        </a:p>
      </dgm:t>
    </dgm:pt>
    <dgm:pt modelId="{CB2FCF4A-C5EF-4678-AEE4-29D21A055212}" type="parTrans" cxnId="{408CB3E0-4B6C-46FC-86B0-895390D0C6B6}">
      <dgm:prSet/>
      <dgm:spPr/>
      <dgm:t>
        <a:bodyPr/>
        <a:lstStyle/>
        <a:p>
          <a:endParaRPr lang="pt-BR"/>
        </a:p>
      </dgm:t>
    </dgm:pt>
    <dgm:pt modelId="{C7E96E71-F532-4977-8F5F-FA5F93366FD9}" type="sibTrans" cxnId="{408CB3E0-4B6C-46FC-86B0-895390D0C6B6}">
      <dgm:prSet/>
      <dgm:spPr/>
      <dgm:t>
        <a:bodyPr/>
        <a:lstStyle/>
        <a:p>
          <a:endParaRPr lang="pt-BR"/>
        </a:p>
      </dgm:t>
    </dgm:pt>
    <dgm:pt modelId="{507F8934-BC3B-4B06-A207-72D50F0E6E2C}">
      <dgm:prSet phldrT="[Texto]"/>
      <dgm:spPr/>
      <dgm:t>
        <a:bodyPr/>
        <a:lstStyle/>
        <a:p>
          <a:r>
            <a:rPr lang="pt-BR" b="1" dirty="0"/>
            <a:t>Fluxos e protocolos intersetoriais de atendimento</a:t>
          </a:r>
        </a:p>
      </dgm:t>
    </dgm:pt>
    <dgm:pt modelId="{70C17879-89BD-4AC8-85BE-AAB5F196845B}" type="parTrans" cxnId="{C3E63598-E8B6-4BD2-9E74-E4A9F84120A7}">
      <dgm:prSet/>
      <dgm:spPr/>
      <dgm:t>
        <a:bodyPr/>
        <a:lstStyle/>
        <a:p>
          <a:endParaRPr lang="pt-BR"/>
        </a:p>
      </dgm:t>
    </dgm:pt>
    <dgm:pt modelId="{978E9CEC-9DBB-4091-A659-BA97585363BC}" type="sibTrans" cxnId="{C3E63598-E8B6-4BD2-9E74-E4A9F84120A7}">
      <dgm:prSet/>
      <dgm:spPr/>
      <dgm:t>
        <a:bodyPr/>
        <a:lstStyle/>
        <a:p>
          <a:endParaRPr lang="pt-BR"/>
        </a:p>
      </dgm:t>
    </dgm:pt>
    <dgm:pt modelId="{D06E3FDC-418F-4C05-9B1C-1AAF6171A72A}">
      <dgm:prSet phldrT="[Texto]"/>
      <dgm:spPr/>
      <dgm:t>
        <a:bodyPr/>
        <a:lstStyle/>
        <a:p>
          <a:r>
            <a:rPr lang="pt-BR" dirty="0"/>
            <a:t>Definição de órgão da rede para atendimento inicial da demanda; atendimento protetivo da vitima e a de  responsabilização do agressor;</a:t>
          </a:r>
        </a:p>
      </dgm:t>
    </dgm:pt>
    <dgm:pt modelId="{9DD07C0F-E647-4BD6-88AE-08468F88A67B}" type="parTrans" cxnId="{AB2B48E0-7B8C-4F89-911C-E0E300AF3138}">
      <dgm:prSet/>
      <dgm:spPr/>
      <dgm:t>
        <a:bodyPr/>
        <a:lstStyle/>
        <a:p>
          <a:endParaRPr lang="pt-BR"/>
        </a:p>
      </dgm:t>
    </dgm:pt>
    <dgm:pt modelId="{DDDA1876-2068-4846-9C53-6FC22D46C9D6}" type="sibTrans" cxnId="{AB2B48E0-7B8C-4F89-911C-E0E300AF3138}">
      <dgm:prSet/>
      <dgm:spPr/>
      <dgm:t>
        <a:bodyPr/>
        <a:lstStyle/>
        <a:p>
          <a:endParaRPr lang="pt-BR"/>
        </a:p>
      </dgm:t>
    </dgm:pt>
    <dgm:pt modelId="{A872A2C5-F8BF-47E6-A9EF-E27A82F68CBF}">
      <dgm:prSet phldrT="[Texto]"/>
      <dgm:spPr/>
      <dgm:t>
        <a:bodyPr/>
        <a:lstStyle/>
        <a:p>
          <a:r>
            <a:rPr lang="pt-BR" b="1" dirty="0"/>
            <a:t>Politica de atendimento municipal articulada com órgãos estaduais  </a:t>
          </a:r>
        </a:p>
      </dgm:t>
    </dgm:pt>
    <dgm:pt modelId="{CE2EB38A-BC4A-4CF7-A887-506C4C70206A}" type="parTrans" cxnId="{F0C3595A-1EBE-4BE2-A5B9-5B4A6667A9E7}">
      <dgm:prSet/>
      <dgm:spPr/>
      <dgm:t>
        <a:bodyPr/>
        <a:lstStyle/>
        <a:p>
          <a:endParaRPr lang="pt-BR"/>
        </a:p>
      </dgm:t>
    </dgm:pt>
    <dgm:pt modelId="{2A0EE72C-ACE3-4D98-9C15-854BF6A69EB3}" type="sibTrans" cxnId="{F0C3595A-1EBE-4BE2-A5B9-5B4A6667A9E7}">
      <dgm:prSet/>
      <dgm:spPr/>
      <dgm:t>
        <a:bodyPr/>
        <a:lstStyle/>
        <a:p>
          <a:endParaRPr lang="pt-BR"/>
        </a:p>
      </dgm:t>
    </dgm:pt>
    <dgm:pt modelId="{77110435-35AA-45B9-B179-14F394370CF3}">
      <dgm:prSet phldrT="[Texto]"/>
      <dgm:spPr/>
      <dgm:t>
        <a:bodyPr/>
        <a:lstStyle/>
        <a:p>
          <a:r>
            <a:rPr lang="pt-BR" dirty="0"/>
            <a:t> de Segurança Pública</a:t>
          </a:r>
        </a:p>
      </dgm:t>
    </dgm:pt>
    <dgm:pt modelId="{BC5AF476-0BC4-438E-8D74-EBD700A80B61}" type="parTrans" cxnId="{BE190737-C567-4290-BF12-9E9AF414A607}">
      <dgm:prSet/>
      <dgm:spPr/>
      <dgm:t>
        <a:bodyPr/>
        <a:lstStyle/>
        <a:p>
          <a:endParaRPr lang="pt-BR"/>
        </a:p>
      </dgm:t>
    </dgm:pt>
    <dgm:pt modelId="{2C07DB5D-7820-4419-97E2-54183297BA61}" type="sibTrans" cxnId="{BE190737-C567-4290-BF12-9E9AF414A607}">
      <dgm:prSet/>
      <dgm:spPr/>
      <dgm:t>
        <a:bodyPr/>
        <a:lstStyle/>
        <a:p>
          <a:endParaRPr lang="pt-BR"/>
        </a:p>
      </dgm:t>
    </dgm:pt>
    <dgm:pt modelId="{5512DF1C-C934-4404-BF8B-86AD5344C264}">
      <dgm:prSet phldrT="[Texto]"/>
      <dgm:spPr/>
      <dgm:t>
        <a:bodyPr/>
        <a:lstStyle/>
        <a:p>
          <a:r>
            <a:rPr lang="pt-BR" dirty="0"/>
            <a:t> do Sistema de Justiça que inclui o Ministério Público (matéria da Infância e Juventude e matéria criminal);</a:t>
          </a:r>
        </a:p>
      </dgm:t>
    </dgm:pt>
    <dgm:pt modelId="{9D9C19D8-7579-4407-B543-70E4F4235657}" type="parTrans" cxnId="{9F66D7FA-FC74-4716-AC4A-419EC1D891B2}">
      <dgm:prSet/>
      <dgm:spPr/>
      <dgm:t>
        <a:bodyPr/>
        <a:lstStyle/>
        <a:p>
          <a:endParaRPr lang="pt-BR"/>
        </a:p>
      </dgm:t>
    </dgm:pt>
    <dgm:pt modelId="{B6F9D2CD-0953-48B4-A71C-52B6B5EFED9E}" type="sibTrans" cxnId="{9F66D7FA-FC74-4716-AC4A-419EC1D891B2}">
      <dgm:prSet/>
      <dgm:spPr/>
      <dgm:t>
        <a:bodyPr/>
        <a:lstStyle/>
        <a:p>
          <a:endParaRPr lang="pt-BR"/>
        </a:p>
      </dgm:t>
    </dgm:pt>
    <dgm:pt modelId="{457135EA-97BF-401A-83C5-A0DDC5BE50BA}">
      <dgm:prSet phldrT="[Texto]"/>
      <dgm:spPr/>
      <dgm:t>
        <a:bodyPr/>
        <a:lstStyle/>
        <a:p>
          <a:r>
            <a:rPr lang="pt-BR" dirty="0"/>
            <a:t>Composição de um Comitê intersetorial </a:t>
          </a:r>
        </a:p>
      </dgm:t>
    </dgm:pt>
    <dgm:pt modelId="{CBEEDF9C-6E72-4B5A-9BFC-FEE9E0D59982}" type="parTrans" cxnId="{FB16C2F3-5669-480F-B270-D0688B0B8A3A}">
      <dgm:prSet/>
      <dgm:spPr/>
      <dgm:t>
        <a:bodyPr/>
        <a:lstStyle/>
        <a:p>
          <a:endParaRPr lang="pt-BR"/>
        </a:p>
      </dgm:t>
    </dgm:pt>
    <dgm:pt modelId="{879F0D05-D5B1-41F7-9D46-45326E6FE046}" type="sibTrans" cxnId="{FB16C2F3-5669-480F-B270-D0688B0B8A3A}">
      <dgm:prSet/>
      <dgm:spPr/>
      <dgm:t>
        <a:bodyPr/>
        <a:lstStyle/>
        <a:p>
          <a:endParaRPr lang="pt-BR"/>
        </a:p>
      </dgm:t>
    </dgm:pt>
    <dgm:pt modelId="{CCEF8CD6-D087-49D9-B693-3FD670F25A6C}">
      <dgm:prSet phldrT="[Texto]"/>
      <dgm:spPr/>
      <dgm:t>
        <a:bodyPr/>
        <a:lstStyle/>
        <a:p>
          <a:r>
            <a:rPr lang="pt-BR" b="0" dirty="0"/>
            <a:t>Apuração da própria demanda de atendimento, por espécie (ou categoria) de violência e grau de complexidade  </a:t>
          </a:r>
        </a:p>
      </dgm:t>
    </dgm:pt>
    <dgm:pt modelId="{BF5C518B-1ED1-4D20-9C6B-5F262C070EE9}" type="parTrans" cxnId="{2257FEE8-DC0D-405A-9F61-6C6D27712333}">
      <dgm:prSet/>
      <dgm:spPr/>
      <dgm:t>
        <a:bodyPr/>
        <a:lstStyle/>
        <a:p>
          <a:endParaRPr lang="pt-BR"/>
        </a:p>
      </dgm:t>
    </dgm:pt>
    <dgm:pt modelId="{A82061DF-863B-4BFD-B465-5DD543450A27}" type="sibTrans" cxnId="{2257FEE8-DC0D-405A-9F61-6C6D27712333}">
      <dgm:prSet/>
      <dgm:spPr/>
      <dgm:t>
        <a:bodyPr/>
        <a:lstStyle/>
        <a:p>
          <a:endParaRPr lang="pt-BR"/>
        </a:p>
      </dgm:t>
    </dgm:pt>
    <dgm:pt modelId="{6297D6B5-CCD5-4752-A322-EB819A638A56}">
      <dgm:prSet phldrT="[Texto]"/>
      <dgm:spPr/>
      <dgm:t>
        <a:bodyPr/>
        <a:lstStyle/>
        <a:p>
          <a:r>
            <a:rPr lang="pt-BR" dirty="0"/>
            <a:t>Elaboração de procedimentos e discussão de casos</a:t>
          </a:r>
        </a:p>
      </dgm:t>
    </dgm:pt>
    <dgm:pt modelId="{AFEEBD97-EB83-41B2-81CE-3FC713EF2572}" type="parTrans" cxnId="{7324C6A6-2BDF-40FD-AA46-07499D85A437}">
      <dgm:prSet/>
      <dgm:spPr/>
      <dgm:t>
        <a:bodyPr/>
        <a:lstStyle/>
        <a:p>
          <a:endParaRPr lang="pt-BR"/>
        </a:p>
      </dgm:t>
    </dgm:pt>
    <dgm:pt modelId="{DB6A505A-5C16-4DE1-88EF-A435974F9B4C}" type="sibTrans" cxnId="{7324C6A6-2BDF-40FD-AA46-07499D85A437}">
      <dgm:prSet/>
      <dgm:spPr/>
      <dgm:t>
        <a:bodyPr/>
        <a:lstStyle/>
        <a:p>
          <a:endParaRPr lang="pt-BR"/>
        </a:p>
      </dgm:t>
    </dgm:pt>
    <dgm:pt modelId="{5D9FA63B-29FC-4973-A875-DFB8AE4F2207}">
      <dgm:prSet phldrT="[Texto]"/>
      <dgm:spPr/>
      <dgm:t>
        <a:bodyPr/>
        <a:lstStyle/>
        <a:p>
          <a:r>
            <a:rPr lang="pt-BR" dirty="0"/>
            <a:t>Comissão oficializada com  responsabilidades definidas pelo executivo municipal  ou  Resolução CMDCA </a:t>
          </a:r>
        </a:p>
      </dgm:t>
    </dgm:pt>
    <dgm:pt modelId="{CB04CCA3-D31E-4CD1-885B-B3FA20A60648}" type="parTrans" cxnId="{224B415C-E6D2-4199-A933-B84762EFC01B}">
      <dgm:prSet/>
      <dgm:spPr/>
      <dgm:t>
        <a:bodyPr/>
        <a:lstStyle/>
        <a:p>
          <a:endParaRPr lang="pt-BR"/>
        </a:p>
      </dgm:t>
    </dgm:pt>
    <dgm:pt modelId="{BC831A63-F2C9-4A0D-B95B-E59B939CBCA1}" type="sibTrans" cxnId="{224B415C-E6D2-4199-A933-B84762EFC01B}">
      <dgm:prSet/>
      <dgm:spPr/>
      <dgm:t>
        <a:bodyPr/>
        <a:lstStyle/>
        <a:p>
          <a:endParaRPr lang="pt-BR"/>
        </a:p>
      </dgm:t>
    </dgm:pt>
    <dgm:pt modelId="{F4FEB72B-031F-45BA-BB33-D8A5168905D3}">
      <dgm:prSet phldrT="[Texto]"/>
      <dgm:spPr/>
      <dgm:t>
        <a:bodyPr/>
        <a:lstStyle/>
        <a:p>
          <a:r>
            <a:rPr lang="pt-BR" b="0" dirty="0"/>
            <a:t>Interlocução com MP</a:t>
          </a:r>
        </a:p>
      </dgm:t>
    </dgm:pt>
    <dgm:pt modelId="{4FDDC1DD-741D-4677-B5CB-BACE16E007E7}" type="parTrans" cxnId="{A09BD378-6CE3-4072-878F-755C7F988BCA}">
      <dgm:prSet/>
      <dgm:spPr/>
      <dgm:t>
        <a:bodyPr/>
        <a:lstStyle/>
        <a:p>
          <a:endParaRPr lang="pt-BR"/>
        </a:p>
      </dgm:t>
    </dgm:pt>
    <dgm:pt modelId="{ECB80684-FC22-4902-ABDF-D4D5231D4EAE}" type="sibTrans" cxnId="{A09BD378-6CE3-4072-878F-755C7F988BCA}">
      <dgm:prSet/>
      <dgm:spPr/>
      <dgm:t>
        <a:bodyPr/>
        <a:lstStyle/>
        <a:p>
          <a:endParaRPr lang="pt-BR"/>
        </a:p>
      </dgm:t>
    </dgm:pt>
    <dgm:pt modelId="{8F002363-343A-453D-9F3A-19B133F621B9}">
      <dgm:prSet phldrT="[Texto]"/>
      <dgm:spPr/>
      <dgm:t>
        <a:bodyPr/>
        <a:lstStyle/>
        <a:p>
          <a:r>
            <a:rPr lang="pt-BR" dirty="0"/>
            <a:t>Interlocução MP e rede de proteção </a:t>
          </a:r>
        </a:p>
      </dgm:t>
    </dgm:pt>
    <dgm:pt modelId="{068C50C6-310A-47F2-AF71-9B5D263EE518}" type="parTrans" cxnId="{D362A7DE-CB80-4895-BFB4-A8C367C6D3DF}">
      <dgm:prSet/>
      <dgm:spPr/>
      <dgm:t>
        <a:bodyPr/>
        <a:lstStyle/>
        <a:p>
          <a:endParaRPr lang="pt-BR"/>
        </a:p>
      </dgm:t>
    </dgm:pt>
    <dgm:pt modelId="{0AD405DF-3768-4141-9F34-D74A52559C4D}" type="sibTrans" cxnId="{D362A7DE-CB80-4895-BFB4-A8C367C6D3DF}">
      <dgm:prSet/>
      <dgm:spPr/>
      <dgm:t>
        <a:bodyPr/>
        <a:lstStyle/>
        <a:p>
          <a:endParaRPr lang="pt-BR"/>
        </a:p>
      </dgm:t>
    </dgm:pt>
    <dgm:pt modelId="{66352DF3-36CB-4E81-851E-3A6C4118B267}">
      <dgm:prSet phldrT="[Texto]"/>
      <dgm:spPr/>
      <dgm:t>
        <a:bodyPr/>
        <a:lstStyle/>
        <a:p>
          <a:endParaRPr lang="pt-BR" dirty="0"/>
        </a:p>
      </dgm:t>
    </dgm:pt>
    <dgm:pt modelId="{E12A063C-ED0B-43D7-9E24-037F01BF2E39}" type="parTrans" cxnId="{BFAD0A90-5A35-4246-971D-5925ED123CD2}">
      <dgm:prSet/>
      <dgm:spPr/>
      <dgm:t>
        <a:bodyPr/>
        <a:lstStyle/>
        <a:p>
          <a:endParaRPr lang="pt-BR"/>
        </a:p>
      </dgm:t>
    </dgm:pt>
    <dgm:pt modelId="{E122F6B9-341D-4451-8A22-E9ABBA6B0265}" type="sibTrans" cxnId="{BFAD0A90-5A35-4246-971D-5925ED123CD2}">
      <dgm:prSet/>
      <dgm:spPr/>
      <dgm:t>
        <a:bodyPr/>
        <a:lstStyle/>
        <a:p>
          <a:endParaRPr lang="pt-BR"/>
        </a:p>
      </dgm:t>
    </dgm:pt>
    <dgm:pt modelId="{FA50E4F3-E734-47FE-BE41-DCD03C8DFEAD}">
      <dgm:prSet phldrT="[Texto]"/>
      <dgm:spPr/>
      <dgm:t>
        <a:bodyPr/>
        <a:lstStyle/>
        <a:p>
          <a:endParaRPr lang="pt-BR" dirty="0"/>
        </a:p>
      </dgm:t>
    </dgm:pt>
    <dgm:pt modelId="{A7556AC5-8A05-49AE-AD11-DEAF7C3D3100}" type="sibTrans" cxnId="{D4B5BA36-3F1C-48B8-8036-7DF5FB07384E}">
      <dgm:prSet/>
      <dgm:spPr/>
      <dgm:t>
        <a:bodyPr/>
        <a:lstStyle/>
        <a:p>
          <a:endParaRPr lang="pt-BR"/>
        </a:p>
      </dgm:t>
    </dgm:pt>
    <dgm:pt modelId="{BBEF2D96-1F5B-4886-A0D2-0B2C383900F8}" type="parTrans" cxnId="{D4B5BA36-3F1C-48B8-8036-7DF5FB07384E}">
      <dgm:prSet/>
      <dgm:spPr/>
      <dgm:t>
        <a:bodyPr/>
        <a:lstStyle/>
        <a:p>
          <a:endParaRPr lang="pt-BR"/>
        </a:p>
      </dgm:t>
    </dgm:pt>
    <dgm:pt modelId="{34BDFFEA-231C-46C6-BF39-8AABADB24ECA}">
      <dgm:prSet phldrT="[Texto]"/>
      <dgm:spPr/>
      <dgm:t>
        <a:bodyPr/>
        <a:lstStyle/>
        <a:p>
          <a:r>
            <a:rPr lang="pt-BR" b="1" dirty="0"/>
            <a:t>Plano decenal de prevenção e enfrentamento às violências </a:t>
          </a:r>
        </a:p>
      </dgm:t>
    </dgm:pt>
    <dgm:pt modelId="{C53BCFD5-8B2F-4C2A-BC4C-FAB40036598A}" type="parTrans" cxnId="{4938E200-4855-48F1-A361-53AB9F08D603}">
      <dgm:prSet/>
      <dgm:spPr/>
      <dgm:t>
        <a:bodyPr/>
        <a:lstStyle/>
        <a:p>
          <a:endParaRPr lang="pt-BR"/>
        </a:p>
      </dgm:t>
    </dgm:pt>
    <dgm:pt modelId="{89A22818-F11A-42D4-810A-63FFCCF4F624}" type="sibTrans" cxnId="{4938E200-4855-48F1-A361-53AB9F08D603}">
      <dgm:prSet/>
      <dgm:spPr/>
      <dgm:t>
        <a:bodyPr/>
        <a:lstStyle/>
        <a:p>
          <a:endParaRPr lang="pt-BR"/>
        </a:p>
      </dgm:t>
    </dgm:pt>
    <dgm:pt modelId="{615FFCF5-D7A7-4D99-A42E-93387184EAFC}">
      <dgm:prSet/>
      <dgm:spPr/>
      <dgm:t>
        <a:bodyPr/>
        <a:lstStyle/>
        <a:p>
          <a:r>
            <a:rPr lang="pt-BR" dirty="0"/>
            <a:t>DESTINADO À PREVENÇÃO, AO ENFRENTAMENTO E AO ATENDIMENTO ESPECIALIZADO DE CRIANÇAS E ADOLESCENTES VÍTIMAS DE VIOLÊNCIA </a:t>
          </a:r>
        </a:p>
      </dgm:t>
    </dgm:pt>
    <dgm:pt modelId="{237D6BCC-A0A5-4714-BA82-C24F9FA62F2C}" type="parTrans" cxnId="{6F0C2989-FB6D-4F00-A5A1-CC1CD76C7C2D}">
      <dgm:prSet/>
      <dgm:spPr/>
      <dgm:t>
        <a:bodyPr/>
        <a:lstStyle/>
        <a:p>
          <a:endParaRPr lang="pt-BR"/>
        </a:p>
      </dgm:t>
    </dgm:pt>
    <dgm:pt modelId="{24028757-A992-433A-99B2-C2B81B484EAC}" type="sibTrans" cxnId="{6F0C2989-FB6D-4F00-A5A1-CC1CD76C7C2D}">
      <dgm:prSet/>
      <dgm:spPr/>
      <dgm:t>
        <a:bodyPr/>
        <a:lstStyle/>
        <a:p>
          <a:endParaRPr lang="pt-BR"/>
        </a:p>
      </dgm:t>
    </dgm:pt>
    <dgm:pt modelId="{93C43C56-1C4C-46F2-98A6-B32ABD4BF435}">
      <dgm:prSet phldrT="[Texto]"/>
      <dgm:spPr/>
      <dgm:t>
        <a:bodyPr/>
        <a:lstStyle/>
        <a:p>
          <a:endParaRPr lang="pt-BR" dirty="0"/>
        </a:p>
      </dgm:t>
    </dgm:pt>
    <dgm:pt modelId="{1B1841AE-1468-450F-AF3C-0611533DC36F}" type="parTrans" cxnId="{DD5A3076-ED6E-48DC-B1A2-437957F51522}">
      <dgm:prSet/>
      <dgm:spPr/>
      <dgm:t>
        <a:bodyPr/>
        <a:lstStyle/>
        <a:p>
          <a:endParaRPr lang="pt-BR"/>
        </a:p>
      </dgm:t>
    </dgm:pt>
    <dgm:pt modelId="{BF87682F-EB20-4CC7-8E28-D2BF937C966C}" type="sibTrans" cxnId="{DD5A3076-ED6E-48DC-B1A2-437957F51522}">
      <dgm:prSet/>
      <dgm:spPr/>
      <dgm:t>
        <a:bodyPr/>
        <a:lstStyle/>
        <a:p>
          <a:endParaRPr lang="pt-BR"/>
        </a:p>
      </dgm:t>
    </dgm:pt>
    <dgm:pt modelId="{AAF5155D-A9AC-4CE9-9DCA-3780CEE08F75}">
      <dgm:prSet phldrT="[Texto]"/>
      <dgm:spPr/>
      <dgm:t>
        <a:bodyPr/>
        <a:lstStyle/>
        <a:p>
          <a:r>
            <a:rPr lang="pt-BR" dirty="0"/>
            <a:t>Comitê de gestão colegiada </a:t>
          </a:r>
        </a:p>
      </dgm:t>
    </dgm:pt>
    <dgm:pt modelId="{6BEC7B92-2992-4B7E-9006-B6C0B80FFCDD}" type="parTrans" cxnId="{95CA6CC0-19FC-4C99-89B3-3C0C5C75E9C2}">
      <dgm:prSet/>
      <dgm:spPr/>
      <dgm:t>
        <a:bodyPr/>
        <a:lstStyle/>
        <a:p>
          <a:endParaRPr lang="pt-BR"/>
        </a:p>
      </dgm:t>
    </dgm:pt>
    <dgm:pt modelId="{2303533F-90AD-4F0B-91A2-56DF1D7E4A2B}" type="sibTrans" cxnId="{95CA6CC0-19FC-4C99-89B3-3C0C5C75E9C2}">
      <dgm:prSet/>
      <dgm:spPr/>
      <dgm:t>
        <a:bodyPr/>
        <a:lstStyle/>
        <a:p>
          <a:endParaRPr lang="pt-BR"/>
        </a:p>
      </dgm:t>
    </dgm:pt>
    <dgm:pt modelId="{7CA6DCB3-8A9B-478C-8A56-CB3AFAAF29D0}">
      <dgm:prSet phldrT="[Texto]"/>
      <dgm:spPr/>
      <dgm:t>
        <a:bodyPr/>
        <a:lstStyle/>
        <a:p>
          <a:endParaRPr lang="pt-BR" dirty="0"/>
        </a:p>
      </dgm:t>
    </dgm:pt>
    <dgm:pt modelId="{112B7814-91D7-410E-A281-F6886C25E010}" type="parTrans" cxnId="{F6936124-0465-43EC-B9D8-4340799E8514}">
      <dgm:prSet/>
      <dgm:spPr/>
      <dgm:t>
        <a:bodyPr/>
        <a:lstStyle/>
        <a:p>
          <a:endParaRPr lang="pt-BR"/>
        </a:p>
      </dgm:t>
    </dgm:pt>
    <dgm:pt modelId="{7F25C1EE-096B-4E73-AAA5-737B2CC77188}" type="sibTrans" cxnId="{F6936124-0465-43EC-B9D8-4340799E8514}">
      <dgm:prSet/>
      <dgm:spPr/>
      <dgm:t>
        <a:bodyPr/>
        <a:lstStyle/>
        <a:p>
          <a:endParaRPr lang="pt-BR"/>
        </a:p>
      </dgm:t>
    </dgm:pt>
    <dgm:pt modelId="{3D1FF940-FAA2-419D-AE8E-425346386771}">
      <dgm:prSet/>
      <dgm:spPr/>
      <dgm:t>
        <a:bodyPr/>
        <a:lstStyle/>
        <a:p>
          <a:r>
            <a:rPr lang="pt-BR" dirty="0"/>
            <a:t>Responsabilidade do CMDCA</a:t>
          </a:r>
        </a:p>
      </dgm:t>
    </dgm:pt>
    <dgm:pt modelId="{B8FFA0F9-936B-4997-A0CA-556358FCCF06}" type="parTrans" cxnId="{67C7F27B-40C7-4A6B-A9E6-A8FBA4B2A1CD}">
      <dgm:prSet/>
      <dgm:spPr/>
    </dgm:pt>
    <dgm:pt modelId="{F59167B8-0852-42B2-AF5D-2DEC296F3AA4}" type="sibTrans" cxnId="{67C7F27B-40C7-4A6B-A9E6-A8FBA4B2A1CD}">
      <dgm:prSet/>
      <dgm:spPr/>
    </dgm:pt>
    <dgm:pt modelId="{975464B2-4846-4800-BCB2-4E5BC8EEAD0B}">
      <dgm:prSet/>
      <dgm:spPr/>
      <dgm:t>
        <a:bodyPr/>
        <a:lstStyle/>
        <a:p>
          <a:endParaRPr lang="pt-BR" dirty="0"/>
        </a:p>
      </dgm:t>
    </dgm:pt>
    <dgm:pt modelId="{300DB814-BD66-4787-9562-256FEA42DDDB}" type="parTrans" cxnId="{FA6EACE2-A1A9-4D1F-82DF-9A9214B45B04}">
      <dgm:prSet/>
      <dgm:spPr/>
    </dgm:pt>
    <dgm:pt modelId="{01A16324-3736-4365-9A56-5705115BE074}" type="sibTrans" cxnId="{FA6EACE2-A1A9-4D1F-82DF-9A9214B45B04}">
      <dgm:prSet/>
      <dgm:spPr/>
    </dgm:pt>
    <dgm:pt modelId="{30D7039D-F700-44F8-8138-B7639D3C827B}" type="pres">
      <dgm:prSet presAssocID="{3AF5A1E1-A40B-46F4-9966-23B66608D5D7}" presName="Name0" presStyleCnt="0">
        <dgm:presLayoutVars>
          <dgm:dir/>
          <dgm:animLvl val="lvl"/>
          <dgm:resizeHandles val="exact"/>
        </dgm:presLayoutVars>
      </dgm:prSet>
      <dgm:spPr/>
    </dgm:pt>
    <dgm:pt modelId="{1444A7DF-3EB6-4DB9-AC94-A85DC607BCC8}" type="pres">
      <dgm:prSet presAssocID="{745B8B89-B64D-4BFE-8D1F-E19B05E8E93F}" presName="composite" presStyleCnt="0"/>
      <dgm:spPr/>
    </dgm:pt>
    <dgm:pt modelId="{A0DCF230-A7B3-476F-AE38-800F012AFEB3}" type="pres">
      <dgm:prSet presAssocID="{745B8B89-B64D-4BFE-8D1F-E19B05E8E93F}" presName="parTx" presStyleLbl="alignNode1" presStyleIdx="0" presStyleCnt="4">
        <dgm:presLayoutVars>
          <dgm:chMax val="0"/>
          <dgm:chPref val="0"/>
          <dgm:bulletEnabled val="1"/>
        </dgm:presLayoutVars>
      </dgm:prSet>
      <dgm:spPr/>
    </dgm:pt>
    <dgm:pt modelId="{568E73A1-E099-4133-9C55-ABF533555114}" type="pres">
      <dgm:prSet presAssocID="{745B8B89-B64D-4BFE-8D1F-E19B05E8E93F}" presName="desTx" presStyleLbl="alignAccFollowNode1" presStyleIdx="0" presStyleCnt="4">
        <dgm:presLayoutVars>
          <dgm:bulletEnabled val="1"/>
        </dgm:presLayoutVars>
      </dgm:prSet>
      <dgm:spPr/>
    </dgm:pt>
    <dgm:pt modelId="{4EBD4A13-A07F-4E9D-830B-F1C70604EFD4}" type="pres">
      <dgm:prSet presAssocID="{ADF732C1-F9BA-4C36-852E-30296ED281FC}" presName="space" presStyleCnt="0"/>
      <dgm:spPr/>
    </dgm:pt>
    <dgm:pt modelId="{9711E14D-8919-473C-8855-154606C0D8E8}" type="pres">
      <dgm:prSet presAssocID="{507F8934-BC3B-4B06-A207-72D50F0E6E2C}" presName="composite" presStyleCnt="0"/>
      <dgm:spPr/>
    </dgm:pt>
    <dgm:pt modelId="{61E4C867-5DBD-4BDD-9165-B14AA7F4F58D}" type="pres">
      <dgm:prSet presAssocID="{507F8934-BC3B-4B06-A207-72D50F0E6E2C}" presName="parTx" presStyleLbl="alignNode1" presStyleIdx="1" presStyleCnt="4">
        <dgm:presLayoutVars>
          <dgm:chMax val="0"/>
          <dgm:chPref val="0"/>
          <dgm:bulletEnabled val="1"/>
        </dgm:presLayoutVars>
      </dgm:prSet>
      <dgm:spPr/>
    </dgm:pt>
    <dgm:pt modelId="{B6E65A36-BF32-4CDC-A654-A87365E90BB7}" type="pres">
      <dgm:prSet presAssocID="{507F8934-BC3B-4B06-A207-72D50F0E6E2C}" presName="desTx" presStyleLbl="alignAccFollowNode1" presStyleIdx="1" presStyleCnt="4">
        <dgm:presLayoutVars>
          <dgm:bulletEnabled val="1"/>
        </dgm:presLayoutVars>
      </dgm:prSet>
      <dgm:spPr/>
    </dgm:pt>
    <dgm:pt modelId="{4E2BEF02-2D9E-43EA-A4E2-1E10A0C35DD9}" type="pres">
      <dgm:prSet presAssocID="{978E9CEC-9DBB-4091-A659-BA97585363BC}" presName="space" presStyleCnt="0"/>
      <dgm:spPr/>
    </dgm:pt>
    <dgm:pt modelId="{9B22BB48-0BA1-4F05-835C-B7C043CC66D4}" type="pres">
      <dgm:prSet presAssocID="{A872A2C5-F8BF-47E6-A9EF-E27A82F68CBF}" presName="composite" presStyleCnt="0"/>
      <dgm:spPr/>
    </dgm:pt>
    <dgm:pt modelId="{BCC99501-70D6-45DB-8C62-366A023295AE}" type="pres">
      <dgm:prSet presAssocID="{A872A2C5-F8BF-47E6-A9EF-E27A82F68CBF}" presName="parTx" presStyleLbl="alignNode1" presStyleIdx="2" presStyleCnt="4">
        <dgm:presLayoutVars>
          <dgm:chMax val="0"/>
          <dgm:chPref val="0"/>
          <dgm:bulletEnabled val="1"/>
        </dgm:presLayoutVars>
      </dgm:prSet>
      <dgm:spPr/>
    </dgm:pt>
    <dgm:pt modelId="{2B45A20C-CBFE-4EBB-8123-056CE1A95EA3}" type="pres">
      <dgm:prSet presAssocID="{A872A2C5-F8BF-47E6-A9EF-E27A82F68CBF}" presName="desTx" presStyleLbl="alignAccFollowNode1" presStyleIdx="2" presStyleCnt="4">
        <dgm:presLayoutVars>
          <dgm:bulletEnabled val="1"/>
        </dgm:presLayoutVars>
      </dgm:prSet>
      <dgm:spPr/>
    </dgm:pt>
    <dgm:pt modelId="{7FD4A473-BC0D-4AB0-970F-DF9305B232CA}" type="pres">
      <dgm:prSet presAssocID="{2A0EE72C-ACE3-4D98-9C15-854BF6A69EB3}" presName="space" presStyleCnt="0"/>
      <dgm:spPr/>
    </dgm:pt>
    <dgm:pt modelId="{D6D53234-6CFC-40EC-B69B-CC0ACD9749CC}" type="pres">
      <dgm:prSet presAssocID="{34BDFFEA-231C-46C6-BF39-8AABADB24ECA}" presName="composite" presStyleCnt="0"/>
      <dgm:spPr/>
    </dgm:pt>
    <dgm:pt modelId="{CFCAA8A9-ACAA-4315-80C3-6D936A26F515}" type="pres">
      <dgm:prSet presAssocID="{34BDFFEA-231C-46C6-BF39-8AABADB24ECA}" presName="parTx" presStyleLbl="alignNode1" presStyleIdx="3" presStyleCnt="4">
        <dgm:presLayoutVars>
          <dgm:chMax val="0"/>
          <dgm:chPref val="0"/>
          <dgm:bulletEnabled val="1"/>
        </dgm:presLayoutVars>
      </dgm:prSet>
      <dgm:spPr/>
    </dgm:pt>
    <dgm:pt modelId="{3B99382E-2E89-4978-9A13-9A7C7F626054}" type="pres">
      <dgm:prSet presAssocID="{34BDFFEA-231C-46C6-BF39-8AABADB24ECA}" presName="desTx" presStyleLbl="alignAccFollowNode1" presStyleIdx="3" presStyleCnt="4">
        <dgm:presLayoutVars>
          <dgm:bulletEnabled val="1"/>
        </dgm:presLayoutVars>
      </dgm:prSet>
      <dgm:spPr/>
    </dgm:pt>
  </dgm:ptLst>
  <dgm:cxnLst>
    <dgm:cxn modelId="{4938E200-4855-48F1-A361-53AB9F08D603}" srcId="{3AF5A1E1-A40B-46F4-9966-23B66608D5D7}" destId="{34BDFFEA-231C-46C6-BF39-8AABADB24ECA}" srcOrd="3" destOrd="0" parTransId="{C53BCFD5-8B2F-4C2A-BC4C-FAB40036598A}" sibTransId="{89A22818-F11A-42D4-810A-63FFCCF4F624}"/>
    <dgm:cxn modelId="{C84DC401-21FA-47B0-9F8C-2CAFCB240BDF}" type="presOf" srcId="{CCEF8CD6-D087-49D9-B693-3FD670F25A6C}" destId="{568E73A1-E099-4133-9C55-ABF533555114}" srcOrd="0" destOrd="3" presId="urn:microsoft.com/office/officeart/2005/8/layout/hList1"/>
    <dgm:cxn modelId="{57395102-2407-48EC-88A5-64B7D737B1D1}" type="presOf" srcId="{507F8934-BC3B-4B06-A207-72D50F0E6E2C}" destId="{61E4C867-5DBD-4BDD-9165-B14AA7F4F58D}" srcOrd="0" destOrd="0" presId="urn:microsoft.com/office/officeart/2005/8/layout/hList1"/>
    <dgm:cxn modelId="{21843E13-7590-4605-9455-B8699038A455}" type="presOf" srcId="{615FFCF5-D7A7-4D99-A42E-93387184EAFC}" destId="{3B99382E-2E89-4978-9A13-9A7C7F626054}" srcOrd="0" destOrd="0" presId="urn:microsoft.com/office/officeart/2005/8/layout/hList1"/>
    <dgm:cxn modelId="{F6936124-0465-43EC-B9D8-4340799E8514}" srcId="{507F8934-BC3B-4B06-A207-72D50F0E6E2C}" destId="{7CA6DCB3-8A9B-478C-8A56-CB3AFAAF29D0}" srcOrd="3" destOrd="0" parTransId="{112B7814-91D7-410E-A281-F6886C25E010}" sibTransId="{7F25C1EE-096B-4E73-AAA5-737B2CC77188}"/>
    <dgm:cxn modelId="{D4B5BA36-3F1C-48B8-8036-7DF5FB07384E}" srcId="{A872A2C5-F8BF-47E6-A9EF-E27A82F68CBF}" destId="{FA50E4F3-E734-47FE-BE41-DCD03C8DFEAD}" srcOrd="1" destOrd="0" parTransId="{BBEF2D96-1F5B-4886-A0D2-0B2C383900F8}" sibTransId="{A7556AC5-8A05-49AE-AD11-DEAF7C3D3100}"/>
    <dgm:cxn modelId="{BE190737-C567-4290-BF12-9E9AF414A607}" srcId="{A872A2C5-F8BF-47E6-A9EF-E27A82F68CBF}" destId="{77110435-35AA-45B9-B179-14F394370CF3}" srcOrd="0" destOrd="0" parTransId="{BC5AF476-0BC4-438E-8D74-EBD700A80B61}" sibTransId="{2C07DB5D-7820-4419-97E2-54183297BA61}"/>
    <dgm:cxn modelId="{F895DA3E-FB3B-4888-98FD-2400F179A63D}" type="presOf" srcId="{8F002363-343A-453D-9F3A-19B133F621B9}" destId="{2B45A20C-CBFE-4EBB-8123-056CE1A95EA3}" srcOrd="0" destOrd="4" presId="urn:microsoft.com/office/officeart/2005/8/layout/hList1"/>
    <dgm:cxn modelId="{73F1BC40-BBB6-4712-BA88-9A6D38404F4C}" type="presOf" srcId="{7CA6DCB3-8A9B-478C-8A56-CB3AFAAF29D0}" destId="{B6E65A36-BF32-4CDC-A654-A87365E90BB7}" srcOrd="0" destOrd="3" presId="urn:microsoft.com/office/officeart/2005/8/layout/hList1"/>
    <dgm:cxn modelId="{224B415C-E6D2-4199-A933-B84762EFC01B}" srcId="{507F8934-BC3B-4B06-A207-72D50F0E6E2C}" destId="{5D9FA63B-29FC-4973-A875-DFB8AE4F2207}" srcOrd="2" destOrd="0" parTransId="{CB04CCA3-D31E-4CD1-885B-B3FA20A60648}" sibTransId="{BC831A63-F2C9-4A0D-B95B-E59B939CBCA1}"/>
    <dgm:cxn modelId="{68F7A841-CA39-454B-8CC4-DEDCCA33A5D8}" type="presOf" srcId="{B3AE2179-EBA7-4E8C-8DDC-B649EA5389CE}" destId="{568E73A1-E099-4133-9C55-ABF533555114}" srcOrd="0" destOrd="0" presId="urn:microsoft.com/office/officeart/2005/8/layout/hList1"/>
    <dgm:cxn modelId="{C47FFE4D-253F-44B8-81CE-827480108151}" type="presOf" srcId="{AAF5155D-A9AC-4CE9-9DCA-3780CEE08F75}" destId="{B6E65A36-BF32-4CDC-A654-A87365E90BB7}" srcOrd="0" destOrd="4" presId="urn:microsoft.com/office/officeart/2005/8/layout/hList1"/>
    <dgm:cxn modelId="{DD5A3076-ED6E-48DC-B1A2-437957F51522}" srcId="{507F8934-BC3B-4B06-A207-72D50F0E6E2C}" destId="{93C43C56-1C4C-46F2-98A6-B32ABD4BF435}" srcOrd="1" destOrd="0" parTransId="{1B1841AE-1468-450F-AF3C-0611533DC36F}" sibTransId="{BF87682F-EB20-4CC7-8E28-D2BF937C966C}"/>
    <dgm:cxn modelId="{737C4157-EBF4-47D3-A5D5-A8E132AA99A3}" type="presOf" srcId="{F4FEB72B-031F-45BA-BB33-D8A5168905D3}" destId="{568E73A1-E099-4133-9C55-ABF533555114}" srcOrd="0" destOrd="4" presId="urn:microsoft.com/office/officeart/2005/8/layout/hList1"/>
    <dgm:cxn modelId="{A09BD378-6CE3-4072-878F-755C7F988BCA}" srcId="{745B8B89-B64D-4BFE-8D1F-E19B05E8E93F}" destId="{F4FEB72B-031F-45BA-BB33-D8A5168905D3}" srcOrd="4" destOrd="0" parTransId="{4FDDC1DD-741D-4677-B5CB-BACE16E007E7}" sibTransId="{ECB80684-FC22-4902-ABDF-D4D5231D4EAE}"/>
    <dgm:cxn modelId="{F0C3595A-1EBE-4BE2-A5B9-5B4A6667A9E7}" srcId="{3AF5A1E1-A40B-46F4-9966-23B66608D5D7}" destId="{A872A2C5-F8BF-47E6-A9EF-E27A82F68CBF}" srcOrd="2" destOrd="0" parTransId="{CE2EB38A-BC4A-4CF7-A887-506C4C70206A}" sibTransId="{2A0EE72C-ACE3-4D98-9C15-854BF6A69EB3}"/>
    <dgm:cxn modelId="{67C7F27B-40C7-4A6B-A9E6-A8FBA4B2A1CD}" srcId="{34BDFFEA-231C-46C6-BF39-8AABADB24ECA}" destId="{3D1FF940-FAA2-419D-AE8E-425346386771}" srcOrd="2" destOrd="0" parTransId="{B8FFA0F9-936B-4997-A0CA-556358FCCF06}" sibTransId="{F59167B8-0852-42B2-AF5D-2DEC296F3AA4}"/>
    <dgm:cxn modelId="{FE7D647E-D09D-4B1B-9ACE-7246FF5A83DD}" type="presOf" srcId="{3D1FF940-FAA2-419D-AE8E-425346386771}" destId="{3B99382E-2E89-4978-9A13-9A7C7F626054}" srcOrd="0" destOrd="2" presId="urn:microsoft.com/office/officeart/2005/8/layout/hList1"/>
    <dgm:cxn modelId="{D8343E83-1809-4818-8640-7D6D7DDF6AC6}" type="presOf" srcId="{745B8B89-B64D-4BFE-8D1F-E19B05E8E93F}" destId="{A0DCF230-A7B3-476F-AE38-800F012AFEB3}" srcOrd="0" destOrd="0" presId="urn:microsoft.com/office/officeart/2005/8/layout/hList1"/>
    <dgm:cxn modelId="{6F0C2989-FB6D-4F00-A5A1-CC1CD76C7C2D}" srcId="{34BDFFEA-231C-46C6-BF39-8AABADB24ECA}" destId="{615FFCF5-D7A7-4D99-A42E-93387184EAFC}" srcOrd="0" destOrd="0" parTransId="{237D6BCC-A0A5-4714-BA82-C24F9FA62F2C}" sibTransId="{24028757-A992-433A-99B2-C2B81B484EAC}"/>
    <dgm:cxn modelId="{1CE3318D-3DC5-4FD7-8256-4521DBA4D682}" type="presOf" srcId="{457135EA-97BF-401A-83C5-A0DDC5BE50BA}" destId="{568E73A1-E099-4133-9C55-ABF533555114}" srcOrd="0" destOrd="1" presId="urn:microsoft.com/office/officeart/2005/8/layout/hList1"/>
    <dgm:cxn modelId="{BFAD0A90-5A35-4246-971D-5925ED123CD2}" srcId="{A872A2C5-F8BF-47E6-A9EF-E27A82F68CBF}" destId="{66352DF3-36CB-4E81-851E-3A6C4118B267}" srcOrd="3" destOrd="0" parTransId="{E12A063C-ED0B-43D7-9E24-037F01BF2E39}" sibTransId="{E122F6B9-341D-4451-8A22-E9ABBA6B0265}"/>
    <dgm:cxn modelId="{4790BC90-A9C1-492C-9A0F-12AABDA44B6A}" type="presOf" srcId="{5D9FA63B-29FC-4973-A875-DFB8AE4F2207}" destId="{B6E65A36-BF32-4CDC-A654-A87365E90BB7}" srcOrd="0" destOrd="2" presId="urn:microsoft.com/office/officeart/2005/8/layout/hList1"/>
    <dgm:cxn modelId="{490B5D97-9A3D-42BD-AB55-6E6F3A95D425}" srcId="{3AF5A1E1-A40B-46F4-9966-23B66608D5D7}" destId="{745B8B89-B64D-4BFE-8D1F-E19B05E8E93F}" srcOrd="0" destOrd="0" parTransId="{E8CB93B6-E9AB-4D20-923D-940C6FA7BE46}" sibTransId="{ADF732C1-F9BA-4C36-852E-30296ED281FC}"/>
    <dgm:cxn modelId="{C3E63598-E8B6-4BD2-9E74-E4A9F84120A7}" srcId="{3AF5A1E1-A40B-46F4-9966-23B66608D5D7}" destId="{507F8934-BC3B-4B06-A207-72D50F0E6E2C}" srcOrd="1" destOrd="0" parTransId="{70C17879-89BD-4AC8-85BE-AAB5F196845B}" sibTransId="{978E9CEC-9DBB-4091-A659-BA97585363BC}"/>
    <dgm:cxn modelId="{7324C6A6-2BDF-40FD-AA46-07499D85A437}" srcId="{745B8B89-B64D-4BFE-8D1F-E19B05E8E93F}" destId="{6297D6B5-CCD5-4752-A322-EB819A638A56}" srcOrd="2" destOrd="0" parTransId="{AFEEBD97-EB83-41B2-81CE-3FC713EF2572}" sibTransId="{DB6A505A-5C16-4DE1-88EF-A435974F9B4C}"/>
    <dgm:cxn modelId="{BF537BAF-89D5-4339-9E36-5D946168A2B0}" type="presOf" srcId="{6297D6B5-CCD5-4752-A322-EB819A638A56}" destId="{568E73A1-E099-4133-9C55-ABF533555114}" srcOrd="0" destOrd="2" presId="urn:microsoft.com/office/officeart/2005/8/layout/hList1"/>
    <dgm:cxn modelId="{A6263BB8-C115-4470-A7F2-BFB89403AD5B}" type="presOf" srcId="{93C43C56-1C4C-46F2-98A6-B32ABD4BF435}" destId="{B6E65A36-BF32-4CDC-A654-A87365E90BB7}" srcOrd="0" destOrd="1" presId="urn:microsoft.com/office/officeart/2005/8/layout/hList1"/>
    <dgm:cxn modelId="{2CFDABB9-EAB8-4DB4-AAD2-5523140C86E0}" type="presOf" srcId="{D06E3FDC-418F-4C05-9B1C-1AAF6171A72A}" destId="{B6E65A36-BF32-4CDC-A654-A87365E90BB7}" srcOrd="0" destOrd="0" presId="urn:microsoft.com/office/officeart/2005/8/layout/hList1"/>
    <dgm:cxn modelId="{95CA6CC0-19FC-4C99-89B3-3C0C5C75E9C2}" srcId="{507F8934-BC3B-4B06-A207-72D50F0E6E2C}" destId="{AAF5155D-A9AC-4CE9-9DCA-3780CEE08F75}" srcOrd="4" destOrd="0" parTransId="{6BEC7B92-2992-4B7E-9006-B6C0B80FFCDD}" sibTransId="{2303533F-90AD-4F0B-91A2-56DF1D7E4A2B}"/>
    <dgm:cxn modelId="{D9E848C4-4D22-43F6-B795-5E2A36771DB3}" type="presOf" srcId="{66352DF3-36CB-4E81-851E-3A6C4118B267}" destId="{2B45A20C-CBFE-4EBB-8123-056CE1A95EA3}" srcOrd="0" destOrd="3" presId="urn:microsoft.com/office/officeart/2005/8/layout/hList1"/>
    <dgm:cxn modelId="{643DADC4-F933-425D-A510-15D2896BC349}" type="presOf" srcId="{3AF5A1E1-A40B-46F4-9966-23B66608D5D7}" destId="{30D7039D-F700-44F8-8138-B7639D3C827B}" srcOrd="0" destOrd="0" presId="urn:microsoft.com/office/officeart/2005/8/layout/hList1"/>
    <dgm:cxn modelId="{DFFA2AC6-1D6B-4BAA-92CA-BAB43C682DA0}" type="presOf" srcId="{77110435-35AA-45B9-B179-14F394370CF3}" destId="{2B45A20C-CBFE-4EBB-8123-056CE1A95EA3}" srcOrd="0" destOrd="0" presId="urn:microsoft.com/office/officeart/2005/8/layout/hList1"/>
    <dgm:cxn modelId="{1A5323C9-1EA4-440B-943A-4243CDEF5B3F}" type="presOf" srcId="{FA50E4F3-E734-47FE-BE41-DCD03C8DFEAD}" destId="{2B45A20C-CBFE-4EBB-8123-056CE1A95EA3}" srcOrd="0" destOrd="1" presId="urn:microsoft.com/office/officeart/2005/8/layout/hList1"/>
    <dgm:cxn modelId="{30F8CACB-DD22-43E2-BE12-41DA010D8207}" type="presOf" srcId="{A872A2C5-F8BF-47E6-A9EF-E27A82F68CBF}" destId="{BCC99501-70D6-45DB-8C62-366A023295AE}" srcOrd="0" destOrd="0" presId="urn:microsoft.com/office/officeart/2005/8/layout/hList1"/>
    <dgm:cxn modelId="{D362A7DE-CB80-4895-BFB4-A8C367C6D3DF}" srcId="{A872A2C5-F8BF-47E6-A9EF-E27A82F68CBF}" destId="{8F002363-343A-453D-9F3A-19B133F621B9}" srcOrd="4" destOrd="0" parTransId="{068C50C6-310A-47F2-AF71-9B5D263EE518}" sibTransId="{0AD405DF-3768-4141-9F34-D74A52559C4D}"/>
    <dgm:cxn modelId="{AB2B48E0-7B8C-4F89-911C-E0E300AF3138}" srcId="{507F8934-BC3B-4B06-A207-72D50F0E6E2C}" destId="{D06E3FDC-418F-4C05-9B1C-1AAF6171A72A}" srcOrd="0" destOrd="0" parTransId="{9DD07C0F-E647-4BD6-88AE-08468F88A67B}" sibTransId="{DDDA1876-2068-4846-9C53-6FC22D46C9D6}"/>
    <dgm:cxn modelId="{408CB3E0-4B6C-46FC-86B0-895390D0C6B6}" srcId="{745B8B89-B64D-4BFE-8D1F-E19B05E8E93F}" destId="{B3AE2179-EBA7-4E8C-8DDC-B649EA5389CE}" srcOrd="0" destOrd="0" parTransId="{CB2FCF4A-C5EF-4678-AEE4-29D21A055212}" sibTransId="{C7E96E71-F532-4977-8F5F-FA5F93366FD9}"/>
    <dgm:cxn modelId="{FA6EACE2-A1A9-4D1F-82DF-9A9214B45B04}" srcId="{34BDFFEA-231C-46C6-BF39-8AABADB24ECA}" destId="{975464B2-4846-4800-BCB2-4E5BC8EEAD0B}" srcOrd="1" destOrd="0" parTransId="{300DB814-BD66-4787-9562-256FEA42DDDB}" sibTransId="{01A16324-3736-4365-9A56-5705115BE074}"/>
    <dgm:cxn modelId="{2257FEE8-DC0D-405A-9F61-6C6D27712333}" srcId="{745B8B89-B64D-4BFE-8D1F-E19B05E8E93F}" destId="{CCEF8CD6-D087-49D9-B693-3FD670F25A6C}" srcOrd="3" destOrd="0" parTransId="{BF5C518B-1ED1-4D20-9C6B-5F262C070EE9}" sibTransId="{A82061DF-863B-4BFD-B465-5DD543450A27}"/>
    <dgm:cxn modelId="{FB16C2F3-5669-480F-B270-D0688B0B8A3A}" srcId="{745B8B89-B64D-4BFE-8D1F-E19B05E8E93F}" destId="{457135EA-97BF-401A-83C5-A0DDC5BE50BA}" srcOrd="1" destOrd="0" parTransId="{CBEEDF9C-6E72-4B5A-9BFC-FEE9E0D59982}" sibTransId="{879F0D05-D5B1-41F7-9D46-45326E6FE046}"/>
    <dgm:cxn modelId="{970AE6F4-1DAE-4F50-A237-2513BCE468D3}" type="presOf" srcId="{975464B2-4846-4800-BCB2-4E5BC8EEAD0B}" destId="{3B99382E-2E89-4978-9A13-9A7C7F626054}" srcOrd="0" destOrd="1" presId="urn:microsoft.com/office/officeart/2005/8/layout/hList1"/>
    <dgm:cxn modelId="{DB5E6DF6-ADD4-4273-B16A-654FF0E2D985}" type="presOf" srcId="{5512DF1C-C934-4404-BF8B-86AD5344C264}" destId="{2B45A20C-CBFE-4EBB-8123-056CE1A95EA3}" srcOrd="0" destOrd="2" presId="urn:microsoft.com/office/officeart/2005/8/layout/hList1"/>
    <dgm:cxn modelId="{87DFDCF6-12E3-4439-A714-3661396F7D1C}" type="presOf" srcId="{34BDFFEA-231C-46C6-BF39-8AABADB24ECA}" destId="{CFCAA8A9-ACAA-4315-80C3-6D936A26F515}" srcOrd="0" destOrd="0" presId="urn:microsoft.com/office/officeart/2005/8/layout/hList1"/>
    <dgm:cxn modelId="{9F66D7FA-FC74-4716-AC4A-419EC1D891B2}" srcId="{A872A2C5-F8BF-47E6-A9EF-E27A82F68CBF}" destId="{5512DF1C-C934-4404-BF8B-86AD5344C264}" srcOrd="2" destOrd="0" parTransId="{9D9C19D8-7579-4407-B543-70E4F4235657}" sibTransId="{B6F9D2CD-0953-48B4-A71C-52B6B5EFED9E}"/>
    <dgm:cxn modelId="{C9220598-CDC8-4537-892F-E93FFFC240E7}" type="presParOf" srcId="{30D7039D-F700-44F8-8138-B7639D3C827B}" destId="{1444A7DF-3EB6-4DB9-AC94-A85DC607BCC8}" srcOrd="0" destOrd="0" presId="urn:microsoft.com/office/officeart/2005/8/layout/hList1"/>
    <dgm:cxn modelId="{0ECF3187-071C-4348-ADB5-44AD0493DCA7}" type="presParOf" srcId="{1444A7DF-3EB6-4DB9-AC94-A85DC607BCC8}" destId="{A0DCF230-A7B3-476F-AE38-800F012AFEB3}" srcOrd="0" destOrd="0" presId="urn:microsoft.com/office/officeart/2005/8/layout/hList1"/>
    <dgm:cxn modelId="{43307879-24A4-4E36-9826-3766EC879FDC}" type="presParOf" srcId="{1444A7DF-3EB6-4DB9-AC94-A85DC607BCC8}" destId="{568E73A1-E099-4133-9C55-ABF533555114}" srcOrd="1" destOrd="0" presId="urn:microsoft.com/office/officeart/2005/8/layout/hList1"/>
    <dgm:cxn modelId="{DA1D55B6-78B1-422A-B46E-5EE2FC2D846D}" type="presParOf" srcId="{30D7039D-F700-44F8-8138-B7639D3C827B}" destId="{4EBD4A13-A07F-4E9D-830B-F1C70604EFD4}" srcOrd="1" destOrd="0" presId="urn:microsoft.com/office/officeart/2005/8/layout/hList1"/>
    <dgm:cxn modelId="{478CBF89-0B8A-416D-827F-5D18B4689447}" type="presParOf" srcId="{30D7039D-F700-44F8-8138-B7639D3C827B}" destId="{9711E14D-8919-473C-8855-154606C0D8E8}" srcOrd="2" destOrd="0" presId="urn:microsoft.com/office/officeart/2005/8/layout/hList1"/>
    <dgm:cxn modelId="{4CD26641-20E7-4A57-BB2F-753D8560BD73}" type="presParOf" srcId="{9711E14D-8919-473C-8855-154606C0D8E8}" destId="{61E4C867-5DBD-4BDD-9165-B14AA7F4F58D}" srcOrd="0" destOrd="0" presId="urn:microsoft.com/office/officeart/2005/8/layout/hList1"/>
    <dgm:cxn modelId="{7087DF03-4C80-419A-9D6D-6FDF7287AA57}" type="presParOf" srcId="{9711E14D-8919-473C-8855-154606C0D8E8}" destId="{B6E65A36-BF32-4CDC-A654-A87365E90BB7}" srcOrd="1" destOrd="0" presId="urn:microsoft.com/office/officeart/2005/8/layout/hList1"/>
    <dgm:cxn modelId="{91B7A9A0-70CA-490F-9CF5-644DC549E0DF}" type="presParOf" srcId="{30D7039D-F700-44F8-8138-B7639D3C827B}" destId="{4E2BEF02-2D9E-43EA-A4E2-1E10A0C35DD9}" srcOrd="3" destOrd="0" presId="urn:microsoft.com/office/officeart/2005/8/layout/hList1"/>
    <dgm:cxn modelId="{447C519B-1946-47DC-A78F-E00CEC16F25F}" type="presParOf" srcId="{30D7039D-F700-44F8-8138-B7639D3C827B}" destId="{9B22BB48-0BA1-4F05-835C-B7C043CC66D4}" srcOrd="4" destOrd="0" presId="urn:microsoft.com/office/officeart/2005/8/layout/hList1"/>
    <dgm:cxn modelId="{FBACFCD0-5AF6-442B-9B96-115797735A13}" type="presParOf" srcId="{9B22BB48-0BA1-4F05-835C-B7C043CC66D4}" destId="{BCC99501-70D6-45DB-8C62-366A023295AE}" srcOrd="0" destOrd="0" presId="urn:microsoft.com/office/officeart/2005/8/layout/hList1"/>
    <dgm:cxn modelId="{0C9902B4-2DC1-4366-B337-EE4A61D28E33}" type="presParOf" srcId="{9B22BB48-0BA1-4F05-835C-B7C043CC66D4}" destId="{2B45A20C-CBFE-4EBB-8123-056CE1A95EA3}" srcOrd="1" destOrd="0" presId="urn:microsoft.com/office/officeart/2005/8/layout/hList1"/>
    <dgm:cxn modelId="{6870EF77-96C9-4354-B243-DABDE669F265}" type="presParOf" srcId="{30D7039D-F700-44F8-8138-B7639D3C827B}" destId="{7FD4A473-BC0D-4AB0-970F-DF9305B232CA}" srcOrd="5" destOrd="0" presId="urn:microsoft.com/office/officeart/2005/8/layout/hList1"/>
    <dgm:cxn modelId="{5013859E-8641-4063-9823-8D6BDAE311A5}" type="presParOf" srcId="{30D7039D-F700-44F8-8138-B7639D3C827B}" destId="{D6D53234-6CFC-40EC-B69B-CC0ACD9749CC}" srcOrd="6" destOrd="0" presId="urn:microsoft.com/office/officeart/2005/8/layout/hList1"/>
    <dgm:cxn modelId="{89A7B160-8511-45AC-BFE9-72470897D8DF}" type="presParOf" srcId="{D6D53234-6CFC-40EC-B69B-CC0ACD9749CC}" destId="{CFCAA8A9-ACAA-4315-80C3-6D936A26F515}" srcOrd="0" destOrd="0" presId="urn:microsoft.com/office/officeart/2005/8/layout/hList1"/>
    <dgm:cxn modelId="{C0D3396F-9E17-45DC-A89C-9EBEB3A72698}" type="presParOf" srcId="{D6D53234-6CFC-40EC-B69B-CC0ACD9749CC}" destId="{3B99382E-2E89-4978-9A13-9A7C7F6260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5B0275-68B4-4E63-A7B3-AC7756FC394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D3CBB2B-251F-4F30-A249-B8D07BF18000}">
      <dgm:prSet/>
      <dgm:spPr/>
      <dgm:t>
        <a:bodyPr/>
        <a:lstStyle/>
        <a:p>
          <a:r>
            <a:rPr lang="pt-BR" b="0" i="0"/>
            <a:t>Alterações no comportamento.</a:t>
          </a:r>
          <a:endParaRPr lang="en-US"/>
        </a:p>
      </dgm:t>
    </dgm:pt>
    <dgm:pt modelId="{6218E7EB-0CDE-4EE1-B98D-AC345122910F}" type="parTrans" cxnId="{1DB92D71-534E-4868-A680-5567BB3822FF}">
      <dgm:prSet/>
      <dgm:spPr/>
      <dgm:t>
        <a:bodyPr/>
        <a:lstStyle/>
        <a:p>
          <a:endParaRPr lang="en-US"/>
        </a:p>
      </dgm:t>
    </dgm:pt>
    <dgm:pt modelId="{FDAF5DC5-C716-4BC9-B06C-38881516691C}" type="sibTrans" cxnId="{1DB92D71-534E-4868-A680-5567BB3822FF}">
      <dgm:prSet/>
      <dgm:spPr/>
      <dgm:t>
        <a:bodyPr/>
        <a:lstStyle/>
        <a:p>
          <a:endParaRPr lang="en-US"/>
        </a:p>
      </dgm:t>
    </dgm:pt>
    <dgm:pt modelId="{CCF4791D-99E4-4C85-BC79-B90A0DE5B400}">
      <dgm:prSet/>
      <dgm:spPr/>
      <dgm:t>
        <a:bodyPr/>
        <a:lstStyle/>
        <a:p>
          <a:r>
            <a:rPr lang="pt-BR" b="0" i="0"/>
            <a:t>Excesso ou falta de sono e sono agitado.</a:t>
          </a:r>
          <a:endParaRPr lang="en-US"/>
        </a:p>
      </dgm:t>
    </dgm:pt>
    <dgm:pt modelId="{90E5FE78-3162-4A95-9DC7-50F1C76DB269}" type="parTrans" cxnId="{D6851707-4532-416A-955D-F314F3903B6A}">
      <dgm:prSet/>
      <dgm:spPr/>
      <dgm:t>
        <a:bodyPr/>
        <a:lstStyle/>
        <a:p>
          <a:endParaRPr lang="en-US"/>
        </a:p>
      </dgm:t>
    </dgm:pt>
    <dgm:pt modelId="{A36D962C-2A34-4E03-9211-79762BA88FAE}" type="sibTrans" cxnId="{D6851707-4532-416A-955D-F314F3903B6A}">
      <dgm:prSet/>
      <dgm:spPr/>
      <dgm:t>
        <a:bodyPr/>
        <a:lstStyle/>
        <a:p>
          <a:endParaRPr lang="en-US"/>
        </a:p>
      </dgm:t>
    </dgm:pt>
    <dgm:pt modelId="{A9621F44-7EF1-415B-8F23-22FEE111A050}">
      <dgm:prSet/>
      <dgm:spPr/>
      <dgm:t>
        <a:bodyPr/>
        <a:lstStyle/>
        <a:p>
          <a:r>
            <a:rPr lang="pt-BR" b="0" i="0"/>
            <a:t>Temores noturnos, insônia.</a:t>
          </a:r>
          <a:endParaRPr lang="en-US"/>
        </a:p>
      </dgm:t>
    </dgm:pt>
    <dgm:pt modelId="{5C36DBFF-A187-4FD3-ABE2-F2901B780502}" type="parTrans" cxnId="{8E40FD99-613D-48B7-AA94-A0635236E7A5}">
      <dgm:prSet/>
      <dgm:spPr/>
      <dgm:t>
        <a:bodyPr/>
        <a:lstStyle/>
        <a:p>
          <a:endParaRPr lang="en-US"/>
        </a:p>
      </dgm:t>
    </dgm:pt>
    <dgm:pt modelId="{F76A9650-5A52-4A72-BC65-32FBBF56599F}" type="sibTrans" cxnId="{8E40FD99-613D-48B7-AA94-A0635236E7A5}">
      <dgm:prSet/>
      <dgm:spPr/>
      <dgm:t>
        <a:bodyPr/>
        <a:lstStyle/>
        <a:p>
          <a:endParaRPr lang="en-US"/>
        </a:p>
      </dgm:t>
    </dgm:pt>
    <dgm:pt modelId="{D90C446F-5FCC-4928-A7E2-7881735B4254}">
      <dgm:prSet/>
      <dgm:spPr/>
      <dgm:t>
        <a:bodyPr/>
        <a:lstStyle/>
        <a:p>
          <a:r>
            <a:rPr lang="pt-BR" b="0" i="0"/>
            <a:t>Excesso ou falta de apetite.</a:t>
          </a:r>
          <a:endParaRPr lang="en-US"/>
        </a:p>
      </dgm:t>
    </dgm:pt>
    <dgm:pt modelId="{5944EF28-460E-46AA-A470-BAF08E9CD56D}" type="parTrans" cxnId="{C6F20362-70BC-482D-96FC-D73E025CABFA}">
      <dgm:prSet/>
      <dgm:spPr/>
      <dgm:t>
        <a:bodyPr/>
        <a:lstStyle/>
        <a:p>
          <a:endParaRPr lang="en-US"/>
        </a:p>
      </dgm:t>
    </dgm:pt>
    <dgm:pt modelId="{D32B5BD2-C06D-4C21-A2FD-27F396639C46}" type="sibTrans" cxnId="{C6F20362-70BC-482D-96FC-D73E025CABFA}">
      <dgm:prSet/>
      <dgm:spPr/>
      <dgm:t>
        <a:bodyPr/>
        <a:lstStyle/>
        <a:p>
          <a:endParaRPr lang="en-US"/>
        </a:p>
      </dgm:t>
    </dgm:pt>
    <dgm:pt modelId="{860CC75A-EDEC-4BD2-9856-14025FD9E018}">
      <dgm:prSet/>
      <dgm:spPr/>
      <dgm:t>
        <a:bodyPr/>
        <a:lstStyle/>
        <a:p>
          <a:r>
            <a:rPr lang="pt-BR" b="0" i="0"/>
            <a:t>Agressividade (reprodução das agressões).</a:t>
          </a:r>
          <a:endParaRPr lang="en-US"/>
        </a:p>
      </dgm:t>
    </dgm:pt>
    <dgm:pt modelId="{AD097E3D-2871-4099-BDCA-D27938137373}" type="parTrans" cxnId="{8912C29D-62EE-431C-8354-43300E1B7118}">
      <dgm:prSet/>
      <dgm:spPr/>
      <dgm:t>
        <a:bodyPr/>
        <a:lstStyle/>
        <a:p>
          <a:endParaRPr lang="en-US"/>
        </a:p>
      </dgm:t>
    </dgm:pt>
    <dgm:pt modelId="{262A31E8-2450-4988-A44E-D1F8C3D4E8BC}" type="sibTrans" cxnId="{8912C29D-62EE-431C-8354-43300E1B7118}">
      <dgm:prSet/>
      <dgm:spPr/>
      <dgm:t>
        <a:bodyPr/>
        <a:lstStyle/>
        <a:p>
          <a:endParaRPr lang="en-US"/>
        </a:p>
      </dgm:t>
    </dgm:pt>
    <dgm:pt modelId="{094A3AE5-66FF-450A-9256-B1F1C2B8B012}">
      <dgm:prSet/>
      <dgm:spPr/>
      <dgm:t>
        <a:bodyPr/>
        <a:lstStyle/>
        <a:p>
          <a:r>
            <a:rPr lang="pt-BR" b="0" i="0"/>
            <a:t>Irritabilidade ou apatia.</a:t>
          </a:r>
          <a:endParaRPr lang="en-US"/>
        </a:p>
      </dgm:t>
    </dgm:pt>
    <dgm:pt modelId="{470F0FB7-8066-427D-BB93-E9FAC7DA4D4A}" type="parTrans" cxnId="{3D47B9AC-4BBD-48A9-9920-39EE587683B7}">
      <dgm:prSet/>
      <dgm:spPr/>
      <dgm:t>
        <a:bodyPr/>
        <a:lstStyle/>
        <a:p>
          <a:endParaRPr lang="en-US"/>
        </a:p>
      </dgm:t>
    </dgm:pt>
    <dgm:pt modelId="{9F285D37-3D07-4ADD-AB75-8C72CBBDE21F}" type="sibTrans" cxnId="{3D47B9AC-4BBD-48A9-9920-39EE587683B7}">
      <dgm:prSet/>
      <dgm:spPr/>
      <dgm:t>
        <a:bodyPr/>
        <a:lstStyle/>
        <a:p>
          <a:endParaRPr lang="en-US"/>
        </a:p>
      </dgm:t>
    </dgm:pt>
    <dgm:pt modelId="{3344DBBA-7175-463F-BC4B-81A4677AC7D1}">
      <dgm:prSet/>
      <dgm:spPr/>
      <dgm:t>
        <a:bodyPr/>
        <a:lstStyle/>
        <a:p>
          <a:r>
            <a:rPr lang="pt-BR" b="0" i="0"/>
            <a:t>Desinteresse por coisas das quais gostava antes.</a:t>
          </a:r>
          <a:endParaRPr lang="en-US"/>
        </a:p>
      </dgm:t>
    </dgm:pt>
    <dgm:pt modelId="{F3CE9621-B480-49E6-B92E-1DD85641E97F}" type="parTrans" cxnId="{FC884BFF-23BA-4778-808A-F32637239C0C}">
      <dgm:prSet/>
      <dgm:spPr/>
      <dgm:t>
        <a:bodyPr/>
        <a:lstStyle/>
        <a:p>
          <a:endParaRPr lang="en-US"/>
        </a:p>
      </dgm:t>
    </dgm:pt>
    <dgm:pt modelId="{AC8E9913-8610-40A1-9F55-0B9DDC8D4188}" type="sibTrans" cxnId="{FC884BFF-23BA-4778-808A-F32637239C0C}">
      <dgm:prSet/>
      <dgm:spPr/>
      <dgm:t>
        <a:bodyPr/>
        <a:lstStyle/>
        <a:p>
          <a:endParaRPr lang="en-US"/>
        </a:p>
      </dgm:t>
    </dgm:pt>
    <dgm:pt modelId="{607B845B-73AB-42FC-B503-2632F22CBBF5}">
      <dgm:prSet/>
      <dgm:spPr/>
      <dgm:t>
        <a:bodyPr/>
        <a:lstStyle/>
        <a:p>
          <a:r>
            <a:rPr lang="pt-BR" b="0" i="0"/>
            <a:t>Retração, mutismo.</a:t>
          </a:r>
          <a:endParaRPr lang="en-US"/>
        </a:p>
      </dgm:t>
    </dgm:pt>
    <dgm:pt modelId="{FABDA44C-865F-4A7C-86F7-503814FE1AAE}" type="parTrans" cxnId="{40F03685-3EF9-441D-B9AD-87648BB62D2D}">
      <dgm:prSet/>
      <dgm:spPr/>
      <dgm:t>
        <a:bodyPr/>
        <a:lstStyle/>
        <a:p>
          <a:endParaRPr lang="en-US"/>
        </a:p>
      </dgm:t>
    </dgm:pt>
    <dgm:pt modelId="{5BC43F0B-8587-4380-9C95-F335F9457082}" type="sibTrans" cxnId="{40F03685-3EF9-441D-B9AD-87648BB62D2D}">
      <dgm:prSet/>
      <dgm:spPr/>
      <dgm:t>
        <a:bodyPr/>
        <a:lstStyle/>
        <a:p>
          <a:endParaRPr lang="en-US"/>
        </a:p>
      </dgm:t>
    </dgm:pt>
    <dgm:pt modelId="{C15151C3-FB55-4130-8ECA-C972385BF7A1}">
      <dgm:prSet/>
      <dgm:spPr/>
      <dgm:t>
        <a:bodyPr/>
        <a:lstStyle/>
        <a:p>
          <a:r>
            <a:rPr lang="pt-BR" b="0" i="0"/>
            <a:t>Relatos de não gostar de determinada pessoa.</a:t>
          </a:r>
          <a:endParaRPr lang="en-US"/>
        </a:p>
      </dgm:t>
    </dgm:pt>
    <dgm:pt modelId="{41F39906-5D05-41F2-9059-CAB48C38707E}" type="parTrans" cxnId="{8B4C6229-7B5E-4F66-8166-84D870DB5E4F}">
      <dgm:prSet/>
      <dgm:spPr/>
      <dgm:t>
        <a:bodyPr/>
        <a:lstStyle/>
        <a:p>
          <a:endParaRPr lang="en-US"/>
        </a:p>
      </dgm:t>
    </dgm:pt>
    <dgm:pt modelId="{65519246-E4E5-4F56-B74B-A564A8E29322}" type="sibTrans" cxnId="{8B4C6229-7B5E-4F66-8166-84D870DB5E4F}">
      <dgm:prSet/>
      <dgm:spPr/>
      <dgm:t>
        <a:bodyPr/>
        <a:lstStyle/>
        <a:p>
          <a:endParaRPr lang="en-US"/>
        </a:p>
      </dgm:t>
    </dgm:pt>
    <dgm:pt modelId="{3750183C-2BEE-437A-91BC-9B83C67F9544}">
      <dgm:prSet/>
      <dgm:spPr/>
      <dgm:t>
        <a:bodyPr/>
        <a:lstStyle/>
        <a:p>
          <a:r>
            <a:rPr lang="pt-BR" b="0" i="0"/>
            <a:t>Recusa em ficar com determinada pessoa.</a:t>
          </a:r>
          <a:endParaRPr lang="en-US"/>
        </a:p>
      </dgm:t>
    </dgm:pt>
    <dgm:pt modelId="{6001481E-D14D-47D8-B4C2-2F5EEF1AB988}" type="parTrans" cxnId="{F79860AC-D969-4628-A996-5AE0EC289392}">
      <dgm:prSet/>
      <dgm:spPr/>
      <dgm:t>
        <a:bodyPr/>
        <a:lstStyle/>
        <a:p>
          <a:endParaRPr lang="en-US"/>
        </a:p>
      </dgm:t>
    </dgm:pt>
    <dgm:pt modelId="{3481A3CF-7E3A-4CC6-B5F7-5837B565FB25}" type="sibTrans" cxnId="{F79860AC-D969-4628-A996-5AE0EC289392}">
      <dgm:prSet/>
      <dgm:spPr/>
      <dgm:t>
        <a:bodyPr/>
        <a:lstStyle/>
        <a:p>
          <a:endParaRPr lang="en-US"/>
        </a:p>
      </dgm:t>
    </dgm:pt>
    <dgm:pt modelId="{F5F219B6-19D8-4FC0-A79C-5C4884CA3D82}">
      <dgm:prSet/>
      <dgm:spPr/>
      <dgm:t>
        <a:bodyPr/>
        <a:lstStyle/>
        <a:p>
          <a:r>
            <a:rPr lang="pt-BR" b="0" i="0"/>
            <a:t>Desenhos reveladores de situações ou estados internos sombrios.</a:t>
          </a:r>
          <a:endParaRPr lang="en-US"/>
        </a:p>
      </dgm:t>
    </dgm:pt>
    <dgm:pt modelId="{6A0649EE-55B9-45A3-A60F-0D8A6D52F421}" type="parTrans" cxnId="{6F0A7E2C-3534-4556-8539-D9ADFD7FDA4A}">
      <dgm:prSet/>
      <dgm:spPr/>
      <dgm:t>
        <a:bodyPr/>
        <a:lstStyle/>
        <a:p>
          <a:endParaRPr lang="en-US"/>
        </a:p>
      </dgm:t>
    </dgm:pt>
    <dgm:pt modelId="{F7E152CD-CFDF-4A44-B7A7-1A786DC011A5}" type="sibTrans" cxnId="{6F0A7E2C-3534-4556-8539-D9ADFD7FDA4A}">
      <dgm:prSet/>
      <dgm:spPr/>
      <dgm:t>
        <a:bodyPr/>
        <a:lstStyle/>
        <a:p>
          <a:endParaRPr lang="en-US"/>
        </a:p>
      </dgm:t>
    </dgm:pt>
    <dgm:pt modelId="{06C8F033-0524-441D-A339-3A9EDCB65330}">
      <dgm:prSet/>
      <dgm:spPr/>
      <dgm:t>
        <a:bodyPr/>
        <a:lstStyle/>
        <a:p>
          <a:r>
            <a:rPr lang="pt-BR" b="0" i="0"/>
            <a:t>Queda no rendimento escolar</a:t>
          </a:r>
          <a:endParaRPr lang="en-US"/>
        </a:p>
      </dgm:t>
    </dgm:pt>
    <dgm:pt modelId="{00A05CA8-1637-44BE-86EC-CDBF448A9FF3}" type="parTrans" cxnId="{D680ED57-FCA5-4580-89F1-3C5E43FEF758}">
      <dgm:prSet/>
      <dgm:spPr/>
      <dgm:t>
        <a:bodyPr/>
        <a:lstStyle/>
        <a:p>
          <a:endParaRPr lang="en-US"/>
        </a:p>
      </dgm:t>
    </dgm:pt>
    <dgm:pt modelId="{C7D0DD96-84F2-4869-B100-B0F43535F292}" type="sibTrans" cxnId="{D680ED57-FCA5-4580-89F1-3C5E43FEF758}">
      <dgm:prSet/>
      <dgm:spPr/>
      <dgm:t>
        <a:bodyPr/>
        <a:lstStyle/>
        <a:p>
          <a:endParaRPr lang="en-US"/>
        </a:p>
      </dgm:t>
    </dgm:pt>
    <dgm:pt modelId="{9BC90019-EF5C-401C-86B8-F7078A81DFBF}" type="pres">
      <dgm:prSet presAssocID="{505B0275-68B4-4E63-A7B3-AC7756FC394B}" presName="vert0" presStyleCnt="0">
        <dgm:presLayoutVars>
          <dgm:dir/>
          <dgm:animOne val="branch"/>
          <dgm:animLvl val="lvl"/>
        </dgm:presLayoutVars>
      </dgm:prSet>
      <dgm:spPr/>
    </dgm:pt>
    <dgm:pt modelId="{F616CC0E-48B8-4880-9053-BBFC5ACC3962}" type="pres">
      <dgm:prSet presAssocID="{7D3CBB2B-251F-4F30-A249-B8D07BF18000}" presName="thickLine" presStyleLbl="alignNode1" presStyleIdx="0" presStyleCnt="12"/>
      <dgm:spPr/>
    </dgm:pt>
    <dgm:pt modelId="{05E2345B-9BD2-41EC-B8AF-2894867FE417}" type="pres">
      <dgm:prSet presAssocID="{7D3CBB2B-251F-4F30-A249-B8D07BF18000}" presName="horz1" presStyleCnt="0"/>
      <dgm:spPr/>
    </dgm:pt>
    <dgm:pt modelId="{0E34892C-EFFF-45AC-AC71-A8CEB88E51EA}" type="pres">
      <dgm:prSet presAssocID="{7D3CBB2B-251F-4F30-A249-B8D07BF18000}" presName="tx1" presStyleLbl="revTx" presStyleIdx="0" presStyleCnt="12"/>
      <dgm:spPr/>
    </dgm:pt>
    <dgm:pt modelId="{649A9FFB-DE7E-4FC6-B741-795A1BBF218E}" type="pres">
      <dgm:prSet presAssocID="{7D3CBB2B-251F-4F30-A249-B8D07BF18000}" presName="vert1" presStyleCnt="0"/>
      <dgm:spPr/>
    </dgm:pt>
    <dgm:pt modelId="{413EF553-EFE8-4C5F-82D7-922488ABA14A}" type="pres">
      <dgm:prSet presAssocID="{CCF4791D-99E4-4C85-BC79-B90A0DE5B400}" presName="thickLine" presStyleLbl="alignNode1" presStyleIdx="1" presStyleCnt="12"/>
      <dgm:spPr/>
    </dgm:pt>
    <dgm:pt modelId="{BC94BC2F-E83B-4EF7-B93D-E0B725388273}" type="pres">
      <dgm:prSet presAssocID="{CCF4791D-99E4-4C85-BC79-B90A0DE5B400}" presName="horz1" presStyleCnt="0"/>
      <dgm:spPr/>
    </dgm:pt>
    <dgm:pt modelId="{73F580D0-0340-4207-9FD0-428BA100A0BA}" type="pres">
      <dgm:prSet presAssocID="{CCF4791D-99E4-4C85-BC79-B90A0DE5B400}" presName="tx1" presStyleLbl="revTx" presStyleIdx="1" presStyleCnt="12"/>
      <dgm:spPr/>
    </dgm:pt>
    <dgm:pt modelId="{C963F3FC-D418-432F-8205-72B08B65CD33}" type="pres">
      <dgm:prSet presAssocID="{CCF4791D-99E4-4C85-BC79-B90A0DE5B400}" presName="vert1" presStyleCnt="0"/>
      <dgm:spPr/>
    </dgm:pt>
    <dgm:pt modelId="{CBDCF1C5-1B73-4A35-A4F3-F9E1B0EB99F5}" type="pres">
      <dgm:prSet presAssocID="{A9621F44-7EF1-415B-8F23-22FEE111A050}" presName="thickLine" presStyleLbl="alignNode1" presStyleIdx="2" presStyleCnt="12"/>
      <dgm:spPr/>
    </dgm:pt>
    <dgm:pt modelId="{C2F21B10-BAE3-4185-AC46-88CDB3B4C00C}" type="pres">
      <dgm:prSet presAssocID="{A9621F44-7EF1-415B-8F23-22FEE111A050}" presName="horz1" presStyleCnt="0"/>
      <dgm:spPr/>
    </dgm:pt>
    <dgm:pt modelId="{F0CF9B66-1349-4251-A099-F699D966EBE9}" type="pres">
      <dgm:prSet presAssocID="{A9621F44-7EF1-415B-8F23-22FEE111A050}" presName="tx1" presStyleLbl="revTx" presStyleIdx="2" presStyleCnt="12"/>
      <dgm:spPr/>
    </dgm:pt>
    <dgm:pt modelId="{D0CFFAE8-CF5B-4CC6-B533-9CC85C9904F8}" type="pres">
      <dgm:prSet presAssocID="{A9621F44-7EF1-415B-8F23-22FEE111A050}" presName="vert1" presStyleCnt="0"/>
      <dgm:spPr/>
    </dgm:pt>
    <dgm:pt modelId="{DBB34786-3B08-4D13-A1D0-B2B778221144}" type="pres">
      <dgm:prSet presAssocID="{D90C446F-5FCC-4928-A7E2-7881735B4254}" presName="thickLine" presStyleLbl="alignNode1" presStyleIdx="3" presStyleCnt="12"/>
      <dgm:spPr/>
    </dgm:pt>
    <dgm:pt modelId="{B47F5883-D091-4EF2-87CB-416E848FD692}" type="pres">
      <dgm:prSet presAssocID="{D90C446F-5FCC-4928-A7E2-7881735B4254}" presName="horz1" presStyleCnt="0"/>
      <dgm:spPr/>
    </dgm:pt>
    <dgm:pt modelId="{B918A577-0B61-4919-886D-7915EDCE58EC}" type="pres">
      <dgm:prSet presAssocID="{D90C446F-5FCC-4928-A7E2-7881735B4254}" presName="tx1" presStyleLbl="revTx" presStyleIdx="3" presStyleCnt="12"/>
      <dgm:spPr/>
    </dgm:pt>
    <dgm:pt modelId="{C0305DC6-00A5-4DC8-9A5C-88F846C268E2}" type="pres">
      <dgm:prSet presAssocID="{D90C446F-5FCC-4928-A7E2-7881735B4254}" presName="vert1" presStyleCnt="0"/>
      <dgm:spPr/>
    </dgm:pt>
    <dgm:pt modelId="{682C3B8B-DC84-4C39-BEB0-067F25AA819D}" type="pres">
      <dgm:prSet presAssocID="{860CC75A-EDEC-4BD2-9856-14025FD9E018}" presName="thickLine" presStyleLbl="alignNode1" presStyleIdx="4" presStyleCnt="12"/>
      <dgm:spPr/>
    </dgm:pt>
    <dgm:pt modelId="{8CE1BD6B-995D-4C51-A6CC-513C6145289B}" type="pres">
      <dgm:prSet presAssocID="{860CC75A-EDEC-4BD2-9856-14025FD9E018}" presName="horz1" presStyleCnt="0"/>
      <dgm:spPr/>
    </dgm:pt>
    <dgm:pt modelId="{FFFC48F5-37CC-49D8-A319-FC0F328E43CC}" type="pres">
      <dgm:prSet presAssocID="{860CC75A-EDEC-4BD2-9856-14025FD9E018}" presName="tx1" presStyleLbl="revTx" presStyleIdx="4" presStyleCnt="12"/>
      <dgm:spPr/>
    </dgm:pt>
    <dgm:pt modelId="{1B74B776-A715-4BC5-8059-4EC42CB97202}" type="pres">
      <dgm:prSet presAssocID="{860CC75A-EDEC-4BD2-9856-14025FD9E018}" presName="vert1" presStyleCnt="0"/>
      <dgm:spPr/>
    </dgm:pt>
    <dgm:pt modelId="{42305CDB-6D03-4B9B-AE3B-6ADAE554973A}" type="pres">
      <dgm:prSet presAssocID="{094A3AE5-66FF-450A-9256-B1F1C2B8B012}" presName="thickLine" presStyleLbl="alignNode1" presStyleIdx="5" presStyleCnt="12"/>
      <dgm:spPr/>
    </dgm:pt>
    <dgm:pt modelId="{6D54A300-C0C4-4232-A828-872DA7C8D0E9}" type="pres">
      <dgm:prSet presAssocID="{094A3AE5-66FF-450A-9256-B1F1C2B8B012}" presName="horz1" presStyleCnt="0"/>
      <dgm:spPr/>
    </dgm:pt>
    <dgm:pt modelId="{9DE0A49B-3959-4019-AF58-CBD7C64AB86D}" type="pres">
      <dgm:prSet presAssocID="{094A3AE5-66FF-450A-9256-B1F1C2B8B012}" presName="tx1" presStyleLbl="revTx" presStyleIdx="5" presStyleCnt="12"/>
      <dgm:spPr/>
    </dgm:pt>
    <dgm:pt modelId="{FD57C928-9342-4B8B-B259-82B7F562E4A9}" type="pres">
      <dgm:prSet presAssocID="{094A3AE5-66FF-450A-9256-B1F1C2B8B012}" presName="vert1" presStyleCnt="0"/>
      <dgm:spPr/>
    </dgm:pt>
    <dgm:pt modelId="{7B629166-AC2B-47E4-90D0-FA119228FF73}" type="pres">
      <dgm:prSet presAssocID="{3344DBBA-7175-463F-BC4B-81A4677AC7D1}" presName="thickLine" presStyleLbl="alignNode1" presStyleIdx="6" presStyleCnt="12"/>
      <dgm:spPr/>
    </dgm:pt>
    <dgm:pt modelId="{4927C621-534C-4B2B-88AA-4D04BF35F1A0}" type="pres">
      <dgm:prSet presAssocID="{3344DBBA-7175-463F-BC4B-81A4677AC7D1}" presName="horz1" presStyleCnt="0"/>
      <dgm:spPr/>
    </dgm:pt>
    <dgm:pt modelId="{69029725-6187-40B0-93E4-733E3FAA3DC8}" type="pres">
      <dgm:prSet presAssocID="{3344DBBA-7175-463F-BC4B-81A4677AC7D1}" presName="tx1" presStyleLbl="revTx" presStyleIdx="6" presStyleCnt="12"/>
      <dgm:spPr/>
    </dgm:pt>
    <dgm:pt modelId="{470E6837-F17A-4607-85DA-B88C1A975AE0}" type="pres">
      <dgm:prSet presAssocID="{3344DBBA-7175-463F-BC4B-81A4677AC7D1}" presName="vert1" presStyleCnt="0"/>
      <dgm:spPr/>
    </dgm:pt>
    <dgm:pt modelId="{22351D39-63D9-4C78-8AF7-9DC3E5874C55}" type="pres">
      <dgm:prSet presAssocID="{607B845B-73AB-42FC-B503-2632F22CBBF5}" presName="thickLine" presStyleLbl="alignNode1" presStyleIdx="7" presStyleCnt="12"/>
      <dgm:spPr/>
    </dgm:pt>
    <dgm:pt modelId="{F5EBC548-9F7A-4EF9-9094-FA700BAFA658}" type="pres">
      <dgm:prSet presAssocID="{607B845B-73AB-42FC-B503-2632F22CBBF5}" presName="horz1" presStyleCnt="0"/>
      <dgm:spPr/>
    </dgm:pt>
    <dgm:pt modelId="{B2A56E4F-B297-41D1-A662-64CDC877075F}" type="pres">
      <dgm:prSet presAssocID="{607B845B-73AB-42FC-B503-2632F22CBBF5}" presName="tx1" presStyleLbl="revTx" presStyleIdx="7" presStyleCnt="12"/>
      <dgm:spPr/>
    </dgm:pt>
    <dgm:pt modelId="{33AD85FA-2AB1-44F3-B530-44F2F1B0CC2E}" type="pres">
      <dgm:prSet presAssocID="{607B845B-73AB-42FC-B503-2632F22CBBF5}" presName="vert1" presStyleCnt="0"/>
      <dgm:spPr/>
    </dgm:pt>
    <dgm:pt modelId="{1D96CD7D-7219-4811-9995-9099E26BFB8E}" type="pres">
      <dgm:prSet presAssocID="{C15151C3-FB55-4130-8ECA-C972385BF7A1}" presName="thickLine" presStyleLbl="alignNode1" presStyleIdx="8" presStyleCnt="12"/>
      <dgm:spPr/>
    </dgm:pt>
    <dgm:pt modelId="{CA567381-341E-404F-BCE7-6FD6D3969578}" type="pres">
      <dgm:prSet presAssocID="{C15151C3-FB55-4130-8ECA-C972385BF7A1}" presName="horz1" presStyleCnt="0"/>
      <dgm:spPr/>
    </dgm:pt>
    <dgm:pt modelId="{558612C9-592F-42D7-AD1A-1B0DADA5CB6A}" type="pres">
      <dgm:prSet presAssocID="{C15151C3-FB55-4130-8ECA-C972385BF7A1}" presName="tx1" presStyleLbl="revTx" presStyleIdx="8" presStyleCnt="12"/>
      <dgm:spPr/>
    </dgm:pt>
    <dgm:pt modelId="{741566F9-7970-406B-B0E4-A5B48D1776A7}" type="pres">
      <dgm:prSet presAssocID="{C15151C3-FB55-4130-8ECA-C972385BF7A1}" presName="vert1" presStyleCnt="0"/>
      <dgm:spPr/>
    </dgm:pt>
    <dgm:pt modelId="{7294BDCF-B681-4AFF-88D8-0C0317F16F47}" type="pres">
      <dgm:prSet presAssocID="{3750183C-2BEE-437A-91BC-9B83C67F9544}" presName="thickLine" presStyleLbl="alignNode1" presStyleIdx="9" presStyleCnt="12"/>
      <dgm:spPr/>
    </dgm:pt>
    <dgm:pt modelId="{6DD137B6-5D30-44C7-9153-ADADD5ECA38A}" type="pres">
      <dgm:prSet presAssocID="{3750183C-2BEE-437A-91BC-9B83C67F9544}" presName="horz1" presStyleCnt="0"/>
      <dgm:spPr/>
    </dgm:pt>
    <dgm:pt modelId="{675A00B0-DD2C-4B9C-B28B-7CB07283EC58}" type="pres">
      <dgm:prSet presAssocID="{3750183C-2BEE-437A-91BC-9B83C67F9544}" presName="tx1" presStyleLbl="revTx" presStyleIdx="9" presStyleCnt="12"/>
      <dgm:spPr/>
    </dgm:pt>
    <dgm:pt modelId="{88C6D781-CEC3-40F2-BFC4-4DBF2FE5052E}" type="pres">
      <dgm:prSet presAssocID="{3750183C-2BEE-437A-91BC-9B83C67F9544}" presName="vert1" presStyleCnt="0"/>
      <dgm:spPr/>
    </dgm:pt>
    <dgm:pt modelId="{AEF24BEE-2462-4B0B-9EA3-124D518013FB}" type="pres">
      <dgm:prSet presAssocID="{F5F219B6-19D8-4FC0-A79C-5C4884CA3D82}" presName="thickLine" presStyleLbl="alignNode1" presStyleIdx="10" presStyleCnt="12"/>
      <dgm:spPr/>
    </dgm:pt>
    <dgm:pt modelId="{ECBCD388-D2B0-4A32-A6F4-13A9B4AE463D}" type="pres">
      <dgm:prSet presAssocID="{F5F219B6-19D8-4FC0-A79C-5C4884CA3D82}" presName="horz1" presStyleCnt="0"/>
      <dgm:spPr/>
    </dgm:pt>
    <dgm:pt modelId="{62EBED51-5950-4860-BEC0-A00FA19651A7}" type="pres">
      <dgm:prSet presAssocID="{F5F219B6-19D8-4FC0-A79C-5C4884CA3D82}" presName="tx1" presStyleLbl="revTx" presStyleIdx="10" presStyleCnt="12"/>
      <dgm:spPr/>
    </dgm:pt>
    <dgm:pt modelId="{5962711D-5955-4738-A104-6BB41732C90D}" type="pres">
      <dgm:prSet presAssocID="{F5F219B6-19D8-4FC0-A79C-5C4884CA3D82}" presName="vert1" presStyleCnt="0"/>
      <dgm:spPr/>
    </dgm:pt>
    <dgm:pt modelId="{2958E910-F0EC-48AD-8EED-1F3A02BB5805}" type="pres">
      <dgm:prSet presAssocID="{06C8F033-0524-441D-A339-3A9EDCB65330}" presName="thickLine" presStyleLbl="alignNode1" presStyleIdx="11" presStyleCnt="12"/>
      <dgm:spPr/>
    </dgm:pt>
    <dgm:pt modelId="{FF8275F0-D983-4B85-A79C-B81434803353}" type="pres">
      <dgm:prSet presAssocID="{06C8F033-0524-441D-A339-3A9EDCB65330}" presName="horz1" presStyleCnt="0"/>
      <dgm:spPr/>
    </dgm:pt>
    <dgm:pt modelId="{A9B34497-E31A-4216-8C77-39359A468C68}" type="pres">
      <dgm:prSet presAssocID="{06C8F033-0524-441D-A339-3A9EDCB65330}" presName="tx1" presStyleLbl="revTx" presStyleIdx="11" presStyleCnt="12"/>
      <dgm:spPr/>
    </dgm:pt>
    <dgm:pt modelId="{D51B028D-239D-45B9-968A-144A9C7B1856}" type="pres">
      <dgm:prSet presAssocID="{06C8F033-0524-441D-A339-3A9EDCB65330}" presName="vert1" presStyleCnt="0"/>
      <dgm:spPr/>
    </dgm:pt>
  </dgm:ptLst>
  <dgm:cxnLst>
    <dgm:cxn modelId="{D6851707-4532-416A-955D-F314F3903B6A}" srcId="{505B0275-68B4-4E63-A7B3-AC7756FC394B}" destId="{CCF4791D-99E4-4C85-BC79-B90A0DE5B400}" srcOrd="1" destOrd="0" parTransId="{90E5FE78-3162-4A95-9DC7-50F1C76DB269}" sibTransId="{A36D962C-2A34-4E03-9211-79762BA88FAE}"/>
    <dgm:cxn modelId="{AE513C0E-593D-40F5-B3F8-6A6160995863}" type="presOf" srcId="{C15151C3-FB55-4130-8ECA-C972385BF7A1}" destId="{558612C9-592F-42D7-AD1A-1B0DADA5CB6A}" srcOrd="0" destOrd="0" presId="urn:microsoft.com/office/officeart/2008/layout/LinedList"/>
    <dgm:cxn modelId="{893CDC16-C610-4C54-9B91-886C830D7E94}" type="presOf" srcId="{06C8F033-0524-441D-A339-3A9EDCB65330}" destId="{A9B34497-E31A-4216-8C77-39359A468C68}" srcOrd="0" destOrd="0" presId="urn:microsoft.com/office/officeart/2008/layout/LinedList"/>
    <dgm:cxn modelId="{140D0D27-239A-4C75-AE05-D0B1AC6777A1}" type="presOf" srcId="{607B845B-73AB-42FC-B503-2632F22CBBF5}" destId="{B2A56E4F-B297-41D1-A662-64CDC877075F}" srcOrd="0" destOrd="0" presId="urn:microsoft.com/office/officeart/2008/layout/LinedList"/>
    <dgm:cxn modelId="{D14D4B28-ECB7-4C67-AD0A-4BEDD4DEA4EE}" type="presOf" srcId="{A9621F44-7EF1-415B-8F23-22FEE111A050}" destId="{F0CF9B66-1349-4251-A099-F699D966EBE9}" srcOrd="0" destOrd="0" presId="urn:microsoft.com/office/officeart/2008/layout/LinedList"/>
    <dgm:cxn modelId="{8B4C6229-7B5E-4F66-8166-84D870DB5E4F}" srcId="{505B0275-68B4-4E63-A7B3-AC7756FC394B}" destId="{C15151C3-FB55-4130-8ECA-C972385BF7A1}" srcOrd="8" destOrd="0" parTransId="{41F39906-5D05-41F2-9059-CAB48C38707E}" sibTransId="{65519246-E4E5-4F56-B74B-A564A8E29322}"/>
    <dgm:cxn modelId="{6020EF2B-42AF-4F16-BD20-07475513776E}" type="presOf" srcId="{CCF4791D-99E4-4C85-BC79-B90A0DE5B400}" destId="{73F580D0-0340-4207-9FD0-428BA100A0BA}" srcOrd="0" destOrd="0" presId="urn:microsoft.com/office/officeart/2008/layout/LinedList"/>
    <dgm:cxn modelId="{6F0A7E2C-3534-4556-8539-D9ADFD7FDA4A}" srcId="{505B0275-68B4-4E63-A7B3-AC7756FC394B}" destId="{F5F219B6-19D8-4FC0-A79C-5C4884CA3D82}" srcOrd="10" destOrd="0" parTransId="{6A0649EE-55B9-45A3-A60F-0D8A6D52F421}" sibTransId="{F7E152CD-CFDF-4A44-B7A7-1A786DC011A5}"/>
    <dgm:cxn modelId="{0E71A83A-BE08-4691-B1BC-F59BA83C7E8B}" type="presOf" srcId="{860CC75A-EDEC-4BD2-9856-14025FD9E018}" destId="{FFFC48F5-37CC-49D8-A319-FC0F328E43CC}" srcOrd="0" destOrd="0" presId="urn:microsoft.com/office/officeart/2008/layout/LinedList"/>
    <dgm:cxn modelId="{0984825E-0A9E-4F45-B9F4-076DA50F485A}" type="presOf" srcId="{F5F219B6-19D8-4FC0-A79C-5C4884CA3D82}" destId="{62EBED51-5950-4860-BEC0-A00FA19651A7}" srcOrd="0" destOrd="0" presId="urn:microsoft.com/office/officeart/2008/layout/LinedList"/>
    <dgm:cxn modelId="{C6F20362-70BC-482D-96FC-D73E025CABFA}" srcId="{505B0275-68B4-4E63-A7B3-AC7756FC394B}" destId="{D90C446F-5FCC-4928-A7E2-7881735B4254}" srcOrd="3" destOrd="0" parTransId="{5944EF28-460E-46AA-A470-BAF08E9CD56D}" sibTransId="{D32B5BD2-C06D-4C21-A2FD-27F396639C46}"/>
    <dgm:cxn modelId="{9223A943-8B9C-422C-A089-38056BAEC255}" type="presOf" srcId="{D90C446F-5FCC-4928-A7E2-7881735B4254}" destId="{B918A577-0B61-4919-886D-7915EDCE58EC}" srcOrd="0" destOrd="0" presId="urn:microsoft.com/office/officeart/2008/layout/LinedList"/>
    <dgm:cxn modelId="{647B3549-6961-496F-9E41-61C250EAB4A2}" type="presOf" srcId="{505B0275-68B4-4E63-A7B3-AC7756FC394B}" destId="{9BC90019-EF5C-401C-86B8-F7078A81DFBF}" srcOrd="0" destOrd="0" presId="urn:microsoft.com/office/officeart/2008/layout/LinedList"/>
    <dgm:cxn modelId="{1DB92D71-534E-4868-A680-5567BB3822FF}" srcId="{505B0275-68B4-4E63-A7B3-AC7756FC394B}" destId="{7D3CBB2B-251F-4F30-A249-B8D07BF18000}" srcOrd="0" destOrd="0" parTransId="{6218E7EB-0CDE-4EE1-B98D-AC345122910F}" sibTransId="{FDAF5DC5-C716-4BC9-B06C-38881516691C}"/>
    <dgm:cxn modelId="{8BC95D72-77E8-44DE-AAC8-AF1F4569D6A6}" type="presOf" srcId="{7D3CBB2B-251F-4F30-A249-B8D07BF18000}" destId="{0E34892C-EFFF-45AC-AC71-A8CEB88E51EA}" srcOrd="0" destOrd="0" presId="urn:microsoft.com/office/officeart/2008/layout/LinedList"/>
    <dgm:cxn modelId="{D680ED57-FCA5-4580-89F1-3C5E43FEF758}" srcId="{505B0275-68B4-4E63-A7B3-AC7756FC394B}" destId="{06C8F033-0524-441D-A339-3A9EDCB65330}" srcOrd="11" destOrd="0" parTransId="{00A05CA8-1637-44BE-86EC-CDBF448A9FF3}" sibTransId="{C7D0DD96-84F2-4869-B100-B0F43535F292}"/>
    <dgm:cxn modelId="{40F03685-3EF9-441D-B9AD-87648BB62D2D}" srcId="{505B0275-68B4-4E63-A7B3-AC7756FC394B}" destId="{607B845B-73AB-42FC-B503-2632F22CBBF5}" srcOrd="7" destOrd="0" parTransId="{FABDA44C-865F-4A7C-86F7-503814FE1AAE}" sibTransId="{5BC43F0B-8587-4380-9C95-F335F9457082}"/>
    <dgm:cxn modelId="{3D60DB97-0048-4F11-B0C1-148DE2DB8927}" type="presOf" srcId="{3344DBBA-7175-463F-BC4B-81A4677AC7D1}" destId="{69029725-6187-40B0-93E4-733E3FAA3DC8}" srcOrd="0" destOrd="0" presId="urn:microsoft.com/office/officeart/2008/layout/LinedList"/>
    <dgm:cxn modelId="{8E40FD99-613D-48B7-AA94-A0635236E7A5}" srcId="{505B0275-68B4-4E63-A7B3-AC7756FC394B}" destId="{A9621F44-7EF1-415B-8F23-22FEE111A050}" srcOrd="2" destOrd="0" parTransId="{5C36DBFF-A187-4FD3-ABE2-F2901B780502}" sibTransId="{F76A9650-5A52-4A72-BC65-32FBBF56599F}"/>
    <dgm:cxn modelId="{8912C29D-62EE-431C-8354-43300E1B7118}" srcId="{505B0275-68B4-4E63-A7B3-AC7756FC394B}" destId="{860CC75A-EDEC-4BD2-9856-14025FD9E018}" srcOrd="4" destOrd="0" parTransId="{AD097E3D-2871-4099-BDCA-D27938137373}" sibTransId="{262A31E8-2450-4988-A44E-D1F8C3D4E8BC}"/>
    <dgm:cxn modelId="{F79860AC-D969-4628-A996-5AE0EC289392}" srcId="{505B0275-68B4-4E63-A7B3-AC7756FC394B}" destId="{3750183C-2BEE-437A-91BC-9B83C67F9544}" srcOrd="9" destOrd="0" parTransId="{6001481E-D14D-47D8-B4C2-2F5EEF1AB988}" sibTransId="{3481A3CF-7E3A-4CC6-B5F7-5837B565FB25}"/>
    <dgm:cxn modelId="{3D47B9AC-4BBD-48A9-9920-39EE587683B7}" srcId="{505B0275-68B4-4E63-A7B3-AC7756FC394B}" destId="{094A3AE5-66FF-450A-9256-B1F1C2B8B012}" srcOrd="5" destOrd="0" parTransId="{470F0FB7-8066-427D-BB93-E9FAC7DA4D4A}" sibTransId="{9F285D37-3D07-4ADD-AB75-8C72CBBDE21F}"/>
    <dgm:cxn modelId="{FAB031C4-20C4-4B7C-BE1B-6EFF080EC5DF}" type="presOf" srcId="{3750183C-2BEE-437A-91BC-9B83C67F9544}" destId="{675A00B0-DD2C-4B9C-B28B-7CB07283EC58}" srcOrd="0" destOrd="0" presId="urn:microsoft.com/office/officeart/2008/layout/LinedList"/>
    <dgm:cxn modelId="{6B7A5DCD-A30C-4837-B698-68A5077A82A1}" type="presOf" srcId="{094A3AE5-66FF-450A-9256-B1F1C2B8B012}" destId="{9DE0A49B-3959-4019-AF58-CBD7C64AB86D}" srcOrd="0" destOrd="0" presId="urn:microsoft.com/office/officeart/2008/layout/LinedList"/>
    <dgm:cxn modelId="{FC884BFF-23BA-4778-808A-F32637239C0C}" srcId="{505B0275-68B4-4E63-A7B3-AC7756FC394B}" destId="{3344DBBA-7175-463F-BC4B-81A4677AC7D1}" srcOrd="6" destOrd="0" parTransId="{F3CE9621-B480-49E6-B92E-1DD85641E97F}" sibTransId="{AC8E9913-8610-40A1-9F55-0B9DDC8D4188}"/>
    <dgm:cxn modelId="{EE3BF79C-84AD-4D15-AD3B-C61CC1B5DE39}" type="presParOf" srcId="{9BC90019-EF5C-401C-86B8-F7078A81DFBF}" destId="{F616CC0E-48B8-4880-9053-BBFC5ACC3962}" srcOrd="0" destOrd="0" presId="urn:microsoft.com/office/officeart/2008/layout/LinedList"/>
    <dgm:cxn modelId="{06383F3A-5092-46B5-AA5C-4BD4D1893499}" type="presParOf" srcId="{9BC90019-EF5C-401C-86B8-F7078A81DFBF}" destId="{05E2345B-9BD2-41EC-B8AF-2894867FE417}" srcOrd="1" destOrd="0" presId="urn:microsoft.com/office/officeart/2008/layout/LinedList"/>
    <dgm:cxn modelId="{7786A450-3ACE-4439-93AB-D12EB6A66ABF}" type="presParOf" srcId="{05E2345B-9BD2-41EC-B8AF-2894867FE417}" destId="{0E34892C-EFFF-45AC-AC71-A8CEB88E51EA}" srcOrd="0" destOrd="0" presId="urn:microsoft.com/office/officeart/2008/layout/LinedList"/>
    <dgm:cxn modelId="{500400A8-9EA7-4498-A4B3-6D35A19C1920}" type="presParOf" srcId="{05E2345B-9BD2-41EC-B8AF-2894867FE417}" destId="{649A9FFB-DE7E-4FC6-B741-795A1BBF218E}" srcOrd="1" destOrd="0" presId="urn:microsoft.com/office/officeart/2008/layout/LinedList"/>
    <dgm:cxn modelId="{BCC11DFF-EDDA-49C6-A7AE-11FB94CAC413}" type="presParOf" srcId="{9BC90019-EF5C-401C-86B8-F7078A81DFBF}" destId="{413EF553-EFE8-4C5F-82D7-922488ABA14A}" srcOrd="2" destOrd="0" presId="urn:microsoft.com/office/officeart/2008/layout/LinedList"/>
    <dgm:cxn modelId="{2D27B642-AC8E-4C07-BCDF-0950B8E8C7CC}" type="presParOf" srcId="{9BC90019-EF5C-401C-86B8-F7078A81DFBF}" destId="{BC94BC2F-E83B-4EF7-B93D-E0B725388273}" srcOrd="3" destOrd="0" presId="urn:microsoft.com/office/officeart/2008/layout/LinedList"/>
    <dgm:cxn modelId="{9209B3DF-B2E4-4365-BADB-CA9CCAA9888D}" type="presParOf" srcId="{BC94BC2F-E83B-4EF7-B93D-E0B725388273}" destId="{73F580D0-0340-4207-9FD0-428BA100A0BA}" srcOrd="0" destOrd="0" presId="urn:microsoft.com/office/officeart/2008/layout/LinedList"/>
    <dgm:cxn modelId="{C5909FA9-EB09-4D67-8A63-7A9078E95A91}" type="presParOf" srcId="{BC94BC2F-E83B-4EF7-B93D-E0B725388273}" destId="{C963F3FC-D418-432F-8205-72B08B65CD33}" srcOrd="1" destOrd="0" presId="urn:microsoft.com/office/officeart/2008/layout/LinedList"/>
    <dgm:cxn modelId="{3D11E1CE-52B1-4236-92D5-EAFA9470AE85}" type="presParOf" srcId="{9BC90019-EF5C-401C-86B8-F7078A81DFBF}" destId="{CBDCF1C5-1B73-4A35-A4F3-F9E1B0EB99F5}" srcOrd="4" destOrd="0" presId="urn:microsoft.com/office/officeart/2008/layout/LinedList"/>
    <dgm:cxn modelId="{03478EA2-ED42-4913-AE20-392AA13E11BB}" type="presParOf" srcId="{9BC90019-EF5C-401C-86B8-F7078A81DFBF}" destId="{C2F21B10-BAE3-4185-AC46-88CDB3B4C00C}" srcOrd="5" destOrd="0" presId="urn:microsoft.com/office/officeart/2008/layout/LinedList"/>
    <dgm:cxn modelId="{D9351091-4C7A-4DF1-955E-E2E520B54FE8}" type="presParOf" srcId="{C2F21B10-BAE3-4185-AC46-88CDB3B4C00C}" destId="{F0CF9B66-1349-4251-A099-F699D966EBE9}" srcOrd="0" destOrd="0" presId="urn:microsoft.com/office/officeart/2008/layout/LinedList"/>
    <dgm:cxn modelId="{4412961C-FCDE-4EE6-AEA0-D27325F14C8B}" type="presParOf" srcId="{C2F21B10-BAE3-4185-AC46-88CDB3B4C00C}" destId="{D0CFFAE8-CF5B-4CC6-B533-9CC85C9904F8}" srcOrd="1" destOrd="0" presId="urn:microsoft.com/office/officeart/2008/layout/LinedList"/>
    <dgm:cxn modelId="{0E507190-F0DD-49BB-8420-ABC4DECE5DA5}" type="presParOf" srcId="{9BC90019-EF5C-401C-86B8-F7078A81DFBF}" destId="{DBB34786-3B08-4D13-A1D0-B2B778221144}" srcOrd="6" destOrd="0" presId="urn:microsoft.com/office/officeart/2008/layout/LinedList"/>
    <dgm:cxn modelId="{C8F0265B-3C59-4292-B4E0-CC2AD47EDB80}" type="presParOf" srcId="{9BC90019-EF5C-401C-86B8-F7078A81DFBF}" destId="{B47F5883-D091-4EF2-87CB-416E848FD692}" srcOrd="7" destOrd="0" presId="urn:microsoft.com/office/officeart/2008/layout/LinedList"/>
    <dgm:cxn modelId="{99FB229D-AFA2-4FFF-B4D9-2D7842CCBC80}" type="presParOf" srcId="{B47F5883-D091-4EF2-87CB-416E848FD692}" destId="{B918A577-0B61-4919-886D-7915EDCE58EC}" srcOrd="0" destOrd="0" presId="urn:microsoft.com/office/officeart/2008/layout/LinedList"/>
    <dgm:cxn modelId="{7F4CEB6A-BE5B-4D24-ABD5-FDE4FBD5E902}" type="presParOf" srcId="{B47F5883-D091-4EF2-87CB-416E848FD692}" destId="{C0305DC6-00A5-4DC8-9A5C-88F846C268E2}" srcOrd="1" destOrd="0" presId="urn:microsoft.com/office/officeart/2008/layout/LinedList"/>
    <dgm:cxn modelId="{6FD90AF0-3C48-46BE-BEC5-47000EA4BA23}" type="presParOf" srcId="{9BC90019-EF5C-401C-86B8-F7078A81DFBF}" destId="{682C3B8B-DC84-4C39-BEB0-067F25AA819D}" srcOrd="8" destOrd="0" presId="urn:microsoft.com/office/officeart/2008/layout/LinedList"/>
    <dgm:cxn modelId="{85403D49-B246-4465-8D2A-42BEBF339221}" type="presParOf" srcId="{9BC90019-EF5C-401C-86B8-F7078A81DFBF}" destId="{8CE1BD6B-995D-4C51-A6CC-513C6145289B}" srcOrd="9" destOrd="0" presId="urn:microsoft.com/office/officeart/2008/layout/LinedList"/>
    <dgm:cxn modelId="{B87E0446-3703-49BE-9198-E1B9B60DC0D1}" type="presParOf" srcId="{8CE1BD6B-995D-4C51-A6CC-513C6145289B}" destId="{FFFC48F5-37CC-49D8-A319-FC0F328E43CC}" srcOrd="0" destOrd="0" presId="urn:microsoft.com/office/officeart/2008/layout/LinedList"/>
    <dgm:cxn modelId="{2F05AB43-3D48-4436-9172-0A1D10124C01}" type="presParOf" srcId="{8CE1BD6B-995D-4C51-A6CC-513C6145289B}" destId="{1B74B776-A715-4BC5-8059-4EC42CB97202}" srcOrd="1" destOrd="0" presId="urn:microsoft.com/office/officeart/2008/layout/LinedList"/>
    <dgm:cxn modelId="{21073E4B-63DB-4269-B4A3-D92E4C8BA96E}" type="presParOf" srcId="{9BC90019-EF5C-401C-86B8-F7078A81DFBF}" destId="{42305CDB-6D03-4B9B-AE3B-6ADAE554973A}" srcOrd="10" destOrd="0" presId="urn:microsoft.com/office/officeart/2008/layout/LinedList"/>
    <dgm:cxn modelId="{7D3711CB-892E-4E61-AD88-92FC8FEFDA22}" type="presParOf" srcId="{9BC90019-EF5C-401C-86B8-F7078A81DFBF}" destId="{6D54A300-C0C4-4232-A828-872DA7C8D0E9}" srcOrd="11" destOrd="0" presId="urn:microsoft.com/office/officeart/2008/layout/LinedList"/>
    <dgm:cxn modelId="{C5E94ADB-B4EC-4C60-9BDD-C1F60694CDE9}" type="presParOf" srcId="{6D54A300-C0C4-4232-A828-872DA7C8D0E9}" destId="{9DE0A49B-3959-4019-AF58-CBD7C64AB86D}" srcOrd="0" destOrd="0" presId="urn:microsoft.com/office/officeart/2008/layout/LinedList"/>
    <dgm:cxn modelId="{811DFAAB-C4F4-44A6-8B01-1F360B393958}" type="presParOf" srcId="{6D54A300-C0C4-4232-A828-872DA7C8D0E9}" destId="{FD57C928-9342-4B8B-B259-82B7F562E4A9}" srcOrd="1" destOrd="0" presId="urn:microsoft.com/office/officeart/2008/layout/LinedList"/>
    <dgm:cxn modelId="{06BEA26E-D3A0-4855-8583-ED6D3BB556F7}" type="presParOf" srcId="{9BC90019-EF5C-401C-86B8-F7078A81DFBF}" destId="{7B629166-AC2B-47E4-90D0-FA119228FF73}" srcOrd="12" destOrd="0" presId="urn:microsoft.com/office/officeart/2008/layout/LinedList"/>
    <dgm:cxn modelId="{F1E5FFB9-6A5D-42EA-B052-9DB5AE96C50B}" type="presParOf" srcId="{9BC90019-EF5C-401C-86B8-F7078A81DFBF}" destId="{4927C621-534C-4B2B-88AA-4D04BF35F1A0}" srcOrd="13" destOrd="0" presId="urn:microsoft.com/office/officeart/2008/layout/LinedList"/>
    <dgm:cxn modelId="{21146FC5-A527-46A0-ACEC-285A9CA9F201}" type="presParOf" srcId="{4927C621-534C-4B2B-88AA-4D04BF35F1A0}" destId="{69029725-6187-40B0-93E4-733E3FAA3DC8}" srcOrd="0" destOrd="0" presId="urn:microsoft.com/office/officeart/2008/layout/LinedList"/>
    <dgm:cxn modelId="{E2495F77-F561-4B07-B76B-BE1A897517DC}" type="presParOf" srcId="{4927C621-534C-4B2B-88AA-4D04BF35F1A0}" destId="{470E6837-F17A-4607-85DA-B88C1A975AE0}" srcOrd="1" destOrd="0" presId="urn:microsoft.com/office/officeart/2008/layout/LinedList"/>
    <dgm:cxn modelId="{09167418-CDCD-4979-A823-2A93FC7BC251}" type="presParOf" srcId="{9BC90019-EF5C-401C-86B8-F7078A81DFBF}" destId="{22351D39-63D9-4C78-8AF7-9DC3E5874C55}" srcOrd="14" destOrd="0" presId="urn:microsoft.com/office/officeart/2008/layout/LinedList"/>
    <dgm:cxn modelId="{6462F5D8-338E-47CA-983A-212F1AAABE2A}" type="presParOf" srcId="{9BC90019-EF5C-401C-86B8-F7078A81DFBF}" destId="{F5EBC548-9F7A-4EF9-9094-FA700BAFA658}" srcOrd="15" destOrd="0" presId="urn:microsoft.com/office/officeart/2008/layout/LinedList"/>
    <dgm:cxn modelId="{DC3BB030-DC4E-4A06-AC5B-25BCA646F3C0}" type="presParOf" srcId="{F5EBC548-9F7A-4EF9-9094-FA700BAFA658}" destId="{B2A56E4F-B297-41D1-A662-64CDC877075F}" srcOrd="0" destOrd="0" presId="urn:microsoft.com/office/officeart/2008/layout/LinedList"/>
    <dgm:cxn modelId="{72AA4AE4-D14E-4F62-BB50-A560CA919212}" type="presParOf" srcId="{F5EBC548-9F7A-4EF9-9094-FA700BAFA658}" destId="{33AD85FA-2AB1-44F3-B530-44F2F1B0CC2E}" srcOrd="1" destOrd="0" presId="urn:microsoft.com/office/officeart/2008/layout/LinedList"/>
    <dgm:cxn modelId="{4EE1617F-C14B-4001-89E0-B10BFEE9148E}" type="presParOf" srcId="{9BC90019-EF5C-401C-86B8-F7078A81DFBF}" destId="{1D96CD7D-7219-4811-9995-9099E26BFB8E}" srcOrd="16" destOrd="0" presId="urn:microsoft.com/office/officeart/2008/layout/LinedList"/>
    <dgm:cxn modelId="{9A157660-AC06-4484-81BE-9E01109D183C}" type="presParOf" srcId="{9BC90019-EF5C-401C-86B8-F7078A81DFBF}" destId="{CA567381-341E-404F-BCE7-6FD6D3969578}" srcOrd="17" destOrd="0" presId="urn:microsoft.com/office/officeart/2008/layout/LinedList"/>
    <dgm:cxn modelId="{9F2B78AA-A810-4D83-BA99-49A73DF61562}" type="presParOf" srcId="{CA567381-341E-404F-BCE7-6FD6D3969578}" destId="{558612C9-592F-42D7-AD1A-1B0DADA5CB6A}" srcOrd="0" destOrd="0" presId="urn:microsoft.com/office/officeart/2008/layout/LinedList"/>
    <dgm:cxn modelId="{42E9DADD-917D-4EE3-8297-7E0D539C2701}" type="presParOf" srcId="{CA567381-341E-404F-BCE7-6FD6D3969578}" destId="{741566F9-7970-406B-B0E4-A5B48D1776A7}" srcOrd="1" destOrd="0" presId="urn:microsoft.com/office/officeart/2008/layout/LinedList"/>
    <dgm:cxn modelId="{0849EF0D-3A3F-4AB1-B3DA-1843317BD190}" type="presParOf" srcId="{9BC90019-EF5C-401C-86B8-F7078A81DFBF}" destId="{7294BDCF-B681-4AFF-88D8-0C0317F16F47}" srcOrd="18" destOrd="0" presId="urn:microsoft.com/office/officeart/2008/layout/LinedList"/>
    <dgm:cxn modelId="{4DE1FD79-CA14-44F7-BDF1-12A4F65DF1B3}" type="presParOf" srcId="{9BC90019-EF5C-401C-86B8-F7078A81DFBF}" destId="{6DD137B6-5D30-44C7-9153-ADADD5ECA38A}" srcOrd="19" destOrd="0" presId="urn:microsoft.com/office/officeart/2008/layout/LinedList"/>
    <dgm:cxn modelId="{4EDAE116-A56C-464E-B961-5D315D3165DE}" type="presParOf" srcId="{6DD137B6-5D30-44C7-9153-ADADD5ECA38A}" destId="{675A00B0-DD2C-4B9C-B28B-7CB07283EC58}" srcOrd="0" destOrd="0" presId="urn:microsoft.com/office/officeart/2008/layout/LinedList"/>
    <dgm:cxn modelId="{0C1B98D6-A4C6-486F-AF71-CE8D698C1FB7}" type="presParOf" srcId="{6DD137B6-5D30-44C7-9153-ADADD5ECA38A}" destId="{88C6D781-CEC3-40F2-BFC4-4DBF2FE5052E}" srcOrd="1" destOrd="0" presId="urn:microsoft.com/office/officeart/2008/layout/LinedList"/>
    <dgm:cxn modelId="{8248026E-2F97-4480-A803-ACEB106C0E2C}" type="presParOf" srcId="{9BC90019-EF5C-401C-86B8-F7078A81DFBF}" destId="{AEF24BEE-2462-4B0B-9EA3-124D518013FB}" srcOrd="20" destOrd="0" presId="urn:microsoft.com/office/officeart/2008/layout/LinedList"/>
    <dgm:cxn modelId="{AB5C3DBE-0D0C-464C-97D1-8A520B8FBB25}" type="presParOf" srcId="{9BC90019-EF5C-401C-86B8-F7078A81DFBF}" destId="{ECBCD388-D2B0-4A32-A6F4-13A9B4AE463D}" srcOrd="21" destOrd="0" presId="urn:microsoft.com/office/officeart/2008/layout/LinedList"/>
    <dgm:cxn modelId="{8B4BB7FE-D957-43AB-841F-F628A68DB603}" type="presParOf" srcId="{ECBCD388-D2B0-4A32-A6F4-13A9B4AE463D}" destId="{62EBED51-5950-4860-BEC0-A00FA19651A7}" srcOrd="0" destOrd="0" presId="urn:microsoft.com/office/officeart/2008/layout/LinedList"/>
    <dgm:cxn modelId="{0CC36399-B7D9-480E-A714-718153F67D2A}" type="presParOf" srcId="{ECBCD388-D2B0-4A32-A6F4-13A9B4AE463D}" destId="{5962711D-5955-4738-A104-6BB41732C90D}" srcOrd="1" destOrd="0" presId="urn:microsoft.com/office/officeart/2008/layout/LinedList"/>
    <dgm:cxn modelId="{AE917BC5-2470-4291-A4E4-4A0F2277DE1C}" type="presParOf" srcId="{9BC90019-EF5C-401C-86B8-F7078A81DFBF}" destId="{2958E910-F0EC-48AD-8EED-1F3A02BB5805}" srcOrd="22" destOrd="0" presId="urn:microsoft.com/office/officeart/2008/layout/LinedList"/>
    <dgm:cxn modelId="{8A50646C-7220-40E3-AF21-102D4E743554}" type="presParOf" srcId="{9BC90019-EF5C-401C-86B8-F7078A81DFBF}" destId="{FF8275F0-D983-4B85-A79C-B81434803353}" srcOrd="23" destOrd="0" presId="urn:microsoft.com/office/officeart/2008/layout/LinedList"/>
    <dgm:cxn modelId="{4839F39E-6DFB-4305-8A5F-6D7C730D7FD1}" type="presParOf" srcId="{FF8275F0-D983-4B85-A79C-B81434803353}" destId="{A9B34497-E31A-4216-8C77-39359A468C68}" srcOrd="0" destOrd="0" presId="urn:microsoft.com/office/officeart/2008/layout/LinedList"/>
    <dgm:cxn modelId="{B96C0A01-3751-45A6-BD0C-830813F4C175}" type="presParOf" srcId="{FF8275F0-D983-4B85-A79C-B81434803353}" destId="{D51B028D-239D-45B9-968A-144A9C7B18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39F917-1E88-42F8-A80D-34B0CEEADBA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pt-BR"/>
        </a:p>
      </dgm:t>
    </dgm:pt>
    <dgm:pt modelId="{2C773EB0-FA67-4EF7-8681-4EA326795D4E}">
      <dgm:prSet phldrT="[Texto]"/>
      <dgm:spPr/>
      <dgm:t>
        <a:bodyPr/>
        <a:lstStyle/>
        <a:p>
          <a:r>
            <a:rPr lang="pt-BR" b="1" dirty="0"/>
            <a:t>Criança vitima ou testemunha de violência  </a:t>
          </a:r>
        </a:p>
      </dgm:t>
    </dgm:pt>
    <dgm:pt modelId="{C334EF46-8AF9-4C67-9327-F16645F32180}" type="parTrans" cxnId="{D936B22E-5606-49CE-A1AB-8B9885847EDB}">
      <dgm:prSet/>
      <dgm:spPr/>
      <dgm:t>
        <a:bodyPr/>
        <a:lstStyle/>
        <a:p>
          <a:endParaRPr lang="pt-BR"/>
        </a:p>
      </dgm:t>
    </dgm:pt>
    <dgm:pt modelId="{A29775C2-5997-4E53-AFE2-030758EABEE6}" type="sibTrans" cxnId="{D936B22E-5606-49CE-A1AB-8B9885847EDB}">
      <dgm:prSet/>
      <dgm:spPr/>
      <dgm:t>
        <a:bodyPr/>
        <a:lstStyle/>
        <a:p>
          <a:endParaRPr lang="pt-BR"/>
        </a:p>
      </dgm:t>
    </dgm:pt>
    <dgm:pt modelId="{5F1D0445-D531-4CA5-971A-408B246F0351}">
      <dgm:prSet phldrT="[Texto]" custT="1"/>
      <dgm:spPr/>
      <dgm:t>
        <a:bodyPr/>
        <a:lstStyle/>
        <a:p>
          <a:r>
            <a:rPr lang="pt-BR" sz="1400" b="1" dirty="0"/>
            <a:t>Escuta especializada  pelo órgão indicado pela rede </a:t>
          </a:r>
        </a:p>
      </dgm:t>
    </dgm:pt>
    <dgm:pt modelId="{4B315D4B-CB06-4218-8EAF-9C5BE987A85F}" type="parTrans" cxnId="{8585D18D-760B-4316-9ED6-5035758EDCC2}">
      <dgm:prSet/>
      <dgm:spPr/>
      <dgm:t>
        <a:bodyPr/>
        <a:lstStyle/>
        <a:p>
          <a:endParaRPr lang="pt-BR"/>
        </a:p>
      </dgm:t>
    </dgm:pt>
    <dgm:pt modelId="{208584BD-A3F7-4F67-87CA-E1C3964F308B}" type="sibTrans" cxnId="{8585D18D-760B-4316-9ED6-5035758EDCC2}">
      <dgm:prSet/>
      <dgm:spPr/>
      <dgm:t>
        <a:bodyPr/>
        <a:lstStyle/>
        <a:p>
          <a:endParaRPr lang="pt-BR"/>
        </a:p>
      </dgm:t>
    </dgm:pt>
    <dgm:pt modelId="{FD873CC9-94C7-4DFC-93A0-C73CB51EE5FC}">
      <dgm:prSet phldrT="[Texto]" custT="1"/>
      <dgm:spPr/>
      <dgm:t>
        <a:bodyPr/>
        <a:lstStyle/>
        <a:p>
          <a:r>
            <a:rPr lang="pt-BR" sz="1100" b="1" dirty="0"/>
            <a:t>Atendimento protetivo pela acionamento da rede municipal  </a:t>
          </a:r>
        </a:p>
      </dgm:t>
    </dgm:pt>
    <dgm:pt modelId="{514681CB-9AC6-4D33-9A83-053EFC852F7F}" type="parTrans" cxnId="{06469BA5-85A2-47C7-9C25-6C37CCEBA100}">
      <dgm:prSet/>
      <dgm:spPr/>
      <dgm:t>
        <a:bodyPr/>
        <a:lstStyle/>
        <a:p>
          <a:endParaRPr lang="pt-BR"/>
        </a:p>
      </dgm:t>
    </dgm:pt>
    <dgm:pt modelId="{0EE0C5E4-6512-40CA-BA61-CFE9089634B5}" type="sibTrans" cxnId="{06469BA5-85A2-47C7-9C25-6C37CCEBA100}">
      <dgm:prSet/>
      <dgm:spPr/>
      <dgm:t>
        <a:bodyPr/>
        <a:lstStyle/>
        <a:p>
          <a:endParaRPr lang="pt-BR"/>
        </a:p>
      </dgm:t>
    </dgm:pt>
    <dgm:pt modelId="{6F2B5C9C-7688-445D-91FC-E1C81CC8C031}">
      <dgm:prSet phldrT="[Texto]" custT="1"/>
      <dgm:spPr/>
      <dgm:t>
        <a:bodyPr/>
        <a:lstStyle/>
        <a:p>
          <a:r>
            <a:rPr lang="pt-BR" sz="1050" b="1" dirty="0"/>
            <a:t>Requisição de responsabilização criminal </a:t>
          </a:r>
        </a:p>
        <a:p>
          <a:endParaRPr lang="pt-BR" sz="1050" dirty="0"/>
        </a:p>
      </dgm:t>
    </dgm:pt>
    <dgm:pt modelId="{CD5CC2DA-5E61-4DA7-8727-4D0BF3D9B1AE}" type="parTrans" cxnId="{835D4ECF-7E7C-46D3-984F-786143038202}">
      <dgm:prSet/>
      <dgm:spPr/>
      <dgm:t>
        <a:bodyPr/>
        <a:lstStyle/>
        <a:p>
          <a:endParaRPr lang="pt-BR"/>
        </a:p>
      </dgm:t>
    </dgm:pt>
    <dgm:pt modelId="{7694DE87-5ABF-44C6-8678-EF408FCF258C}" type="sibTrans" cxnId="{835D4ECF-7E7C-46D3-984F-786143038202}">
      <dgm:prSet/>
      <dgm:spPr/>
      <dgm:t>
        <a:bodyPr/>
        <a:lstStyle/>
        <a:p>
          <a:endParaRPr lang="pt-BR"/>
        </a:p>
      </dgm:t>
    </dgm:pt>
    <dgm:pt modelId="{E612CE90-2DA0-4C93-8626-DF416D9285CB}">
      <dgm:prSet phldrT="[Texto]" custT="1"/>
      <dgm:spPr/>
      <dgm:t>
        <a:bodyPr/>
        <a:lstStyle/>
        <a:p>
          <a:r>
            <a:rPr lang="pt-BR" sz="1050" b="1" dirty="0"/>
            <a:t>Família com funcionamento abusivo </a:t>
          </a:r>
        </a:p>
      </dgm:t>
    </dgm:pt>
    <dgm:pt modelId="{E1EB7CA0-EB62-4187-9A44-6CE5FC489AF4}" type="parTrans" cxnId="{97495E49-ECB4-4FB0-9637-A08F6BC1F18F}">
      <dgm:prSet/>
      <dgm:spPr/>
      <dgm:t>
        <a:bodyPr/>
        <a:lstStyle/>
        <a:p>
          <a:endParaRPr lang="pt-BR"/>
        </a:p>
      </dgm:t>
    </dgm:pt>
    <dgm:pt modelId="{26C474B3-4540-4EBD-9FCF-018F147EE5B0}" type="sibTrans" cxnId="{97495E49-ECB4-4FB0-9637-A08F6BC1F18F}">
      <dgm:prSet/>
      <dgm:spPr/>
      <dgm:t>
        <a:bodyPr/>
        <a:lstStyle/>
        <a:p>
          <a:endParaRPr lang="pt-BR"/>
        </a:p>
      </dgm:t>
    </dgm:pt>
    <dgm:pt modelId="{12B3B9B8-36E4-42B4-9D81-6BABB818F5DC}" type="pres">
      <dgm:prSet presAssocID="{1A39F917-1E88-42F8-A80D-34B0CEEADBAD}" presName="Name0" presStyleCnt="0">
        <dgm:presLayoutVars>
          <dgm:chMax val="1"/>
          <dgm:dir/>
          <dgm:animLvl val="ctr"/>
          <dgm:resizeHandles val="exact"/>
        </dgm:presLayoutVars>
      </dgm:prSet>
      <dgm:spPr/>
    </dgm:pt>
    <dgm:pt modelId="{B0859912-78AB-40C1-8143-8C8EAA9180B1}" type="pres">
      <dgm:prSet presAssocID="{2C773EB0-FA67-4EF7-8681-4EA326795D4E}" presName="centerShape" presStyleLbl="node0" presStyleIdx="0" presStyleCnt="1"/>
      <dgm:spPr/>
    </dgm:pt>
    <dgm:pt modelId="{4347BCB6-3786-4172-B8A5-52B04BAC9AA2}" type="pres">
      <dgm:prSet presAssocID="{5F1D0445-D531-4CA5-971A-408B246F0351}" presName="node" presStyleLbl="node1" presStyleIdx="0" presStyleCnt="4" custScaleX="189295" custScaleY="128289">
        <dgm:presLayoutVars>
          <dgm:bulletEnabled val="1"/>
        </dgm:presLayoutVars>
      </dgm:prSet>
      <dgm:spPr/>
    </dgm:pt>
    <dgm:pt modelId="{35BCB165-98BD-4029-9D31-08EB1BAF3823}" type="pres">
      <dgm:prSet presAssocID="{5F1D0445-D531-4CA5-971A-408B246F0351}" presName="dummy" presStyleCnt="0"/>
      <dgm:spPr/>
    </dgm:pt>
    <dgm:pt modelId="{1C335F55-2281-4593-B7C7-B2BE5D7CF4C8}" type="pres">
      <dgm:prSet presAssocID="{208584BD-A3F7-4F67-87CA-E1C3964F308B}" presName="sibTrans" presStyleLbl="sibTrans2D1" presStyleIdx="0" presStyleCnt="4" custLinFactNeighborX="6940" custLinFactNeighborY="-3786"/>
      <dgm:spPr/>
    </dgm:pt>
    <dgm:pt modelId="{73D19960-0B24-4642-8A5B-B2A15F67F0CE}" type="pres">
      <dgm:prSet presAssocID="{FD873CC9-94C7-4DFC-93A0-C73CB51EE5FC}" presName="node" presStyleLbl="node1" presStyleIdx="1" presStyleCnt="4" custScaleX="142665" custScaleY="113937">
        <dgm:presLayoutVars>
          <dgm:bulletEnabled val="1"/>
        </dgm:presLayoutVars>
      </dgm:prSet>
      <dgm:spPr/>
    </dgm:pt>
    <dgm:pt modelId="{84A086A9-B620-4A94-82A1-6C36CAACB4BB}" type="pres">
      <dgm:prSet presAssocID="{FD873CC9-94C7-4DFC-93A0-C73CB51EE5FC}" presName="dummy" presStyleCnt="0"/>
      <dgm:spPr/>
    </dgm:pt>
    <dgm:pt modelId="{6F383EA1-D72A-43A9-9409-FE1AABB38FFB}" type="pres">
      <dgm:prSet presAssocID="{0EE0C5E4-6512-40CA-BA61-CFE9089634B5}" presName="sibTrans" presStyleLbl="sibTrans2D1" presStyleIdx="1" presStyleCnt="4"/>
      <dgm:spPr/>
    </dgm:pt>
    <dgm:pt modelId="{037CD115-F1BF-4AC5-95C1-299B565A1FDE}" type="pres">
      <dgm:prSet presAssocID="{6F2B5C9C-7688-445D-91FC-E1C81CC8C031}" presName="node" presStyleLbl="node1" presStyleIdx="2" presStyleCnt="4" custScaleX="169519" custScaleY="124194">
        <dgm:presLayoutVars>
          <dgm:bulletEnabled val="1"/>
        </dgm:presLayoutVars>
      </dgm:prSet>
      <dgm:spPr/>
    </dgm:pt>
    <dgm:pt modelId="{01AD43E3-3E3C-426A-B960-D901CB5E9666}" type="pres">
      <dgm:prSet presAssocID="{6F2B5C9C-7688-445D-91FC-E1C81CC8C031}" presName="dummy" presStyleCnt="0"/>
      <dgm:spPr/>
    </dgm:pt>
    <dgm:pt modelId="{AFF214F9-EBC9-49D4-A968-C0F56D5900AD}" type="pres">
      <dgm:prSet presAssocID="{7694DE87-5ABF-44C6-8678-EF408FCF258C}" presName="sibTrans" presStyleLbl="sibTrans2D1" presStyleIdx="2" presStyleCnt="4"/>
      <dgm:spPr/>
    </dgm:pt>
    <dgm:pt modelId="{F0D82D30-F134-4903-B360-30C3E79E8819}" type="pres">
      <dgm:prSet presAssocID="{E612CE90-2DA0-4C93-8626-DF416D9285CB}" presName="node" presStyleLbl="node1" presStyleIdx="3" presStyleCnt="4" custScaleX="152348" custScaleY="103797">
        <dgm:presLayoutVars>
          <dgm:bulletEnabled val="1"/>
        </dgm:presLayoutVars>
      </dgm:prSet>
      <dgm:spPr/>
    </dgm:pt>
    <dgm:pt modelId="{24DD98E8-3A7B-4DD0-995A-B987DA5554FB}" type="pres">
      <dgm:prSet presAssocID="{E612CE90-2DA0-4C93-8626-DF416D9285CB}" presName="dummy" presStyleCnt="0"/>
      <dgm:spPr/>
    </dgm:pt>
    <dgm:pt modelId="{64C64BA0-7D76-4342-BF21-F8F72422A14E}" type="pres">
      <dgm:prSet presAssocID="{26C474B3-4540-4EBD-9FCF-018F147EE5B0}" presName="sibTrans" presStyleLbl="sibTrans2D1" presStyleIdx="3" presStyleCnt="4" custLinFactNeighborX="-4770" custLinFactNeighborY="-2839"/>
      <dgm:spPr/>
    </dgm:pt>
  </dgm:ptLst>
  <dgm:cxnLst>
    <dgm:cxn modelId="{D936B22E-5606-49CE-A1AB-8B9885847EDB}" srcId="{1A39F917-1E88-42F8-A80D-34B0CEEADBAD}" destId="{2C773EB0-FA67-4EF7-8681-4EA326795D4E}" srcOrd="0" destOrd="0" parTransId="{C334EF46-8AF9-4C67-9327-F16645F32180}" sibTransId="{A29775C2-5997-4E53-AFE2-030758EABEE6}"/>
    <dgm:cxn modelId="{03D8BB3D-D760-40DE-B822-C3F282145AAB}" type="presOf" srcId="{5F1D0445-D531-4CA5-971A-408B246F0351}" destId="{4347BCB6-3786-4172-B8A5-52B04BAC9AA2}" srcOrd="0" destOrd="0" presId="urn:microsoft.com/office/officeart/2005/8/layout/radial6"/>
    <dgm:cxn modelId="{97495E49-ECB4-4FB0-9637-A08F6BC1F18F}" srcId="{2C773EB0-FA67-4EF7-8681-4EA326795D4E}" destId="{E612CE90-2DA0-4C93-8626-DF416D9285CB}" srcOrd="3" destOrd="0" parTransId="{E1EB7CA0-EB62-4187-9A44-6CE5FC489AF4}" sibTransId="{26C474B3-4540-4EBD-9FCF-018F147EE5B0}"/>
    <dgm:cxn modelId="{7F4E4577-ED73-43EA-BDF4-AA747B260AA8}" type="presOf" srcId="{FD873CC9-94C7-4DFC-93A0-C73CB51EE5FC}" destId="{73D19960-0B24-4642-8A5B-B2A15F67F0CE}" srcOrd="0" destOrd="0" presId="urn:microsoft.com/office/officeart/2005/8/layout/radial6"/>
    <dgm:cxn modelId="{4C9D7B78-A1A5-456A-9B3A-3ECA05BA97E6}" type="presOf" srcId="{208584BD-A3F7-4F67-87CA-E1C3964F308B}" destId="{1C335F55-2281-4593-B7C7-B2BE5D7CF4C8}" srcOrd="0" destOrd="0" presId="urn:microsoft.com/office/officeart/2005/8/layout/radial6"/>
    <dgm:cxn modelId="{04378589-35D4-44AF-89C5-0043CD158720}" type="presOf" srcId="{2C773EB0-FA67-4EF7-8681-4EA326795D4E}" destId="{B0859912-78AB-40C1-8143-8C8EAA9180B1}" srcOrd="0" destOrd="0" presId="urn:microsoft.com/office/officeart/2005/8/layout/radial6"/>
    <dgm:cxn modelId="{8585D18D-760B-4316-9ED6-5035758EDCC2}" srcId="{2C773EB0-FA67-4EF7-8681-4EA326795D4E}" destId="{5F1D0445-D531-4CA5-971A-408B246F0351}" srcOrd="0" destOrd="0" parTransId="{4B315D4B-CB06-4218-8EAF-9C5BE987A85F}" sibTransId="{208584BD-A3F7-4F67-87CA-E1C3964F308B}"/>
    <dgm:cxn modelId="{BE5C2A91-00DE-499A-A1F6-E27D927CC334}" type="presOf" srcId="{7694DE87-5ABF-44C6-8678-EF408FCF258C}" destId="{AFF214F9-EBC9-49D4-A968-C0F56D5900AD}" srcOrd="0" destOrd="0" presId="urn:microsoft.com/office/officeart/2005/8/layout/radial6"/>
    <dgm:cxn modelId="{06469BA5-85A2-47C7-9C25-6C37CCEBA100}" srcId="{2C773EB0-FA67-4EF7-8681-4EA326795D4E}" destId="{FD873CC9-94C7-4DFC-93A0-C73CB51EE5FC}" srcOrd="1" destOrd="0" parTransId="{514681CB-9AC6-4D33-9A83-053EFC852F7F}" sibTransId="{0EE0C5E4-6512-40CA-BA61-CFE9089634B5}"/>
    <dgm:cxn modelId="{6CFB65A6-51BD-4319-AC07-3A30164A8784}" type="presOf" srcId="{0EE0C5E4-6512-40CA-BA61-CFE9089634B5}" destId="{6F383EA1-D72A-43A9-9409-FE1AABB38FFB}" srcOrd="0" destOrd="0" presId="urn:microsoft.com/office/officeart/2005/8/layout/radial6"/>
    <dgm:cxn modelId="{03D95DA7-A528-43A4-BB01-57C816A8B908}" type="presOf" srcId="{E612CE90-2DA0-4C93-8626-DF416D9285CB}" destId="{F0D82D30-F134-4903-B360-30C3E79E8819}" srcOrd="0" destOrd="0" presId="urn:microsoft.com/office/officeart/2005/8/layout/radial6"/>
    <dgm:cxn modelId="{C4CFA9AB-0321-48AC-9FCF-8529218FBD8A}" type="presOf" srcId="{6F2B5C9C-7688-445D-91FC-E1C81CC8C031}" destId="{037CD115-F1BF-4AC5-95C1-299B565A1FDE}" srcOrd="0" destOrd="0" presId="urn:microsoft.com/office/officeart/2005/8/layout/radial6"/>
    <dgm:cxn modelId="{5DD705B5-DF16-40AC-B4E2-66B2874B4A14}" type="presOf" srcId="{26C474B3-4540-4EBD-9FCF-018F147EE5B0}" destId="{64C64BA0-7D76-4342-BF21-F8F72422A14E}" srcOrd="0" destOrd="0" presId="urn:microsoft.com/office/officeart/2005/8/layout/radial6"/>
    <dgm:cxn modelId="{835D4ECF-7E7C-46D3-984F-786143038202}" srcId="{2C773EB0-FA67-4EF7-8681-4EA326795D4E}" destId="{6F2B5C9C-7688-445D-91FC-E1C81CC8C031}" srcOrd="2" destOrd="0" parTransId="{CD5CC2DA-5E61-4DA7-8727-4D0BF3D9B1AE}" sibTransId="{7694DE87-5ABF-44C6-8678-EF408FCF258C}"/>
    <dgm:cxn modelId="{D814ADF9-8936-4445-A488-B69BFB0EB3BF}" type="presOf" srcId="{1A39F917-1E88-42F8-A80D-34B0CEEADBAD}" destId="{12B3B9B8-36E4-42B4-9D81-6BABB818F5DC}" srcOrd="0" destOrd="0" presId="urn:microsoft.com/office/officeart/2005/8/layout/radial6"/>
    <dgm:cxn modelId="{97E95D9B-F7C8-49A9-85A0-CE8E03CE9DDC}" type="presParOf" srcId="{12B3B9B8-36E4-42B4-9D81-6BABB818F5DC}" destId="{B0859912-78AB-40C1-8143-8C8EAA9180B1}" srcOrd="0" destOrd="0" presId="urn:microsoft.com/office/officeart/2005/8/layout/radial6"/>
    <dgm:cxn modelId="{B87A8957-987B-47FA-A4D0-37B180ADC48D}" type="presParOf" srcId="{12B3B9B8-36E4-42B4-9D81-6BABB818F5DC}" destId="{4347BCB6-3786-4172-B8A5-52B04BAC9AA2}" srcOrd="1" destOrd="0" presId="urn:microsoft.com/office/officeart/2005/8/layout/radial6"/>
    <dgm:cxn modelId="{08826938-3B70-49CD-A4B9-8CA3C8E034AC}" type="presParOf" srcId="{12B3B9B8-36E4-42B4-9D81-6BABB818F5DC}" destId="{35BCB165-98BD-4029-9D31-08EB1BAF3823}" srcOrd="2" destOrd="0" presId="urn:microsoft.com/office/officeart/2005/8/layout/radial6"/>
    <dgm:cxn modelId="{589DBF5E-8C90-405B-9761-A5652FCBD5AE}" type="presParOf" srcId="{12B3B9B8-36E4-42B4-9D81-6BABB818F5DC}" destId="{1C335F55-2281-4593-B7C7-B2BE5D7CF4C8}" srcOrd="3" destOrd="0" presId="urn:microsoft.com/office/officeart/2005/8/layout/radial6"/>
    <dgm:cxn modelId="{542664E9-0D19-4CAC-840F-B15FA6F17DF8}" type="presParOf" srcId="{12B3B9B8-36E4-42B4-9D81-6BABB818F5DC}" destId="{73D19960-0B24-4642-8A5B-B2A15F67F0CE}" srcOrd="4" destOrd="0" presId="urn:microsoft.com/office/officeart/2005/8/layout/radial6"/>
    <dgm:cxn modelId="{4F82D2C8-91BD-40E2-9772-86D1AD6DB0DA}" type="presParOf" srcId="{12B3B9B8-36E4-42B4-9D81-6BABB818F5DC}" destId="{84A086A9-B620-4A94-82A1-6C36CAACB4BB}" srcOrd="5" destOrd="0" presId="urn:microsoft.com/office/officeart/2005/8/layout/radial6"/>
    <dgm:cxn modelId="{0F4196F4-3A44-439C-9F64-D7A923BF2102}" type="presParOf" srcId="{12B3B9B8-36E4-42B4-9D81-6BABB818F5DC}" destId="{6F383EA1-D72A-43A9-9409-FE1AABB38FFB}" srcOrd="6" destOrd="0" presId="urn:microsoft.com/office/officeart/2005/8/layout/radial6"/>
    <dgm:cxn modelId="{0694C147-2005-43E0-AA3A-022EB714A567}" type="presParOf" srcId="{12B3B9B8-36E4-42B4-9D81-6BABB818F5DC}" destId="{037CD115-F1BF-4AC5-95C1-299B565A1FDE}" srcOrd="7" destOrd="0" presId="urn:microsoft.com/office/officeart/2005/8/layout/radial6"/>
    <dgm:cxn modelId="{88343993-8CF0-4603-A0C7-2FF818EB960A}" type="presParOf" srcId="{12B3B9B8-36E4-42B4-9D81-6BABB818F5DC}" destId="{01AD43E3-3E3C-426A-B960-D901CB5E9666}" srcOrd="8" destOrd="0" presId="urn:microsoft.com/office/officeart/2005/8/layout/radial6"/>
    <dgm:cxn modelId="{F1B3DFC9-CDA0-460B-8879-B4D9CC48A8EA}" type="presParOf" srcId="{12B3B9B8-36E4-42B4-9D81-6BABB818F5DC}" destId="{AFF214F9-EBC9-49D4-A968-C0F56D5900AD}" srcOrd="9" destOrd="0" presId="urn:microsoft.com/office/officeart/2005/8/layout/radial6"/>
    <dgm:cxn modelId="{3F2781A8-14E2-4483-B25F-CA64F8696587}" type="presParOf" srcId="{12B3B9B8-36E4-42B4-9D81-6BABB818F5DC}" destId="{F0D82D30-F134-4903-B360-30C3E79E8819}" srcOrd="10" destOrd="0" presId="urn:microsoft.com/office/officeart/2005/8/layout/radial6"/>
    <dgm:cxn modelId="{1E9B5E3A-D84E-4609-ADF3-0002906C8133}" type="presParOf" srcId="{12B3B9B8-36E4-42B4-9D81-6BABB818F5DC}" destId="{24DD98E8-3A7B-4DD0-995A-B987DA5554FB}" srcOrd="11" destOrd="0" presId="urn:microsoft.com/office/officeart/2005/8/layout/radial6"/>
    <dgm:cxn modelId="{26CF7F0E-A526-40DE-844A-C2E3851AC760}" type="presParOf" srcId="{12B3B9B8-36E4-42B4-9D81-6BABB818F5DC}" destId="{64C64BA0-7D76-4342-BF21-F8F72422A14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2B08E-51B1-439A-8584-3038F368B2E3}">
      <dsp:nvSpPr>
        <dsp:cNvPr id="0" name=""/>
        <dsp:cNvSpPr/>
      </dsp:nvSpPr>
      <dsp:spPr>
        <a:xfrm>
          <a:off x="4181506" y="1800225"/>
          <a:ext cx="448760" cy="1282660"/>
        </a:xfrm>
        <a:custGeom>
          <a:avLst/>
          <a:gdLst/>
          <a:ahLst/>
          <a:cxnLst/>
          <a:rect l="0" t="0" r="0" b="0"/>
          <a:pathLst>
            <a:path>
              <a:moveTo>
                <a:pt x="0" y="0"/>
              </a:moveTo>
              <a:lnTo>
                <a:pt x="224380" y="0"/>
              </a:lnTo>
              <a:lnTo>
                <a:pt x="224380" y="1282660"/>
              </a:lnTo>
              <a:lnTo>
                <a:pt x="448760" y="1282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371914" y="2407582"/>
        <a:ext cx="67944" cy="67944"/>
      </dsp:txXfrm>
    </dsp:sp>
    <dsp:sp modelId="{0825E9CC-B791-4054-8771-26608AC6323F}">
      <dsp:nvSpPr>
        <dsp:cNvPr id="0" name=""/>
        <dsp:cNvSpPr/>
      </dsp:nvSpPr>
      <dsp:spPr>
        <a:xfrm>
          <a:off x="4181506" y="1800225"/>
          <a:ext cx="448760" cy="427553"/>
        </a:xfrm>
        <a:custGeom>
          <a:avLst/>
          <a:gdLst/>
          <a:ahLst/>
          <a:cxnLst/>
          <a:rect l="0" t="0" r="0" b="0"/>
          <a:pathLst>
            <a:path>
              <a:moveTo>
                <a:pt x="0" y="0"/>
              </a:moveTo>
              <a:lnTo>
                <a:pt x="224380" y="0"/>
              </a:lnTo>
              <a:lnTo>
                <a:pt x="224380" y="427553"/>
              </a:lnTo>
              <a:lnTo>
                <a:pt x="448760" y="4275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390390" y="1998506"/>
        <a:ext cx="30991" cy="30991"/>
      </dsp:txXfrm>
    </dsp:sp>
    <dsp:sp modelId="{E8E088E0-26ED-4597-A392-39C9A3A4F8F4}">
      <dsp:nvSpPr>
        <dsp:cNvPr id="0" name=""/>
        <dsp:cNvSpPr/>
      </dsp:nvSpPr>
      <dsp:spPr>
        <a:xfrm>
          <a:off x="4181506" y="1372671"/>
          <a:ext cx="448760" cy="427553"/>
        </a:xfrm>
        <a:custGeom>
          <a:avLst/>
          <a:gdLst/>
          <a:ahLst/>
          <a:cxnLst/>
          <a:rect l="0" t="0" r="0" b="0"/>
          <a:pathLst>
            <a:path>
              <a:moveTo>
                <a:pt x="0" y="427553"/>
              </a:moveTo>
              <a:lnTo>
                <a:pt x="224380" y="427553"/>
              </a:lnTo>
              <a:lnTo>
                <a:pt x="224380" y="0"/>
              </a:lnTo>
              <a:lnTo>
                <a:pt x="4487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390390" y="1570952"/>
        <a:ext cx="30991" cy="30991"/>
      </dsp:txXfrm>
    </dsp:sp>
    <dsp:sp modelId="{018218F9-F761-4E1F-919C-40A0402A0820}">
      <dsp:nvSpPr>
        <dsp:cNvPr id="0" name=""/>
        <dsp:cNvSpPr/>
      </dsp:nvSpPr>
      <dsp:spPr>
        <a:xfrm>
          <a:off x="4181506" y="494278"/>
          <a:ext cx="420779" cy="1305946"/>
        </a:xfrm>
        <a:custGeom>
          <a:avLst/>
          <a:gdLst/>
          <a:ahLst/>
          <a:cxnLst/>
          <a:rect l="0" t="0" r="0" b="0"/>
          <a:pathLst>
            <a:path>
              <a:moveTo>
                <a:pt x="0" y="1305946"/>
              </a:moveTo>
              <a:lnTo>
                <a:pt x="210389" y="1305946"/>
              </a:lnTo>
              <a:lnTo>
                <a:pt x="210389" y="0"/>
              </a:lnTo>
              <a:lnTo>
                <a:pt x="42077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357595" y="1112950"/>
        <a:ext cx="68603" cy="68603"/>
      </dsp:txXfrm>
    </dsp:sp>
    <dsp:sp modelId="{294564C9-525A-465A-AD83-57C23536CE00}">
      <dsp:nvSpPr>
        <dsp:cNvPr id="0" name=""/>
        <dsp:cNvSpPr/>
      </dsp:nvSpPr>
      <dsp:spPr>
        <a:xfrm rot="16200000">
          <a:off x="2039238" y="1458182"/>
          <a:ext cx="3600450" cy="684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a:t>Constituição federal </a:t>
          </a:r>
        </a:p>
      </dsp:txBody>
      <dsp:txXfrm>
        <a:off x="2039238" y="1458182"/>
        <a:ext cx="3600450" cy="684085"/>
      </dsp:txXfrm>
    </dsp:sp>
    <dsp:sp modelId="{6D55A21A-5A1E-4E7B-B8A8-A80C97A33E0D}">
      <dsp:nvSpPr>
        <dsp:cNvPr id="0" name=""/>
        <dsp:cNvSpPr/>
      </dsp:nvSpPr>
      <dsp:spPr>
        <a:xfrm>
          <a:off x="4602286" y="152235"/>
          <a:ext cx="2741924" cy="684085"/>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t>ECA </a:t>
          </a:r>
        </a:p>
      </dsp:txBody>
      <dsp:txXfrm>
        <a:off x="4602286" y="152235"/>
        <a:ext cx="2741924" cy="684085"/>
      </dsp:txXfrm>
    </dsp:sp>
    <dsp:sp modelId="{F5C97596-9FDB-49D6-B069-81477254A58A}">
      <dsp:nvSpPr>
        <dsp:cNvPr id="0" name=""/>
        <dsp:cNvSpPr/>
      </dsp:nvSpPr>
      <dsp:spPr>
        <a:xfrm>
          <a:off x="4630266" y="1030628"/>
          <a:ext cx="2741924" cy="68408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t>Lei do Menino Bernardo</a:t>
          </a:r>
        </a:p>
      </dsp:txBody>
      <dsp:txXfrm>
        <a:off x="4630266" y="1030628"/>
        <a:ext cx="2741924" cy="684085"/>
      </dsp:txXfrm>
    </dsp:sp>
    <dsp:sp modelId="{A96B26D7-92F1-45B5-8D5D-4F5AC0BAF634}">
      <dsp:nvSpPr>
        <dsp:cNvPr id="0" name=""/>
        <dsp:cNvSpPr/>
      </dsp:nvSpPr>
      <dsp:spPr>
        <a:xfrm>
          <a:off x="4630266" y="1885735"/>
          <a:ext cx="2741924" cy="684085"/>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t>Lei da escuta especializada e do depoimento especial </a:t>
          </a:r>
        </a:p>
      </dsp:txBody>
      <dsp:txXfrm>
        <a:off x="4630266" y="1885735"/>
        <a:ext cx="2741924" cy="684085"/>
      </dsp:txXfrm>
    </dsp:sp>
    <dsp:sp modelId="{6A9F2FD0-7C9E-45A9-BE36-9CED354A37C8}">
      <dsp:nvSpPr>
        <dsp:cNvPr id="0" name=""/>
        <dsp:cNvSpPr/>
      </dsp:nvSpPr>
      <dsp:spPr>
        <a:xfrm>
          <a:off x="4630266" y="2740842"/>
          <a:ext cx="2741924" cy="68408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b="1" kern="1200" dirty="0"/>
            <a:t>Lei Henry Borel </a:t>
          </a:r>
        </a:p>
      </dsp:txBody>
      <dsp:txXfrm>
        <a:off x="4630266" y="2740842"/>
        <a:ext cx="2741924" cy="684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30B8C-C4BE-4AF0-91B5-C39AE451959D}">
      <dsp:nvSpPr>
        <dsp:cNvPr id="0" name=""/>
        <dsp:cNvSpPr/>
      </dsp:nvSpPr>
      <dsp:spPr>
        <a:xfrm>
          <a:off x="0" y="88292"/>
          <a:ext cx="5262286" cy="175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b="1" kern="1200"/>
            <a:t>Lei nº 13.010, de 26 de Junho de 2014 - Lei Menino Bernardo; Lei da Palmada; Lei do Menino Bernardo</a:t>
          </a:r>
          <a:endParaRPr lang="en-US" sz="2500" kern="1200"/>
        </a:p>
      </dsp:txBody>
      <dsp:txXfrm>
        <a:off x="85672" y="173964"/>
        <a:ext cx="5090942" cy="1583656"/>
      </dsp:txXfrm>
    </dsp:sp>
    <dsp:sp modelId="{39A8F11C-CF33-467D-9630-BA655D3B1FAE}">
      <dsp:nvSpPr>
        <dsp:cNvPr id="0" name=""/>
        <dsp:cNvSpPr/>
      </dsp:nvSpPr>
      <dsp:spPr>
        <a:xfrm>
          <a:off x="0" y="1915292"/>
          <a:ext cx="5262286" cy="1755000"/>
        </a:xfrm>
        <a:prstGeom prst="roundRect">
          <a:avLst/>
        </a:prstGeom>
        <a:solidFill>
          <a:schemeClr val="accent2">
            <a:hueOff val="-740050"/>
            <a:satOff val="14601"/>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b="1" kern="1200"/>
            <a:t>LEI Nº 13.431, DE 4 DE ABRIL DE 2017. – Escuta especializada e depoimento especial </a:t>
          </a:r>
          <a:endParaRPr lang="en-US" sz="2500" kern="1200"/>
        </a:p>
      </dsp:txBody>
      <dsp:txXfrm>
        <a:off x="85672" y="2000964"/>
        <a:ext cx="5090942" cy="1583656"/>
      </dsp:txXfrm>
    </dsp:sp>
    <dsp:sp modelId="{ECFE4094-E22E-4ECE-A999-4F5A1A0BF33A}">
      <dsp:nvSpPr>
        <dsp:cNvPr id="0" name=""/>
        <dsp:cNvSpPr/>
      </dsp:nvSpPr>
      <dsp:spPr>
        <a:xfrm>
          <a:off x="0" y="3742292"/>
          <a:ext cx="5262286" cy="1755000"/>
        </a:xfrm>
        <a:prstGeom prst="roundRect">
          <a:avLst/>
        </a:prstGeom>
        <a:solidFill>
          <a:schemeClr val="accent2">
            <a:hueOff val="-1480100"/>
            <a:satOff val="29201"/>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b="1" kern="1200"/>
            <a:t>Lei nº 14.344, de 24 de maio de 2022 (Lei Henry Borel) </a:t>
          </a:r>
          <a:endParaRPr lang="en-US" sz="2500" kern="1200"/>
        </a:p>
      </dsp:txBody>
      <dsp:txXfrm>
        <a:off x="85672" y="3827964"/>
        <a:ext cx="5090942" cy="1583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D8BAA-90A4-48C7-BD03-CC9DB39829A3}">
      <dsp:nvSpPr>
        <dsp:cNvPr id="0" name=""/>
        <dsp:cNvSpPr/>
      </dsp:nvSpPr>
      <dsp:spPr>
        <a:xfrm rot="16200000">
          <a:off x="-1045738" y="1045738"/>
          <a:ext cx="3545730" cy="1454253"/>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100000"/>
            </a:lnSpc>
            <a:spcBef>
              <a:spcPct val="0"/>
            </a:spcBef>
            <a:spcAft>
              <a:spcPct val="35000"/>
            </a:spcAft>
            <a:buNone/>
          </a:pPr>
          <a:r>
            <a:rPr lang="pt-BR" sz="1200" b="1" kern="1200" dirty="0"/>
            <a:t>Negligência, violência física, sexual e emocional são formas de violações de direitos às quais crianças e adolescentes são constantemente submetidos</a:t>
          </a:r>
          <a:r>
            <a:rPr lang="pt-BR" sz="1400" b="1" kern="1200" dirty="0"/>
            <a:t>.</a:t>
          </a:r>
        </a:p>
      </dsp:txBody>
      <dsp:txXfrm rot="5400000">
        <a:off x="0" y="709146"/>
        <a:ext cx="1454253" cy="2127438"/>
      </dsp:txXfrm>
    </dsp:sp>
    <dsp:sp modelId="{761AEB3D-45E5-4371-AAFC-881DBE697402}">
      <dsp:nvSpPr>
        <dsp:cNvPr id="0" name=""/>
        <dsp:cNvSpPr/>
      </dsp:nvSpPr>
      <dsp:spPr>
        <a:xfrm rot="16200000">
          <a:off x="525464" y="1045738"/>
          <a:ext cx="3545730" cy="1454253"/>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pt-BR" sz="1600" b="1" kern="1200" dirty="0"/>
            <a:t>Abandono e negligencia </a:t>
          </a:r>
        </a:p>
      </dsp:txBody>
      <dsp:txXfrm rot="5400000">
        <a:off x="1571202" y="709146"/>
        <a:ext cx="1454253" cy="2127438"/>
      </dsp:txXfrm>
    </dsp:sp>
    <dsp:sp modelId="{4D1F489D-FF32-4EF6-A734-9D04132ECE69}">
      <dsp:nvSpPr>
        <dsp:cNvPr id="0" name=""/>
        <dsp:cNvSpPr/>
      </dsp:nvSpPr>
      <dsp:spPr>
        <a:xfrm rot="16200000">
          <a:off x="2088786" y="1045738"/>
          <a:ext cx="3545730" cy="1454253"/>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pt-BR" sz="1200" b="1" kern="1200" dirty="0"/>
            <a:t>Violência física</a:t>
          </a:r>
        </a:p>
        <a:p>
          <a:pPr marL="0" lvl="0" indent="0" algn="l" defTabSz="533400">
            <a:lnSpc>
              <a:spcPct val="90000"/>
            </a:lnSpc>
            <a:spcBef>
              <a:spcPct val="0"/>
            </a:spcBef>
            <a:spcAft>
              <a:spcPct val="35000"/>
            </a:spcAft>
            <a:buNone/>
          </a:pPr>
          <a:r>
            <a:rPr lang="pt-BR" sz="1050" b="0" i="0" kern="1200" dirty="0"/>
            <a:t>O  artigo 18-A do ECA estabelece que crianças e adolescentes têm o direito de ser educados e cuidados sem o uso de castigo físico ou de tratamento cruel ou degradante como formas de correção</a:t>
          </a:r>
          <a:endParaRPr lang="pt-BR" sz="1050" b="1" kern="1200" dirty="0"/>
        </a:p>
        <a:p>
          <a:pPr marL="0" lvl="0" indent="0" algn="l" defTabSz="533400">
            <a:lnSpc>
              <a:spcPct val="90000"/>
            </a:lnSpc>
            <a:spcBef>
              <a:spcPct val="0"/>
            </a:spcBef>
            <a:spcAft>
              <a:spcPct val="35000"/>
            </a:spcAft>
            <a:buNone/>
          </a:pPr>
          <a:r>
            <a:rPr lang="pt-BR" sz="1200" b="1" kern="1200" dirty="0"/>
            <a:t>(maus-tratos</a:t>
          </a:r>
          <a:r>
            <a:rPr lang="pt-BR" sz="1400" b="1" kern="1200" dirty="0"/>
            <a:t>) </a:t>
          </a:r>
        </a:p>
      </dsp:txBody>
      <dsp:txXfrm rot="5400000">
        <a:off x="3134524" y="709146"/>
        <a:ext cx="1454253" cy="2127438"/>
      </dsp:txXfrm>
    </dsp:sp>
    <dsp:sp modelId="{EC8B0A8C-11F4-4DC6-9A93-EA4824BCA522}">
      <dsp:nvSpPr>
        <dsp:cNvPr id="0" name=""/>
        <dsp:cNvSpPr/>
      </dsp:nvSpPr>
      <dsp:spPr>
        <a:xfrm rot="16200000">
          <a:off x="3652108" y="1045738"/>
          <a:ext cx="3545730" cy="145425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pt-BR" sz="1400" b="1" kern="1200" dirty="0"/>
            <a:t>Violência sexual:</a:t>
          </a:r>
        </a:p>
        <a:p>
          <a:pPr marL="0" lvl="0" indent="0" algn="ctr" defTabSz="622300">
            <a:lnSpc>
              <a:spcPct val="90000"/>
            </a:lnSpc>
            <a:spcBef>
              <a:spcPct val="0"/>
            </a:spcBef>
            <a:spcAft>
              <a:spcPct val="35000"/>
            </a:spcAft>
            <a:buNone/>
          </a:pPr>
          <a:endParaRPr lang="pt-BR" sz="1400" b="1" kern="1200" dirty="0"/>
        </a:p>
        <a:p>
          <a:pPr marL="0" lvl="0" indent="0" algn="ctr" defTabSz="622300">
            <a:lnSpc>
              <a:spcPct val="90000"/>
            </a:lnSpc>
            <a:spcBef>
              <a:spcPct val="0"/>
            </a:spcBef>
            <a:spcAft>
              <a:spcPct val="35000"/>
            </a:spcAft>
            <a:buNone/>
          </a:pPr>
          <a:r>
            <a:rPr lang="pt-BR" sz="1400" b="1" kern="1200" dirty="0"/>
            <a:t>Abuso sexual</a:t>
          </a:r>
        </a:p>
        <a:p>
          <a:pPr marL="0" lvl="0" indent="0" algn="ctr" defTabSz="622300">
            <a:lnSpc>
              <a:spcPct val="90000"/>
            </a:lnSpc>
            <a:spcBef>
              <a:spcPct val="0"/>
            </a:spcBef>
            <a:spcAft>
              <a:spcPct val="35000"/>
            </a:spcAft>
            <a:buNone/>
          </a:pPr>
          <a:endParaRPr lang="pt-BR" sz="1400" b="1" kern="1200" dirty="0"/>
        </a:p>
        <a:p>
          <a:pPr marL="0" lvl="0" indent="0" algn="ctr" defTabSz="622300">
            <a:lnSpc>
              <a:spcPct val="90000"/>
            </a:lnSpc>
            <a:spcBef>
              <a:spcPct val="0"/>
            </a:spcBef>
            <a:spcAft>
              <a:spcPct val="35000"/>
            </a:spcAft>
            <a:buNone/>
          </a:pPr>
          <a:r>
            <a:rPr lang="pt-BR" sz="1400" b="1" kern="1200" dirty="0"/>
            <a:t>Exploração sexual</a:t>
          </a:r>
        </a:p>
        <a:p>
          <a:pPr marL="0" lvl="0" indent="0" algn="ctr" defTabSz="622300">
            <a:lnSpc>
              <a:spcPct val="90000"/>
            </a:lnSpc>
            <a:spcBef>
              <a:spcPct val="0"/>
            </a:spcBef>
            <a:spcAft>
              <a:spcPct val="35000"/>
            </a:spcAft>
            <a:buNone/>
          </a:pPr>
          <a:endParaRPr lang="pt-BR" sz="1400" b="1" kern="1200" dirty="0"/>
        </a:p>
        <a:p>
          <a:pPr marL="0" lvl="0" indent="0" algn="ctr" defTabSz="622300">
            <a:lnSpc>
              <a:spcPct val="90000"/>
            </a:lnSpc>
            <a:spcBef>
              <a:spcPct val="0"/>
            </a:spcBef>
            <a:spcAft>
              <a:spcPct val="35000"/>
            </a:spcAft>
            <a:buNone/>
          </a:pPr>
          <a:r>
            <a:rPr lang="pt-BR" sz="1400" b="1" kern="1200" dirty="0"/>
            <a:t>Tráfico de pessoas  </a:t>
          </a:r>
          <a:endParaRPr lang="pt-BR" sz="1100" b="1" kern="1200" dirty="0"/>
        </a:p>
      </dsp:txBody>
      <dsp:txXfrm rot="5400000">
        <a:off x="4697846" y="709146"/>
        <a:ext cx="1454253" cy="2127438"/>
      </dsp:txXfrm>
    </dsp:sp>
    <dsp:sp modelId="{A0AF26BB-67C2-4AA1-AF3A-F32D74E8CD43}">
      <dsp:nvSpPr>
        <dsp:cNvPr id="0" name=""/>
        <dsp:cNvSpPr/>
      </dsp:nvSpPr>
      <dsp:spPr>
        <a:xfrm rot="16200000">
          <a:off x="5215430" y="1045738"/>
          <a:ext cx="3545730" cy="1454253"/>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pt-BR" sz="1600" b="1" kern="1200" dirty="0"/>
            <a:t>Violência psicológica ou emocional  </a:t>
          </a:r>
        </a:p>
      </dsp:txBody>
      <dsp:txXfrm rot="5400000">
        <a:off x="6261168" y="709146"/>
        <a:ext cx="1454253" cy="2127438"/>
      </dsp:txXfrm>
    </dsp:sp>
    <dsp:sp modelId="{B4749D64-2054-4C1E-AED8-6B6816A3A979}">
      <dsp:nvSpPr>
        <dsp:cNvPr id="0" name=""/>
        <dsp:cNvSpPr/>
      </dsp:nvSpPr>
      <dsp:spPr>
        <a:xfrm rot="16200000">
          <a:off x="6778752" y="1045738"/>
          <a:ext cx="3545730" cy="1454253"/>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pt-BR" sz="1600" b="1" kern="1200" dirty="0"/>
            <a:t>Violência Institucional </a:t>
          </a:r>
        </a:p>
      </dsp:txBody>
      <dsp:txXfrm rot="5400000">
        <a:off x="7824490" y="709146"/>
        <a:ext cx="1454253" cy="2127438"/>
      </dsp:txXfrm>
    </dsp:sp>
    <dsp:sp modelId="{8A68F1A8-59F2-4193-99E3-749104922624}">
      <dsp:nvSpPr>
        <dsp:cNvPr id="0" name=""/>
        <dsp:cNvSpPr/>
      </dsp:nvSpPr>
      <dsp:spPr>
        <a:xfrm rot="16200000">
          <a:off x="8342074" y="1045738"/>
          <a:ext cx="3545730" cy="1454253"/>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pt-BR" sz="1600" b="1" kern="1200" dirty="0"/>
            <a:t>Trabalho infantil </a:t>
          </a:r>
        </a:p>
      </dsp:txBody>
      <dsp:txXfrm rot="5400000">
        <a:off x="9387812" y="709146"/>
        <a:ext cx="1454253" cy="2127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8AFA0-532E-4A05-967F-585F739D32F9}">
      <dsp:nvSpPr>
        <dsp:cNvPr id="0" name=""/>
        <dsp:cNvSpPr/>
      </dsp:nvSpPr>
      <dsp:spPr>
        <a:xfrm>
          <a:off x="733191" y="1287326"/>
          <a:ext cx="2409349" cy="115860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pt-BR" sz="1050" b="1" kern="1200" dirty="0"/>
            <a:t>Educar para os cuidados para com o corpo</a:t>
          </a:r>
        </a:p>
      </dsp:txBody>
      <dsp:txXfrm>
        <a:off x="1118687" y="1287326"/>
        <a:ext cx="2023853" cy="1158601"/>
      </dsp:txXfrm>
    </dsp:sp>
    <dsp:sp modelId="{9E7F8251-C93A-4618-AC10-12132756E447}">
      <dsp:nvSpPr>
        <dsp:cNvPr id="0" name=""/>
        <dsp:cNvSpPr/>
      </dsp:nvSpPr>
      <dsp:spPr>
        <a:xfrm>
          <a:off x="756379" y="2376006"/>
          <a:ext cx="2381343" cy="183958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pt-BR" sz="1050" b="1" kern="1200" dirty="0"/>
            <a:t>Ter adultos de confiança </a:t>
          </a:r>
        </a:p>
        <a:p>
          <a:pPr marL="0" lvl="0" indent="0" algn="l" defTabSz="466725">
            <a:lnSpc>
              <a:spcPct val="90000"/>
            </a:lnSpc>
            <a:spcBef>
              <a:spcPct val="0"/>
            </a:spcBef>
            <a:spcAft>
              <a:spcPct val="35000"/>
            </a:spcAft>
            <a:buNone/>
          </a:pPr>
          <a:endParaRPr lang="pt-BR" sz="1050" b="1" kern="1200" dirty="0"/>
        </a:p>
        <a:p>
          <a:pPr marL="0" lvl="0" indent="0" algn="l" defTabSz="466725">
            <a:lnSpc>
              <a:spcPct val="90000"/>
            </a:lnSpc>
            <a:spcBef>
              <a:spcPct val="0"/>
            </a:spcBef>
            <a:spcAft>
              <a:spcPct val="35000"/>
            </a:spcAft>
            <a:buNone/>
          </a:pPr>
          <a:r>
            <a:rPr lang="pt-BR" sz="1050" b="1" kern="1200" dirty="0"/>
            <a:t>Ter rede de apoio</a:t>
          </a:r>
        </a:p>
        <a:p>
          <a:pPr marL="0" lvl="0" indent="0" algn="l" defTabSz="466725">
            <a:lnSpc>
              <a:spcPct val="90000"/>
            </a:lnSpc>
            <a:spcBef>
              <a:spcPct val="0"/>
            </a:spcBef>
            <a:spcAft>
              <a:spcPct val="35000"/>
            </a:spcAft>
            <a:buNone/>
          </a:pPr>
          <a:endParaRPr lang="pt-BR" sz="1050" b="1" kern="1200" dirty="0"/>
        </a:p>
        <a:p>
          <a:pPr marL="0" lvl="0" indent="0" algn="l" defTabSz="466725">
            <a:lnSpc>
              <a:spcPct val="90000"/>
            </a:lnSpc>
            <a:spcBef>
              <a:spcPct val="0"/>
            </a:spcBef>
            <a:spcAft>
              <a:spcPct val="35000"/>
            </a:spcAft>
            <a:buNone/>
          </a:pPr>
          <a:r>
            <a:rPr lang="pt-BR" sz="1050" b="1" kern="1200" dirty="0"/>
            <a:t>Ser ouvido e considerado</a:t>
          </a:r>
        </a:p>
        <a:p>
          <a:pPr marL="0" lvl="0" indent="0" algn="l" defTabSz="466725">
            <a:lnSpc>
              <a:spcPct val="90000"/>
            </a:lnSpc>
            <a:spcBef>
              <a:spcPct val="0"/>
            </a:spcBef>
            <a:spcAft>
              <a:spcPct val="35000"/>
            </a:spcAft>
            <a:buNone/>
          </a:pPr>
          <a:endParaRPr lang="pt-BR" sz="1050" b="1" kern="1200" dirty="0"/>
        </a:p>
        <a:p>
          <a:pPr marL="0" lvl="0" indent="0" algn="l" defTabSz="466725">
            <a:lnSpc>
              <a:spcPct val="90000"/>
            </a:lnSpc>
            <a:spcBef>
              <a:spcPct val="0"/>
            </a:spcBef>
            <a:spcAft>
              <a:spcPct val="35000"/>
            </a:spcAft>
            <a:buNone/>
          </a:pPr>
          <a:r>
            <a:rPr lang="pt-BR" sz="1050" b="1" kern="1200" dirty="0"/>
            <a:t>Evitar a violência institucional </a:t>
          </a:r>
        </a:p>
      </dsp:txBody>
      <dsp:txXfrm>
        <a:off x="1137394" y="2376006"/>
        <a:ext cx="2000328" cy="1839581"/>
      </dsp:txXfrm>
    </dsp:sp>
    <dsp:sp modelId="{90ADC210-CE69-4AA2-93E3-31FC916069DF}">
      <dsp:nvSpPr>
        <dsp:cNvPr id="0" name=""/>
        <dsp:cNvSpPr/>
      </dsp:nvSpPr>
      <dsp:spPr>
        <a:xfrm>
          <a:off x="-106713" y="146994"/>
          <a:ext cx="1844348" cy="132175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t-BR" sz="1800" b="1" kern="1200" dirty="0"/>
            <a:t>Prevenção</a:t>
          </a:r>
          <a:r>
            <a:rPr lang="pt-BR" sz="1600" b="1" kern="1200" dirty="0"/>
            <a:t> </a:t>
          </a:r>
        </a:p>
      </dsp:txBody>
      <dsp:txXfrm>
        <a:off x="163386" y="340561"/>
        <a:ext cx="1304150" cy="934621"/>
      </dsp:txXfrm>
    </dsp:sp>
    <dsp:sp modelId="{A05A2A12-BC6B-458D-980F-F78AC88D5B23}">
      <dsp:nvSpPr>
        <dsp:cNvPr id="0" name=""/>
        <dsp:cNvSpPr/>
      </dsp:nvSpPr>
      <dsp:spPr>
        <a:xfrm>
          <a:off x="4644865" y="974735"/>
          <a:ext cx="3077642" cy="150730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pt-BR" sz="1050" b="1" kern="1200" dirty="0"/>
            <a:t>- Cuidar e minimizar os os efeitos deletérios das violências vividas</a:t>
          </a:r>
        </a:p>
        <a:p>
          <a:pPr marL="0" lvl="0" indent="0" algn="l" defTabSz="466725">
            <a:lnSpc>
              <a:spcPct val="90000"/>
            </a:lnSpc>
            <a:spcBef>
              <a:spcPct val="0"/>
            </a:spcBef>
            <a:spcAft>
              <a:spcPct val="35000"/>
            </a:spcAft>
            <a:buNone/>
          </a:pPr>
          <a:endParaRPr lang="pt-BR" sz="1050" b="1" kern="1200" dirty="0"/>
        </a:p>
        <a:p>
          <a:pPr marL="0" lvl="0" indent="0" algn="l" defTabSz="466725">
            <a:lnSpc>
              <a:spcPct val="90000"/>
            </a:lnSpc>
            <a:spcBef>
              <a:spcPct val="0"/>
            </a:spcBef>
            <a:spcAft>
              <a:spcPct val="35000"/>
            </a:spcAft>
            <a:buNone/>
          </a:pPr>
          <a:r>
            <a:rPr lang="pt-BR" sz="1050" b="1" kern="1200" dirty="0"/>
            <a:t>- Atender e reparar sofrimento</a:t>
          </a:r>
        </a:p>
        <a:p>
          <a:pPr marL="0" lvl="0" indent="0" algn="l" defTabSz="466725">
            <a:lnSpc>
              <a:spcPct val="90000"/>
            </a:lnSpc>
            <a:spcBef>
              <a:spcPct val="0"/>
            </a:spcBef>
            <a:spcAft>
              <a:spcPct val="35000"/>
            </a:spcAft>
            <a:buNone/>
          </a:pPr>
          <a:endParaRPr lang="pt-BR" sz="1050" b="1" kern="1200" dirty="0"/>
        </a:p>
        <a:p>
          <a:pPr marL="0" lvl="0" indent="0" algn="l" defTabSz="466725">
            <a:lnSpc>
              <a:spcPct val="90000"/>
            </a:lnSpc>
            <a:spcBef>
              <a:spcPct val="0"/>
            </a:spcBef>
            <a:spcAft>
              <a:spcPct val="35000"/>
            </a:spcAft>
            <a:buNone/>
          </a:pPr>
          <a:r>
            <a:rPr lang="pt-BR" sz="1050" b="1" kern="1200" dirty="0"/>
            <a:t>- Agir com presteza e profissionalismo  </a:t>
          </a:r>
        </a:p>
      </dsp:txBody>
      <dsp:txXfrm>
        <a:off x="5137288" y="974735"/>
        <a:ext cx="2585220" cy="1507306"/>
      </dsp:txXfrm>
    </dsp:sp>
    <dsp:sp modelId="{FBCCF0C5-E820-4D7E-A4F5-7DF3314C8865}">
      <dsp:nvSpPr>
        <dsp:cNvPr id="0" name=""/>
        <dsp:cNvSpPr/>
      </dsp:nvSpPr>
      <dsp:spPr>
        <a:xfrm>
          <a:off x="4643991" y="2482041"/>
          <a:ext cx="3127263" cy="1158601"/>
        </a:xfrm>
        <a:prstGeom prst="rect">
          <a:avLst/>
        </a:prstGeom>
        <a:solidFill>
          <a:schemeClr val="accent1">
            <a:lumMod val="40000"/>
            <a:lumOff val="6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Font typeface="Arial" panose="020B0604020202020204" pitchFamily="34" charset="0"/>
            <a:buNone/>
          </a:pPr>
          <a:r>
            <a:rPr lang="pt-BR" sz="1050" b="1" kern="1200" dirty="0"/>
            <a:t>- Evitar revitimização </a:t>
          </a:r>
        </a:p>
        <a:p>
          <a:pPr marL="0" lvl="0" indent="0" algn="l" defTabSz="466725">
            <a:lnSpc>
              <a:spcPct val="90000"/>
            </a:lnSpc>
            <a:spcBef>
              <a:spcPct val="0"/>
            </a:spcBef>
            <a:spcAft>
              <a:spcPct val="35000"/>
            </a:spcAft>
            <a:buFont typeface="Arial" panose="020B0604020202020204" pitchFamily="34" charset="0"/>
            <a:buNone/>
          </a:pPr>
          <a:endParaRPr lang="pt-BR" sz="1050" b="1" kern="1200" dirty="0"/>
        </a:p>
        <a:p>
          <a:pPr marL="0" lvl="0" indent="0" algn="l" defTabSz="466725">
            <a:lnSpc>
              <a:spcPct val="90000"/>
            </a:lnSpc>
            <a:spcBef>
              <a:spcPct val="0"/>
            </a:spcBef>
            <a:spcAft>
              <a:spcPct val="35000"/>
            </a:spcAft>
            <a:buFont typeface="Arial" panose="020B0604020202020204" pitchFamily="34" charset="0"/>
            <a:buNone/>
          </a:pPr>
          <a:r>
            <a:rPr lang="pt-BR" sz="1050" b="1" kern="1200" dirty="0"/>
            <a:t>- Preparar a vitima e evitar a continuidade transgeracional  </a:t>
          </a:r>
        </a:p>
        <a:p>
          <a:pPr marL="0" lvl="0" indent="0" algn="l" defTabSz="466725">
            <a:lnSpc>
              <a:spcPct val="90000"/>
            </a:lnSpc>
            <a:spcBef>
              <a:spcPct val="0"/>
            </a:spcBef>
            <a:spcAft>
              <a:spcPct val="35000"/>
            </a:spcAft>
            <a:buNone/>
          </a:pPr>
          <a:endParaRPr lang="pt-BR" sz="1050" b="1" kern="1200" dirty="0"/>
        </a:p>
      </dsp:txBody>
      <dsp:txXfrm>
        <a:off x="5144354" y="2482041"/>
        <a:ext cx="2626901" cy="1158601"/>
      </dsp:txXfrm>
    </dsp:sp>
    <dsp:sp modelId="{2BE0AE48-389E-473E-BCDD-F72B2F868858}">
      <dsp:nvSpPr>
        <dsp:cNvPr id="0" name=""/>
        <dsp:cNvSpPr/>
      </dsp:nvSpPr>
      <dsp:spPr>
        <a:xfrm>
          <a:off x="3333146" y="78242"/>
          <a:ext cx="1983866" cy="10050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pt-BR" sz="2400" b="1" kern="1200" dirty="0"/>
            <a:t>Proteção </a:t>
          </a:r>
        </a:p>
      </dsp:txBody>
      <dsp:txXfrm>
        <a:off x="3623676" y="225423"/>
        <a:ext cx="1402806" cy="710651"/>
      </dsp:txXfrm>
    </dsp:sp>
    <dsp:sp modelId="{D1C07368-F6A2-45BE-9625-1564266381B8}">
      <dsp:nvSpPr>
        <dsp:cNvPr id="0" name=""/>
        <dsp:cNvSpPr/>
      </dsp:nvSpPr>
      <dsp:spPr>
        <a:xfrm>
          <a:off x="9249868" y="960160"/>
          <a:ext cx="2468593" cy="123897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endParaRPr lang="pt-BR" sz="1400" b="1" kern="1200" dirty="0"/>
        </a:p>
      </dsp:txBody>
      <dsp:txXfrm>
        <a:off x="9644843" y="960160"/>
        <a:ext cx="2073618" cy="1238973"/>
      </dsp:txXfrm>
    </dsp:sp>
    <dsp:sp modelId="{DC55D3F1-DD38-4F9B-A0E2-77AF9823F990}">
      <dsp:nvSpPr>
        <dsp:cNvPr id="0" name=""/>
        <dsp:cNvSpPr/>
      </dsp:nvSpPr>
      <dsp:spPr>
        <a:xfrm>
          <a:off x="9238276" y="2199122"/>
          <a:ext cx="2480195" cy="14599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BR" sz="1400" b="1" kern="1200" dirty="0"/>
            <a:t>- Responsabilizar de forma rápida e efetiva;</a:t>
          </a:r>
        </a:p>
        <a:p>
          <a:pPr marL="0" lvl="0" indent="0" algn="l" defTabSz="622300">
            <a:lnSpc>
              <a:spcPct val="90000"/>
            </a:lnSpc>
            <a:spcBef>
              <a:spcPct val="0"/>
            </a:spcBef>
            <a:spcAft>
              <a:spcPct val="35000"/>
            </a:spcAft>
            <a:buNone/>
          </a:pPr>
          <a:r>
            <a:rPr lang="pt-BR" sz="1400" b="1" kern="1200" dirty="0"/>
            <a:t>- Não limitar as provas à fala da criança (ônus da prova);</a:t>
          </a:r>
        </a:p>
        <a:p>
          <a:pPr marL="0" lvl="0" indent="0" algn="l" defTabSz="622300">
            <a:lnSpc>
              <a:spcPct val="90000"/>
            </a:lnSpc>
            <a:spcBef>
              <a:spcPct val="0"/>
            </a:spcBef>
            <a:spcAft>
              <a:spcPct val="35000"/>
            </a:spcAft>
            <a:buNone/>
          </a:pPr>
          <a:r>
            <a:rPr lang="pt-BR" sz="1400" b="1" kern="1200" dirty="0"/>
            <a:t>- Lidar com a dinâmica familiar abusiva inclui tratar/cuidar do agressor </a:t>
          </a:r>
        </a:p>
        <a:p>
          <a:pPr marL="0" lvl="0" indent="0" algn="l" defTabSz="622300">
            <a:lnSpc>
              <a:spcPct val="90000"/>
            </a:lnSpc>
            <a:spcBef>
              <a:spcPct val="0"/>
            </a:spcBef>
            <a:spcAft>
              <a:spcPct val="35000"/>
            </a:spcAft>
            <a:buNone/>
          </a:pPr>
          <a:endParaRPr lang="pt-BR" sz="1400" b="1" kern="1200" dirty="0"/>
        </a:p>
        <a:p>
          <a:pPr marL="0" lvl="0" indent="0" algn="l" defTabSz="622300">
            <a:lnSpc>
              <a:spcPct val="90000"/>
            </a:lnSpc>
            <a:spcBef>
              <a:spcPct val="0"/>
            </a:spcBef>
            <a:spcAft>
              <a:spcPct val="35000"/>
            </a:spcAft>
            <a:buNone/>
          </a:pPr>
          <a:endParaRPr lang="pt-BR" sz="1400" b="1" kern="1200" dirty="0"/>
        </a:p>
        <a:p>
          <a:pPr marL="0" lvl="0" indent="0" algn="l" defTabSz="622300">
            <a:lnSpc>
              <a:spcPct val="90000"/>
            </a:lnSpc>
            <a:spcBef>
              <a:spcPct val="0"/>
            </a:spcBef>
            <a:spcAft>
              <a:spcPct val="35000"/>
            </a:spcAft>
            <a:buNone/>
          </a:pPr>
          <a:r>
            <a:rPr lang="pt-BR" sz="1400" b="1" kern="1200" dirty="0"/>
            <a:t>- </a:t>
          </a:r>
        </a:p>
      </dsp:txBody>
      <dsp:txXfrm>
        <a:off x="9635107" y="2199122"/>
        <a:ext cx="2083364" cy="1459942"/>
      </dsp:txXfrm>
    </dsp:sp>
    <dsp:sp modelId="{C3389FA1-AC74-459C-AA91-BBA0493A08E5}">
      <dsp:nvSpPr>
        <dsp:cNvPr id="0" name=""/>
        <dsp:cNvSpPr/>
      </dsp:nvSpPr>
      <dsp:spPr>
        <a:xfrm>
          <a:off x="8513997" y="0"/>
          <a:ext cx="2475945" cy="143265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pt-BR" sz="1400" b="1" kern="1200" dirty="0"/>
            <a:t>Responsabilização criminal do autor de violência </a:t>
          </a:r>
        </a:p>
      </dsp:txBody>
      <dsp:txXfrm>
        <a:off x="8876591" y="209808"/>
        <a:ext cx="1750757" cy="1013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CF230-A7B3-476F-AE38-800F012AFEB3}">
      <dsp:nvSpPr>
        <dsp:cNvPr id="0" name=""/>
        <dsp:cNvSpPr/>
      </dsp:nvSpPr>
      <dsp:spPr>
        <a:xfrm>
          <a:off x="4278" y="55344"/>
          <a:ext cx="2572793" cy="6493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pt-BR" sz="1300" b="1" kern="1200" dirty="0"/>
            <a:t>Rede municipal de proteção</a:t>
          </a:r>
        </a:p>
      </dsp:txBody>
      <dsp:txXfrm>
        <a:off x="4278" y="55344"/>
        <a:ext cx="2572793" cy="649330"/>
      </dsp:txXfrm>
    </dsp:sp>
    <dsp:sp modelId="{568E73A1-E099-4133-9C55-ABF533555114}">
      <dsp:nvSpPr>
        <dsp:cNvPr id="0" name=""/>
        <dsp:cNvSpPr/>
      </dsp:nvSpPr>
      <dsp:spPr>
        <a:xfrm>
          <a:off x="4278" y="704674"/>
          <a:ext cx="2572793" cy="26540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pt-BR" sz="1300" kern="1200" dirty="0"/>
            <a:t>Articulação permanente e sistemática ;</a:t>
          </a:r>
        </a:p>
        <a:p>
          <a:pPr marL="114300" lvl="1" indent="-114300" algn="l" defTabSz="577850">
            <a:lnSpc>
              <a:spcPct val="90000"/>
            </a:lnSpc>
            <a:spcBef>
              <a:spcPct val="0"/>
            </a:spcBef>
            <a:spcAft>
              <a:spcPct val="15000"/>
            </a:spcAft>
            <a:buChar char="•"/>
          </a:pPr>
          <a:r>
            <a:rPr lang="pt-BR" sz="1300" kern="1200" dirty="0"/>
            <a:t>Composição de um Comitê intersetorial </a:t>
          </a:r>
        </a:p>
        <a:p>
          <a:pPr marL="114300" lvl="1" indent="-114300" algn="l" defTabSz="577850">
            <a:lnSpc>
              <a:spcPct val="90000"/>
            </a:lnSpc>
            <a:spcBef>
              <a:spcPct val="0"/>
            </a:spcBef>
            <a:spcAft>
              <a:spcPct val="15000"/>
            </a:spcAft>
            <a:buChar char="•"/>
          </a:pPr>
          <a:r>
            <a:rPr lang="pt-BR" sz="1300" kern="1200" dirty="0"/>
            <a:t>Elaboração de procedimentos e discussão de casos</a:t>
          </a:r>
        </a:p>
        <a:p>
          <a:pPr marL="114300" lvl="1" indent="-114300" algn="l" defTabSz="577850">
            <a:lnSpc>
              <a:spcPct val="90000"/>
            </a:lnSpc>
            <a:spcBef>
              <a:spcPct val="0"/>
            </a:spcBef>
            <a:spcAft>
              <a:spcPct val="15000"/>
            </a:spcAft>
            <a:buChar char="•"/>
          </a:pPr>
          <a:r>
            <a:rPr lang="pt-BR" sz="1300" b="0" kern="1200" dirty="0"/>
            <a:t>Apuração da própria demanda de atendimento, por espécie (ou categoria) de violência e grau de complexidade  </a:t>
          </a:r>
        </a:p>
        <a:p>
          <a:pPr marL="114300" lvl="1" indent="-114300" algn="l" defTabSz="577850">
            <a:lnSpc>
              <a:spcPct val="90000"/>
            </a:lnSpc>
            <a:spcBef>
              <a:spcPct val="0"/>
            </a:spcBef>
            <a:spcAft>
              <a:spcPct val="15000"/>
            </a:spcAft>
            <a:buChar char="•"/>
          </a:pPr>
          <a:r>
            <a:rPr lang="pt-BR" sz="1300" b="0" kern="1200" dirty="0"/>
            <a:t>Interlocução com MP</a:t>
          </a:r>
        </a:p>
      </dsp:txBody>
      <dsp:txXfrm>
        <a:off x="4278" y="704674"/>
        <a:ext cx="2572793" cy="2654071"/>
      </dsp:txXfrm>
    </dsp:sp>
    <dsp:sp modelId="{61E4C867-5DBD-4BDD-9165-B14AA7F4F58D}">
      <dsp:nvSpPr>
        <dsp:cNvPr id="0" name=""/>
        <dsp:cNvSpPr/>
      </dsp:nvSpPr>
      <dsp:spPr>
        <a:xfrm>
          <a:off x="2937263" y="55344"/>
          <a:ext cx="2572793" cy="64933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pt-BR" sz="1300" b="1" kern="1200" dirty="0"/>
            <a:t>Fluxos e protocolos intersetoriais de atendimento</a:t>
          </a:r>
        </a:p>
      </dsp:txBody>
      <dsp:txXfrm>
        <a:off x="2937263" y="55344"/>
        <a:ext cx="2572793" cy="649330"/>
      </dsp:txXfrm>
    </dsp:sp>
    <dsp:sp modelId="{B6E65A36-BF32-4CDC-A654-A87365E90BB7}">
      <dsp:nvSpPr>
        <dsp:cNvPr id="0" name=""/>
        <dsp:cNvSpPr/>
      </dsp:nvSpPr>
      <dsp:spPr>
        <a:xfrm>
          <a:off x="2937263" y="704674"/>
          <a:ext cx="2572793" cy="265407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pt-BR" sz="1300" kern="1200" dirty="0"/>
            <a:t>Definição de órgão da rede para atendimento inicial da demanda; atendimento protetivo da vitima e a de  responsabilização do agressor;</a:t>
          </a:r>
        </a:p>
        <a:p>
          <a:pPr marL="114300" lvl="1" indent="-114300" algn="l" defTabSz="577850">
            <a:lnSpc>
              <a:spcPct val="90000"/>
            </a:lnSpc>
            <a:spcBef>
              <a:spcPct val="0"/>
            </a:spcBef>
            <a:spcAft>
              <a:spcPct val="15000"/>
            </a:spcAft>
            <a:buChar char="•"/>
          </a:pPr>
          <a:endParaRPr lang="pt-BR" sz="1300" kern="1200" dirty="0"/>
        </a:p>
        <a:p>
          <a:pPr marL="114300" lvl="1" indent="-114300" algn="l" defTabSz="577850">
            <a:lnSpc>
              <a:spcPct val="90000"/>
            </a:lnSpc>
            <a:spcBef>
              <a:spcPct val="0"/>
            </a:spcBef>
            <a:spcAft>
              <a:spcPct val="15000"/>
            </a:spcAft>
            <a:buChar char="•"/>
          </a:pPr>
          <a:r>
            <a:rPr lang="pt-BR" sz="1300" kern="1200" dirty="0"/>
            <a:t>Comissão oficializada com  responsabilidades definidas pelo executivo municipal  ou  Resolução CMDCA </a:t>
          </a:r>
        </a:p>
        <a:p>
          <a:pPr marL="114300" lvl="1" indent="-114300" algn="l" defTabSz="577850">
            <a:lnSpc>
              <a:spcPct val="90000"/>
            </a:lnSpc>
            <a:spcBef>
              <a:spcPct val="0"/>
            </a:spcBef>
            <a:spcAft>
              <a:spcPct val="15000"/>
            </a:spcAft>
            <a:buChar char="•"/>
          </a:pPr>
          <a:endParaRPr lang="pt-BR" sz="1300" kern="1200" dirty="0"/>
        </a:p>
        <a:p>
          <a:pPr marL="114300" lvl="1" indent="-114300" algn="l" defTabSz="577850">
            <a:lnSpc>
              <a:spcPct val="90000"/>
            </a:lnSpc>
            <a:spcBef>
              <a:spcPct val="0"/>
            </a:spcBef>
            <a:spcAft>
              <a:spcPct val="15000"/>
            </a:spcAft>
            <a:buChar char="•"/>
          </a:pPr>
          <a:r>
            <a:rPr lang="pt-BR" sz="1300" kern="1200" dirty="0"/>
            <a:t>Comitê de gestão colegiada </a:t>
          </a:r>
        </a:p>
      </dsp:txBody>
      <dsp:txXfrm>
        <a:off x="2937263" y="704674"/>
        <a:ext cx="2572793" cy="2654071"/>
      </dsp:txXfrm>
    </dsp:sp>
    <dsp:sp modelId="{BCC99501-70D6-45DB-8C62-366A023295AE}">
      <dsp:nvSpPr>
        <dsp:cNvPr id="0" name=""/>
        <dsp:cNvSpPr/>
      </dsp:nvSpPr>
      <dsp:spPr>
        <a:xfrm>
          <a:off x="5870247" y="55344"/>
          <a:ext cx="2572793" cy="64933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pt-BR" sz="1300" b="1" kern="1200" dirty="0"/>
            <a:t>Politica de atendimento municipal articulada com órgãos estaduais  </a:t>
          </a:r>
        </a:p>
      </dsp:txBody>
      <dsp:txXfrm>
        <a:off x="5870247" y="55344"/>
        <a:ext cx="2572793" cy="649330"/>
      </dsp:txXfrm>
    </dsp:sp>
    <dsp:sp modelId="{2B45A20C-CBFE-4EBB-8123-056CE1A95EA3}">
      <dsp:nvSpPr>
        <dsp:cNvPr id="0" name=""/>
        <dsp:cNvSpPr/>
      </dsp:nvSpPr>
      <dsp:spPr>
        <a:xfrm>
          <a:off x="5870247" y="704674"/>
          <a:ext cx="2572793" cy="265407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pt-BR" sz="1300" kern="1200" dirty="0"/>
            <a:t> de Segurança Pública</a:t>
          </a:r>
        </a:p>
        <a:p>
          <a:pPr marL="114300" lvl="1" indent="-114300" algn="l" defTabSz="577850">
            <a:lnSpc>
              <a:spcPct val="90000"/>
            </a:lnSpc>
            <a:spcBef>
              <a:spcPct val="0"/>
            </a:spcBef>
            <a:spcAft>
              <a:spcPct val="15000"/>
            </a:spcAft>
            <a:buChar char="•"/>
          </a:pPr>
          <a:endParaRPr lang="pt-BR" sz="1300" kern="1200" dirty="0"/>
        </a:p>
        <a:p>
          <a:pPr marL="114300" lvl="1" indent="-114300" algn="l" defTabSz="577850">
            <a:lnSpc>
              <a:spcPct val="90000"/>
            </a:lnSpc>
            <a:spcBef>
              <a:spcPct val="0"/>
            </a:spcBef>
            <a:spcAft>
              <a:spcPct val="15000"/>
            </a:spcAft>
            <a:buChar char="•"/>
          </a:pPr>
          <a:r>
            <a:rPr lang="pt-BR" sz="1300" kern="1200" dirty="0"/>
            <a:t> do Sistema de Justiça que inclui o Ministério Público (matéria da Infância e Juventude e matéria criminal);</a:t>
          </a:r>
        </a:p>
        <a:p>
          <a:pPr marL="114300" lvl="1" indent="-114300" algn="l" defTabSz="577850">
            <a:lnSpc>
              <a:spcPct val="90000"/>
            </a:lnSpc>
            <a:spcBef>
              <a:spcPct val="0"/>
            </a:spcBef>
            <a:spcAft>
              <a:spcPct val="15000"/>
            </a:spcAft>
            <a:buChar char="•"/>
          </a:pPr>
          <a:endParaRPr lang="pt-BR" sz="1300" kern="1200" dirty="0"/>
        </a:p>
        <a:p>
          <a:pPr marL="114300" lvl="1" indent="-114300" algn="l" defTabSz="577850">
            <a:lnSpc>
              <a:spcPct val="90000"/>
            </a:lnSpc>
            <a:spcBef>
              <a:spcPct val="0"/>
            </a:spcBef>
            <a:spcAft>
              <a:spcPct val="15000"/>
            </a:spcAft>
            <a:buChar char="•"/>
          </a:pPr>
          <a:r>
            <a:rPr lang="pt-BR" sz="1300" kern="1200" dirty="0"/>
            <a:t>Interlocução MP e rede de proteção </a:t>
          </a:r>
        </a:p>
      </dsp:txBody>
      <dsp:txXfrm>
        <a:off x="5870247" y="704674"/>
        <a:ext cx="2572793" cy="2654071"/>
      </dsp:txXfrm>
    </dsp:sp>
    <dsp:sp modelId="{CFCAA8A9-ACAA-4315-80C3-6D936A26F515}">
      <dsp:nvSpPr>
        <dsp:cNvPr id="0" name=""/>
        <dsp:cNvSpPr/>
      </dsp:nvSpPr>
      <dsp:spPr>
        <a:xfrm>
          <a:off x="8803231" y="55344"/>
          <a:ext cx="2572793" cy="64933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pt-BR" sz="1300" b="1" kern="1200" dirty="0"/>
            <a:t>Plano decenal de prevenção e enfrentamento às violências </a:t>
          </a:r>
        </a:p>
      </dsp:txBody>
      <dsp:txXfrm>
        <a:off x="8803231" y="55344"/>
        <a:ext cx="2572793" cy="649330"/>
      </dsp:txXfrm>
    </dsp:sp>
    <dsp:sp modelId="{3B99382E-2E89-4978-9A13-9A7C7F626054}">
      <dsp:nvSpPr>
        <dsp:cNvPr id="0" name=""/>
        <dsp:cNvSpPr/>
      </dsp:nvSpPr>
      <dsp:spPr>
        <a:xfrm>
          <a:off x="8803231" y="704674"/>
          <a:ext cx="2572793" cy="26540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pt-BR" sz="1300" kern="1200" dirty="0"/>
            <a:t>DESTINADO À PREVENÇÃO, AO ENFRENTAMENTO E AO ATENDIMENTO ESPECIALIZADO DE CRIANÇAS E ADOLESCENTES VÍTIMAS DE VIOLÊNCIA </a:t>
          </a:r>
        </a:p>
        <a:p>
          <a:pPr marL="114300" lvl="1" indent="-114300" algn="l" defTabSz="577850">
            <a:lnSpc>
              <a:spcPct val="90000"/>
            </a:lnSpc>
            <a:spcBef>
              <a:spcPct val="0"/>
            </a:spcBef>
            <a:spcAft>
              <a:spcPct val="15000"/>
            </a:spcAft>
            <a:buChar char="•"/>
          </a:pPr>
          <a:endParaRPr lang="pt-BR" sz="1300" kern="1200" dirty="0"/>
        </a:p>
        <a:p>
          <a:pPr marL="114300" lvl="1" indent="-114300" algn="l" defTabSz="577850">
            <a:lnSpc>
              <a:spcPct val="90000"/>
            </a:lnSpc>
            <a:spcBef>
              <a:spcPct val="0"/>
            </a:spcBef>
            <a:spcAft>
              <a:spcPct val="15000"/>
            </a:spcAft>
            <a:buChar char="•"/>
          </a:pPr>
          <a:r>
            <a:rPr lang="pt-BR" sz="1300" kern="1200" dirty="0"/>
            <a:t>Responsabilidade do CMDCA</a:t>
          </a:r>
        </a:p>
      </dsp:txBody>
      <dsp:txXfrm>
        <a:off x="8803231" y="704674"/>
        <a:ext cx="2572793" cy="2654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6CC0E-48B8-4880-9053-BBFC5ACC3962}">
      <dsp:nvSpPr>
        <dsp:cNvPr id="0" name=""/>
        <dsp:cNvSpPr/>
      </dsp:nvSpPr>
      <dsp:spPr>
        <a:xfrm>
          <a:off x="0" y="1635"/>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4892C-EFFF-45AC-AC71-A8CEB88E51EA}">
      <dsp:nvSpPr>
        <dsp:cNvPr id="0" name=""/>
        <dsp:cNvSpPr/>
      </dsp:nvSpPr>
      <dsp:spPr>
        <a:xfrm>
          <a:off x="0" y="1635"/>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Alterações no comportamento.</a:t>
          </a:r>
          <a:endParaRPr lang="en-US" sz="1200" kern="1200"/>
        </a:p>
      </dsp:txBody>
      <dsp:txXfrm>
        <a:off x="0" y="1635"/>
        <a:ext cx="6083643" cy="278851"/>
      </dsp:txXfrm>
    </dsp:sp>
    <dsp:sp modelId="{413EF553-EFE8-4C5F-82D7-922488ABA14A}">
      <dsp:nvSpPr>
        <dsp:cNvPr id="0" name=""/>
        <dsp:cNvSpPr/>
      </dsp:nvSpPr>
      <dsp:spPr>
        <a:xfrm>
          <a:off x="0" y="280486"/>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580D0-0340-4207-9FD0-428BA100A0BA}">
      <dsp:nvSpPr>
        <dsp:cNvPr id="0" name=""/>
        <dsp:cNvSpPr/>
      </dsp:nvSpPr>
      <dsp:spPr>
        <a:xfrm>
          <a:off x="0" y="280486"/>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Excesso ou falta de sono e sono agitado.</a:t>
          </a:r>
          <a:endParaRPr lang="en-US" sz="1200" kern="1200"/>
        </a:p>
      </dsp:txBody>
      <dsp:txXfrm>
        <a:off x="0" y="280486"/>
        <a:ext cx="6083643" cy="278851"/>
      </dsp:txXfrm>
    </dsp:sp>
    <dsp:sp modelId="{CBDCF1C5-1B73-4A35-A4F3-F9E1B0EB99F5}">
      <dsp:nvSpPr>
        <dsp:cNvPr id="0" name=""/>
        <dsp:cNvSpPr/>
      </dsp:nvSpPr>
      <dsp:spPr>
        <a:xfrm>
          <a:off x="0" y="559337"/>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F9B66-1349-4251-A099-F699D966EBE9}">
      <dsp:nvSpPr>
        <dsp:cNvPr id="0" name=""/>
        <dsp:cNvSpPr/>
      </dsp:nvSpPr>
      <dsp:spPr>
        <a:xfrm>
          <a:off x="0" y="559337"/>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Temores noturnos, insônia.</a:t>
          </a:r>
          <a:endParaRPr lang="en-US" sz="1200" kern="1200"/>
        </a:p>
      </dsp:txBody>
      <dsp:txXfrm>
        <a:off x="0" y="559337"/>
        <a:ext cx="6083643" cy="278851"/>
      </dsp:txXfrm>
    </dsp:sp>
    <dsp:sp modelId="{DBB34786-3B08-4D13-A1D0-B2B778221144}">
      <dsp:nvSpPr>
        <dsp:cNvPr id="0" name=""/>
        <dsp:cNvSpPr/>
      </dsp:nvSpPr>
      <dsp:spPr>
        <a:xfrm>
          <a:off x="0" y="838189"/>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8A577-0B61-4919-886D-7915EDCE58EC}">
      <dsp:nvSpPr>
        <dsp:cNvPr id="0" name=""/>
        <dsp:cNvSpPr/>
      </dsp:nvSpPr>
      <dsp:spPr>
        <a:xfrm>
          <a:off x="0" y="838189"/>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Excesso ou falta de apetite.</a:t>
          </a:r>
          <a:endParaRPr lang="en-US" sz="1200" kern="1200"/>
        </a:p>
      </dsp:txBody>
      <dsp:txXfrm>
        <a:off x="0" y="838189"/>
        <a:ext cx="6083643" cy="278851"/>
      </dsp:txXfrm>
    </dsp:sp>
    <dsp:sp modelId="{682C3B8B-DC84-4C39-BEB0-067F25AA819D}">
      <dsp:nvSpPr>
        <dsp:cNvPr id="0" name=""/>
        <dsp:cNvSpPr/>
      </dsp:nvSpPr>
      <dsp:spPr>
        <a:xfrm>
          <a:off x="0" y="1117040"/>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C48F5-37CC-49D8-A319-FC0F328E43CC}">
      <dsp:nvSpPr>
        <dsp:cNvPr id="0" name=""/>
        <dsp:cNvSpPr/>
      </dsp:nvSpPr>
      <dsp:spPr>
        <a:xfrm>
          <a:off x="0" y="1117040"/>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Agressividade (reprodução das agressões).</a:t>
          </a:r>
          <a:endParaRPr lang="en-US" sz="1200" kern="1200"/>
        </a:p>
      </dsp:txBody>
      <dsp:txXfrm>
        <a:off x="0" y="1117040"/>
        <a:ext cx="6083643" cy="278851"/>
      </dsp:txXfrm>
    </dsp:sp>
    <dsp:sp modelId="{42305CDB-6D03-4B9B-AE3B-6ADAE554973A}">
      <dsp:nvSpPr>
        <dsp:cNvPr id="0" name=""/>
        <dsp:cNvSpPr/>
      </dsp:nvSpPr>
      <dsp:spPr>
        <a:xfrm>
          <a:off x="0" y="1395891"/>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0A49B-3959-4019-AF58-CBD7C64AB86D}">
      <dsp:nvSpPr>
        <dsp:cNvPr id="0" name=""/>
        <dsp:cNvSpPr/>
      </dsp:nvSpPr>
      <dsp:spPr>
        <a:xfrm>
          <a:off x="0" y="1395891"/>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Irritabilidade ou apatia.</a:t>
          </a:r>
          <a:endParaRPr lang="en-US" sz="1200" kern="1200"/>
        </a:p>
      </dsp:txBody>
      <dsp:txXfrm>
        <a:off x="0" y="1395891"/>
        <a:ext cx="6083643" cy="278851"/>
      </dsp:txXfrm>
    </dsp:sp>
    <dsp:sp modelId="{7B629166-AC2B-47E4-90D0-FA119228FF73}">
      <dsp:nvSpPr>
        <dsp:cNvPr id="0" name=""/>
        <dsp:cNvSpPr/>
      </dsp:nvSpPr>
      <dsp:spPr>
        <a:xfrm>
          <a:off x="0" y="1674743"/>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29725-6187-40B0-93E4-733E3FAA3DC8}">
      <dsp:nvSpPr>
        <dsp:cNvPr id="0" name=""/>
        <dsp:cNvSpPr/>
      </dsp:nvSpPr>
      <dsp:spPr>
        <a:xfrm>
          <a:off x="0" y="1674743"/>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Desinteresse por coisas das quais gostava antes.</a:t>
          </a:r>
          <a:endParaRPr lang="en-US" sz="1200" kern="1200"/>
        </a:p>
      </dsp:txBody>
      <dsp:txXfrm>
        <a:off x="0" y="1674743"/>
        <a:ext cx="6083643" cy="278851"/>
      </dsp:txXfrm>
    </dsp:sp>
    <dsp:sp modelId="{22351D39-63D9-4C78-8AF7-9DC3E5874C55}">
      <dsp:nvSpPr>
        <dsp:cNvPr id="0" name=""/>
        <dsp:cNvSpPr/>
      </dsp:nvSpPr>
      <dsp:spPr>
        <a:xfrm>
          <a:off x="0" y="1953594"/>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56E4F-B297-41D1-A662-64CDC877075F}">
      <dsp:nvSpPr>
        <dsp:cNvPr id="0" name=""/>
        <dsp:cNvSpPr/>
      </dsp:nvSpPr>
      <dsp:spPr>
        <a:xfrm>
          <a:off x="0" y="1953594"/>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Retração, mutismo.</a:t>
          </a:r>
          <a:endParaRPr lang="en-US" sz="1200" kern="1200"/>
        </a:p>
      </dsp:txBody>
      <dsp:txXfrm>
        <a:off x="0" y="1953594"/>
        <a:ext cx="6083643" cy="278851"/>
      </dsp:txXfrm>
    </dsp:sp>
    <dsp:sp modelId="{1D96CD7D-7219-4811-9995-9099E26BFB8E}">
      <dsp:nvSpPr>
        <dsp:cNvPr id="0" name=""/>
        <dsp:cNvSpPr/>
      </dsp:nvSpPr>
      <dsp:spPr>
        <a:xfrm>
          <a:off x="0" y="2232445"/>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612C9-592F-42D7-AD1A-1B0DADA5CB6A}">
      <dsp:nvSpPr>
        <dsp:cNvPr id="0" name=""/>
        <dsp:cNvSpPr/>
      </dsp:nvSpPr>
      <dsp:spPr>
        <a:xfrm>
          <a:off x="0" y="2232445"/>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Relatos de não gostar de determinada pessoa.</a:t>
          </a:r>
          <a:endParaRPr lang="en-US" sz="1200" kern="1200"/>
        </a:p>
      </dsp:txBody>
      <dsp:txXfrm>
        <a:off x="0" y="2232445"/>
        <a:ext cx="6083643" cy="278851"/>
      </dsp:txXfrm>
    </dsp:sp>
    <dsp:sp modelId="{7294BDCF-B681-4AFF-88D8-0C0317F16F47}">
      <dsp:nvSpPr>
        <dsp:cNvPr id="0" name=""/>
        <dsp:cNvSpPr/>
      </dsp:nvSpPr>
      <dsp:spPr>
        <a:xfrm>
          <a:off x="0" y="2511296"/>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A00B0-DD2C-4B9C-B28B-7CB07283EC58}">
      <dsp:nvSpPr>
        <dsp:cNvPr id="0" name=""/>
        <dsp:cNvSpPr/>
      </dsp:nvSpPr>
      <dsp:spPr>
        <a:xfrm>
          <a:off x="0" y="2511296"/>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Recusa em ficar com determinada pessoa.</a:t>
          </a:r>
          <a:endParaRPr lang="en-US" sz="1200" kern="1200"/>
        </a:p>
      </dsp:txBody>
      <dsp:txXfrm>
        <a:off x="0" y="2511296"/>
        <a:ext cx="6083643" cy="278851"/>
      </dsp:txXfrm>
    </dsp:sp>
    <dsp:sp modelId="{AEF24BEE-2462-4B0B-9EA3-124D518013FB}">
      <dsp:nvSpPr>
        <dsp:cNvPr id="0" name=""/>
        <dsp:cNvSpPr/>
      </dsp:nvSpPr>
      <dsp:spPr>
        <a:xfrm>
          <a:off x="0" y="2790148"/>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BED51-5950-4860-BEC0-A00FA19651A7}">
      <dsp:nvSpPr>
        <dsp:cNvPr id="0" name=""/>
        <dsp:cNvSpPr/>
      </dsp:nvSpPr>
      <dsp:spPr>
        <a:xfrm>
          <a:off x="0" y="2790148"/>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Desenhos reveladores de situações ou estados internos sombrios.</a:t>
          </a:r>
          <a:endParaRPr lang="en-US" sz="1200" kern="1200"/>
        </a:p>
      </dsp:txBody>
      <dsp:txXfrm>
        <a:off x="0" y="2790148"/>
        <a:ext cx="6083643" cy="278851"/>
      </dsp:txXfrm>
    </dsp:sp>
    <dsp:sp modelId="{2958E910-F0EC-48AD-8EED-1F3A02BB5805}">
      <dsp:nvSpPr>
        <dsp:cNvPr id="0" name=""/>
        <dsp:cNvSpPr/>
      </dsp:nvSpPr>
      <dsp:spPr>
        <a:xfrm>
          <a:off x="0" y="3068999"/>
          <a:ext cx="60836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34497-E31A-4216-8C77-39359A468C68}">
      <dsp:nvSpPr>
        <dsp:cNvPr id="0" name=""/>
        <dsp:cNvSpPr/>
      </dsp:nvSpPr>
      <dsp:spPr>
        <a:xfrm>
          <a:off x="0" y="3068999"/>
          <a:ext cx="6083643" cy="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b="0" i="0" kern="1200"/>
            <a:t>Queda no rendimento escolar</a:t>
          </a:r>
          <a:endParaRPr lang="en-US" sz="1200" kern="1200"/>
        </a:p>
      </dsp:txBody>
      <dsp:txXfrm>
        <a:off x="0" y="3068999"/>
        <a:ext cx="6083643" cy="2788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64BA0-7D76-4342-BF21-F8F72422A14E}">
      <dsp:nvSpPr>
        <dsp:cNvPr id="0" name=""/>
        <dsp:cNvSpPr/>
      </dsp:nvSpPr>
      <dsp:spPr>
        <a:xfrm>
          <a:off x="3963467" y="420544"/>
          <a:ext cx="3366051" cy="3366051"/>
        </a:xfrm>
        <a:prstGeom prst="blockArc">
          <a:avLst>
            <a:gd name="adj1" fmla="val 10800000"/>
            <a:gd name="adj2" fmla="val 162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214F9-EBC9-49D4-A968-C0F56D5900AD}">
      <dsp:nvSpPr>
        <dsp:cNvPr id="0" name=""/>
        <dsp:cNvSpPr/>
      </dsp:nvSpPr>
      <dsp:spPr>
        <a:xfrm>
          <a:off x="4124028" y="516107"/>
          <a:ext cx="3366051" cy="3366051"/>
        </a:xfrm>
        <a:prstGeom prst="blockArc">
          <a:avLst>
            <a:gd name="adj1" fmla="val 5400000"/>
            <a:gd name="adj2" fmla="val 1080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383EA1-D72A-43A9-9409-FE1AABB38FFB}">
      <dsp:nvSpPr>
        <dsp:cNvPr id="0" name=""/>
        <dsp:cNvSpPr/>
      </dsp:nvSpPr>
      <dsp:spPr>
        <a:xfrm>
          <a:off x="4124028" y="516107"/>
          <a:ext cx="3366051" cy="3366051"/>
        </a:xfrm>
        <a:prstGeom prst="blockArc">
          <a:avLst>
            <a:gd name="adj1" fmla="val 0"/>
            <a:gd name="adj2" fmla="val 540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335F55-2281-4593-B7C7-B2BE5D7CF4C8}">
      <dsp:nvSpPr>
        <dsp:cNvPr id="0" name=""/>
        <dsp:cNvSpPr/>
      </dsp:nvSpPr>
      <dsp:spPr>
        <a:xfrm>
          <a:off x="4357632" y="388668"/>
          <a:ext cx="3366051" cy="3366051"/>
        </a:xfrm>
        <a:prstGeom prst="blockArc">
          <a:avLst>
            <a:gd name="adj1" fmla="val 16200000"/>
            <a:gd name="adj2" fmla="val 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859912-78AB-40C1-8143-8C8EAA9180B1}">
      <dsp:nvSpPr>
        <dsp:cNvPr id="0" name=""/>
        <dsp:cNvSpPr/>
      </dsp:nvSpPr>
      <dsp:spPr>
        <a:xfrm>
          <a:off x="5032235" y="1424314"/>
          <a:ext cx="1549637" cy="1549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Criança vitima ou testemunha de violência  </a:t>
          </a:r>
        </a:p>
      </dsp:txBody>
      <dsp:txXfrm>
        <a:off x="5259174" y="1651253"/>
        <a:ext cx="1095759" cy="1095759"/>
      </dsp:txXfrm>
    </dsp:sp>
    <dsp:sp modelId="{4347BCB6-3786-4172-B8A5-52B04BAC9AA2}">
      <dsp:nvSpPr>
        <dsp:cNvPr id="0" name=""/>
        <dsp:cNvSpPr/>
      </dsp:nvSpPr>
      <dsp:spPr>
        <a:xfrm>
          <a:off x="4780369" y="-140646"/>
          <a:ext cx="2053369" cy="139160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t>Escuta especializada  pelo órgão indicado pela rede </a:t>
          </a:r>
        </a:p>
      </dsp:txBody>
      <dsp:txXfrm>
        <a:off x="5081078" y="63150"/>
        <a:ext cx="1451951" cy="984017"/>
      </dsp:txXfrm>
    </dsp:sp>
    <dsp:sp modelId="{73D19960-0B24-4642-8A5B-B2A15F67F0CE}">
      <dsp:nvSpPr>
        <dsp:cNvPr id="0" name=""/>
        <dsp:cNvSpPr/>
      </dsp:nvSpPr>
      <dsp:spPr>
        <a:xfrm>
          <a:off x="6677253" y="1581169"/>
          <a:ext cx="1547552" cy="123592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b="1" kern="1200" dirty="0"/>
            <a:t>Atendimento protetivo pela acionamento da rede municipal  </a:t>
          </a:r>
        </a:p>
      </dsp:txBody>
      <dsp:txXfrm>
        <a:off x="6903887" y="1762166"/>
        <a:ext cx="1094284" cy="873932"/>
      </dsp:txXfrm>
    </dsp:sp>
    <dsp:sp modelId="{037CD115-F1BF-4AC5-95C1-299B565A1FDE}">
      <dsp:nvSpPr>
        <dsp:cNvPr id="0" name=""/>
        <dsp:cNvSpPr/>
      </dsp:nvSpPr>
      <dsp:spPr>
        <a:xfrm>
          <a:off x="4887629" y="3169513"/>
          <a:ext cx="1838850" cy="134718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pt-BR" sz="1050" b="1" kern="1200" dirty="0"/>
            <a:t>Requisição de responsabilização criminal </a:t>
          </a:r>
        </a:p>
        <a:p>
          <a:pPr marL="0" lvl="0" indent="0" algn="ctr" defTabSz="466725">
            <a:lnSpc>
              <a:spcPct val="90000"/>
            </a:lnSpc>
            <a:spcBef>
              <a:spcPct val="0"/>
            </a:spcBef>
            <a:spcAft>
              <a:spcPct val="35000"/>
            </a:spcAft>
            <a:buNone/>
          </a:pPr>
          <a:endParaRPr lang="pt-BR" sz="1050" kern="1200" dirty="0"/>
        </a:p>
      </dsp:txBody>
      <dsp:txXfrm>
        <a:off x="5156922" y="3366804"/>
        <a:ext cx="1300264" cy="952607"/>
      </dsp:txXfrm>
    </dsp:sp>
    <dsp:sp modelId="{F0D82D30-F134-4903-B360-30C3E79E8819}">
      <dsp:nvSpPr>
        <dsp:cNvPr id="0" name=""/>
        <dsp:cNvSpPr/>
      </dsp:nvSpPr>
      <dsp:spPr>
        <a:xfrm>
          <a:off x="3336785" y="1636166"/>
          <a:ext cx="1652588" cy="11259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pt-BR" sz="1050" b="1" kern="1200" dirty="0"/>
            <a:t>Família com funcionamento abusivo </a:t>
          </a:r>
        </a:p>
      </dsp:txBody>
      <dsp:txXfrm>
        <a:off x="3578801" y="1801055"/>
        <a:ext cx="1168556" cy="79615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11EED-CE30-4FDD-9835-8E0A26E4DC4A}" type="datetimeFigureOut">
              <a:rPr lang="pt-BR" smtClean="0"/>
              <a:t>18/04/2023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42016-7228-4F32-AABE-8CF5C6A6B3FB}" type="slidenum">
              <a:rPr lang="pt-BR" smtClean="0"/>
              <a:t>‹nº›</a:t>
            </a:fld>
            <a:endParaRPr lang="pt-BR"/>
          </a:p>
        </p:txBody>
      </p:sp>
    </p:spTree>
    <p:extLst>
      <p:ext uri="{BB962C8B-B14F-4D97-AF65-F5344CB8AC3E}">
        <p14:creationId xmlns:p14="http://schemas.microsoft.com/office/powerpoint/2010/main" val="325926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880171A3-A47F-43DF-8C1E-E2627A8DEB19}" type="datetime1">
              <a:rPr lang="en-US" smtClean="0"/>
              <a:t>4/18/2023</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r>
              <a:rPr lang="en-US"/>
              <a:t>Dayse Bernardi/NECA</a:t>
            </a:r>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12197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BE2C32-FC95-46A0-A57C-8544EABEFF63}" type="datetime1">
              <a:rPr lang="en-US" smtClean="0"/>
              <a:t>4/18/2023</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r>
              <a:rPr lang="en-US"/>
              <a:t>Dayse Bernardi/NECA</a:t>
            </a:r>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22259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C5AAFD30-024E-41B4-9A5D-E7EF0E334D0C}" type="datetime1">
              <a:rPr lang="en-US" smtClean="0"/>
              <a:t>4/18/2023</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r>
              <a:rPr lang="en-US"/>
              <a:t>Dayse Bernardi/NECA</a:t>
            </a:r>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‹nº›</a:t>
            </a:fld>
            <a:endParaRPr lang="en-US" dirty="0"/>
          </a:p>
        </p:txBody>
      </p:sp>
    </p:spTree>
    <p:extLst>
      <p:ext uri="{BB962C8B-B14F-4D97-AF65-F5344CB8AC3E}">
        <p14:creationId xmlns:p14="http://schemas.microsoft.com/office/powerpoint/2010/main" val="85717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CD2EB666-2307-4C46-ABFF-B5472A8D50AB}" type="datetime1">
              <a:rPr lang="en-US" smtClean="0"/>
              <a:t>4/18/2023</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r>
              <a:rPr lang="en-US"/>
              <a:t>Dayse Bernardi/NECA</a:t>
            </a:r>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58713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FB916B36-50A3-4E1C-9BD5-8614EFAA4465}" type="datetime1">
              <a:rPr lang="en-US" smtClean="0"/>
              <a:t>4/18/2023</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r>
              <a:rPr lang="en-US"/>
              <a:t>Dayse Bernardi/NECA</a:t>
            </a:r>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48783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8CD55765-BDF9-4EAB-977F-CF05868F2130}" type="datetime1">
              <a:rPr lang="en-US" smtClean="0"/>
              <a:t>4/18/2023</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r>
              <a:rPr lang="en-US"/>
              <a:t>Dayse Bernardi/NECA</a:t>
            </a:r>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50633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D04C900E-FBCE-4E54-947F-5280C84409ED}" type="datetime1">
              <a:rPr lang="en-US" smtClean="0"/>
              <a:t>4/18/2023</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r>
              <a:rPr lang="en-US"/>
              <a:t>Dayse Bernardi/NECA</a:t>
            </a:r>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423447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C5C2AAEF-CD06-448C-964B-0355774609B4}" type="datetime1">
              <a:rPr lang="en-US" smtClean="0"/>
              <a:t>4/18/2023</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r>
              <a:rPr lang="en-US"/>
              <a:t>Dayse Bernardi/NECA</a:t>
            </a:r>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58396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4DEC91EA-6D0A-49F6-876D-C7821AD023A6}" type="datetime1">
              <a:rPr lang="en-US" smtClean="0"/>
              <a:t>4/18/2023</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r>
              <a:rPr lang="en-US"/>
              <a:t>Dayse Bernardi/NECA</a:t>
            </a:r>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15731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78CEE001-7B0B-4899-93E8-F3EF3A0139C3}" type="datetime1">
              <a:rPr lang="en-US" smtClean="0"/>
              <a:t>4/18/2023</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r>
              <a:rPr lang="en-US"/>
              <a:t>Dayse Bernardi/NECA</a:t>
            </a:r>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863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472EC599-E18C-44D8-9522-30834291D2D8}" type="datetime1">
              <a:rPr lang="en-US" smtClean="0"/>
              <a:t>4/18/2023</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r>
              <a:rPr lang="en-US"/>
              <a:t>Dayse Bernardi/NECA</a:t>
            </a:r>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404496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55D1FB-9A95-4888-A38F-CF8E2571C21B}" type="datetime1">
              <a:rPr lang="en-US" smtClean="0"/>
              <a:t>4/18/2023</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Dayse Bernardi/NECA</a:t>
            </a:r>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‹nº›</a:t>
            </a:fld>
            <a:endParaRPr lang="en-US" dirty="0"/>
          </a:p>
        </p:txBody>
      </p:sp>
    </p:spTree>
    <p:extLst>
      <p:ext uri="{BB962C8B-B14F-4D97-AF65-F5344CB8AC3E}">
        <p14:creationId xmlns:p14="http://schemas.microsoft.com/office/powerpoint/2010/main" val="195384520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hd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planalto.gov.br/ccivil_03/Constituicao/Constituicao.htm#art2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brasildefatopr.com.br/2018/07/19/artigo-or-eca-faz-28-anos-e-escancara-o-quanto-brasil-ainda-precisa-evoluir"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GaMFGJj2Jcg?feature=oembed"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oottalk.blogspot.com/2006/01/toddlers-feet-developmental-problems.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3" descr="Um respingo de cores em uma superfície branca">
            <a:extLst>
              <a:ext uri="{FF2B5EF4-FFF2-40B4-BE49-F238E27FC236}">
                <a16:creationId xmlns:a16="http://schemas.microsoft.com/office/drawing/2014/main" id="{D4EE58F3-4434-2DB5-3EB3-0D25FE617473}"/>
              </a:ext>
            </a:extLst>
          </p:cNvPr>
          <p:cNvPicPr>
            <a:picLocks noChangeAspect="1"/>
          </p:cNvPicPr>
          <p:nvPr/>
        </p:nvPicPr>
        <p:blipFill rotWithShape="1">
          <a:blip r:embed="rId2"/>
          <a:srcRect t="2397" b="22603"/>
          <a:stretch/>
        </p:blipFill>
        <p:spPr>
          <a:xfrm>
            <a:off x="21" y="-197416"/>
            <a:ext cx="12191979" cy="6857988"/>
          </a:xfrm>
          <a:prstGeom prst="rect">
            <a:avLst/>
          </a:prstGeom>
          <a:effectLst>
            <a:outerShdw blurRad="596900" dist="330200" dir="8820000" sx="87000" sy="87000" algn="ctr" rotWithShape="0">
              <a:srgbClr val="000000">
                <a:alpha val="29000"/>
              </a:srgbClr>
            </a:outerShdw>
          </a:effectLst>
        </p:spPr>
      </p:pic>
      <p:sp>
        <p:nvSpPr>
          <p:cNvPr id="2" name="Título 1">
            <a:extLst>
              <a:ext uri="{FF2B5EF4-FFF2-40B4-BE49-F238E27FC236}">
                <a16:creationId xmlns:a16="http://schemas.microsoft.com/office/drawing/2014/main" id="{4A2CB7DE-BB9E-0651-AE8B-A39C6FD90258}"/>
              </a:ext>
            </a:extLst>
          </p:cNvPr>
          <p:cNvSpPr>
            <a:spLocks noGrp="1"/>
          </p:cNvSpPr>
          <p:nvPr>
            <p:ph type="ctrTitle"/>
          </p:nvPr>
        </p:nvSpPr>
        <p:spPr>
          <a:xfrm>
            <a:off x="163530" y="2131844"/>
            <a:ext cx="5333871" cy="1815151"/>
          </a:xfrm>
        </p:spPr>
        <p:txBody>
          <a:bodyPr anchor="ctr">
            <a:normAutofit fontScale="90000"/>
          </a:bodyPr>
          <a:lstStyle/>
          <a:p>
            <a:pPr>
              <a:lnSpc>
                <a:spcPct val="90000"/>
              </a:lnSpc>
            </a:pPr>
            <a:r>
              <a:rPr lang="pt-BR" sz="3100" b="1" dirty="0">
                <a:solidFill>
                  <a:schemeClr val="tx1"/>
                </a:solidFill>
              </a:rPr>
              <a:t>Seminário nacional</a:t>
            </a:r>
            <a:br>
              <a:rPr lang="pt-BR" sz="3100" b="1" dirty="0">
                <a:solidFill>
                  <a:schemeClr val="tx1"/>
                </a:solidFill>
              </a:rPr>
            </a:br>
            <a:r>
              <a:rPr lang="pt-BR" sz="3100" b="1" dirty="0">
                <a:solidFill>
                  <a:schemeClr val="tx1"/>
                </a:solidFill>
              </a:rPr>
              <a:t>“o enfrentamento à violência sexual contra crianças e adolescentes e seus aspectos contemporâneos”</a:t>
            </a:r>
            <a:br>
              <a:rPr lang="pt-BR" sz="2500" b="1" dirty="0">
                <a:solidFill>
                  <a:schemeClr val="tx1"/>
                </a:solidFill>
              </a:rPr>
            </a:br>
            <a:r>
              <a:rPr lang="pt-BR" sz="2500" dirty="0"/>
              <a:t> </a:t>
            </a:r>
          </a:p>
        </p:txBody>
      </p:sp>
      <p:sp>
        <p:nvSpPr>
          <p:cNvPr id="3" name="Subtítulo 2">
            <a:extLst>
              <a:ext uri="{FF2B5EF4-FFF2-40B4-BE49-F238E27FC236}">
                <a16:creationId xmlns:a16="http://schemas.microsoft.com/office/drawing/2014/main" id="{B276E9F7-5920-5DC4-FDDB-45068A07A256}"/>
              </a:ext>
            </a:extLst>
          </p:cNvPr>
          <p:cNvSpPr>
            <a:spLocks noGrp="1"/>
          </p:cNvSpPr>
          <p:nvPr>
            <p:ph type="subTitle" idx="1"/>
          </p:nvPr>
        </p:nvSpPr>
        <p:spPr>
          <a:xfrm>
            <a:off x="7735281" y="293428"/>
            <a:ext cx="4767005" cy="1815152"/>
          </a:xfrm>
        </p:spPr>
        <p:txBody>
          <a:bodyPr anchor="ctr">
            <a:normAutofit fontScale="92500" lnSpcReduction="10000"/>
          </a:bodyPr>
          <a:lstStyle/>
          <a:p>
            <a:pPr>
              <a:lnSpc>
                <a:spcPct val="110000"/>
              </a:lnSpc>
            </a:pPr>
            <a:r>
              <a:rPr lang="pt-BR" sz="1700" dirty="0"/>
              <a:t>Ministério Público do Estado do Pará, </a:t>
            </a:r>
          </a:p>
          <a:p>
            <a:pPr>
              <a:lnSpc>
                <a:spcPct val="110000"/>
              </a:lnSpc>
            </a:pPr>
            <a:r>
              <a:rPr lang="pt-BR" sz="1700" dirty="0"/>
              <a:t>Comissão Permanente da Infância e Juventude - COPEIJ, </a:t>
            </a:r>
          </a:p>
          <a:p>
            <a:pPr>
              <a:lnSpc>
                <a:spcPct val="110000"/>
              </a:lnSpc>
            </a:pPr>
            <a:r>
              <a:rPr lang="pt-BR" sz="1700" dirty="0"/>
              <a:t>Conselho Nacional dos Procuradores-Gerais do Ministério Público dos Estados e da União (CNPG)</a:t>
            </a:r>
          </a:p>
        </p:txBody>
      </p:sp>
      <p:sp>
        <p:nvSpPr>
          <p:cNvPr id="5" name="Subtítulo 2">
            <a:extLst>
              <a:ext uri="{FF2B5EF4-FFF2-40B4-BE49-F238E27FC236}">
                <a16:creationId xmlns:a16="http://schemas.microsoft.com/office/drawing/2014/main" id="{E64547B8-E587-F74D-5A76-162B23ECFD02}"/>
              </a:ext>
            </a:extLst>
          </p:cNvPr>
          <p:cNvSpPr txBox="1">
            <a:spLocks/>
          </p:cNvSpPr>
          <p:nvPr/>
        </p:nvSpPr>
        <p:spPr>
          <a:xfrm rot="10800000" flipV="1">
            <a:off x="6422561" y="4416136"/>
            <a:ext cx="4767006" cy="1266909"/>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10000"/>
              </a:lnSpc>
            </a:pPr>
            <a:r>
              <a:rPr lang="pt-BR" sz="1700" b="1" dirty="0"/>
              <a:t>Dayse Cesar Franco Bernardi</a:t>
            </a:r>
          </a:p>
          <a:p>
            <a:pPr algn="ctr">
              <a:lnSpc>
                <a:spcPct val="110000"/>
              </a:lnSpc>
            </a:pPr>
            <a:r>
              <a:rPr lang="pt-BR" sz="1700" dirty="0"/>
              <a:t>Diretora Presidente do NECA</a:t>
            </a:r>
          </a:p>
        </p:txBody>
      </p:sp>
      <p:pic>
        <p:nvPicPr>
          <p:cNvPr id="7" name="Imagem 6" descr="Texto, Ícone&#10;&#10;Descrição gerada automaticamente">
            <a:extLst>
              <a:ext uri="{FF2B5EF4-FFF2-40B4-BE49-F238E27FC236}">
                <a16:creationId xmlns:a16="http://schemas.microsoft.com/office/drawing/2014/main" id="{8EE5B56A-F34E-860D-1E50-47BD9C32B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169" y="5455026"/>
            <a:ext cx="3949351" cy="987338"/>
          </a:xfrm>
          <a:prstGeom prst="rect">
            <a:avLst/>
          </a:prstGeom>
        </p:spPr>
      </p:pic>
    </p:spTree>
    <p:extLst>
      <p:ext uri="{BB962C8B-B14F-4D97-AF65-F5344CB8AC3E}">
        <p14:creationId xmlns:p14="http://schemas.microsoft.com/office/powerpoint/2010/main" val="8427081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2D884C44-7CDD-43B5-8F1F-3CF2E4355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425666"/>
            <a:ext cx="6095998" cy="3432333"/>
            <a:chOff x="6096002" y="-9073"/>
            <a:chExt cx="6095998" cy="6867073"/>
          </a:xfrm>
        </p:grpSpPr>
        <p:sp>
          <p:nvSpPr>
            <p:cNvPr id="33" name="Rectangle 32">
              <a:extLst>
                <a:ext uri="{FF2B5EF4-FFF2-40B4-BE49-F238E27FC236}">
                  <a16:creationId xmlns:a16="http://schemas.microsoft.com/office/drawing/2014/main" id="{C9DB72BB-BF3A-4B26-B030-A159AEA07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21AAA056-876F-4672-8553-C5D8D7A6B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36" name="Rectangle 35">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9599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D2F75A9-C041-1472-7C1C-356EFFA89B61}"/>
              </a:ext>
            </a:extLst>
          </p:cNvPr>
          <p:cNvSpPr>
            <a:spLocks noGrp="1"/>
          </p:cNvSpPr>
          <p:nvPr>
            <p:ph type="title"/>
          </p:nvPr>
        </p:nvSpPr>
        <p:spPr>
          <a:xfrm>
            <a:off x="484552" y="365125"/>
            <a:ext cx="5022630" cy="2430030"/>
          </a:xfrm>
        </p:spPr>
        <p:txBody>
          <a:bodyPr>
            <a:normAutofit/>
          </a:bodyPr>
          <a:lstStyle/>
          <a:p>
            <a:pPr>
              <a:lnSpc>
                <a:spcPct val="90000"/>
              </a:lnSpc>
            </a:pPr>
            <a:r>
              <a:rPr lang="pt-BR" sz="4200"/>
              <a:t>Violência doméstica e familiar contra a criança e o adolescente </a:t>
            </a:r>
          </a:p>
        </p:txBody>
      </p:sp>
      <p:pic>
        <p:nvPicPr>
          <p:cNvPr id="7" name="Gráfico 6" descr="Início com preenchimento sólido">
            <a:extLst>
              <a:ext uri="{FF2B5EF4-FFF2-40B4-BE49-F238E27FC236}">
                <a16:creationId xmlns:a16="http://schemas.microsoft.com/office/drawing/2014/main" id="{7C03A68E-0142-C586-42C7-CCA101F281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6724" y="329618"/>
            <a:ext cx="2748122" cy="2748122"/>
          </a:xfrm>
          <a:prstGeom prst="rect">
            <a:avLst/>
          </a:prstGeom>
        </p:spPr>
      </p:pic>
      <p:pic>
        <p:nvPicPr>
          <p:cNvPr id="9" name="Gráfico 8" descr="Família com duas crianças com preenchimento sólido">
            <a:extLst>
              <a:ext uri="{FF2B5EF4-FFF2-40B4-BE49-F238E27FC236}">
                <a16:creationId xmlns:a16="http://schemas.microsoft.com/office/drawing/2014/main" id="{67F514BF-01E2-830A-2F2A-CBCAC73F04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2429" y="329618"/>
            <a:ext cx="2748122" cy="2748122"/>
          </a:xfrm>
          <a:prstGeom prst="rect">
            <a:avLst/>
          </a:prstGeom>
        </p:spPr>
      </p:pic>
      <p:sp>
        <p:nvSpPr>
          <p:cNvPr id="3" name="Espaço Reservado para Conteúdo 2">
            <a:extLst>
              <a:ext uri="{FF2B5EF4-FFF2-40B4-BE49-F238E27FC236}">
                <a16:creationId xmlns:a16="http://schemas.microsoft.com/office/drawing/2014/main" id="{FF2A7EA0-D32E-8929-AF92-ADFA9174D3CC}"/>
              </a:ext>
            </a:extLst>
          </p:cNvPr>
          <p:cNvSpPr>
            <a:spLocks noGrp="1"/>
          </p:cNvSpPr>
          <p:nvPr>
            <p:ph idx="1"/>
          </p:nvPr>
        </p:nvSpPr>
        <p:spPr>
          <a:xfrm>
            <a:off x="484552" y="3870613"/>
            <a:ext cx="5022630" cy="2306349"/>
          </a:xfrm>
        </p:spPr>
        <p:txBody>
          <a:bodyPr>
            <a:normAutofit fontScale="85000" lnSpcReduction="10000"/>
          </a:bodyPr>
          <a:lstStyle/>
          <a:p>
            <a:pPr algn="just"/>
            <a:r>
              <a:rPr lang="pt-BR" sz="2400" b="0" i="0" dirty="0">
                <a:effectLst/>
                <a:latin typeface="Arial" panose="020B0604020202020204" pitchFamily="34" charset="0"/>
                <a:cs typeface="Arial" panose="020B0604020202020204" pitchFamily="34" charset="0"/>
              </a:rPr>
              <a:t>Configura violência doméstica e familiar contra a criança e o adolescente qualquer ação ou omissão que lhe cause </a:t>
            </a:r>
            <a:r>
              <a:rPr lang="pt-BR" sz="2400" b="1" i="0" dirty="0">
                <a:effectLst/>
                <a:latin typeface="Arial" panose="020B0604020202020204" pitchFamily="34" charset="0"/>
                <a:cs typeface="Arial" panose="020B0604020202020204" pitchFamily="34" charset="0"/>
              </a:rPr>
              <a:t>morte, lesão, sofrimento físico, sexual, psicológico ou dano patrimonial </a:t>
            </a:r>
            <a:r>
              <a:rPr lang="pt-BR" sz="2400" i="0" dirty="0">
                <a:effectLst/>
                <a:latin typeface="Arial" panose="020B0604020202020204" pitchFamily="34" charset="0"/>
                <a:cs typeface="Arial" panose="020B0604020202020204" pitchFamily="34" charset="0"/>
              </a:rPr>
              <a:t>no âmbito do/da:</a:t>
            </a:r>
          </a:p>
          <a:p>
            <a:endParaRPr lang="pt-BR" dirty="0"/>
          </a:p>
        </p:txBody>
      </p:sp>
      <p:pic>
        <p:nvPicPr>
          <p:cNvPr id="11" name="Gráfico 10" descr="Homem trocando fralda do bebê com preenchimento sólido">
            <a:extLst>
              <a:ext uri="{FF2B5EF4-FFF2-40B4-BE49-F238E27FC236}">
                <a16:creationId xmlns:a16="http://schemas.microsoft.com/office/drawing/2014/main" id="{A2690EF8-C261-1703-16F7-3D7B71734F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3161" y="3976277"/>
            <a:ext cx="2782003" cy="2782003"/>
          </a:xfrm>
          <a:prstGeom prst="rect">
            <a:avLst/>
          </a:prstGeom>
        </p:spPr>
      </p:pic>
      <p:sp>
        <p:nvSpPr>
          <p:cNvPr id="4" name="Espaço Reservado para Rodapé 3">
            <a:extLst>
              <a:ext uri="{FF2B5EF4-FFF2-40B4-BE49-F238E27FC236}">
                <a16:creationId xmlns:a16="http://schemas.microsoft.com/office/drawing/2014/main" id="{C23CECC3-26C9-1C6D-EA17-FFED9D642316}"/>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t>Dayse Bernardi/NECA</a:t>
            </a:r>
          </a:p>
        </p:txBody>
      </p:sp>
      <p:sp>
        <p:nvSpPr>
          <p:cNvPr id="5" name="Espaço Reservado para Número de Slide 4">
            <a:extLst>
              <a:ext uri="{FF2B5EF4-FFF2-40B4-BE49-F238E27FC236}">
                <a16:creationId xmlns:a16="http://schemas.microsoft.com/office/drawing/2014/main" id="{6267AF5E-0895-5073-FC4E-DA7A82075573}"/>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a:pPr>
                <a:spcAft>
                  <a:spcPts val="600"/>
                </a:spcAft>
              </a:pPr>
              <a:t>10</a:t>
            </a:fld>
            <a:endParaRPr lang="en-US" dirty="0"/>
          </a:p>
        </p:txBody>
      </p:sp>
      <p:sp>
        <p:nvSpPr>
          <p:cNvPr id="13" name="CaixaDeTexto 12">
            <a:extLst>
              <a:ext uri="{FF2B5EF4-FFF2-40B4-BE49-F238E27FC236}">
                <a16:creationId xmlns:a16="http://schemas.microsoft.com/office/drawing/2014/main" id="{1D94B50B-5E99-5B44-38D3-E50A216549AD}"/>
              </a:ext>
            </a:extLst>
          </p:cNvPr>
          <p:cNvSpPr txBox="1"/>
          <p:nvPr/>
        </p:nvSpPr>
        <p:spPr>
          <a:xfrm>
            <a:off x="6574970" y="2793157"/>
            <a:ext cx="2195805" cy="923330"/>
          </a:xfrm>
          <a:prstGeom prst="rect">
            <a:avLst/>
          </a:prstGeom>
          <a:noFill/>
          <a:ln>
            <a:solidFill>
              <a:schemeClr val="accent4"/>
            </a:solidFill>
          </a:ln>
        </p:spPr>
        <p:txBody>
          <a:bodyPr wrap="square">
            <a:spAutoFit/>
          </a:bodyPr>
          <a:lstStyle/>
          <a:p>
            <a:pPr algn="ctr"/>
            <a:r>
              <a:rPr lang="pt-BR" b="0" i="0" dirty="0">
                <a:solidFill>
                  <a:srgbClr val="162937"/>
                </a:solidFill>
                <a:effectLst/>
                <a:latin typeface="rawline"/>
              </a:rPr>
              <a:t>domicílio ou da residência da criança e do adolescente</a:t>
            </a:r>
            <a:endParaRPr lang="pt-BR" dirty="0"/>
          </a:p>
        </p:txBody>
      </p:sp>
      <p:sp>
        <p:nvSpPr>
          <p:cNvPr id="15" name="CaixaDeTexto 14">
            <a:extLst>
              <a:ext uri="{FF2B5EF4-FFF2-40B4-BE49-F238E27FC236}">
                <a16:creationId xmlns:a16="http://schemas.microsoft.com/office/drawing/2014/main" id="{7BC5AA69-F407-78CE-E8B9-37A742AAB404}"/>
              </a:ext>
            </a:extLst>
          </p:cNvPr>
          <p:cNvSpPr txBox="1"/>
          <p:nvPr/>
        </p:nvSpPr>
        <p:spPr>
          <a:xfrm>
            <a:off x="9451630" y="2562325"/>
            <a:ext cx="2748122" cy="1815882"/>
          </a:xfrm>
          <a:prstGeom prst="rect">
            <a:avLst/>
          </a:prstGeom>
          <a:noFill/>
          <a:ln>
            <a:solidFill>
              <a:schemeClr val="accent3">
                <a:lumMod val="75000"/>
              </a:schemeClr>
            </a:solidFill>
          </a:ln>
        </p:spPr>
        <p:txBody>
          <a:bodyPr wrap="square">
            <a:spAutoFit/>
          </a:bodyPr>
          <a:lstStyle/>
          <a:p>
            <a:pPr algn="just"/>
            <a:r>
              <a:rPr lang="pt-BR" sz="1600" b="0" i="0" dirty="0">
                <a:solidFill>
                  <a:srgbClr val="162937"/>
                </a:solidFill>
                <a:effectLst/>
                <a:latin typeface="rawline"/>
              </a:rPr>
              <a:t>família, compreendida como a comunidade formada por indivíduos que compõem a família natural, ampliada ou substituta, por laços naturais, por afinidade ou por vontade expressa;</a:t>
            </a:r>
            <a:endParaRPr lang="pt-BR" sz="1600" dirty="0"/>
          </a:p>
        </p:txBody>
      </p:sp>
      <p:sp>
        <p:nvSpPr>
          <p:cNvPr id="21" name="CaixaDeTexto 20">
            <a:extLst>
              <a:ext uri="{FF2B5EF4-FFF2-40B4-BE49-F238E27FC236}">
                <a16:creationId xmlns:a16="http://schemas.microsoft.com/office/drawing/2014/main" id="{417FA101-70E2-5B37-63A2-5E2DC1AD0EDE}"/>
              </a:ext>
            </a:extLst>
          </p:cNvPr>
          <p:cNvSpPr txBox="1"/>
          <p:nvPr/>
        </p:nvSpPr>
        <p:spPr>
          <a:xfrm>
            <a:off x="6521720" y="4378207"/>
            <a:ext cx="2782003" cy="1754326"/>
          </a:xfrm>
          <a:prstGeom prst="rect">
            <a:avLst/>
          </a:prstGeom>
          <a:noFill/>
          <a:ln>
            <a:solidFill>
              <a:schemeClr val="accent5">
                <a:lumMod val="75000"/>
              </a:schemeClr>
            </a:solidFill>
          </a:ln>
        </p:spPr>
        <p:txBody>
          <a:bodyPr wrap="square">
            <a:spAutoFit/>
          </a:bodyPr>
          <a:lstStyle/>
          <a:p>
            <a:r>
              <a:rPr lang="pt-BR" b="0" i="0" dirty="0">
                <a:solidFill>
                  <a:srgbClr val="162937"/>
                </a:solidFill>
                <a:effectLst/>
                <a:latin typeface="rawline"/>
              </a:rPr>
              <a:t>em qualquer relação doméstica e familiar na qual o agressor conviva ou tenha convivido com a vítima, independentemente de coabitação</a:t>
            </a:r>
            <a:endParaRPr lang="pt-BR" dirty="0"/>
          </a:p>
        </p:txBody>
      </p:sp>
    </p:spTree>
    <p:extLst>
      <p:ext uri="{BB962C8B-B14F-4D97-AF65-F5344CB8AC3E}">
        <p14:creationId xmlns:p14="http://schemas.microsoft.com/office/powerpoint/2010/main" val="308080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A2641-621B-EC01-335F-3FCE4B43EF16}"/>
              </a:ext>
            </a:extLst>
          </p:cNvPr>
          <p:cNvSpPr>
            <a:spLocks noGrp="1"/>
          </p:cNvSpPr>
          <p:nvPr>
            <p:ph type="title"/>
          </p:nvPr>
        </p:nvSpPr>
        <p:spPr/>
        <p:txBody>
          <a:bodyPr>
            <a:noAutofit/>
          </a:bodyPr>
          <a:lstStyle/>
          <a:p>
            <a:r>
              <a:rPr lang="pt-BR" sz="4400" dirty="0"/>
              <a:t>A violência doméstica contra crianças e adolescentes:</a:t>
            </a:r>
          </a:p>
        </p:txBody>
      </p:sp>
      <p:sp>
        <p:nvSpPr>
          <p:cNvPr id="3" name="Espaço Reservado para Conteúdo 2">
            <a:extLst>
              <a:ext uri="{FF2B5EF4-FFF2-40B4-BE49-F238E27FC236}">
                <a16:creationId xmlns:a16="http://schemas.microsoft.com/office/drawing/2014/main" id="{6507EB6B-22E0-043B-5AD8-BB17195868BD}"/>
              </a:ext>
            </a:extLst>
          </p:cNvPr>
          <p:cNvSpPr>
            <a:spLocks noGrp="1"/>
          </p:cNvSpPr>
          <p:nvPr>
            <p:ph idx="1"/>
          </p:nvPr>
        </p:nvSpPr>
        <p:spPr/>
        <p:txBody>
          <a:bodyPr>
            <a:normAutofit fontScale="85000" lnSpcReduction="20000"/>
          </a:bodyPr>
          <a:lstStyle/>
          <a:p>
            <a:r>
              <a:rPr lang="pt-BR" dirty="0"/>
              <a:t>- é uma violência interpessoal e intersubjetiva; </a:t>
            </a:r>
          </a:p>
          <a:p>
            <a:r>
              <a:rPr lang="pt-BR" dirty="0"/>
              <a:t>- é um abuso do poder disciplinar e coercitivo dos pais ou responsáveis; </a:t>
            </a:r>
          </a:p>
          <a:p>
            <a:pPr marL="342900" indent="-342900">
              <a:buFontTx/>
              <a:buChar char="-"/>
            </a:pPr>
            <a:r>
              <a:rPr lang="pt-BR" dirty="0"/>
              <a:t>é um processo que pode se prolongar por meses e até anos; </a:t>
            </a:r>
          </a:p>
          <a:p>
            <a:pPr marL="342900" indent="-342900">
              <a:buFontTx/>
              <a:buChar char="-"/>
            </a:pPr>
            <a:r>
              <a:rPr lang="pt-BR" dirty="0"/>
              <a:t>é um processo de completa Objetalização da vítima, reduzindo-a à condição de objeto de maus-tratos;</a:t>
            </a:r>
          </a:p>
          <a:p>
            <a:pPr marL="342900" indent="-342900">
              <a:buFontTx/>
              <a:buChar char="-"/>
            </a:pPr>
            <a:r>
              <a:rPr lang="pt-BR" dirty="0"/>
              <a:t>é uma forma de violação dos direitos essenciais da criança e do adolescente enquanto pessoas e, portanto, uma negação de valores humanos fundamentais como a vida, a liberdade, a segurança; </a:t>
            </a:r>
          </a:p>
          <a:p>
            <a:pPr marL="342900" indent="-342900">
              <a:buFontTx/>
              <a:buChar char="-"/>
            </a:pPr>
            <a:r>
              <a:rPr lang="pt-BR" dirty="0"/>
              <a:t>tem na família sua ecologia privilegiada. </a:t>
            </a:r>
          </a:p>
          <a:p>
            <a:pPr marL="342900" indent="-342900">
              <a:buFontTx/>
              <a:buChar char="-"/>
            </a:pPr>
            <a:r>
              <a:rPr lang="pt-BR" dirty="0"/>
              <a:t>Como esta pertence à esfera do privado, a violência doméstica acaba se revestindo da tradicional característica de sigilo". </a:t>
            </a:r>
          </a:p>
          <a:p>
            <a:r>
              <a:rPr lang="pt-BR" sz="2000" dirty="0"/>
              <a:t>(Azevedo  (1990)</a:t>
            </a:r>
            <a:endParaRPr lang="pt-BR" dirty="0"/>
          </a:p>
        </p:txBody>
      </p:sp>
      <p:sp>
        <p:nvSpPr>
          <p:cNvPr id="4" name="Espaço Reservado para Rodapé 3">
            <a:extLst>
              <a:ext uri="{FF2B5EF4-FFF2-40B4-BE49-F238E27FC236}">
                <a16:creationId xmlns:a16="http://schemas.microsoft.com/office/drawing/2014/main" id="{FDFFE6A6-9D84-4B88-C9B1-8B0AD0D6A9C2}"/>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5817F646-8832-A058-58F5-16B248EFF522}"/>
              </a:ext>
            </a:extLst>
          </p:cNvPr>
          <p:cNvSpPr>
            <a:spLocks noGrp="1"/>
          </p:cNvSpPr>
          <p:nvPr>
            <p:ph type="sldNum" sz="quarter" idx="12"/>
          </p:nvPr>
        </p:nvSpPr>
        <p:spPr/>
        <p:txBody>
          <a:bodyPr/>
          <a:lstStyle/>
          <a:p>
            <a:fld id="{1F646F3F-274D-499B-ABBE-824EB4ABDC3D}" type="slidenum">
              <a:rPr lang="en-US" smtClean="0"/>
              <a:t>11</a:t>
            </a:fld>
            <a:endParaRPr lang="en-US"/>
          </a:p>
        </p:txBody>
      </p:sp>
    </p:spTree>
    <p:extLst>
      <p:ext uri="{BB962C8B-B14F-4D97-AF65-F5344CB8AC3E}">
        <p14:creationId xmlns:p14="http://schemas.microsoft.com/office/powerpoint/2010/main" val="3441608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58B93F-173F-B61B-E2C3-334A7405E16B}"/>
              </a:ext>
            </a:extLst>
          </p:cNvPr>
          <p:cNvSpPr>
            <a:spLocks noGrp="1"/>
          </p:cNvSpPr>
          <p:nvPr>
            <p:ph type="title"/>
          </p:nvPr>
        </p:nvSpPr>
        <p:spPr>
          <a:xfrm>
            <a:off x="251286" y="-323010"/>
            <a:ext cx="5022630" cy="2430030"/>
          </a:xfrm>
        </p:spPr>
        <p:txBody>
          <a:bodyPr>
            <a:normAutofit/>
          </a:bodyPr>
          <a:lstStyle/>
          <a:p>
            <a:pPr>
              <a:lnSpc>
                <a:spcPct val="90000"/>
              </a:lnSpc>
            </a:pPr>
            <a:r>
              <a:rPr lang="pt-BR" sz="2800" b="1" dirty="0">
                <a:latin typeface="Arial" panose="020B0604020202020204" pitchFamily="34" charset="0"/>
              </a:rPr>
              <a:t>LEI Nº 13.431, DE 4 DE ABRIL DE 2017. – Escuta especializada e depoimento especial </a:t>
            </a:r>
            <a:endParaRPr lang="pt-BR" sz="2800" dirty="0"/>
          </a:p>
        </p:txBody>
      </p:sp>
      <p:sp>
        <p:nvSpPr>
          <p:cNvPr id="3" name="Espaço Reservado para Conteúdo 2">
            <a:extLst>
              <a:ext uri="{FF2B5EF4-FFF2-40B4-BE49-F238E27FC236}">
                <a16:creationId xmlns:a16="http://schemas.microsoft.com/office/drawing/2014/main" id="{322F4F68-E2F0-C3D1-731C-E66A640E8D3B}"/>
              </a:ext>
            </a:extLst>
          </p:cNvPr>
          <p:cNvSpPr>
            <a:spLocks noGrp="1"/>
          </p:cNvSpPr>
          <p:nvPr>
            <p:ph idx="1"/>
          </p:nvPr>
        </p:nvSpPr>
        <p:spPr>
          <a:xfrm>
            <a:off x="0" y="2302783"/>
            <a:ext cx="6096000" cy="4418692"/>
          </a:xfrm>
        </p:spPr>
        <p:txBody>
          <a:bodyPr>
            <a:normAutofit fontScale="92500"/>
          </a:bodyPr>
          <a:lstStyle/>
          <a:p>
            <a:pPr algn="just">
              <a:lnSpc>
                <a:spcPct val="110000"/>
              </a:lnSpc>
            </a:pPr>
            <a:r>
              <a:rPr lang="pt-BR" b="0" i="0" dirty="0">
                <a:solidFill>
                  <a:schemeClr val="bg1"/>
                </a:solidFill>
                <a:effectLst/>
                <a:latin typeface="Arial" panose="020B0604020202020204" pitchFamily="34" charset="0"/>
              </a:rPr>
              <a:t>Esta Lei normatiza e organiza:</a:t>
            </a:r>
          </a:p>
          <a:p>
            <a:pPr algn="just">
              <a:lnSpc>
                <a:spcPct val="110000"/>
              </a:lnSpc>
            </a:pPr>
            <a:r>
              <a:rPr lang="pt-BR" dirty="0">
                <a:solidFill>
                  <a:schemeClr val="bg1"/>
                </a:solidFill>
                <a:latin typeface="Arial" panose="020B0604020202020204" pitchFamily="34" charset="0"/>
              </a:rPr>
              <a:t>a).</a:t>
            </a:r>
            <a:r>
              <a:rPr lang="pt-BR" b="0" i="0" dirty="0">
                <a:solidFill>
                  <a:schemeClr val="bg1"/>
                </a:solidFill>
                <a:effectLst/>
                <a:latin typeface="Arial" panose="020B0604020202020204" pitchFamily="34" charset="0"/>
              </a:rPr>
              <a:t> </a:t>
            </a:r>
            <a:r>
              <a:rPr lang="pt-BR" b="1" i="0" dirty="0">
                <a:solidFill>
                  <a:schemeClr val="bg1"/>
                </a:solidFill>
                <a:effectLst/>
                <a:latin typeface="Arial" panose="020B0604020202020204" pitchFamily="34" charset="0"/>
              </a:rPr>
              <a:t>o</a:t>
            </a:r>
            <a:r>
              <a:rPr lang="pt-BR" b="0" i="0" dirty="0">
                <a:solidFill>
                  <a:schemeClr val="bg1"/>
                </a:solidFill>
                <a:effectLst/>
                <a:latin typeface="Arial" panose="020B0604020202020204" pitchFamily="34" charset="0"/>
              </a:rPr>
              <a:t> </a:t>
            </a:r>
            <a:r>
              <a:rPr lang="pt-BR" b="1" i="0" dirty="0">
                <a:solidFill>
                  <a:schemeClr val="bg1"/>
                </a:solidFill>
                <a:effectLst/>
                <a:latin typeface="Arial" panose="020B0604020202020204" pitchFamily="34" charset="0"/>
              </a:rPr>
              <a:t>sistema de garantia de direitos da criança e do adolescente vítima ou testemunha de violência</a:t>
            </a:r>
            <a:r>
              <a:rPr lang="pt-BR" b="0" i="0" dirty="0">
                <a:solidFill>
                  <a:schemeClr val="bg1"/>
                </a:solidFill>
                <a:effectLst/>
                <a:latin typeface="Arial" panose="020B0604020202020204" pitchFamily="34" charset="0"/>
              </a:rPr>
              <a:t>, </a:t>
            </a:r>
          </a:p>
          <a:p>
            <a:pPr algn="just">
              <a:lnSpc>
                <a:spcPct val="110000"/>
              </a:lnSpc>
            </a:pPr>
            <a:r>
              <a:rPr lang="pt-BR" b="1" i="0" dirty="0">
                <a:solidFill>
                  <a:schemeClr val="bg1"/>
                </a:solidFill>
                <a:effectLst/>
                <a:latin typeface="Arial" panose="020B0604020202020204" pitchFamily="34" charset="0"/>
              </a:rPr>
              <a:t>b). cria mecanismos para prevenir e coibir a violência, </a:t>
            </a:r>
            <a:r>
              <a:rPr lang="pt-BR" b="0" i="0" dirty="0">
                <a:solidFill>
                  <a:schemeClr val="bg1"/>
                </a:solidFill>
                <a:effectLst/>
                <a:latin typeface="Arial" panose="020B0604020202020204" pitchFamily="34" charset="0"/>
              </a:rPr>
              <a:t>nos termos do </a:t>
            </a:r>
            <a:r>
              <a:rPr lang="pt-BR" b="0" i="0"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art. 227 da Constituição Federal </a:t>
            </a:r>
            <a:r>
              <a:rPr lang="pt-BR" b="0" i="0" dirty="0">
                <a:solidFill>
                  <a:schemeClr val="bg1"/>
                </a:solidFill>
                <a:effectLst/>
                <a:latin typeface="Arial" panose="020B0604020202020204" pitchFamily="34" charset="0"/>
              </a:rPr>
              <a:t>, da Convenção sobre os Direitos da Criança e seus protocolos adicionais, da Resolução nº 20/2005 do Conselho Econômico e Social das Nações Unidas e de outros diplomas internacionais,</a:t>
            </a:r>
          </a:p>
          <a:p>
            <a:pPr algn="just">
              <a:lnSpc>
                <a:spcPct val="110000"/>
              </a:lnSpc>
            </a:pPr>
            <a:r>
              <a:rPr lang="pt-BR" b="1" dirty="0">
                <a:solidFill>
                  <a:schemeClr val="bg1"/>
                </a:solidFill>
                <a:latin typeface="Arial" panose="020B0604020202020204" pitchFamily="34" charset="0"/>
              </a:rPr>
              <a:t>c). </a:t>
            </a:r>
            <a:r>
              <a:rPr lang="pt-BR" b="1" i="0" dirty="0">
                <a:solidFill>
                  <a:schemeClr val="bg1"/>
                </a:solidFill>
                <a:effectLst/>
                <a:latin typeface="Arial" panose="020B0604020202020204" pitchFamily="34" charset="0"/>
              </a:rPr>
              <a:t>estabelece medidas de assistência e proteção à criança e ao adolescente em situação de violência.</a:t>
            </a:r>
            <a:endParaRPr lang="pt-BR" b="1" dirty="0">
              <a:solidFill>
                <a:schemeClr val="bg1"/>
              </a:solidFill>
            </a:endParaRPr>
          </a:p>
        </p:txBody>
      </p:sp>
      <p:pic>
        <p:nvPicPr>
          <p:cNvPr id="1026" name="Picture 2" descr="EDUBLOG LUSUDAER">
            <a:extLst>
              <a:ext uri="{FF2B5EF4-FFF2-40B4-BE49-F238E27FC236}">
                <a16:creationId xmlns:a16="http://schemas.microsoft.com/office/drawing/2014/main" id="{62E2D842-8675-32DC-B9FE-87E9F0E8D1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05" r="4683" b="-2"/>
          <a:stretch/>
        </p:blipFill>
        <p:spPr bwMode="auto">
          <a:xfrm>
            <a:off x="6189519" y="236073"/>
            <a:ext cx="5448300" cy="6116944"/>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D146498C-CFD5-5D39-A9E2-58E3750C2326}"/>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t>Dayse Bernardi/NECA</a:t>
            </a:r>
          </a:p>
        </p:txBody>
      </p:sp>
      <p:sp>
        <p:nvSpPr>
          <p:cNvPr id="5" name="Espaço Reservado para Número de Slide 4">
            <a:extLst>
              <a:ext uri="{FF2B5EF4-FFF2-40B4-BE49-F238E27FC236}">
                <a16:creationId xmlns:a16="http://schemas.microsoft.com/office/drawing/2014/main" id="{04BC5329-D619-0EC9-2EB9-8EA3D26152FE}"/>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a:pPr>
                <a:spcAft>
                  <a:spcPts val="600"/>
                </a:spcAft>
              </a:pPr>
              <a:t>12</a:t>
            </a:fld>
            <a:endParaRPr lang="en-US"/>
          </a:p>
        </p:txBody>
      </p:sp>
    </p:spTree>
    <p:extLst>
      <p:ext uri="{BB962C8B-B14F-4D97-AF65-F5344CB8AC3E}">
        <p14:creationId xmlns:p14="http://schemas.microsoft.com/office/powerpoint/2010/main" val="34732513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6">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8EF3BD-D075-23C5-11EE-3553C2F6E546}"/>
              </a:ext>
            </a:extLst>
          </p:cNvPr>
          <p:cNvSpPr>
            <a:spLocks noGrp="1"/>
          </p:cNvSpPr>
          <p:nvPr>
            <p:ph type="title"/>
          </p:nvPr>
        </p:nvSpPr>
        <p:spPr>
          <a:xfrm>
            <a:off x="204746" y="0"/>
            <a:ext cx="5022630" cy="2430030"/>
          </a:xfrm>
        </p:spPr>
        <p:txBody>
          <a:bodyPr>
            <a:normAutofit/>
          </a:bodyPr>
          <a:lstStyle/>
          <a:p>
            <a:pPr>
              <a:lnSpc>
                <a:spcPct val="90000"/>
              </a:lnSpc>
            </a:pPr>
            <a:r>
              <a:rPr lang="pt-BR" sz="4800" dirty="0"/>
              <a:t>Políticas integradas e coordenadas </a:t>
            </a:r>
          </a:p>
        </p:txBody>
      </p:sp>
      <p:sp>
        <p:nvSpPr>
          <p:cNvPr id="3" name="Espaço Reservado para Conteúdo 2">
            <a:extLst>
              <a:ext uri="{FF2B5EF4-FFF2-40B4-BE49-F238E27FC236}">
                <a16:creationId xmlns:a16="http://schemas.microsoft.com/office/drawing/2014/main" id="{3EB35F33-552D-03E2-1216-30CD11E762EC}"/>
              </a:ext>
            </a:extLst>
          </p:cNvPr>
          <p:cNvSpPr>
            <a:spLocks noGrp="1"/>
          </p:cNvSpPr>
          <p:nvPr>
            <p:ph idx="1"/>
          </p:nvPr>
        </p:nvSpPr>
        <p:spPr>
          <a:xfrm>
            <a:off x="146221" y="2658630"/>
            <a:ext cx="5639389" cy="3697720"/>
          </a:xfrm>
        </p:spPr>
        <p:txBody>
          <a:bodyPr>
            <a:normAutofit fontScale="85000" lnSpcReduction="10000"/>
          </a:bodyPr>
          <a:lstStyle/>
          <a:p>
            <a:pPr algn="just"/>
            <a:r>
              <a:rPr lang="pt-BR" dirty="0">
                <a:solidFill>
                  <a:schemeClr val="bg1"/>
                </a:solidFill>
                <a:latin typeface="Arial" panose="020B0604020202020204" pitchFamily="34" charset="0"/>
              </a:rPr>
              <a:t>Q</a:t>
            </a:r>
            <a:r>
              <a:rPr lang="pt-BR" b="0" i="0" dirty="0">
                <a:solidFill>
                  <a:schemeClr val="bg1"/>
                </a:solidFill>
                <a:effectLst/>
                <a:latin typeface="Arial" panose="020B0604020202020204" pitchFamily="34" charset="0"/>
              </a:rPr>
              <a:t>ue visem a garantir os direitos humanos da criança e do adolescente no âmbito das relações domésticas, familiares e sociais, para </a:t>
            </a:r>
            <a:r>
              <a:rPr lang="pt-BR" b="1" i="0" dirty="0">
                <a:solidFill>
                  <a:schemeClr val="bg1"/>
                </a:solidFill>
                <a:effectLst/>
                <a:latin typeface="Arial" panose="020B0604020202020204" pitchFamily="34" charset="0"/>
              </a:rPr>
              <a:t>resguardá-los de toda forma de negligência, discriminação, exploração, violência, abuso, crueldade e opressão.</a:t>
            </a:r>
          </a:p>
          <a:p>
            <a:pPr algn="just"/>
            <a:endParaRPr lang="pt-BR" b="1" i="0" dirty="0">
              <a:solidFill>
                <a:schemeClr val="bg1"/>
              </a:solidFill>
              <a:effectLst/>
              <a:latin typeface="Arial" panose="020B0604020202020204" pitchFamily="34" charset="0"/>
            </a:endParaRPr>
          </a:p>
          <a:p>
            <a:pPr algn="just"/>
            <a:r>
              <a:rPr lang="pt-BR" dirty="0">
                <a:solidFill>
                  <a:schemeClr val="bg1"/>
                </a:solidFill>
                <a:latin typeface="Arial" panose="020B0604020202020204" pitchFamily="34" charset="0"/>
              </a:rPr>
              <a:t>Quanto mais organizada , estruturada  e ágil for a rede de proteção, menores serão os impactos e as consequências na vida das crianças,  adolescentes e suas famílias em situação de violência (José Carlos </a:t>
            </a:r>
            <a:r>
              <a:rPr lang="pt-BR" dirty="0" err="1">
                <a:solidFill>
                  <a:schemeClr val="bg1"/>
                </a:solidFill>
                <a:latin typeface="Arial" panose="020B0604020202020204" pitchFamily="34" charset="0"/>
              </a:rPr>
              <a:t>Bimbatte</a:t>
            </a:r>
            <a:r>
              <a:rPr lang="pt-BR" dirty="0">
                <a:solidFill>
                  <a:schemeClr val="bg1"/>
                </a:solidFill>
                <a:latin typeface="Arial" panose="020B0604020202020204" pitchFamily="34" charset="0"/>
              </a:rPr>
              <a:t>).</a:t>
            </a:r>
          </a:p>
          <a:p>
            <a:pPr algn="just"/>
            <a:endParaRPr lang="pt-BR" dirty="0">
              <a:solidFill>
                <a:schemeClr val="bg1"/>
              </a:solidFill>
              <a:latin typeface="Arial" panose="020B0604020202020204" pitchFamily="34" charset="0"/>
            </a:endParaRPr>
          </a:p>
        </p:txBody>
      </p:sp>
      <p:pic>
        <p:nvPicPr>
          <p:cNvPr id="2050" name="Picture 2" descr="Conselho Tutelar de Itanhaém Conselheira Cristina Pires: Como deve ...">
            <a:extLst>
              <a:ext uri="{FF2B5EF4-FFF2-40B4-BE49-F238E27FC236}">
                <a16:creationId xmlns:a16="http://schemas.microsoft.com/office/drawing/2014/main" id="{A4DF8556-F106-1673-641F-9E4A3452E1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0550" y="980642"/>
            <a:ext cx="5126898" cy="4790445"/>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39ABADB1-EA33-00B4-C900-FF691A23DDF8}"/>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t>Dayse Bernardi/NECA</a:t>
            </a:r>
          </a:p>
        </p:txBody>
      </p:sp>
      <p:sp>
        <p:nvSpPr>
          <p:cNvPr id="5" name="Espaço Reservado para Número de Slide 4">
            <a:extLst>
              <a:ext uri="{FF2B5EF4-FFF2-40B4-BE49-F238E27FC236}">
                <a16:creationId xmlns:a16="http://schemas.microsoft.com/office/drawing/2014/main" id="{07E451F5-8863-B2CD-5CCB-063F4CBC2074}"/>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a:pPr>
                <a:spcAft>
                  <a:spcPts val="600"/>
                </a:spcAft>
              </a:pPr>
              <a:t>13</a:t>
            </a:fld>
            <a:endParaRPr lang="en-US"/>
          </a:p>
        </p:txBody>
      </p:sp>
    </p:spTree>
    <p:extLst>
      <p:ext uri="{BB962C8B-B14F-4D97-AF65-F5344CB8AC3E}">
        <p14:creationId xmlns:p14="http://schemas.microsoft.com/office/powerpoint/2010/main" val="30441495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45AC7-22D1-0122-44D0-AAE219F710FE}"/>
              </a:ext>
            </a:extLst>
          </p:cNvPr>
          <p:cNvSpPr>
            <a:spLocks noGrp="1"/>
          </p:cNvSpPr>
          <p:nvPr>
            <p:ph type="title"/>
          </p:nvPr>
        </p:nvSpPr>
        <p:spPr/>
        <p:txBody>
          <a:bodyPr>
            <a:normAutofit fontScale="90000"/>
          </a:bodyPr>
          <a:lstStyle/>
          <a:p>
            <a:r>
              <a:rPr lang="pt-BR" dirty="0"/>
              <a:t>Ciclos de ação articulada pela rede protetiva e o Sistema de Justiça</a:t>
            </a:r>
          </a:p>
        </p:txBody>
      </p:sp>
      <p:graphicFrame>
        <p:nvGraphicFramePr>
          <p:cNvPr id="6" name="Espaço Reservado para Conteúdo 5">
            <a:extLst>
              <a:ext uri="{FF2B5EF4-FFF2-40B4-BE49-F238E27FC236}">
                <a16:creationId xmlns:a16="http://schemas.microsoft.com/office/drawing/2014/main" id="{574BB4D2-6070-1E32-A74D-B5BB56A5EEE3}"/>
              </a:ext>
            </a:extLst>
          </p:cNvPr>
          <p:cNvGraphicFramePr>
            <a:graphicFrameLocks noGrp="1"/>
          </p:cNvGraphicFramePr>
          <p:nvPr>
            <p:ph idx="1"/>
            <p:extLst>
              <p:ext uri="{D42A27DB-BD31-4B8C-83A1-F6EECF244321}">
                <p14:modId xmlns:p14="http://schemas.microsoft.com/office/powerpoint/2010/main" val="3270291428"/>
              </p:ext>
            </p:extLst>
          </p:nvPr>
        </p:nvGraphicFramePr>
        <p:xfrm>
          <a:off x="317241" y="2323322"/>
          <a:ext cx="11213383" cy="4398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Rodapé 3">
            <a:extLst>
              <a:ext uri="{FF2B5EF4-FFF2-40B4-BE49-F238E27FC236}">
                <a16:creationId xmlns:a16="http://schemas.microsoft.com/office/drawing/2014/main" id="{13FFB8D7-6834-FDAD-E8B4-80708C9732D1}"/>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07C238EF-2E12-2096-B83F-8B83FA4979FF}"/>
              </a:ext>
            </a:extLst>
          </p:cNvPr>
          <p:cNvSpPr>
            <a:spLocks noGrp="1"/>
          </p:cNvSpPr>
          <p:nvPr>
            <p:ph type="sldNum" sz="quarter" idx="12"/>
          </p:nvPr>
        </p:nvSpPr>
        <p:spPr/>
        <p:txBody>
          <a:bodyPr/>
          <a:lstStyle/>
          <a:p>
            <a:fld id="{1F646F3F-274D-499B-ABBE-824EB4ABDC3D}" type="slidenum">
              <a:rPr lang="en-US" smtClean="0"/>
              <a:t>14</a:t>
            </a:fld>
            <a:endParaRPr lang="en-US"/>
          </a:p>
        </p:txBody>
      </p:sp>
    </p:spTree>
    <p:extLst>
      <p:ext uri="{BB962C8B-B14F-4D97-AF65-F5344CB8AC3E}">
        <p14:creationId xmlns:p14="http://schemas.microsoft.com/office/powerpoint/2010/main" val="357577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4AF15C8E-093E-4823-A12A-001BAA62B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295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56BF048-1ABD-96F4-00AB-BA6637F54221}"/>
              </a:ext>
            </a:extLst>
          </p:cNvPr>
          <p:cNvSpPr>
            <a:spLocks noGrp="1"/>
          </p:cNvSpPr>
          <p:nvPr>
            <p:ph type="title"/>
          </p:nvPr>
        </p:nvSpPr>
        <p:spPr>
          <a:xfrm>
            <a:off x="484552" y="365125"/>
            <a:ext cx="10869248" cy="1570831"/>
          </a:xfrm>
        </p:spPr>
        <p:txBody>
          <a:bodyPr>
            <a:normAutofit/>
          </a:bodyPr>
          <a:lstStyle/>
          <a:p>
            <a:pPr>
              <a:lnSpc>
                <a:spcPct val="90000"/>
              </a:lnSpc>
            </a:pPr>
            <a:r>
              <a:rPr lang="pt-BR" sz="5000" dirty="0"/>
              <a:t>Sistema de garantia para crianças vítimas e testemunhas de violência</a:t>
            </a:r>
          </a:p>
        </p:txBody>
      </p:sp>
      <p:sp>
        <p:nvSpPr>
          <p:cNvPr id="4" name="Espaço Reservado para Rodapé 3">
            <a:extLst>
              <a:ext uri="{FF2B5EF4-FFF2-40B4-BE49-F238E27FC236}">
                <a16:creationId xmlns:a16="http://schemas.microsoft.com/office/drawing/2014/main" id="{C5D73AF7-C409-00F1-61FA-496581B11B9F}"/>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t>Dayse Bernardi/NECA</a:t>
            </a:r>
          </a:p>
        </p:txBody>
      </p:sp>
      <p:sp>
        <p:nvSpPr>
          <p:cNvPr id="5" name="Espaço Reservado para Número de Slide 4">
            <a:extLst>
              <a:ext uri="{FF2B5EF4-FFF2-40B4-BE49-F238E27FC236}">
                <a16:creationId xmlns:a16="http://schemas.microsoft.com/office/drawing/2014/main" id="{29601DB5-EF58-E349-7175-4B973CDDECF6}"/>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smtClean="0"/>
              <a:pPr>
                <a:spcAft>
                  <a:spcPts val="600"/>
                </a:spcAft>
              </a:pPr>
              <a:t>15</a:t>
            </a:fld>
            <a:endParaRPr lang="en-US"/>
          </a:p>
        </p:txBody>
      </p:sp>
      <p:graphicFrame>
        <p:nvGraphicFramePr>
          <p:cNvPr id="6" name="Espaço Reservado para Conteúdo 5">
            <a:extLst>
              <a:ext uri="{FF2B5EF4-FFF2-40B4-BE49-F238E27FC236}">
                <a16:creationId xmlns:a16="http://schemas.microsoft.com/office/drawing/2014/main" id="{B1839CFE-B0C0-7F94-9B78-A3AC823C0091}"/>
              </a:ext>
            </a:extLst>
          </p:cNvPr>
          <p:cNvGraphicFramePr>
            <a:graphicFrameLocks noGrp="1"/>
          </p:cNvGraphicFramePr>
          <p:nvPr>
            <p:ph idx="1"/>
            <p:extLst>
              <p:ext uri="{D42A27DB-BD31-4B8C-83A1-F6EECF244321}">
                <p14:modId xmlns:p14="http://schemas.microsoft.com/office/powerpoint/2010/main" val="2852648723"/>
              </p:ext>
            </p:extLst>
          </p:nvPr>
        </p:nvGraphicFramePr>
        <p:xfrm>
          <a:off x="427383" y="2713383"/>
          <a:ext cx="11380304" cy="341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260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7C32F-47DC-9BD9-2297-64685CC34AE0}"/>
              </a:ext>
            </a:extLst>
          </p:cNvPr>
          <p:cNvSpPr>
            <a:spLocks noGrp="1"/>
          </p:cNvSpPr>
          <p:nvPr>
            <p:ph type="title"/>
          </p:nvPr>
        </p:nvSpPr>
        <p:spPr/>
        <p:txBody>
          <a:bodyPr>
            <a:normAutofit fontScale="90000"/>
          </a:bodyPr>
          <a:lstStyle/>
          <a:p>
            <a:r>
              <a:rPr lang="pt-BR" dirty="0"/>
              <a:t>MP e a implementação de uma politica pública municipal </a:t>
            </a:r>
          </a:p>
        </p:txBody>
      </p:sp>
      <p:sp>
        <p:nvSpPr>
          <p:cNvPr id="3" name="Espaço Reservado para Conteúdo 2">
            <a:extLst>
              <a:ext uri="{FF2B5EF4-FFF2-40B4-BE49-F238E27FC236}">
                <a16:creationId xmlns:a16="http://schemas.microsoft.com/office/drawing/2014/main" id="{10B25FE1-3865-0E88-5600-3158C7E1835C}"/>
              </a:ext>
            </a:extLst>
          </p:cNvPr>
          <p:cNvSpPr>
            <a:spLocks noGrp="1"/>
          </p:cNvSpPr>
          <p:nvPr>
            <p:ph idx="1"/>
          </p:nvPr>
        </p:nvSpPr>
        <p:spPr>
          <a:xfrm>
            <a:off x="363682" y="2369127"/>
            <a:ext cx="10990118" cy="4197928"/>
          </a:xfrm>
        </p:spPr>
        <p:txBody>
          <a:bodyPr>
            <a:normAutofit fontScale="70000" lnSpcReduction="20000"/>
          </a:bodyPr>
          <a:lstStyle/>
          <a:p>
            <a:pPr marL="457200" indent="-457200" algn="just">
              <a:buAutoNum type="arabicPeriod"/>
            </a:pPr>
            <a:r>
              <a:rPr lang="pt-BR" dirty="0"/>
              <a:t>Buscar a implementação, de uma política pública eficiente voltada a </a:t>
            </a:r>
            <a:r>
              <a:rPr lang="pt-BR" b="1" dirty="0"/>
              <a:t>atender crianças e adolescentes vítimas ou testemunhas de violência, </a:t>
            </a:r>
            <a:r>
              <a:rPr lang="pt-BR" dirty="0"/>
              <a:t>procurando dar efetividade ao contido na citada Lei nº 13.431/2017 e no Decreto nº 9.603/2018, que a regulamentou;</a:t>
            </a:r>
          </a:p>
          <a:p>
            <a:pPr algn="just"/>
            <a:r>
              <a:rPr lang="pt-BR" dirty="0"/>
              <a:t>1.1. Mapeamento e articulação permanente da “rede de proteção” a crianças e adolescentes vítimas ou testemunhas de violência;</a:t>
            </a:r>
          </a:p>
          <a:p>
            <a:pPr algn="just"/>
            <a:r>
              <a:rPr lang="pt-BR" dirty="0"/>
              <a:t>1.2. A </a:t>
            </a:r>
            <a:r>
              <a:rPr lang="pt-BR" b="1" dirty="0"/>
              <a:t>“rede de proteção” </a:t>
            </a:r>
            <a:r>
              <a:rPr lang="pt-BR" dirty="0"/>
              <a:t>a que se refere a Lei nº 13.431/2017 deve ser composta basicamente de órgãos municipais, com os órgãos gestores das políticas de saúde, educação e assistência social, com o Conselho Tutelar, com o Conselho Municipal dos Direitos da Criança e do Adolescente, com os Conselhos Setoriais deliberativos de políticas públicas (sobretudo os de Saúde, Educação e Assistência Social, dadas atribuições dos órgãos que atuam nessas áreas definidas pela Lei nº 13.431/2017), e mesmo a órgãos estaduais, como a Delegacia de Polícia local</a:t>
            </a:r>
          </a:p>
          <a:p>
            <a:pPr algn="just"/>
            <a:r>
              <a:rPr lang="pt-BR" dirty="0"/>
              <a:t>1.3. A rede de proteção precisa ter articulação sistemática, com órgãos e instituições articulados entre si, reunindo-se, definindo procedimentos e ações conjuntas/coordenadas e trocando informações acerca dos casos atendidos, sempre na busca de soluções concretas para os mesmos</a:t>
            </a:r>
          </a:p>
          <a:p>
            <a:pPr algn="just"/>
            <a:r>
              <a:rPr lang="pt-BR" dirty="0"/>
              <a:t>1.4. </a:t>
            </a:r>
            <a:r>
              <a:rPr lang="pt-BR" b="1" dirty="0"/>
              <a:t>A política de atendimento </a:t>
            </a:r>
            <a:r>
              <a:rPr lang="pt-BR" dirty="0"/>
              <a:t>a crianças e adolescentes vítimas ou testemunhas de violência reclama sua permanente interação com órgãos estaduais, notadamente os relativos à Segurança Pública e ao Sistema de Justiça (que inclui o próprio MP na matéria da Infância e Juventude e matéria criminal)</a:t>
            </a:r>
          </a:p>
          <a:p>
            <a:pPr algn="just"/>
            <a:r>
              <a:rPr lang="pt-BR" b="1" dirty="0"/>
              <a:t>1.5. Apuração da própria demanda de atendimento, por espécie (ou categoria) de violência e grau de complexidade </a:t>
            </a:r>
          </a:p>
        </p:txBody>
      </p:sp>
      <p:sp>
        <p:nvSpPr>
          <p:cNvPr id="4" name="Espaço Reservado para Rodapé 3">
            <a:extLst>
              <a:ext uri="{FF2B5EF4-FFF2-40B4-BE49-F238E27FC236}">
                <a16:creationId xmlns:a16="http://schemas.microsoft.com/office/drawing/2014/main" id="{98960BA1-20E5-932F-CC0E-AE98F4096D78}"/>
              </a:ext>
            </a:extLst>
          </p:cNvPr>
          <p:cNvSpPr>
            <a:spLocks noGrp="1"/>
          </p:cNvSpPr>
          <p:nvPr>
            <p:ph type="ftr" sz="quarter" idx="11"/>
          </p:nvPr>
        </p:nvSpPr>
        <p:spPr>
          <a:xfrm>
            <a:off x="4312227" y="6356350"/>
            <a:ext cx="4379017" cy="393267"/>
          </a:xfrm>
        </p:spPr>
        <p:txBody>
          <a:bodyPr/>
          <a:lstStyle/>
          <a:p>
            <a:pPr algn="ctr"/>
            <a:r>
              <a:rPr lang="en-US" dirty="0"/>
              <a:t>Dayse Bernardi/NECA</a:t>
            </a:r>
          </a:p>
        </p:txBody>
      </p:sp>
      <p:sp>
        <p:nvSpPr>
          <p:cNvPr id="5" name="Espaço Reservado para Número de Slide 4">
            <a:extLst>
              <a:ext uri="{FF2B5EF4-FFF2-40B4-BE49-F238E27FC236}">
                <a16:creationId xmlns:a16="http://schemas.microsoft.com/office/drawing/2014/main" id="{5E2B4712-7A8F-3264-E090-FF30BFF55A7E}"/>
              </a:ext>
            </a:extLst>
          </p:cNvPr>
          <p:cNvSpPr>
            <a:spLocks noGrp="1"/>
          </p:cNvSpPr>
          <p:nvPr>
            <p:ph type="sldNum" sz="quarter" idx="12"/>
          </p:nvPr>
        </p:nvSpPr>
        <p:spPr>
          <a:xfrm>
            <a:off x="10713402" y="6356350"/>
            <a:ext cx="1280796" cy="365125"/>
          </a:xfrm>
        </p:spPr>
        <p:txBody>
          <a:bodyPr/>
          <a:lstStyle/>
          <a:p>
            <a:fld id="{1F646F3F-274D-499B-ABBE-824EB4ABDC3D}" type="slidenum">
              <a:rPr lang="en-US" smtClean="0"/>
              <a:t>16</a:t>
            </a:fld>
            <a:endParaRPr lang="en-US"/>
          </a:p>
        </p:txBody>
      </p:sp>
    </p:spTree>
    <p:extLst>
      <p:ext uri="{BB962C8B-B14F-4D97-AF65-F5344CB8AC3E}">
        <p14:creationId xmlns:p14="http://schemas.microsoft.com/office/powerpoint/2010/main" val="258933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A2EBF-70AF-C557-6B13-65753232089A}"/>
              </a:ext>
            </a:extLst>
          </p:cNvPr>
          <p:cNvSpPr>
            <a:spLocks noGrp="1"/>
          </p:cNvSpPr>
          <p:nvPr>
            <p:ph type="title"/>
          </p:nvPr>
        </p:nvSpPr>
        <p:spPr/>
        <p:txBody>
          <a:bodyPr>
            <a:normAutofit fontScale="90000"/>
          </a:bodyPr>
          <a:lstStyle/>
          <a:p>
            <a:r>
              <a:rPr lang="pt-BR" dirty="0"/>
              <a:t>2. Definição dos fluxos e protocolos intersetoriais de atendimento</a:t>
            </a:r>
          </a:p>
        </p:txBody>
      </p:sp>
      <p:sp>
        <p:nvSpPr>
          <p:cNvPr id="3" name="Espaço Reservado para Conteúdo 2">
            <a:extLst>
              <a:ext uri="{FF2B5EF4-FFF2-40B4-BE49-F238E27FC236}">
                <a16:creationId xmlns:a16="http://schemas.microsoft.com/office/drawing/2014/main" id="{1C73DF43-7232-A57E-64F3-CF522BED7C22}"/>
              </a:ext>
            </a:extLst>
          </p:cNvPr>
          <p:cNvSpPr>
            <a:spLocks noGrp="1"/>
          </p:cNvSpPr>
          <p:nvPr>
            <p:ph idx="1"/>
          </p:nvPr>
        </p:nvSpPr>
        <p:spPr/>
        <p:txBody>
          <a:bodyPr>
            <a:normAutofit/>
          </a:bodyPr>
          <a:lstStyle/>
          <a:p>
            <a:r>
              <a:rPr lang="pt-BR" dirty="0"/>
              <a:t>2. A clara definição dos fluxos e protocolos intersetoriais de atendimento, por sinal, é uma das principais atribuições da “rede de proteção”, o que servirá, inclusive, para evitar a “violência institucional”, </a:t>
            </a:r>
          </a:p>
          <a:p>
            <a:r>
              <a:rPr lang="pt-BR" dirty="0"/>
              <a:t>2.1. Definir o órgão (técnico) indicado pela “rede”, que servirá de ponto de partida para uma série de providências tanto na esfera “protetiva” quanto “repressiva” (no que diz respeito ao autor da violência), possa ser efetuada o quanto antes e a qualquer momento, logo após a denúncia, o mesmo dizendo-se em relação às já referidas intervenções de saúde, sobretudo diante da notícia da ocorrência de violência sexual. </a:t>
            </a:r>
          </a:p>
        </p:txBody>
      </p:sp>
      <p:sp>
        <p:nvSpPr>
          <p:cNvPr id="4" name="Espaço Reservado para Rodapé 3">
            <a:extLst>
              <a:ext uri="{FF2B5EF4-FFF2-40B4-BE49-F238E27FC236}">
                <a16:creationId xmlns:a16="http://schemas.microsoft.com/office/drawing/2014/main" id="{EE93AD47-8A2B-3BF4-FFF7-41A6AD236E39}"/>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DD6E1BD7-2E28-1388-F45C-6F859F5449B4}"/>
              </a:ext>
            </a:extLst>
          </p:cNvPr>
          <p:cNvSpPr>
            <a:spLocks noGrp="1"/>
          </p:cNvSpPr>
          <p:nvPr>
            <p:ph type="sldNum" sz="quarter" idx="12"/>
          </p:nvPr>
        </p:nvSpPr>
        <p:spPr/>
        <p:txBody>
          <a:bodyPr/>
          <a:lstStyle/>
          <a:p>
            <a:fld id="{1F646F3F-274D-499B-ABBE-824EB4ABDC3D}" type="slidenum">
              <a:rPr lang="en-US" smtClean="0"/>
              <a:t>17</a:t>
            </a:fld>
            <a:endParaRPr lang="en-US"/>
          </a:p>
        </p:txBody>
      </p:sp>
    </p:spTree>
    <p:extLst>
      <p:ext uri="{BB962C8B-B14F-4D97-AF65-F5344CB8AC3E}">
        <p14:creationId xmlns:p14="http://schemas.microsoft.com/office/powerpoint/2010/main" val="3518918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41F86-6C8B-9422-59AA-420D69454616}"/>
              </a:ext>
            </a:extLst>
          </p:cNvPr>
          <p:cNvSpPr>
            <a:spLocks noGrp="1"/>
          </p:cNvSpPr>
          <p:nvPr>
            <p:ph type="title"/>
          </p:nvPr>
        </p:nvSpPr>
        <p:spPr/>
        <p:txBody>
          <a:bodyPr>
            <a:normAutofit fontScale="90000"/>
          </a:bodyPr>
          <a:lstStyle/>
          <a:p>
            <a:r>
              <a:rPr lang="pt-BR" sz="3600" dirty="0"/>
              <a:t>2 – DO PLANO MUNICIPAL DESTINADO À PREVENÇÃO, AO ENFRENTAMENTO E AO ATENDIMENTO ESPECIALIZADO DE CRIANÇAS E ADOLESCENTES VÍTIMAS DE VIOLÊNCIA </a:t>
            </a:r>
            <a:endParaRPr lang="pt-BR" dirty="0"/>
          </a:p>
        </p:txBody>
      </p:sp>
      <p:sp>
        <p:nvSpPr>
          <p:cNvPr id="3" name="Espaço Reservado para Conteúdo 2">
            <a:extLst>
              <a:ext uri="{FF2B5EF4-FFF2-40B4-BE49-F238E27FC236}">
                <a16:creationId xmlns:a16="http://schemas.microsoft.com/office/drawing/2014/main" id="{825BEC04-5D7D-3BEE-9C27-6156B769C922}"/>
              </a:ext>
            </a:extLst>
          </p:cNvPr>
          <p:cNvSpPr>
            <a:spLocks noGrp="1"/>
          </p:cNvSpPr>
          <p:nvPr>
            <p:ph idx="1"/>
          </p:nvPr>
        </p:nvSpPr>
        <p:spPr/>
        <p:txBody>
          <a:bodyPr/>
          <a:lstStyle/>
          <a:p>
            <a:pPr algn="just"/>
            <a:r>
              <a:rPr lang="pt-BR" dirty="0"/>
              <a:t>2.1. Plano de cunho decenal, que defina metas, prazos e responsabilidades entre os diversos órgãos encarregados do atendimento de crianças e adolescentes vítimas ou testemunhas de violência.</a:t>
            </a:r>
          </a:p>
          <a:p>
            <a:pPr algn="just"/>
            <a:r>
              <a:rPr lang="pt-BR" dirty="0"/>
              <a:t>2.2. Responsabilidade do CMDCA  que </a:t>
            </a:r>
            <a:r>
              <a:rPr lang="pt-BR" dirty="0" err="1"/>
              <a:t>tb</a:t>
            </a:r>
            <a:r>
              <a:rPr lang="pt-BR" dirty="0"/>
              <a:t> deve zelar pelo controle da execução do Plano</a:t>
            </a:r>
          </a:p>
          <a:p>
            <a:pPr algn="just"/>
            <a:r>
              <a:rPr lang="pt-BR" dirty="0"/>
              <a:t>2.3. MP deve acionar o CMDCA para sobre o controle orçamentário para implementação das ações previstas no Plano Municipal </a:t>
            </a:r>
          </a:p>
        </p:txBody>
      </p:sp>
      <p:sp>
        <p:nvSpPr>
          <p:cNvPr id="4" name="Espaço Reservado para Rodapé 3">
            <a:extLst>
              <a:ext uri="{FF2B5EF4-FFF2-40B4-BE49-F238E27FC236}">
                <a16:creationId xmlns:a16="http://schemas.microsoft.com/office/drawing/2014/main" id="{A8D8F03B-8C25-ECE7-8DF3-BFA01EDDDC08}"/>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E3A6DC63-9D85-55CF-5FE8-47A02FB9D8FA}"/>
              </a:ext>
            </a:extLst>
          </p:cNvPr>
          <p:cNvSpPr>
            <a:spLocks noGrp="1"/>
          </p:cNvSpPr>
          <p:nvPr>
            <p:ph type="sldNum" sz="quarter" idx="12"/>
          </p:nvPr>
        </p:nvSpPr>
        <p:spPr/>
        <p:txBody>
          <a:bodyPr/>
          <a:lstStyle/>
          <a:p>
            <a:fld id="{1F646F3F-274D-499B-ABBE-824EB4ABDC3D}" type="slidenum">
              <a:rPr lang="en-US" smtClean="0"/>
              <a:t>18</a:t>
            </a:fld>
            <a:endParaRPr lang="en-US"/>
          </a:p>
        </p:txBody>
      </p:sp>
    </p:spTree>
    <p:extLst>
      <p:ext uri="{BB962C8B-B14F-4D97-AF65-F5344CB8AC3E}">
        <p14:creationId xmlns:p14="http://schemas.microsoft.com/office/powerpoint/2010/main" val="138590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8AA5B0-EA1F-42BB-AE4B-1A06337DD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8111"/>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FD6D7D-8D95-3474-6867-E6DDFDABC3BF}"/>
              </a:ext>
            </a:extLst>
          </p:cNvPr>
          <p:cNvSpPr>
            <a:spLocks noGrp="1"/>
          </p:cNvSpPr>
          <p:nvPr>
            <p:ph type="title"/>
          </p:nvPr>
        </p:nvSpPr>
        <p:spPr>
          <a:xfrm>
            <a:off x="484552" y="4799988"/>
            <a:ext cx="10869248" cy="1506684"/>
          </a:xfrm>
        </p:spPr>
        <p:txBody>
          <a:bodyPr anchor="ctr">
            <a:normAutofit fontScale="90000"/>
          </a:bodyPr>
          <a:lstStyle/>
          <a:p>
            <a:pPr>
              <a:lnSpc>
                <a:spcPct val="90000"/>
              </a:lnSpc>
            </a:pPr>
            <a:r>
              <a:rPr lang="pt-BR" sz="5000" dirty="0"/>
              <a:t>Violência física – a mais frequente e mais naturalizada como forma de educação</a:t>
            </a:r>
          </a:p>
        </p:txBody>
      </p:sp>
      <p:pic>
        <p:nvPicPr>
          <p:cNvPr id="6" name="Imagem 5">
            <a:extLst>
              <a:ext uri="{FF2B5EF4-FFF2-40B4-BE49-F238E27FC236}">
                <a16:creationId xmlns:a16="http://schemas.microsoft.com/office/drawing/2014/main" id="{29697F4B-5DA4-2495-2F18-A93065609D51}"/>
              </a:ext>
            </a:extLst>
          </p:cNvPr>
          <p:cNvPicPr>
            <a:picLocks noChangeAspect="1"/>
          </p:cNvPicPr>
          <p:nvPr/>
        </p:nvPicPr>
        <p:blipFill rotWithShape="1">
          <a:blip r:embed="rId2"/>
          <a:srcRect l="9788" r="-2" b="-2"/>
          <a:stretch/>
        </p:blipFill>
        <p:spPr>
          <a:xfrm>
            <a:off x="20" y="10"/>
            <a:ext cx="6095979" cy="4578101"/>
          </a:xfrm>
          <a:prstGeom prst="rect">
            <a:avLst/>
          </a:prstGeom>
        </p:spPr>
      </p:pic>
      <p:sp>
        <p:nvSpPr>
          <p:cNvPr id="3" name="Espaço Reservado para Conteúdo 2">
            <a:extLst>
              <a:ext uri="{FF2B5EF4-FFF2-40B4-BE49-F238E27FC236}">
                <a16:creationId xmlns:a16="http://schemas.microsoft.com/office/drawing/2014/main" id="{8B8E9C29-74C7-66F1-F45E-9127142863B4}"/>
              </a:ext>
            </a:extLst>
          </p:cNvPr>
          <p:cNvSpPr>
            <a:spLocks noGrp="1"/>
          </p:cNvSpPr>
          <p:nvPr>
            <p:ph idx="1"/>
          </p:nvPr>
        </p:nvSpPr>
        <p:spPr>
          <a:xfrm>
            <a:off x="6096000" y="0"/>
            <a:ext cx="5949779" cy="4799988"/>
          </a:xfrm>
        </p:spPr>
        <p:txBody>
          <a:bodyPr>
            <a:normAutofit/>
          </a:bodyPr>
          <a:lstStyle/>
          <a:p>
            <a:pPr>
              <a:lnSpc>
                <a:spcPct val="110000"/>
              </a:lnSpc>
            </a:pPr>
            <a:r>
              <a:rPr lang="pt-BR" sz="1200" b="1" i="0" dirty="0">
                <a:effectLst/>
                <a:latin typeface="Arial" panose="020B0604020202020204" pitchFamily="34" charset="0"/>
                <a:cs typeface="Arial" panose="020B0604020202020204" pitchFamily="34" charset="0"/>
              </a:rPr>
              <a:t>Violência física </a:t>
            </a:r>
            <a:r>
              <a:rPr lang="pt-BR" sz="1200" b="0" i="0" dirty="0">
                <a:effectLst/>
                <a:latin typeface="Arial" panose="020B0604020202020204" pitchFamily="34" charset="0"/>
                <a:cs typeface="Arial" panose="020B0604020202020204" pitchFamily="34" charset="0"/>
              </a:rPr>
              <a:t>– entendida como a ação infligida à criança ou ao adolescente que ofenda sua integridade ou saúde corporal ou que lhe cause sofrimento físico;</a:t>
            </a:r>
          </a:p>
          <a:p>
            <a:pPr>
              <a:lnSpc>
                <a:spcPct val="110000"/>
              </a:lnSpc>
            </a:pPr>
            <a:r>
              <a:rPr lang="pt-BR" sz="1200" b="1" dirty="0">
                <a:latin typeface="Arial" panose="020B0604020202020204" pitchFamily="34" charset="0"/>
                <a:cs typeface="Arial" panose="020B0604020202020204" pitchFamily="34" charset="0"/>
              </a:rPr>
              <a:t>Consiste em qualquer tipo de agressão ao físico da criança ou adolescente com ou sem o uso de objetos. </a:t>
            </a:r>
          </a:p>
          <a:p>
            <a:pPr>
              <a:lnSpc>
                <a:spcPct val="110000"/>
              </a:lnSpc>
            </a:pPr>
            <a:r>
              <a:rPr lang="pt-BR" sz="1200" b="1" dirty="0">
                <a:latin typeface="Arial" panose="020B0604020202020204" pitchFamily="34" charset="0"/>
                <a:cs typeface="Arial" panose="020B0604020202020204" pitchFamily="34" charset="0"/>
              </a:rPr>
              <a:t>A violência física, além de danos físicos temporais, pode prejudicar o desenvolvimento orgânico e cerebral dos jovens, bem como ser letal.</a:t>
            </a:r>
          </a:p>
          <a:p>
            <a:pPr>
              <a:lnSpc>
                <a:spcPct val="110000"/>
              </a:lnSpc>
            </a:pPr>
            <a:r>
              <a:rPr lang="pt-BR" sz="1200" b="1" dirty="0">
                <a:latin typeface="Arial" panose="020B0604020202020204" pitchFamily="34" charset="0"/>
                <a:cs typeface="Arial" panose="020B0604020202020204" pitchFamily="34" charset="0"/>
              </a:rPr>
              <a:t>Além de violar direitos, práticas de maus-tratos têm efeitos nocivos que podem se prolongar no tempo – por isso a importância de sua identificação, denúncia e prevenção. </a:t>
            </a:r>
          </a:p>
          <a:p>
            <a:pPr>
              <a:lnSpc>
                <a:spcPct val="110000"/>
              </a:lnSpc>
            </a:pPr>
            <a:r>
              <a:rPr lang="pt-BR" sz="1200" b="1" dirty="0">
                <a:latin typeface="Arial" panose="020B0604020202020204" pitchFamily="34" charset="0"/>
                <a:cs typeface="Arial" panose="020B0604020202020204" pitchFamily="34" charset="0"/>
              </a:rPr>
              <a:t>Entre as consequências das formas de violência e da negligência estão atrasos no desenvolvimento afetivo e outras sequelas psicoemocionais.</a:t>
            </a:r>
          </a:p>
          <a:p>
            <a:pPr>
              <a:lnSpc>
                <a:spcPct val="110000"/>
              </a:lnSpc>
            </a:pPr>
            <a:r>
              <a:rPr lang="pt-BR" sz="1200" b="1" dirty="0">
                <a:latin typeface="Arial" panose="020B0604020202020204" pitchFamily="34" charset="0"/>
                <a:cs typeface="Arial" panose="020B0604020202020204" pitchFamily="34" charset="0"/>
              </a:rPr>
              <a:t> “Elas podem resultar em adultos socialmente passivos, emocionalmente insensíveis, com dificuldade de confiar e estabelecer relacionamentos e com ambivalência afetiva”, </a:t>
            </a:r>
          </a:p>
          <a:p>
            <a:pPr>
              <a:lnSpc>
                <a:spcPct val="110000"/>
              </a:lnSpc>
            </a:pPr>
            <a:r>
              <a:rPr lang="pt-BR" sz="1200" b="1" dirty="0">
                <a:latin typeface="Arial" panose="020B0604020202020204" pitchFamily="34" charset="0"/>
                <a:cs typeface="Arial" panose="020B0604020202020204" pitchFamily="34" charset="0"/>
              </a:rPr>
              <a:t>As vítimas têm maior tendência à depressão, fora casos extremos que terminam com a morte do jovem.</a:t>
            </a:r>
          </a:p>
        </p:txBody>
      </p:sp>
      <p:sp>
        <p:nvSpPr>
          <p:cNvPr id="4" name="Espaço Reservado para Rodapé 3">
            <a:extLst>
              <a:ext uri="{FF2B5EF4-FFF2-40B4-BE49-F238E27FC236}">
                <a16:creationId xmlns:a16="http://schemas.microsoft.com/office/drawing/2014/main" id="{E06E80EB-3BE0-26CE-81E2-3D4B66565A92}"/>
              </a:ext>
            </a:extLst>
          </p:cNvPr>
          <p:cNvSpPr>
            <a:spLocks noGrp="1"/>
          </p:cNvSpPr>
          <p:nvPr>
            <p:ph type="ftr" sz="quarter" idx="11"/>
          </p:nvPr>
        </p:nvSpPr>
        <p:spPr>
          <a:xfrm>
            <a:off x="6270162" y="6356350"/>
            <a:ext cx="4114800" cy="365125"/>
          </a:xfrm>
        </p:spPr>
        <p:txBody>
          <a:bodyPr anchor="ctr">
            <a:normAutofit/>
          </a:bodyPr>
          <a:lstStyle/>
          <a:p>
            <a:pPr>
              <a:spcAft>
                <a:spcPts val="600"/>
              </a:spcAft>
            </a:pPr>
            <a:r>
              <a:rPr lang="en-US">
                <a:solidFill>
                  <a:schemeClr val="bg1">
                    <a:alpha val="80000"/>
                  </a:schemeClr>
                </a:solidFill>
              </a:rPr>
              <a:t>Dayse Bernardi/NECA</a:t>
            </a:r>
          </a:p>
        </p:txBody>
      </p:sp>
      <p:sp>
        <p:nvSpPr>
          <p:cNvPr id="5" name="Espaço Reservado para Número de Slide 4">
            <a:extLst>
              <a:ext uri="{FF2B5EF4-FFF2-40B4-BE49-F238E27FC236}">
                <a16:creationId xmlns:a16="http://schemas.microsoft.com/office/drawing/2014/main" id="{FE779AD2-45E2-3CD1-2A4D-45137915AE23}"/>
              </a:ext>
            </a:extLst>
          </p:cNvPr>
          <p:cNvSpPr>
            <a:spLocks noGrp="1"/>
          </p:cNvSpPr>
          <p:nvPr>
            <p:ph type="sldNum" sz="quarter" idx="12"/>
          </p:nvPr>
        </p:nvSpPr>
        <p:spPr>
          <a:xfrm>
            <a:off x="10764983" y="6356350"/>
            <a:ext cx="1280796" cy="365125"/>
          </a:xfrm>
        </p:spPr>
        <p:txBody>
          <a:bodyPr anchor="ctr">
            <a:normAutofit/>
          </a:bodyPr>
          <a:lstStyle/>
          <a:p>
            <a:pPr>
              <a:spcAft>
                <a:spcPts val="600"/>
              </a:spcAft>
            </a:pPr>
            <a:fld id="{1F646F3F-274D-499B-ABBE-824EB4ABDC3D}" type="slidenum">
              <a:rPr lang="en-US">
                <a:solidFill>
                  <a:schemeClr val="bg1">
                    <a:alpha val="80000"/>
                  </a:schemeClr>
                </a:solidFill>
              </a:rPr>
              <a:pPr>
                <a:spcAft>
                  <a:spcPts val="600"/>
                </a:spcAft>
              </a:pPr>
              <a:t>19</a:t>
            </a:fld>
            <a:endParaRPr lang="en-US">
              <a:solidFill>
                <a:schemeClr val="bg1">
                  <a:alpha val="80000"/>
                </a:schemeClr>
              </a:solidFill>
            </a:endParaRPr>
          </a:p>
        </p:txBody>
      </p:sp>
    </p:spTree>
    <p:extLst>
      <p:ext uri="{BB962C8B-B14F-4D97-AF65-F5344CB8AC3E}">
        <p14:creationId xmlns:p14="http://schemas.microsoft.com/office/powerpoint/2010/main" val="2387281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5">
            <a:extLst>
              <a:ext uri="{FF2B5EF4-FFF2-40B4-BE49-F238E27FC236}">
                <a16:creationId xmlns:a16="http://schemas.microsoft.com/office/drawing/2014/main" id="{E1E86DD3-9AF2-A887-8FBF-2A091F3D374A}"/>
              </a:ext>
            </a:extLst>
          </p:cNvPr>
          <p:cNvSpPr>
            <a:spLocks noGrp="1"/>
          </p:cNvSpPr>
          <p:nvPr>
            <p:ph type="title"/>
          </p:nvPr>
        </p:nvSpPr>
        <p:spPr>
          <a:xfrm>
            <a:off x="484552" y="365125"/>
            <a:ext cx="5022630" cy="2430030"/>
          </a:xfrm>
        </p:spPr>
        <p:txBody>
          <a:bodyPr>
            <a:normAutofit/>
          </a:bodyPr>
          <a:lstStyle/>
          <a:p>
            <a:pPr>
              <a:lnSpc>
                <a:spcPct val="90000"/>
              </a:lnSpc>
            </a:pPr>
            <a:r>
              <a:rPr lang="pt-BR" sz="3400"/>
              <a:t>Painel 3 - Violência doméstica e familiar: Impactos psicológicos no desenvolvimento infantojuvenil. </a:t>
            </a:r>
          </a:p>
        </p:txBody>
      </p:sp>
      <p:sp>
        <p:nvSpPr>
          <p:cNvPr id="7" name="Espaço Reservado para Conteúdo 6">
            <a:extLst>
              <a:ext uri="{FF2B5EF4-FFF2-40B4-BE49-F238E27FC236}">
                <a16:creationId xmlns:a16="http://schemas.microsoft.com/office/drawing/2014/main" id="{C35277C8-B4B4-8406-7A15-1A9D201D8A52}"/>
              </a:ext>
            </a:extLst>
          </p:cNvPr>
          <p:cNvSpPr>
            <a:spLocks noGrp="1"/>
          </p:cNvSpPr>
          <p:nvPr>
            <p:ph idx="1"/>
          </p:nvPr>
        </p:nvSpPr>
        <p:spPr>
          <a:xfrm>
            <a:off x="0" y="3429001"/>
            <a:ext cx="6083644" cy="3148780"/>
          </a:xfrm>
        </p:spPr>
        <p:txBody>
          <a:bodyPr>
            <a:normAutofit fontScale="92500" lnSpcReduction="10000"/>
          </a:bodyPr>
          <a:lstStyle/>
          <a:p>
            <a:pPr>
              <a:lnSpc>
                <a:spcPct val="110000"/>
              </a:lnSpc>
            </a:pPr>
            <a:r>
              <a:rPr lang="pt-BR" sz="1600" b="1" dirty="0"/>
              <a:t>Para onde vou quando o som da terra me atingir?</a:t>
            </a:r>
          </a:p>
          <a:p>
            <a:pPr>
              <a:lnSpc>
                <a:spcPct val="110000"/>
              </a:lnSpc>
            </a:pPr>
            <a:r>
              <a:rPr lang="pt-BR" sz="1600" b="1" dirty="0"/>
              <a:t>Quando o chão se abrir sobre minhas pernas e eu não sentir que posso voar?</a:t>
            </a:r>
          </a:p>
          <a:p>
            <a:pPr>
              <a:lnSpc>
                <a:spcPct val="110000"/>
              </a:lnSpc>
            </a:pPr>
            <a:r>
              <a:rPr lang="pt-BR" sz="1600" b="1" dirty="0"/>
              <a:t>Quando o que eu falo ninguém escuta e eu não entendo o que todo mundo me pergunta?</a:t>
            </a:r>
          </a:p>
          <a:p>
            <a:pPr>
              <a:lnSpc>
                <a:spcPct val="110000"/>
              </a:lnSpc>
            </a:pPr>
            <a:r>
              <a:rPr lang="pt-BR" sz="1600" b="1" dirty="0"/>
              <a:t>Quando não tenho adultos de confiança?</a:t>
            </a:r>
          </a:p>
          <a:p>
            <a:pPr>
              <a:lnSpc>
                <a:spcPct val="110000"/>
              </a:lnSpc>
            </a:pPr>
            <a:r>
              <a:rPr lang="pt-BR" sz="1600" b="1" dirty="0"/>
              <a:t>Quando o banho não tira o cheiro, a água não limpa e eu continuo me sentir suja?</a:t>
            </a:r>
          </a:p>
          <a:p>
            <a:pPr>
              <a:lnSpc>
                <a:spcPct val="110000"/>
              </a:lnSpc>
            </a:pPr>
            <a:r>
              <a:rPr lang="pt-BR" sz="1600" b="1" dirty="0"/>
              <a:t>Quando todos me olham e ninguém me vê?</a:t>
            </a:r>
          </a:p>
          <a:p>
            <a:pPr>
              <a:lnSpc>
                <a:spcPct val="110000"/>
              </a:lnSpc>
            </a:pPr>
            <a:r>
              <a:rPr lang="pt-BR" sz="1600" b="1" dirty="0"/>
              <a:t>Quando a minha dor não doe nos outros?</a:t>
            </a:r>
          </a:p>
          <a:p>
            <a:pPr>
              <a:lnSpc>
                <a:spcPct val="110000"/>
              </a:lnSpc>
            </a:pPr>
            <a:endParaRPr lang="pt-BR" sz="1000" dirty="0"/>
          </a:p>
        </p:txBody>
      </p:sp>
      <p:pic>
        <p:nvPicPr>
          <p:cNvPr id="8" name="Imagem 7">
            <a:extLst>
              <a:ext uri="{FF2B5EF4-FFF2-40B4-BE49-F238E27FC236}">
                <a16:creationId xmlns:a16="http://schemas.microsoft.com/office/drawing/2014/main" id="{F7BCA85F-A1CD-D313-C108-A45A611FEAE9}"/>
              </a:ext>
            </a:extLst>
          </p:cNvPr>
          <p:cNvPicPr>
            <a:picLocks noChangeAspect="1"/>
          </p:cNvPicPr>
          <p:nvPr/>
        </p:nvPicPr>
        <p:blipFill rotWithShape="1">
          <a:blip r:embed="rId2"/>
          <a:srcRect t="29268" r="2" b="2"/>
          <a:stretch/>
        </p:blipFill>
        <p:spPr>
          <a:xfrm>
            <a:off x="6083644" y="10"/>
            <a:ext cx="6108356" cy="6857990"/>
          </a:xfrm>
          <a:prstGeom prst="rect">
            <a:avLst/>
          </a:prstGeom>
        </p:spPr>
      </p:pic>
      <p:sp>
        <p:nvSpPr>
          <p:cNvPr id="4" name="Espaço Reservado para Rodapé 3">
            <a:extLst>
              <a:ext uri="{FF2B5EF4-FFF2-40B4-BE49-F238E27FC236}">
                <a16:creationId xmlns:a16="http://schemas.microsoft.com/office/drawing/2014/main" id="{FED2DC8D-4A66-9934-5411-4826AAD27F5C}"/>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solidFill>
                  <a:srgbClr val="FFFFFF"/>
                </a:solidFill>
              </a:rPr>
              <a:t>Dayse Bernardi/NECA</a:t>
            </a:r>
          </a:p>
        </p:txBody>
      </p:sp>
      <p:sp>
        <p:nvSpPr>
          <p:cNvPr id="5" name="Espaço Reservado para Número de Slide 4">
            <a:extLst>
              <a:ext uri="{FF2B5EF4-FFF2-40B4-BE49-F238E27FC236}">
                <a16:creationId xmlns:a16="http://schemas.microsoft.com/office/drawing/2014/main" id="{2C587AD4-3962-38CD-9CE6-073369036EF6}"/>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847655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275" name="Rectangle 11270">
            <a:extLst>
              <a:ext uri="{FF2B5EF4-FFF2-40B4-BE49-F238E27FC236}">
                <a16:creationId xmlns:a16="http://schemas.microsoft.com/office/drawing/2014/main" id="{6FF8DE50-7A65-4407-ADF1-2CD17A91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Rectangle 11272">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AF21FC-F8C3-59F1-5B52-435C0957E32F}"/>
              </a:ext>
            </a:extLst>
          </p:cNvPr>
          <p:cNvSpPr>
            <a:spLocks noGrp="1"/>
          </p:cNvSpPr>
          <p:nvPr>
            <p:ph type="title"/>
          </p:nvPr>
        </p:nvSpPr>
        <p:spPr>
          <a:xfrm>
            <a:off x="484552" y="365125"/>
            <a:ext cx="10869248" cy="1530910"/>
          </a:xfrm>
        </p:spPr>
        <p:txBody>
          <a:bodyPr>
            <a:normAutofit/>
          </a:bodyPr>
          <a:lstStyle/>
          <a:p>
            <a:pPr>
              <a:lnSpc>
                <a:spcPct val="90000"/>
              </a:lnSpc>
            </a:pPr>
            <a:r>
              <a:rPr lang="pt-BR" sz="5000">
                <a:latin typeface="Arial" panose="020B0604020202020204" pitchFamily="34" charset="0"/>
              </a:rPr>
              <a:t>V</a:t>
            </a:r>
            <a:r>
              <a:rPr lang="pt-BR" sz="5000" b="0" i="0">
                <a:effectLst/>
                <a:latin typeface="Arial" panose="020B0604020202020204" pitchFamily="34" charset="0"/>
              </a:rPr>
              <a:t>iolência psicológica ou emocional</a:t>
            </a:r>
            <a:br>
              <a:rPr lang="pt-BR" sz="5000"/>
            </a:br>
            <a:endParaRPr lang="pt-BR" sz="5000"/>
          </a:p>
        </p:txBody>
      </p:sp>
      <p:sp>
        <p:nvSpPr>
          <p:cNvPr id="3" name="Espaço Reservado para Conteúdo 2">
            <a:extLst>
              <a:ext uri="{FF2B5EF4-FFF2-40B4-BE49-F238E27FC236}">
                <a16:creationId xmlns:a16="http://schemas.microsoft.com/office/drawing/2014/main" id="{59B4DB7B-9072-910A-0645-E8787298F38A}"/>
              </a:ext>
            </a:extLst>
          </p:cNvPr>
          <p:cNvSpPr>
            <a:spLocks noGrp="1"/>
          </p:cNvSpPr>
          <p:nvPr>
            <p:ph idx="1"/>
          </p:nvPr>
        </p:nvSpPr>
        <p:spPr>
          <a:xfrm>
            <a:off x="484552" y="2645014"/>
            <a:ext cx="5367608" cy="3531949"/>
          </a:xfrm>
        </p:spPr>
        <p:txBody>
          <a:bodyPr>
            <a:normAutofit fontScale="92500" lnSpcReduction="10000"/>
          </a:bodyPr>
          <a:lstStyle/>
          <a:p>
            <a:pPr algn="just">
              <a:lnSpc>
                <a:spcPct val="110000"/>
              </a:lnSpc>
            </a:pPr>
            <a:r>
              <a:rPr lang="pt-BR" sz="1400" b="0" i="0" dirty="0">
                <a:effectLst/>
                <a:latin typeface="Arial" panose="020B0604020202020204" pitchFamily="34" charset="0"/>
              </a:rPr>
              <a:t>a) </a:t>
            </a:r>
            <a:r>
              <a:rPr lang="pt-BR" sz="1400" b="1" i="0" dirty="0">
                <a:effectLst/>
                <a:latin typeface="Arial" panose="020B0604020202020204" pitchFamily="34" charset="0"/>
              </a:rPr>
              <a:t>qualquer conduta de discriminação, depreciação ou desrespeito </a:t>
            </a:r>
            <a:r>
              <a:rPr lang="pt-BR" sz="1400" b="0" i="0" dirty="0">
                <a:effectLst/>
                <a:latin typeface="Arial" panose="020B0604020202020204" pitchFamily="34" charset="0"/>
              </a:rPr>
              <a:t>em relação à criança ou ao adolescente mediante ameaça, constrangimento, humilhação, manipulação, isolamento, agressão verbal e xingamento, ridicularização, indiferença, exploração ou intimidação sistemática ( </a:t>
            </a:r>
            <a:r>
              <a:rPr lang="pt-BR" sz="1400" b="1" i="0" dirty="0">
                <a:effectLst/>
                <a:latin typeface="Arial" panose="020B0604020202020204" pitchFamily="34" charset="0"/>
              </a:rPr>
              <a:t>bullying </a:t>
            </a:r>
            <a:r>
              <a:rPr lang="pt-BR" sz="1400" b="0" i="0" dirty="0">
                <a:effectLst/>
                <a:latin typeface="Arial" panose="020B0604020202020204" pitchFamily="34" charset="0"/>
              </a:rPr>
              <a:t>) que possa comprometer seu desenvolvimento psíquico ou emocional;</a:t>
            </a:r>
          </a:p>
          <a:p>
            <a:pPr algn="just">
              <a:lnSpc>
                <a:spcPct val="110000"/>
              </a:lnSpc>
            </a:pPr>
            <a:r>
              <a:rPr lang="pt-BR" sz="1400" b="0" i="0" dirty="0">
                <a:effectLst/>
                <a:latin typeface="Arial" panose="020B0604020202020204" pitchFamily="34" charset="0"/>
              </a:rPr>
              <a:t>b</a:t>
            </a:r>
            <a:r>
              <a:rPr lang="pt-BR" sz="1400" b="1" i="0" dirty="0">
                <a:effectLst/>
                <a:latin typeface="Arial" panose="020B0604020202020204" pitchFamily="34" charset="0"/>
              </a:rPr>
              <a:t>) o ato de alienação parental, </a:t>
            </a:r>
            <a:r>
              <a:rPr lang="pt-BR" sz="1400" b="0" i="0" dirty="0">
                <a:effectLst/>
                <a:latin typeface="Arial" panose="020B0604020202020204" pitchFamily="34" charset="0"/>
              </a:rPr>
              <a:t>assim entendido como a interferência na formação psicológica da criança ou do adolescente, promovida ou induzida por um dos genitores, pelos avós ou por quem os tenha sob sua autoridade, guarda ou vigilância, que leve ao repúdio de genitor ou que cause prejuízo ao estabelecimento ou à manutenção de vínculo com este;</a:t>
            </a:r>
          </a:p>
          <a:p>
            <a:pPr algn="just">
              <a:lnSpc>
                <a:spcPct val="110000"/>
              </a:lnSpc>
            </a:pPr>
            <a:r>
              <a:rPr lang="pt-BR" sz="1400" b="0" i="0" dirty="0">
                <a:effectLst/>
                <a:latin typeface="Arial" panose="020B0604020202020204" pitchFamily="34" charset="0"/>
              </a:rPr>
              <a:t>c) </a:t>
            </a:r>
            <a:r>
              <a:rPr lang="pt-BR" sz="1400" b="1" i="0" dirty="0">
                <a:effectLst/>
                <a:latin typeface="Arial" panose="020B0604020202020204" pitchFamily="34" charset="0"/>
              </a:rPr>
              <a:t>qualquer conduta que exponha a criança ou o adolescente, direta ou indiretamente, a crime violento </a:t>
            </a:r>
            <a:r>
              <a:rPr lang="pt-BR" sz="1400" b="0" i="0" dirty="0">
                <a:effectLst/>
                <a:latin typeface="Arial" panose="020B0604020202020204" pitchFamily="34" charset="0"/>
              </a:rPr>
              <a:t>contra membro de sua família ou de sua rede de apoio, independentemente do ambiente em que cometido, particularmente quando isto a torna testemunha;</a:t>
            </a:r>
          </a:p>
          <a:p>
            <a:pPr>
              <a:lnSpc>
                <a:spcPct val="110000"/>
              </a:lnSpc>
            </a:pPr>
            <a:endParaRPr lang="pt-BR" sz="1100" dirty="0"/>
          </a:p>
        </p:txBody>
      </p:sp>
      <p:pic>
        <p:nvPicPr>
          <p:cNvPr id="11266" name="Picture 2" descr="Portfólio do Fotógrafo - Dreamstime">
            <a:extLst>
              <a:ext uri="{FF2B5EF4-FFF2-40B4-BE49-F238E27FC236}">
                <a16:creationId xmlns:a16="http://schemas.microsoft.com/office/drawing/2014/main" id="{0A086EFC-FC5E-6288-24CB-F49DB9EC89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27" b="9073"/>
          <a:stretch/>
        </p:blipFill>
        <p:spPr bwMode="auto">
          <a:xfrm>
            <a:off x="6095997" y="2016255"/>
            <a:ext cx="6447041" cy="4841745"/>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9186DAE3-B2D1-FD87-B514-F96E12B0465F}"/>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solidFill>
                  <a:srgbClr val="FFFFFF"/>
                </a:solidFill>
              </a:rPr>
              <a:t>Dayse Bernardi/NECA</a:t>
            </a:r>
          </a:p>
        </p:txBody>
      </p:sp>
      <p:sp>
        <p:nvSpPr>
          <p:cNvPr id="5" name="Espaço Reservado para Número de Slide 4">
            <a:extLst>
              <a:ext uri="{FF2B5EF4-FFF2-40B4-BE49-F238E27FC236}">
                <a16:creationId xmlns:a16="http://schemas.microsoft.com/office/drawing/2014/main" id="{C229075C-7B44-0C6B-A467-D64E8BA7179F}"/>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a:solidFill>
                  <a:srgbClr val="FFFFFF"/>
                </a:solidFill>
              </a:rPr>
              <a:pPr>
                <a:spcAft>
                  <a:spcPts val="600"/>
                </a:spcAft>
              </a:pPr>
              <a:t>20</a:t>
            </a:fld>
            <a:endParaRPr lang="en-US">
              <a:solidFill>
                <a:srgbClr val="FFFFFF"/>
              </a:solidFill>
            </a:endParaRPr>
          </a:p>
        </p:txBody>
      </p:sp>
    </p:spTree>
    <p:extLst>
      <p:ext uri="{BB962C8B-B14F-4D97-AF65-F5344CB8AC3E}">
        <p14:creationId xmlns:p14="http://schemas.microsoft.com/office/powerpoint/2010/main" val="4120839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5368">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ED42DA-9554-1FA2-40AE-D7A4D4516564}"/>
              </a:ext>
            </a:extLst>
          </p:cNvPr>
          <p:cNvSpPr>
            <a:spLocks noGrp="1"/>
          </p:cNvSpPr>
          <p:nvPr>
            <p:ph type="title"/>
          </p:nvPr>
        </p:nvSpPr>
        <p:spPr>
          <a:xfrm>
            <a:off x="484552" y="365125"/>
            <a:ext cx="5022630" cy="2430030"/>
          </a:xfrm>
        </p:spPr>
        <p:txBody>
          <a:bodyPr>
            <a:normAutofit/>
          </a:bodyPr>
          <a:lstStyle/>
          <a:p>
            <a:r>
              <a:rPr lang="pt-BR" dirty="0"/>
              <a:t>Trabalho infantil </a:t>
            </a:r>
          </a:p>
        </p:txBody>
      </p:sp>
      <p:sp>
        <p:nvSpPr>
          <p:cNvPr id="3" name="Espaço Reservado para Conteúdo 2">
            <a:extLst>
              <a:ext uri="{FF2B5EF4-FFF2-40B4-BE49-F238E27FC236}">
                <a16:creationId xmlns:a16="http://schemas.microsoft.com/office/drawing/2014/main" id="{DB796A0C-5DA9-256B-32AF-2C26CB4655F2}"/>
              </a:ext>
            </a:extLst>
          </p:cNvPr>
          <p:cNvSpPr>
            <a:spLocks noGrp="1"/>
          </p:cNvSpPr>
          <p:nvPr>
            <p:ph idx="1"/>
          </p:nvPr>
        </p:nvSpPr>
        <p:spPr>
          <a:xfrm>
            <a:off x="484552" y="3054927"/>
            <a:ext cx="5022630" cy="3122036"/>
          </a:xfrm>
        </p:spPr>
        <p:txBody>
          <a:bodyPr>
            <a:normAutofit/>
          </a:bodyPr>
          <a:lstStyle/>
          <a:p>
            <a:r>
              <a:rPr lang="pt-BR">
                <a:solidFill>
                  <a:schemeClr val="bg1"/>
                </a:solidFill>
              </a:rPr>
              <a:t> Trabalho Infantil: este tipo de violência tem sido atribuído à condição de pobreza em que vivem suas famílias, que necessitam da participação dos filhos para complementar a renda familiar, resultando no processo de vitimação.</a:t>
            </a:r>
          </a:p>
        </p:txBody>
      </p:sp>
      <p:pic>
        <p:nvPicPr>
          <p:cNvPr id="15362" name="Picture 2" descr="Cristãos kids | Artesanía biblica, Escuela dominical para niños ...">
            <a:extLst>
              <a:ext uri="{FF2B5EF4-FFF2-40B4-BE49-F238E27FC236}">
                <a16:creationId xmlns:a16="http://schemas.microsoft.com/office/drawing/2014/main" id="{E2E5252C-1630-5ACE-5090-F2EF66386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4" r="5528"/>
          <a:stretch/>
        </p:blipFill>
        <p:spPr bwMode="auto">
          <a:xfrm>
            <a:off x="6083644" y="10"/>
            <a:ext cx="6108356"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D843A474-DDBF-A8CF-6B17-040E3F08814B}"/>
              </a:ext>
            </a:extLst>
          </p:cNvPr>
          <p:cNvSpPr>
            <a:spLocks noGrp="1"/>
          </p:cNvSpPr>
          <p:nvPr>
            <p:ph type="ftr" sz="quarter" idx="11"/>
          </p:nvPr>
        </p:nvSpPr>
        <p:spPr>
          <a:xfrm>
            <a:off x="6270162"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AFA3A405-98B6-F261-37F6-61438F2FC63E}"/>
              </a:ext>
            </a:extLst>
          </p:cNvPr>
          <p:cNvSpPr>
            <a:spLocks noGrp="1"/>
          </p:cNvSpPr>
          <p:nvPr>
            <p:ph type="sldNum" sz="quarter" idx="12"/>
          </p:nvPr>
        </p:nvSpPr>
        <p:spPr>
          <a:xfrm>
            <a:off x="10764983" y="6356350"/>
            <a:ext cx="1280796"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F646F3F-274D-499B-ABBE-824EB4ABDC3D}" type="slidenum">
              <a:rPr kumimoji="0" lang="en-US" b="0" i="0" u="none" strike="noStrike" kern="1200" cap="none" spc="0" normalizeH="0" baseline="0" noProof="0">
                <a:ln>
                  <a:noFill/>
                </a:ln>
                <a:solidFill>
                  <a:srgbClr val="FFFFFF"/>
                </a:solidFill>
                <a:effectLst/>
                <a:uLnTx/>
                <a:uFillTx/>
                <a:latin typeface="Avenir Next LT Pro"/>
                <a:ea typeface="+mn-ea"/>
                <a:cs typeface="+mn-cs"/>
              </a:rPr>
              <a:pPr marL="0" marR="0" lvl="0" indent="0" defTabSz="914400" rtl="0" eaLnBrk="1" fontAlgn="auto" latinLnBrk="0" hangingPunct="1">
                <a:spcBef>
                  <a:spcPts val="0"/>
                </a:spcBef>
                <a:spcAft>
                  <a:spcPts val="600"/>
                </a:spcAft>
                <a:buClrTx/>
                <a:buSzTx/>
                <a:buFontTx/>
                <a:buNone/>
                <a:tabLst/>
                <a:defRPr/>
              </a:pPr>
              <a:t>21</a:t>
            </a:fld>
            <a:endParaRPr kumimoji="0" lang="en-US"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5165661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5F943-8980-81E3-D4D4-3F725F330270}"/>
              </a:ext>
            </a:extLst>
          </p:cNvPr>
          <p:cNvSpPr>
            <a:spLocks noGrp="1"/>
          </p:cNvSpPr>
          <p:nvPr>
            <p:ph type="title"/>
          </p:nvPr>
        </p:nvSpPr>
        <p:spPr/>
        <p:txBody>
          <a:bodyPr/>
          <a:lstStyle/>
          <a:p>
            <a:r>
              <a:rPr lang="pt-BR" dirty="0"/>
              <a:t>Negligencia </a:t>
            </a:r>
          </a:p>
        </p:txBody>
      </p:sp>
      <p:sp>
        <p:nvSpPr>
          <p:cNvPr id="3" name="Espaço Reservado para Conteúdo 2">
            <a:extLst>
              <a:ext uri="{FF2B5EF4-FFF2-40B4-BE49-F238E27FC236}">
                <a16:creationId xmlns:a16="http://schemas.microsoft.com/office/drawing/2014/main" id="{93975CBB-D73C-5032-6670-50E2A2F27260}"/>
              </a:ext>
            </a:extLst>
          </p:cNvPr>
          <p:cNvSpPr>
            <a:spLocks noGrp="1"/>
          </p:cNvSpPr>
          <p:nvPr>
            <p:ph idx="1"/>
          </p:nvPr>
        </p:nvSpPr>
        <p:spPr/>
        <p:txBody>
          <a:bodyPr>
            <a:normAutofit fontScale="85000" lnSpcReduction="10000"/>
          </a:bodyPr>
          <a:lstStyle/>
          <a:p>
            <a:pPr algn="just"/>
            <a:r>
              <a:rPr lang="pt-BR" dirty="0"/>
              <a:t>Essa violência se manifesta pela ausência dos cuidados físicos, emocionais e sociais, dos pais ou responsáveis, quando tendo condições efetivas de cuidar não o fazem. Há casos em que a ocorrência se dá em função da condição de desassistência de que a família é vítima.</a:t>
            </a:r>
          </a:p>
          <a:p>
            <a:pPr algn="just"/>
            <a:endParaRPr lang="pt-BR" dirty="0"/>
          </a:p>
          <a:p>
            <a:pPr algn="just"/>
            <a:r>
              <a:rPr lang="pt-BR" dirty="0"/>
              <a:t>Também pode expressar um desleixo proposital infligido em que a criança ou o adolescente são mal cuidados ou não recebem os cuidados necessários às boas condições de seu desenvolvimento físico, moral, cognitivo, psicológico, afetivo e educacional. </a:t>
            </a:r>
          </a:p>
          <a:p>
            <a:pPr algn="just"/>
            <a:r>
              <a:rPr lang="pt-BR" dirty="0"/>
              <a:t>O conceito exige atenção, pois, a maioria dos acolhimentos de crianças e adolescentes é justificada pelo motivo de Negligencia, sem que se apresentem evidencias e critérios objetivos que demostrem haver intencionalidade da ausência dos cuidados básicos e fundamentais pela família. </a:t>
            </a:r>
          </a:p>
        </p:txBody>
      </p:sp>
      <p:sp>
        <p:nvSpPr>
          <p:cNvPr id="4" name="Espaço Reservado para Rodapé 3">
            <a:extLst>
              <a:ext uri="{FF2B5EF4-FFF2-40B4-BE49-F238E27FC236}">
                <a16:creationId xmlns:a16="http://schemas.microsoft.com/office/drawing/2014/main" id="{F11A40B1-1DAA-481A-0290-1D70D1E4E1FC}"/>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9BA46448-38E9-F4F6-F8C1-4A41752F8C57}"/>
              </a:ext>
            </a:extLst>
          </p:cNvPr>
          <p:cNvSpPr>
            <a:spLocks noGrp="1"/>
          </p:cNvSpPr>
          <p:nvPr>
            <p:ph type="sldNum" sz="quarter" idx="12"/>
          </p:nvPr>
        </p:nvSpPr>
        <p:spPr/>
        <p:txBody>
          <a:bodyPr/>
          <a:lstStyle/>
          <a:p>
            <a:fld id="{1F646F3F-274D-499B-ABBE-824EB4ABDC3D}" type="slidenum">
              <a:rPr lang="en-US" smtClean="0"/>
              <a:t>22</a:t>
            </a:fld>
            <a:endParaRPr lang="en-US"/>
          </a:p>
        </p:txBody>
      </p:sp>
    </p:spTree>
    <p:extLst>
      <p:ext uri="{BB962C8B-B14F-4D97-AF65-F5344CB8AC3E}">
        <p14:creationId xmlns:p14="http://schemas.microsoft.com/office/powerpoint/2010/main" val="2126067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8A2FCF07-6918-45A6-B28F-1025FEBA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4338" name="Picture 2" descr="Como a violência doméstica afeta as crianças e as deixa agressivas e ...">
            <a:extLst>
              <a:ext uri="{FF2B5EF4-FFF2-40B4-BE49-F238E27FC236}">
                <a16:creationId xmlns:a16="http://schemas.microsoft.com/office/drawing/2014/main" id="{FE9A00AD-FB34-6CDA-9174-66C137B5184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87"/>
          <a:stretch/>
        </p:blipFill>
        <p:spPr bwMode="auto">
          <a:xfrm>
            <a:off x="20" y="10"/>
            <a:ext cx="12191980" cy="6861323"/>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F62658A3-AA83-0356-4A44-5655E66320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A9621207-1388-5D1C-2001-5F111669A7C7}"/>
              </a:ext>
            </a:extLst>
          </p:cNvPr>
          <p:cNvSpPr>
            <a:spLocks noGrp="1"/>
          </p:cNvSpPr>
          <p:nvPr>
            <p:ph type="sldNum" sz="quarter" idx="12"/>
          </p:nvPr>
        </p:nvSpPr>
        <p:spPr>
          <a:xfrm>
            <a:off x="10764983" y="6356350"/>
            <a:ext cx="128079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F646F3F-274D-499B-ABBE-824EB4ABDC3D}" type="slidenum">
              <a:rPr kumimoji="0" lang="en-US" sz="90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9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7266916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8AA5B0-EA1F-42BB-AE4B-1A06337DD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8111"/>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BF743B-0E32-DA67-9E33-91323523C0C8}"/>
              </a:ext>
            </a:extLst>
          </p:cNvPr>
          <p:cNvSpPr>
            <a:spLocks noGrp="1"/>
          </p:cNvSpPr>
          <p:nvPr>
            <p:ph type="title"/>
          </p:nvPr>
        </p:nvSpPr>
        <p:spPr>
          <a:xfrm>
            <a:off x="484552" y="4799988"/>
            <a:ext cx="10869248" cy="1506684"/>
          </a:xfrm>
        </p:spPr>
        <p:txBody>
          <a:bodyPr anchor="ctr">
            <a:normAutofit/>
          </a:bodyPr>
          <a:lstStyle/>
          <a:p>
            <a:r>
              <a:rPr lang="pt-BR" dirty="0"/>
              <a:t>Violência sexual:</a:t>
            </a:r>
          </a:p>
        </p:txBody>
      </p:sp>
      <p:pic>
        <p:nvPicPr>
          <p:cNvPr id="6" name="Picture 2" descr="Texto sobre foto de menina&#10;&#10;Descrição gerada automaticamente com confiança baixa">
            <a:extLst>
              <a:ext uri="{FF2B5EF4-FFF2-40B4-BE49-F238E27FC236}">
                <a16:creationId xmlns:a16="http://schemas.microsoft.com/office/drawing/2014/main" id="{C2A6D259-6809-6701-B092-D11E101CF8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50" b="12450"/>
          <a:stretch/>
        </p:blipFill>
        <p:spPr bwMode="auto">
          <a:xfrm>
            <a:off x="21" y="10"/>
            <a:ext cx="6095979" cy="45781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9D04300D-780D-1BD9-5392-D10E54CC179A}"/>
              </a:ext>
            </a:extLst>
          </p:cNvPr>
          <p:cNvSpPr>
            <a:spLocks noGrp="1"/>
          </p:cNvSpPr>
          <p:nvPr>
            <p:ph idx="1"/>
          </p:nvPr>
        </p:nvSpPr>
        <p:spPr>
          <a:xfrm>
            <a:off x="6531318" y="136525"/>
            <a:ext cx="5374543" cy="4305061"/>
          </a:xfrm>
        </p:spPr>
        <p:txBody>
          <a:bodyPr>
            <a:normAutofit lnSpcReduction="10000"/>
          </a:bodyPr>
          <a:lstStyle/>
          <a:p>
            <a:pPr algn="just">
              <a:lnSpc>
                <a:spcPct val="110000"/>
              </a:lnSpc>
            </a:pPr>
            <a:r>
              <a:rPr lang="pt-BR" sz="1200" b="1" i="0" dirty="0">
                <a:effectLst/>
                <a:latin typeface="Arial" panose="020B0604020202020204" pitchFamily="34" charset="0"/>
              </a:rPr>
              <a:t>III - violência sexual</a:t>
            </a:r>
            <a:r>
              <a:rPr lang="pt-BR" sz="1200" b="0" i="0" dirty="0">
                <a:effectLst/>
                <a:latin typeface="Arial" panose="020B0604020202020204" pitchFamily="34" charset="0"/>
              </a:rPr>
              <a:t>, entendida como qualquer conduta que constranja a criança ou o adolescente </a:t>
            </a:r>
            <a:r>
              <a:rPr lang="pt-BR" sz="1200" b="1" i="0" dirty="0">
                <a:effectLst/>
                <a:latin typeface="Arial" panose="020B0604020202020204" pitchFamily="34" charset="0"/>
              </a:rPr>
              <a:t>a praticar ou presenciar </a:t>
            </a:r>
            <a:r>
              <a:rPr lang="pt-BR" sz="1200" b="0" i="0" dirty="0">
                <a:effectLst/>
                <a:latin typeface="Arial" panose="020B0604020202020204" pitchFamily="34" charset="0"/>
              </a:rPr>
              <a:t>conjunção carnal ou qualquer outro ato libidinoso, inclusive exposição do corpo em foto ou vídeo por meio eletrônico ou não, que compreenda:</a:t>
            </a:r>
          </a:p>
          <a:p>
            <a:pPr algn="just">
              <a:lnSpc>
                <a:spcPct val="110000"/>
              </a:lnSpc>
            </a:pPr>
            <a:r>
              <a:rPr lang="pt-BR" sz="1200" b="1" i="0" dirty="0">
                <a:effectLst/>
                <a:latin typeface="Arial" panose="020B0604020202020204" pitchFamily="34" charset="0"/>
              </a:rPr>
              <a:t>a) abuso sexual</a:t>
            </a:r>
            <a:r>
              <a:rPr lang="pt-BR" sz="1200" b="0" i="0" dirty="0">
                <a:effectLst/>
                <a:latin typeface="Arial" panose="020B0604020202020204" pitchFamily="34" charset="0"/>
              </a:rPr>
              <a:t>, entendido como toda ação que se utiliza da criança ou do adolescente para fins sexuais, seja conjunção carnal ou outro ato libidinoso, realizado de modo presencial ou por meio eletrônico, para estimulação sexual do agente ou de terceiro;</a:t>
            </a:r>
          </a:p>
          <a:p>
            <a:pPr algn="just">
              <a:lnSpc>
                <a:spcPct val="110000"/>
              </a:lnSpc>
            </a:pPr>
            <a:r>
              <a:rPr lang="pt-BR" sz="1200" b="1" i="0" dirty="0">
                <a:effectLst/>
                <a:latin typeface="Arial" panose="020B0604020202020204" pitchFamily="34" charset="0"/>
              </a:rPr>
              <a:t>b) exploração sexual comercial, </a:t>
            </a:r>
            <a:r>
              <a:rPr lang="pt-BR" sz="1200" b="0" i="0" dirty="0">
                <a:effectLst/>
                <a:latin typeface="Arial" panose="020B0604020202020204" pitchFamily="34" charset="0"/>
              </a:rPr>
              <a:t>entendida como o uso da criança ou do adolescente em atividade sexual em troca de remuneração ou qualquer outra forma de compensação, de forma independente ou sob patrocínio, apoio ou incentivo de terceiro, seja de modo presencial ou por meio eletrônico;</a:t>
            </a:r>
          </a:p>
          <a:p>
            <a:pPr algn="just">
              <a:lnSpc>
                <a:spcPct val="110000"/>
              </a:lnSpc>
            </a:pPr>
            <a:r>
              <a:rPr lang="pt-BR" sz="1200" b="1" i="0" dirty="0">
                <a:effectLst/>
                <a:latin typeface="Arial" panose="020B0604020202020204" pitchFamily="34" charset="0"/>
              </a:rPr>
              <a:t>c) tráfico de pessoas, </a:t>
            </a:r>
            <a:r>
              <a:rPr lang="pt-BR" sz="1200" b="0" i="0" dirty="0">
                <a:effectLst/>
                <a:latin typeface="Arial" panose="020B0604020202020204" pitchFamily="34" charset="0"/>
              </a:rPr>
              <a:t>entendido como o recrutamento, o transporte, a transferência, o alojamento ou o acolhimento da criança ou do adolescente, dentro do território nacional ou para o estrangeiro, com o fim de exploração sexual, mediante ameaça, uso de força ou outra forma de coação, rapto, fraude, engano, abuso de autoridade, aproveitamento de situação de vulnerabilidade ou entrega ou aceitação de pagamento, entre os casos previstos na legislação;</a:t>
            </a:r>
          </a:p>
          <a:p>
            <a:pPr>
              <a:lnSpc>
                <a:spcPct val="110000"/>
              </a:lnSpc>
            </a:pPr>
            <a:endParaRPr lang="pt-BR" sz="1000" dirty="0"/>
          </a:p>
        </p:txBody>
      </p:sp>
      <p:sp>
        <p:nvSpPr>
          <p:cNvPr id="4" name="Espaço Reservado para Rodapé 3">
            <a:extLst>
              <a:ext uri="{FF2B5EF4-FFF2-40B4-BE49-F238E27FC236}">
                <a16:creationId xmlns:a16="http://schemas.microsoft.com/office/drawing/2014/main" id="{376333B5-AA3F-B60A-5E29-ED2280F7F983}"/>
              </a:ext>
            </a:extLst>
          </p:cNvPr>
          <p:cNvSpPr>
            <a:spLocks noGrp="1"/>
          </p:cNvSpPr>
          <p:nvPr>
            <p:ph type="ftr" sz="quarter" idx="11"/>
          </p:nvPr>
        </p:nvSpPr>
        <p:spPr>
          <a:xfrm>
            <a:off x="6270162" y="6356350"/>
            <a:ext cx="4114800" cy="365125"/>
          </a:xfrm>
        </p:spPr>
        <p:txBody>
          <a:bodyPr anchor="ctr">
            <a:normAutofit/>
          </a:bodyPr>
          <a:lstStyle/>
          <a:p>
            <a:pPr>
              <a:spcAft>
                <a:spcPts val="600"/>
              </a:spcAft>
            </a:pPr>
            <a:r>
              <a:rPr lang="en-US">
                <a:solidFill>
                  <a:schemeClr val="bg1">
                    <a:alpha val="80000"/>
                  </a:schemeClr>
                </a:solidFill>
              </a:rPr>
              <a:t>Dayse Bernardi/NECA</a:t>
            </a:r>
          </a:p>
        </p:txBody>
      </p:sp>
      <p:sp>
        <p:nvSpPr>
          <p:cNvPr id="5" name="Espaço Reservado para Número de Slide 4">
            <a:extLst>
              <a:ext uri="{FF2B5EF4-FFF2-40B4-BE49-F238E27FC236}">
                <a16:creationId xmlns:a16="http://schemas.microsoft.com/office/drawing/2014/main" id="{BF703449-584E-0E83-EB69-90B6E9685B3E}"/>
              </a:ext>
            </a:extLst>
          </p:cNvPr>
          <p:cNvSpPr>
            <a:spLocks noGrp="1"/>
          </p:cNvSpPr>
          <p:nvPr>
            <p:ph type="sldNum" sz="quarter" idx="12"/>
          </p:nvPr>
        </p:nvSpPr>
        <p:spPr>
          <a:xfrm>
            <a:off x="10764983" y="6356350"/>
            <a:ext cx="1280796" cy="365125"/>
          </a:xfrm>
        </p:spPr>
        <p:txBody>
          <a:bodyPr anchor="ctr">
            <a:normAutofit/>
          </a:bodyPr>
          <a:lstStyle/>
          <a:p>
            <a:pPr>
              <a:spcAft>
                <a:spcPts val="600"/>
              </a:spcAft>
            </a:pPr>
            <a:fld id="{1F646F3F-274D-499B-ABBE-824EB4ABDC3D}" type="slidenum">
              <a:rPr lang="en-US">
                <a:solidFill>
                  <a:schemeClr val="bg1">
                    <a:alpha val="80000"/>
                  </a:schemeClr>
                </a:solidFill>
              </a:rPr>
              <a:pPr>
                <a:spcAft>
                  <a:spcPts val="600"/>
                </a:spcAft>
              </a:pPr>
              <a:t>24</a:t>
            </a:fld>
            <a:endParaRPr lang="en-US">
              <a:solidFill>
                <a:schemeClr val="bg1">
                  <a:alpha val="80000"/>
                </a:schemeClr>
              </a:solidFill>
            </a:endParaRPr>
          </a:p>
        </p:txBody>
      </p:sp>
    </p:spTree>
    <p:extLst>
      <p:ext uri="{BB962C8B-B14F-4D97-AF65-F5344CB8AC3E}">
        <p14:creationId xmlns:p14="http://schemas.microsoft.com/office/powerpoint/2010/main" val="13292349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49" name="Rectangle 10248">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69E75B-7A19-E659-9724-3D88E5BEF083}"/>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3200" dirty="0" err="1"/>
              <a:t>Violência</a:t>
            </a:r>
            <a:r>
              <a:rPr lang="en-US" sz="3200" dirty="0"/>
              <a:t> sexual </a:t>
            </a:r>
            <a:r>
              <a:rPr lang="en-US" sz="3200" dirty="0" err="1"/>
              <a:t>intrafamiliar</a:t>
            </a:r>
            <a:r>
              <a:rPr lang="en-US" sz="3200" dirty="0"/>
              <a:t> </a:t>
            </a:r>
            <a:r>
              <a:rPr lang="en-US" sz="3200" dirty="0" err="1"/>
              <a:t>ou</a:t>
            </a:r>
            <a:r>
              <a:rPr lang="en-US" sz="3200" dirty="0"/>
              <a:t> </a:t>
            </a:r>
            <a:r>
              <a:rPr lang="en-US" sz="3200" dirty="0" err="1"/>
              <a:t>doméstica</a:t>
            </a:r>
            <a:endParaRPr lang="en-US" sz="3200" dirty="0"/>
          </a:p>
        </p:txBody>
      </p:sp>
      <p:pic>
        <p:nvPicPr>
          <p:cNvPr id="10242" name="Picture 2" descr="Violência sexual contra crianças e adolescentes ainda é tabu – Notícias">
            <a:extLst>
              <a:ext uri="{FF2B5EF4-FFF2-40B4-BE49-F238E27FC236}">
                <a16:creationId xmlns:a16="http://schemas.microsoft.com/office/drawing/2014/main" id="{16AD25D9-39A4-15F6-4A45-22B4DD13BF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910"/>
          <a:stretch/>
        </p:blipFill>
        <p:spPr bwMode="auto">
          <a:xfrm>
            <a:off x="3047998" y="10"/>
            <a:ext cx="9144002"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A1FF0EF3-46C6-CC50-A8FD-5FBD40E3A69F}"/>
              </a:ext>
            </a:extLst>
          </p:cNvPr>
          <p:cNvSpPr>
            <a:spLocks noGrp="1"/>
          </p:cNvSpPr>
          <p:nvPr>
            <p:ph type="ftr" sz="quarter" idx="11"/>
          </p:nvPr>
        </p:nvSpPr>
        <p:spPr>
          <a:xfrm>
            <a:off x="6270162"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Dayse Bernardi/NECA</a:t>
            </a:r>
          </a:p>
        </p:txBody>
      </p:sp>
      <p:sp>
        <p:nvSpPr>
          <p:cNvPr id="5" name="Espaço Reservado para Número de Slide 4">
            <a:extLst>
              <a:ext uri="{FF2B5EF4-FFF2-40B4-BE49-F238E27FC236}">
                <a16:creationId xmlns:a16="http://schemas.microsoft.com/office/drawing/2014/main" id="{FC1DA2CA-0D61-D451-EDFC-CE65AB2F0B2A}"/>
              </a:ext>
            </a:extLst>
          </p:cNvPr>
          <p:cNvSpPr>
            <a:spLocks noGrp="1"/>
          </p:cNvSpPr>
          <p:nvPr>
            <p:ph type="sldNum" sz="quarter" idx="12"/>
          </p:nvPr>
        </p:nvSpPr>
        <p:spPr>
          <a:xfrm>
            <a:off x="10764983" y="6356350"/>
            <a:ext cx="1280796" cy="365125"/>
          </a:xfrm>
        </p:spPr>
        <p:txBody>
          <a:bodyPr vert="horz" lIns="91440" tIns="45720" rIns="91440" bIns="45720" rtlCol="0" anchor="ctr">
            <a:normAutofit/>
          </a:bodyPr>
          <a:lstStyle/>
          <a:p>
            <a:pPr>
              <a:spcAft>
                <a:spcPts val="600"/>
              </a:spcAft>
            </a:pPr>
            <a:fld id="{1F646F3F-274D-499B-ABBE-824EB4ABDC3D}" type="slidenum">
              <a:rPr lang="en-US">
                <a:solidFill>
                  <a:srgbClr val="FFFFFF"/>
                </a:solidFill>
              </a:rPr>
              <a:pPr>
                <a:spcAft>
                  <a:spcPts val="600"/>
                </a:spcAft>
              </a:pPr>
              <a:t>25</a:t>
            </a:fld>
            <a:endParaRPr lang="en-US">
              <a:solidFill>
                <a:srgbClr val="FFFFFF"/>
              </a:solidFill>
            </a:endParaRPr>
          </a:p>
        </p:txBody>
      </p:sp>
    </p:spTree>
    <p:extLst>
      <p:ext uri="{BB962C8B-B14F-4D97-AF65-F5344CB8AC3E}">
        <p14:creationId xmlns:p14="http://schemas.microsoft.com/office/powerpoint/2010/main" val="3631439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60F76A-7E17-6532-3F5F-C5F9E0AFBCCA}"/>
              </a:ext>
            </a:extLst>
          </p:cNvPr>
          <p:cNvSpPr>
            <a:spLocks noGrp="1"/>
          </p:cNvSpPr>
          <p:nvPr>
            <p:ph type="title"/>
          </p:nvPr>
        </p:nvSpPr>
        <p:spPr/>
        <p:txBody>
          <a:bodyPr>
            <a:normAutofit fontScale="90000"/>
          </a:bodyPr>
          <a:lstStyle/>
          <a:p>
            <a:r>
              <a:rPr lang="pt-BR" dirty="0"/>
              <a:t>Vitimas de estupro de vulnerável de 0 a 19 anos</a:t>
            </a:r>
          </a:p>
        </p:txBody>
      </p:sp>
      <p:sp>
        <p:nvSpPr>
          <p:cNvPr id="6" name="Espaço Reservado para Texto 5">
            <a:extLst>
              <a:ext uri="{FF2B5EF4-FFF2-40B4-BE49-F238E27FC236}">
                <a16:creationId xmlns:a16="http://schemas.microsoft.com/office/drawing/2014/main" id="{72A626CD-F719-5D13-B697-5E6463923EE7}"/>
              </a:ext>
            </a:extLst>
          </p:cNvPr>
          <p:cNvSpPr>
            <a:spLocks noGrp="1"/>
          </p:cNvSpPr>
          <p:nvPr>
            <p:ph type="body" idx="1"/>
          </p:nvPr>
        </p:nvSpPr>
        <p:spPr>
          <a:xfrm>
            <a:off x="563552" y="2436473"/>
            <a:ext cx="5279283" cy="428647"/>
          </a:xfrm>
          <a:solidFill>
            <a:schemeClr val="accent3">
              <a:lumMod val="60000"/>
              <a:lumOff val="40000"/>
            </a:schemeClr>
          </a:solidFill>
        </p:spPr>
        <p:txBody>
          <a:bodyPr>
            <a:normAutofit fontScale="92500" lnSpcReduction="20000"/>
          </a:bodyPr>
          <a:lstStyle/>
          <a:p>
            <a:pPr algn="ctr"/>
            <a:r>
              <a:rPr lang="pt-BR" b="1" dirty="0"/>
              <a:t>Faixa etária </a:t>
            </a:r>
          </a:p>
        </p:txBody>
      </p:sp>
      <p:sp>
        <p:nvSpPr>
          <p:cNvPr id="3" name="Espaço Reservado para Conteúdo 2">
            <a:extLst>
              <a:ext uri="{FF2B5EF4-FFF2-40B4-BE49-F238E27FC236}">
                <a16:creationId xmlns:a16="http://schemas.microsoft.com/office/drawing/2014/main" id="{5A4CAB67-4C61-53FF-DD0E-3A27B9965AB8}"/>
              </a:ext>
            </a:extLst>
          </p:cNvPr>
          <p:cNvSpPr>
            <a:spLocks noGrp="1"/>
          </p:cNvSpPr>
          <p:nvPr>
            <p:ph sz="half" idx="2"/>
          </p:nvPr>
        </p:nvSpPr>
        <p:spPr>
          <a:xfrm>
            <a:off x="146221" y="2865120"/>
            <a:ext cx="5977720" cy="3856355"/>
          </a:xfrm>
        </p:spPr>
        <p:txBody>
          <a:bodyPr>
            <a:noAutofit/>
          </a:bodyPr>
          <a:lstStyle/>
          <a:p>
            <a:pPr marL="342900" indent="-342900">
              <a:buFont typeface="Arial" panose="020B0604020202020204" pitchFamily="34" charset="0"/>
              <a:buChar char="•"/>
            </a:pPr>
            <a:r>
              <a:rPr lang="pt-BR" sz="1600" b="1" dirty="0">
                <a:latin typeface="Arial" panose="020B0604020202020204" pitchFamily="34" charset="0"/>
                <a:cs typeface="Arial" panose="020B0604020202020204" pitchFamily="34" charset="0"/>
              </a:rPr>
              <a:t> 0 a 9 anos: 38% dos casos</a:t>
            </a:r>
          </a:p>
          <a:p>
            <a:pPr marL="342900" indent="-342900">
              <a:buFont typeface="Arial" panose="020B0604020202020204" pitchFamily="34" charset="0"/>
              <a:buChar char="•"/>
            </a:pPr>
            <a:r>
              <a:rPr lang="pt-BR" sz="1600" b="1" dirty="0">
                <a:latin typeface="Arial" panose="020B0604020202020204" pitchFamily="34" charset="0"/>
                <a:cs typeface="Arial" panose="020B0604020202020204" pitchFamily="34" charset="0"/>
              </a:rPr>
              <a:t>10 e 14 anos: 45% </a:t>
            </a:r>
          </a:p>
          <a:p>
            <a:pPr marL="342900" indent="-342900">
              <a:buFont typeface="Arial" panose="020B0604020202020204" pitchFamily="34" charset="0"/>
              <a:buChar char="•"/>
            </a:pPr>
            <a:r>
              <a:rPr lang="pt-BR" sz="1600" b="1" dirty="0">
                <a:latin typeface="Arial" panose="020B0604020202020204" pitchFamily="34" charset="0"/>
                <a:cs typeface="Arial" panose="020B0604020202020204" pitchFamily="34" charset="0"/>
              </a:rPr>
              <a:t>A partir dos 15 anos, o número de vítimas de estupro diminui bastante</a:t>
            </a:r>
            <a:r>
              <a:rPr lang="pt-BR" sz="1600" dirty="0">
                <a:latin typeface="Arial" panose="020B0604020202020204" pitchFamily="34" charset="0"/>
                <a:cs typeface="Arial" panose="020B0604020202020204" pitchFamily="34" charset="0"/>
              </a:rPr>
              <a:t>. </a:t>
            </a:r>
          </a:p>
          <a:p>
            <a:r>
              <a:rPr lang="pt-BR" sz="1600" b="1" dirty="0">
                <a:latin typeface="Arial" panose="020B0604020202020204" pitchFamily="34" charset="0"/>
                <a:cs typeface="Arial" panose="020B0604020202020204" pitchFamily="34" charset="0"/>
              </a:rPr>
              <a:t>Nos últimos quatro anos, foram estupradas no Brasil </a:t>
            </a:r>
          </a:p>
          <a:p>
            <a:pPr marL="342900" indent="-342900">
              <a:buFont typeface="Arial" panose="020B0604020202020204" pitchFamily="34" charset="0"/>
              <a:buChar char="•"/>
            </a:pPr>
            <a:r>
              <a:rPr lang="pt-BR" sz="1600" dirty="0">
                <a:latin typeface="Arial" panose="020B0604020202020204" pitchFamily="34" charset="0"/>
                <a:cs typeface="Arial" panose="020B0604020202020204" pitchFamily="34" charset="0"/>
              </a:rPr>
              <a:t>de 0 a 4 anos,: mais de 22 mil crianças </a:t>
            </a:r>
          </a:p>
          <a:p>
            <a:pPr marL="342900" indent="-342900">
              <a:buFont typeface="Arial" panose="020B0604020202020204" pitchFamily="34" charset="0"/>
              <a:buChar char="•"/>
            </a:pPr>
            <a:r>
              <a:rPr lang="pt-BR" sz="1600" dirty="0">
                <a:latin typeface="Arial" panose="020B0604020202020204" pitchFamily="34" charset="0"/>
                <a:cs typeface="Arial" panose="020B0604020202020204" pitchFamily="34" charset="0"/>
              </a:rPr>
              <a:t>5 a 9 anos: 40 mil crianças </a:t>
            </a:r>
          </a:p>
          <a:p>
            <a:pPr marL="342900" indent="-342900">
              <a:buFont typeface="Arial" panose="020B0604020202020204" pitchFamily="34" charset="0"/>
              <a:buChar char="•"/>
            </a:pPr>
            <a:r>
              <a:rPr lang="pt-BR" sz="1600" dirty="0">
                <a:latin typeface="Arial" panose="020B0604020202020204" pitchFamily="34" charset="0"/>
                <a:cs typeface="Arial" panose="020B0604020202020204" pitchFamily="34" charset="0"/>
              </a:rPr>
              <a:t>10 a 14 anos: 74 mil crianças e adolescentes de </a:t>
            </a:r>
          </a:p>
          <a:p>
            <a:pPr marL="342900" indent="-342900">
              <a:buFont typeface="Arial" panose="020B0604020202020204" pitchFamily="34" charset="0"/>
              <a:buChar char="•"/>
            </a:pPr>
            <a:r>
              <a:rPr lang="pt-BR" sz="1600" dirty="0">
                <a:latin typeface="Arial" panose="020B0604020202020204" pitchFamily="34" charset="0"/>
                <a:cs typeface="Arial" panose="020B0604020202020204" pitchFamily="34" charset="0"/>
              </a:rPr>
              <a:t>adolescentes de 15 a 19 anos: 29mil</a:t>
            </a:r>
          </a:p>
        </p:txBody>
      </p:sp>
      <p:sp>
        <p:nvSpPr>
          <p:cNvPr id="7" name="Espaço Reservado para Texto 6">
            <a:extLst>
              <a:ext uri="{FF2B5EF4-FFF2-40B4-BE49-F238E27FC236}">
                <a16:creationId xmlns:a16="http://schemas.microsoft.com/office/drawing/2014/main" id="{09B30610-0156-536C-1317-4B53BCB644F6}"/>
              </a:ext>
            </a:extLst>
          </p:cNvPr>
          <p:cNvSpPr>
            <a:spLocks noGrp="1"/>
          </p:cNvSpPr>
          <p:nvPr>
            <p:ph type="body" sz="quarter" idx="3"/>
          </p:nvPr>
        </p:nvSpPr>
        <p:spPr>
          <a:xfrm>
            <a:off x="6343918" y="2436473"/>
            <a:ext cx="5284529" cy="428647"/>
          </a:xfrm>
          <a:solidFill>
            <a:schemeClr val="accent5"/>
          </a:solidFill>
        </p:spPr>
        <p:txBody>
          <a:bodyPr>
            <a:normAutofit fontScale="92500" lnSpcReduction="20000"/>
          </a:bodyPr>
          <a:lstStyle/>
          <a:p>
            <a:pPr algn="ctr"/>
            <a:r>
              <a:rPr lang="pt-BR" b="1" dirty="0"/>
              <a:t>Sexo</a:t>
            </a:r>
          </a:p>
        </p:txBody>
      </p:sp>
      <p:sp>
        <p:nvSpPr>
          <p:cNvPr id="8" name="Espaço Reservado para Conteúdo 7">
            <a:extLst>
              <a:ext uri="{FF2B5EF4-FFF2-40B4-BE49-F238E27FC236}">
                <a16:creationId xmlns:a16="http://schemas.microsoft.com/office/drawing/2014/main" id="{D3BEB1C5-0232-AAF9-A613-F709ACFDD0A3}"/>
              </a:ext>
            </a:extLst>
          </p:cNvPr>
          <p:cNvSpPr>
            <a:spLocks noGrp="1"/>
          </p:cNvSpPr>
          <p:nvPr>
            <p:ph sz="quarter" idx="4"/>
          </p:nvPr>
        </p:nvSpPr>
        <p:spPr>
          <a:xfrm>
            <a:off x="6222858" y="2865120"/>
            <a:ext cx="5969142" cy="3856355"/>
          </a:xfrm>
        </p:spPr>
        <p:txBody>
          <a:bodyPr>
            <a:normAutofit fontScale="62500" lnSpcReduction="20000"/>
          </a:bodyPr>
          <a:lstStyle/>
          <a:p>
            <a:pPr marL="342900" indent="-342900">
              <a:buFont typeface="Arial" panose="020B0604020202020204" pitchFamily="34" charset="0"/>
              <a:buChar char="•"/>
            </a:pPr>
            <a:r>
              <a:rPr lang="pt-BR" sz="2500" dirty="0">
                <a:latin typeface="Arial" panose="020B0604020202020204" pitchFamily="34" charset="0"/>
                <a:cs typeface="Arial" panose="020B0604020202020204" pitchFamily="34" charset="0"/>
              </a:rPr>
              <a:t>Em todas as faixas etárias, a maior parte das vítimas é do sexo feminino.</a:t>
            </a:r>
          </a:p>
          <a:p>
            <a:pPr marL="342900" indent="-342900">
              <a:buFont typeface="Arial" panose="020B0604020202020204" pitchFamily="34" charset="0"/>
              <a:buChar char="•"/>
            </a:pPr>
            <a:r>
              <a:rPr lang="pt-BR" sz="2500" dirty="0">
                <a:latin typeface="Arial" panose="020B0604020202020204" pitchFamily="34" charset="0"/>
                <a:cs typeface="Arial" panose="020B0604020202020204" pitchFamily="34" charset="0"/>
              </a:rPr>
              <a:t>Dentre as vítimas de 0 a 4 anos e de 5 a 9 anos, as meninas representam 77% do total e os meninos, 23%</a:t>
            </a:r>
          </a:p>
          <a:p>
            <a:pPr marL="342900" indent="-342900">
              <a:buFont typeface="Arial" panose="020B0604020202020204" pitchFamily="34" charset="0"/>
              <a:buChar char="•"/>
            </a:pPr>
            <a:r>
              <a:rPr lang="pt-BR" sz="2500" dirty="0">
                <a:latin typeface="Arial" panose="020B0604020202020204" pitchFamily="34" charset="0"/>
                <a:cs typeface="Arial" panose="020B0604020202020204" pitchFamily="34" charset="0"/>
              </a:rPr>
              <a:t>Já entre as vítimas de 10 a 14 anos e 15 a 19 anos, o sexo feminino responde por 91% dos registros, e o masculino, por 9%. </a:t>
            </a:r>
          </a:p>
          <a:p>
            <a:pPr marL="342900" indent="-342900">
              <a:buFont typeface="Arial" panose="020B0604020202020204" pitchFamily="34" charset="0"/>
              <a:buChar char="•"/>
            </a:pPr>
            <a:r>
              <a:rPr lang="pt-BR" sz="2500" dirty="0">
                <a:latin typeface="Arial" panose="020B0604020202020204" pitchFamily="34" charset="0"/>
                <a:cs typeface="Arial" panose="020B0604020202020204" pitchFamily="34" charset="0"/>
              </a:rPr>
              <a:t>Os casos de estupro de meninos estão concentrados na primeira infância; os casos de meninas são proporcionalmente mais frequentes entre 10 e 14 anos de idade.</a:t>
            </a:r>
          </a:p>
          <a:p>
            <a:pPr marL="342900" indent="-342900">
              <a:buFont typeface="Arial" panose="020B0604020202020204" pitchFamily="34" charset="0"/>
              <a:buChar char="•"/>
            </a:pPr>
            <a:r>
              <a:rPr lang="pt-BR" sz="2500" dirty="0">
                <a:latin typeface="Arial" panose="020B0604020202020204" pitchFamily="34" charset="0"/>
                <a:cs typeface="Arial" panose="020B0604020202020204" pitchFamily="34" charset="0"/>
              </a:rPr>
              <a:t>Isso indica que, quanto mais velha a vítima, maior a chance de ela ser uma menina.</a:t>
            </a:r>
          </a:p>
          <a:p>
            <a:pPr marL="342900" indent="-342900">
              <a:buFont typeface="Arial" panose="020B0604020202020204" pitchFamily="34" charset="0"/>
              <a:buChar char="•"/>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A858E667-5871-DD30-F393-A8B3EFC215D6}"/>
              </a:ext>
            </a:extLst>
          </p:cNvPr>
          <p:cNvSpPr>
            <a:spLocks noGrp="1"/>
          </p:cNvSpPr>
          <p:nvPr>
            <p:ph type="ftr" sz="quarter" idx="11"/>
          </p:nvPr>
        </p:nvSpPr>
        <p:spPr>
          <a:xfrm>
            <a:off x="4665297" y="6492875"/>
            <a:ext cx="4114800" cy="365125"/>
          </a:xfrm>
        </p:spPr>
        <p:txBody>
          <a:bodyPr/>
          <a:lstStyle/>
          <a:p>
            <a:r>
              <a:rPr lang="en-US" dirty="0"/>
              <a:t>Dayse Bernardi/NECA</a:t>
            </a:r>
          </a:p>
        </p:txBody>
      </p:sp>
      <p:sp>
        <p:nvSpPr>
          <p:cNvPr id="5" name="Espaço Reservado para Número de Slide 4">
            <a:extLst>
              <a:ext uri="{FF2B5EF4-FFF2-40B4-BE49-F238E27FC236}">
                <a16:creationId xmlns:a16="http://schemas.microsoft.com/office/drawing/2014/main" id="{05EE6909-29EF-631F-7783-61BC09EBF9BC}"/>
              </a:ext>
            </a:extLst>
          </p:cNvPr>
          <p:cNvSpPr>
            <a:spLocks noGrp="1"/>
          </p:cNvSpPr>
          <p:nvPr>
            <p:ph type="sldNum" sz="quarter" idx="12"/>
          </p:nvPr>
        </p:nvSpPr>
        <p:spPr/>
        <p:txBody>
          <a:bodyPr/>
          <a:lstStyle/>
          <a:p>
            <a:fld id="{1F646F3F-274D-499B-ABBE-824EB4ABDC3D}" type="slidenum">
              <a:rPr lang="en-US" smtClean="0"/>
              <a:t>26</a:t>
            </a:fld>
            <a:endParaRPr lang="en-US"/>
          </a:p>
        </p:txBody>
      </p:sp>
    </p:spTree>
    <p:extLst>
      <p:ext uri="{BB962C8B-B14F-4D97-AF65-F5344CB8AC3E}">
        <p14:creationId xmlns:p14="http://schemas.microsoft.com/office/powerpoint/2010/main" val="329366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C28AA5B0-EA1F-42BB-AE4B-1A06337DD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114" name="Rectangle 4113">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8111"/>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ítulo 1">
            <a:extLst>
              <a:ext uri="{FF2B5EF4-FFF2-40B4-BE49-F238E27FC236}">
                <a16:creationId xmlns:a16="http://schemas.microsoft.com/office/drawing/2014/main" id="{5FE295EC-55DA-6742-E66E-88A2340DB2B1}"/>
              </a:ext>
            </a:extLst>
          </p:cNvPr>
          <p:cNvSpPr>
            <a:spLocks noGrp="1"/>
          </p:cNvSpPr>
          <p:nvPr>
            <p:ph type="title"/>
          </p:nvPr>
        </p:nvSpPr>
        <p:spPr>
          <a:xfrm>
            <a:off x="484552" y="4799988"/>
            <a:ext cx="10869248" cy="1506684"/>
          </a:xfrm>
        </p:spPr>
        <p:txBody>
          <a:bodyPr anchor="ctr">
            <a:normAutofit/>
          </a:bodyPr>
          <a:lstStyle/>
          <a:p>
            <a:r>
              <a:rPr lang="pt-BR" dirty="0"/>
              <a:t>Sinais e sintomas</a:t>
            </a:r>
          </a:p>
        </p:txBody>
      </p:sp>
      <p:sp>
        <p:nvSpPr>
          <p:cNvPr id="4102" name="Content Placeholder 4101">
            <a:extLst>
              <a:ext uri="{FF2B5EF4-FFF2-40B4-BE49-F238E27FC236}">
                <a16:creationId xmlns:a16="http://schemas.microsoft.com/office/drawing/2014/main" id="{FB780C09-2170-22ED-EF0B-BEEC4F987F57}"/>
              </a:ext>
            </a:extLst>
          </p:cNvPr>
          <p:cNvSpPr>
            <a:spLocks noGrp="1"/>
          </p:cNvSpPr>
          <p:nvPr>
            <p:ph idx="1"/>
          </p:nvPr>
        </p:nvSpPr>
        <p:spPr>
          <a:xfrm>
            <a:off x="484552" y="221876"/>
            <a:ext cx="5331229" cy="4155142"/>
          </a:xfrm>
        </p:spPr>
        <p:txBody>
          <a:bodyPr>
            <a:normAutofit/>
          </a:bodyPr>
          <a:lstStyle/>
          <a:p>
            <a:r>
              <a:rPr lang="pt-BR" b="0" i="0" dirty="0">
                <a:effectLst/>
                <a:latin typeface="Barlow" panose="00000500000000000000" pitchFamily="2" charset="0"/>
              </a:rPr>
              <a:t>Os efeitos das violências se manifestam em </a:t>
            </a:r>
            <a:r>
              <a:rPr lang="pt-BR" b="1" i="0" dirty="0">
                <a:effectLst/>
                <a:latin typeface="Barlow" panose="00000500000000000000" pitchFamily="2" charset="0"/>
              </a:rPr>
              <a:t>indícios físicos, emocionais e comportamentais. </a:t>
            </a:r>
          </a:p>
          <a:p>
            <a:r>
              <a:rPr lang="pt-BR" b="0" i="0" dirty="0">
                <a:effectLst/>
                <a:latin typeface="Barlow" panose="00000500000000000000" pitchFamily="2" charset="0"/>
              </a:rPr>
              <a:t>Estar alerta às atitudes dos jovens do seu convívio é a primeira forma de identificar situações de violação de direitos.</a:t>
            </a:r>
          </a:p>
          <a:p>
            <a:r>
              <a:rPr lang="pt-BR" b="0" i="0" dirty="0">
                <a:effectLst/>
                <a:latin typeface="Barlow" panose="00000500000000000000" pitchFamily="2" charset="0"/>
              </a:rPr>
              <a:t> “Um olhar atento a crianças e adolescentes ao nosso redor é uma forma de ajudar no enfrentamento da violência contra eles”,</a:t>
            </a:r>
            <a:endParaRPr lang="en-US" dirty="0"/>
          </a:p>
        </p:txBody>
      </p:sp>
      <p:pic>
        <p:nvPicPr>
          <p:cNvPr id="4098" name="Picture 2">
            <a:extLst>
              <a:ext uri="{FF2B5EF4-FFF2-40B4-BE49-F238E27FC236}">
                <a16:creationId xmlns:a16="http://schemas.microsoft.com/office/drawing/2014/main" id="{F1D39EA3-C5A9-6B0A-74E5-FF90DFC606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463" r="-1" b="-1"/>
          <a:stretch/>
        </p:blipFill>
        <p:spPr bwMode="auto">
          <a:xfrm>
            <a:off x="6095998" y="10"/>
            <a:ext cx="6096002" cy="4578101"/>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A7D6F458-4B00-B50E-25FF-E6F133F7C6CF}"/>
              </a:ext>
            </a:extLst>
          </p:cNvPr>
          <p:cNvSpPr>
            <a:spLocks noGrp="1"/>
          </p:cNvSpPr>
          <p:nvPr>
            <p:ph type="ftr" sz="quarter" idx="11"/>
          </p:nvPr>
        </p:nvSpPr>
        <p:spPr>
          <a:xfrm>
            <a:off x="6270162" y="6356350"/>
            <a:ext cx="41148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alpha val="80000"/>
                  </a:srgbClr>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B88D9E13-0AA6-C857-4C66-DB42017AD923}"/>
              </a:ext>
            </a:extLst>
          </p:cNvPr>
          <p:cNvSpPr>
            <a:spLocks noGrp="1"/>
          </p:cNvSpPr>
          <p:nvPr>
            <p:ph type="sldNum" sz="quarter" idx="12"/>
          </p:nvPr>
        </p:nvSpPr>
        <p:spPr>
          <a:xfrm>
            <a:off x="10764983" y="6356350"/>
            <a:ext cx="1280796"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F646F3F-274D-499B-ABBE-824EB4ABDC3D}" type="slidenum">
              <a:rPr kumimoji="0" lang="en-US" sz="900" b="0" i="0" u="none" strike="noStrike" kern="1200" cap="none" spc="0" normalizeH="0" baseline="0" noProof="0" smtClean="0">
                <a:ln>
                  <a:noFill/>
                </a:ln>
                <a:solidFill>
                  <a:srgbClr val="FFFFFF">
                    <a:alpha val="8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900" b="0" i="0" u="none" strike="noStrike" kern="1200" cap="none" spc="0" normalizeH="0" baseline="0" noProof="0">
              <a:ln>
                <a:noFill/>
              </a:ln>
              <a:solidFill>
                <a:srgbClr val="FFFFFF">
                  <a:alpha val="80000"/>
                </a:srgbClr>
              </a:solidFill>
              <a:effectLst/>
              <a:uLnTx/>
              <a:uFillTx/>
              <a:latin typeface="Avenir Next LT Pro"/>
              <a:ea typeface="+mn-ea"/>
              <a:cs typeface="+mn-cs"/>
            </a:endParaRPr>
          </a:p>
        </p:txBody>
      </p:sp>
    </p:spTree>
    <p:extLst>
      <p:ext uri="{BB962C8B-B14F-4D97-AF65-F5344CB8AC3E}">
        <p14:creationId xmlns:p14="http://schemas.microsoft.com/office/powerpoint/2010/main" val="2135651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8" name="Rectangle 6173">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9" name="Rectangle 6175">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D01C32-C18E-1CCF-269D-921CD696412B}"/>
              </a:ext>
            </a:extLst>
          </p:cNvPr>
          <p:cNvSpPr>
            <a:spLocks noGrp="1"/>
          </p:cNvSpPr>
          <p:nvPr>
            <p:ph type="title"/>
          </p:nvPr>
        </p:nvSpPr>
        <p:spPr>
          <a:xfrm>
            <a:off x="484552" y="365125"/>
            <a:ext cx="5022630" cy="2430030"/>
          </a:xfrm>
        </p:spPr>
        <p:txBody>
          <a:bodyPr>
            <a:normAutofit fontScale="90000"/>
          </a:bodyPr>
          <a:lstStyle/>
          <a:p>
            <a:r>
              <a:rPr lang="pt-BR" dirty="0"/>
              <a:t>Efeitos possíveis e observáveis </a:t>
            </a:r>
          </a:p>
        </p:txBody>
      </p:sp>
      <p:graphicFrame>
        <p:nvGraphicFramePr>
          <p:cNvPr id="6181" name="Espaço Reservado para Conteúdo 2">
            <a:extLst>
              <a:ext uri="{FF2B5EF4-FFF2-40B4-BE49-F238E27FC236}">
                <a16:creationId xmlns:a16="http://schemas.microsoft.com/office/drawing/2014/main" id="{56AFAB33-6099-3187-A80F-79380BD200E7}"/>
              </a:ext>
            </a:extLst>
          </p:cNvPr>
          <p:cNvGraphicFramePr>
            <a:graphicFrameLocks noGrp="1"/>
          </p:cNvGraphicFramePr>
          <p:nvPr>
            <p:ph idx="1"/>
          </p:nvPr>
        </p:nvGraphicFramePr>
        <p:xfrm>
          <a:off x="-1" y="3508513"/>
          <a:ext cx="6083643" cy="3349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Menino pousando para foto&#10;&#10;Descrição gerada automaticamente com confiança média">
            <a:extLst>
              <a:ext uri="{FF2B5EF4-FFF2-40B4-BE49-F238E27FC236}">
                <a16:creationId xmlns:a16="http://schemas.microsoft.com/office/drawing/2014/main" id="{4C5C98E4-48B5-663D-FCDE-CE4E5D3558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708"/>
          <a:stretch/>
        </p:blipFill>
        <p:spPr bwMode="auto">
          <a:xfrm>
            <a:off x="6083644" y="10"/>
            <a:ext cx="6108356"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BF31D50F-FEF2-1314-0469-0781AD474A3A}"/>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solidFill>
                  <a:srgbClr val="FFFFFF"/>
                </a:solidFill>
              </a:rPr>
              <a:t>Dayse Bernardi/NECA</a:t>
            </a:r>
          </a:p>
        </p:txBody>
      </p:sp>
      <p:sp>
        <p:nvSpPr>
          <p:cNvPr id="5" name="Espaço Reservado para Número de Slide 4">
            <a:extLst>
              <a:ext uri="{FF2B5EF4-FFF2-40B4-BE49-F238E27FC236}">
                <a16:creationId xmlns:a16="http://schemas.microsoft.com/office/drawing/2014/main" id="{92A067A5-2CDF-7E88-945E-5D0876726699}"/>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a:solidFill>
                  <a:srgbClr val="FFFFFF"/>
                </a:solidFill>
              </a:rPr>
              <a:pPr>
                <a:spcAft>
                  <a:spcPts val="600"/>
                </a:spcAft>
              </a:pPr>
              <a:t>28</a:t>
            </a:fld>
            <a:endParaRPr lang="en-US">
              <a:solidFill>
                <a:srgbClr val="FFFFFF"/>
              </a:solidFill>
            </a:endParaRPr>
          </a:p>
        </p:txBody>
      </p:sp>
    </p:spTree>
    <p:extLst>
      <p:ext uri="{BB962C8B-B14F-4D97-AF65-F5344CB8AC3E}">
        <p14:creationId xmlns:p14="http://schemas.microsoft.com/office/powerpoint/2010/main" val="3566395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8" name="Rectangle 1331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329" name="Rectangle 13320">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0" name="Rectangle 13322">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5" name="Group 13324">
            <a:extLst>
              <a:ext uri="{FF2B5EF4-FFF2-40B4-BE49-F238E27FC236}">
                <a16:creationId xmlns:a16="http://schemas.microsoft.com/office/drawing/2014/main" id="{6FFBF572-8808-46CB-96B5-5843F06CA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55806"/>
            <a:ext cx="3047998" cy="2302193"/>
            <a:chOff x="6096002" y="-9073"/>
            <a:chExt cx="6095998" cy="6867073"/>
          </a:xfrm>
        </p:grpSpPr>
        <p:sp>
          <p:nvSpPr>
            <p:cNvPr id="13326" name="Rectangle 13325">
              <a:extLst>
                <a:ext uri="{FF2B5EF4-FFF2-40B4-BE49-F238E27FC236}">
                  <a16:creationId xmlns:a16="http://schemas.microsoft.com/office/drawing/2014/main" id="{DE11730E-ABFC-4382-B90A-07A8BA40D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27" name="Rectangle 13326">
              <a:extLst>
                <a:ext uri="{FF2B5EF4-FFF2-40B4-BE49-F238E27FC236}">
                  <a16:creationId xmlns:a16="http://schemas.microsoft.com/office/drawing/2014/main" id="{1AC86C0A-840C-4F79-8B5B-41F64C190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pic>
        <p:nvPicPr>
          <p:cNvPr id="13314" name="Picture 2" descr="24 de agosto - Dia da Infância: Fique atento aos sinais de alerta para ...">
            <a:extLst>
              <a:ext uri="{FF2B5EF4-FFF2-40B4-BE49-F238E27FC236}">
                <a16:creationId xmlns:a16="http://schemas.microsoft.com/office/drawing/2014/main" id="{A49D7F30-FD10-377D-7142-B3E6E6B69CA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3101901" y="0"/>
            <a:ext cx="4386649" cy="582588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descr="Mulher segurando urso de pelúcia&#10;&#10;Descrição gerada automaticamente">
            <a:extLst>
              <a:ext uri="{FF2B5EF4-FFF2-40B4-BE49-F238E27FC236}">
                <a16:creationId xmlns:a16="http://schemas.microsoft.com/office/drawing/2014/main" id="{B80276A3-4295-0880-732D-CE602A953017}"/>
              </a:ext>
            </a:extLst>
          </p:cNvPr>
          <p:cNvPicPr>
            <a:picLocks noChangeAspect="1"/>
          </p:cNvPicPr>
          <p:nvPr/>
        </p:nvPicPr>
        <p:blipFill>
          <a:blip r:embed="rId3"/>
          <a:stretch>
            <a:fillRect/>
          </a:stretch>
        </p:blipFill>
        <p:spPr>
          <a:xfrm>
            <a:off x="7574398" y="344418"/>
            <a:ext cx="3930963" cy="2800811"/>
          </a:xfrm>
          <a:prstGeom prst="rect">
            <a:avLst/>
          </a:prstGeom>
        </p:spPr>
      </p:pic>
      <p:sp>
        <p:nvSpPr>
          <p:cNvPr id="7" name="Espaço Reservado para Rodapé 6">
            <a:extLst>
              <a:ext uri="{FF2B5EF4-FFF2-40B4-BE49-F238E27FC236}">
                <a16:creationId xmlns:a16="http://schemas.microsoft.com/office/drawing/2014/main" id="{67872199-079A-B290-002E-084D922C3D21}"/>
              </a:ext>
            </a:extLst>
          </p:cNvPr>
          <p:cNvSpPr>
            <a:spLocks noGrp="1"/>
          </p:cNvSpPr>
          <p:nvPr>
            <p:ph type="ftr" sz="quarter" idx="11"/>
          </p:nvPr>
        </p:nvSpPr>
        <p:spPr>
          <a:xfrm>
            <a:off x="6270162"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Dayse Bernardi/NECA</a:t>
            </a:r>
          </a:p>
        </p:txBody>
      </p:sp>
      <p:sp>
        <p:nvSpPr>
          <p:cNvPr id="8" name="Espaço Reservado para Número de Slide 7">
            <a:extLst>
              <a:ext uri="{FF2B5EF4-FFF2-40B4-BE49-F238E27FC236}">
                <a16:creationId xmlns:a16="http://schemas.microsoft.com/office/drawing/2014/main" id="{A5FBA5DD-7730-0B6C-EF40-D0D6D78C5BFB}"/>
              </a:ext>
            </a:extLst>
          </p:cNvPr>
          <p:cNvSpPr>
            <a:spLocks noGrp="1"/>
          </p:cNvSpPr>
          <p:nvPr>
            <p:ph type="sldNum" sz="quarter" idx="12"/>
          </p:nvPr>
        </p:nvSpPr>
        <p:spPr>
          <a:xfrm>
            <a:off x="10764983" y="6356350"/>
            <a:ext cx="1280796"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29</a:t>
            </a:fld>
            <a:endParaRPr lang="en-US"/>
          </a:p>
        </p:txBody>
      </p:sp>
      <p:sp>
        <p:nvSpPr>
          <p:cNvPr id="15" name="CaixaDeTexto 14">
            <a:extLst>
              <a:ext uri="{FF2B5EF4-FFF2-40B4-BE49-F238E27FC236}">
                <a16:creationId xmlns:a16="http://schemas.microsoft.com/office/drawing/2014/main" id="{A8A7E054-CF36-8E29-8533-E9DDF8827153}"/>
              </a:ext>
            </a:extLst>
          </p:cNvPr>
          <p:cNvSpPr txBox="1"/>
          <p:nvPr/>
        </p:nvSpPr>
        <p:spPr>
          <a:xfrm>
            <a:off x="289249" y="1744824"/>
            <a:ext cx="2523403" cy="461665"/>
          </a:xfrm>
          <a:prstGeom prst="rect">
            <a:avLst/>
          </a:prstGeom>
          <a:noFill/>
        </p:spPr>
        <p:txBody>
          <a:bodyPr wrap="square" rtlCol="0">
            <a:spAutoFit/>
          </a:bodyPr>
          <a:lstStyle/>
          <a:p>
            <a:r>
              <a:rPr lang="pt-BR" sz="2400" b="1" dirty="0">
                <a:solidFill>
                  <a:schemeClr val="bg1"/>
                </a:solidFill>
              </a:rPr>
              <a:t>Sinais de alerta</a:t>
            </a:r>
          </a:p>
        </p:txBody>
      </p:sp>
      <p:sp>
        <p:nvSpPr>
          <p:cNvPr id="16" name="CaixaDeTexto 15">
            <a:extLst>
              <a:ext uri="{FF2B5EF4-FFF2-40B4-BE49-F238E27FC236}">
                <a16:creationId xmlns:a16="http://schemas.microsoft.com/office/drawing/2014/main" id="{F03E6520-7952-A555-2FC7-BDC3BD7F3FA2}"/>
              </a:ext>
            </a:extLst>
          </p:cNvPr>
          <p:cNvSpPr txBox="1"/>
          <p:nvPr/>
        </p:nvSpPr>
        <p:spPr>
          <a:xfrm>
            <a:off x="7319228" y="3145229"/>
            <a:ext cx="4872771" cy="369332"/>
          </a:xfrm>
          <a:prstGeom prst="rect">
            <a:avLst/>
          </a:prstGeom>
          <a:noFill/>
        </p:spPr>
        <p:txBody>
          <a:bodyPr wrap="square" rtlCol="0">
            <a:spAutoFit/>
          </a:bodyPr>
          <a:lstStyle/>
          <a:p>
            <a:pPr algn="just"/>
            <a:r>
              <a:rPr lang="pt-BR" b="0" i="0" dirty="0">
                <a:solidFill>
                  <a:srgbClr val="212529"/>
                </a:solidFill>
                <a:effectLst/>
                <a:latin typeface="Gotham Rounded"/>
              </a:rPr>
              <a:t> </a:t>
            </a:r>
            <a:endParaRPr lang="pt-BR" dirty="0"/>
          </a:p>
        </p:txBody>
      </p:sp>
      <p:sp>
        <p:nvSpPr>
          <p:cNvPr id="3" name="CaixaDeTexto 2">
            <a:extLst>
              <a:ext uri="{FF2B5EF4-FFF2-40B4-BE49-F238E27FC236}">
                <a16:creationId xmlns:a16="http://schemas.microsoft.com/office/drawing/2014/main" id="{B45E45FD-8331-5D5C-5BC0-B33AFDAAF838}"/>
              </a:ext>
            </a:extLst>
          </p:cNvPr>
          <p:cNvSpPr txBox="1"/>
          <p:nvPr/>
        </p:nvSpPr>
        <p:spPr>
          <a:xfrm>
            <a:off x="7608048" y="3118407"/>
            <a:ext cx="4295130" cy="3018070"/>
          </a:xfrm>
          <a:prstGeom prst="rect">
            <a:avLst/>
          </a:prstGeom>
          <a:noFill/>
        </p:spPr>
        <p:txBody>
          <a:bodyPr wrap="square">
            <a:spAutoFit/>
          </a:bodyPr>
          <a:lstStyle/>
          <a:p>
            <a:pPr marL="0" marR="0" lvl="0" indent="0"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pt-BR"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Observar que entre as manifestações da criança que é vitimada há a depressão infantil que se mostra a partir de alterações do comportamento, dores difusas no corpo , comportamento agressivo, agitação</a:t>
            </a:r>
          </a:p>
        </p:txBody>
      </p:sp>
    </p:spTree>
    <p:extLst>
      <p:ext uri="{BB962C8B-B14F-4D97-AF65-F5344CB8AC3E}">
        <p14:creationId xmlns:p14="http://schemas.microsoft.com/office/powerpoint/2010/main" val="36904579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A0055-7EDE-7D4D-30B9-CE75842DA775}"/>
              </a:ext>
            </a:extLst>
          </p:cNvPr>
          <p:cNvSpPr>
            <a:spLocks noGrp="1"/>
          </p:cNvSpPr>
          <p:nvPr>
            <p:ph type="title"/>
          </p:nvPr>
        </p:nvSpPr>
        <p:spPr/>
        <p:txBody>
          <a:bodyPr>
            <a:noAutofit/>
          </a:bodyPr>
          <a:lstStyle/>
          <a:p>
            <a:r>
              <a:rPr lang="pt-BR" sz="4400" dirty="0"/>
              <a:t>Disposições legais para proteção integral e desnaturalização das violências contra crianças e adolescentes no Brasil </a:t>
            </a:r>
          </a:p>
        </p:txBody>
      </p:sp>
      <p:graphicFrame>
        <p:nvGraphicFramePr>
          <p:cNvPr id="6" name="Espaço Reservado para Conteúdo 5">
            <a:extLst>
              <a:ext uri="{FF2B5EF4-FFF2-40B4-BE49-F238E27FC236}">
                <a16:creationId xmlns:a16="http://schemas.microsoft.com/office/drawing/2014/main" id="{06B2EE16-D121-FAB5-EB72-DA85D99C6A9E}"/>
              </a:ext>
            </a:extLst>
          </p:cNvPr>
          <p:cNvGraphicFramePr>
            <a:graphicFrameLocks noGrp="1"/>
          </p:cNvGraphicFramePr>
          <p:nvPr>
            <p:ph idx="1"/>
            <p:extLst>
              <p:ext uri="{D42A27DB-BD31-4B8C-83A1-F6EECF244321}">
                <p14:modId xmlns:p14="http://schemas.microsoft.com/office/powerpoint/2010/main" val="291701283"/>
              </p:ext>
            </p:extLst>
          </p:nvPr>
        </p:nvGraphicFramePr>
        <p:xfrm>
          <a:off x="484188" y="2576513"/>
          <a:ext cx="10869612"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Rodapé 3">
            <a:extLst>
              <a:ext uri="{FF2B5EF4-FFF2-40B4-BE49-F238E27FC236}">
                <a16:creationId xmlns:a16="http://schemas.microsoft.com/office/drawing/2014/main" id="{9E251237-8D66-B2A3-F6E5-FD0F5506DD30}"/>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D3A07CD9-9A04-3637-9E43-A18B6C67235D}"/>
              </a:ext>
            </a:extLst>
          </p:cNvPr>
          <p:cNvSpPr>
            <a:spLocks noGrp="1"/>
          </p:cNvSpPr>
          <p:nvPr>
            <p:ph type="sldNum" sz="quarter" idx="12"/>
          </p:nvPr>
        </p:nvSpPr>
        <p:spPr/>
        <p:txBody>
          <a:bodyPr/>
          <a:lstStyle/>
          <a:p>
            <a:fld id="{1F646F3F-274D-499B-ABBE-824EB4ABDC3D}" type="slidenum">
              <a:rPr lang="en-US" smtClean="0"/>
              <a:t>3</a:t>
            </a:fld>
            <a:endParaRPr lang="en-US"/>
          </a:p>
        </p:txBody>
      </p:sp>
    </p:spTree>
    <p:extLst>
      <p:ext uri="{BB962C8B-B14F-4D97-AF65-F5344CB8AC3E}">
        <p14:creationId xmlns:p14="http://schemas.microsoft.com/office/powerpoint/2010/main" val="3399516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8AA5B0-EA1F-42BB-AE4B-1A06337DD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8111"/>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EE6EE2-533A-7102-EC53-A7639547C61A}"/>
              </a:ext>
            </a:extLst>
          </p:cNvPr>
          <p:cNvSpPr>
            <a:spLocks noGrp="1"/>
          </p:cNvSpPr>
          <p:nvPr>
            <p:ph type="title"/>
          </p:nvPr>
        </p:nvSpPr>
        <p:spPr>
          <a:xfrm>
            <a:off x="484552" y="4799988"/>
            <a:ext cx="10869248" cy="1506684"/>
          </a:xfrm>
        </p:spPr>
        <p:txBody>
          <a:bodyPr anchor="ctr">
            <a:normAutofit/>
          </a:bodyPr>
          <a:lstStyle/>
          <a:p>
            <a:r>
              <a:rPr lang="pt-BR" dirty="0"/>
              <a:t>Sinais de possível violência sexual </a:t>
            </a:r>
          </a:p>
        </p:txBody>
      </p:sp>
      <p:pic>
        <p:nvPicPr>
          <p:cNvPr id="6" name="Imagem 5">
            <a:extLst>
              <a:ext uri="{FF2B5EF4-FFF2-40B4-BE49-F238E27FC236}">
                <a16:creationId xmlns:a16="http://schemas.microsoft.com/office/drawing/2014/main" id="{A3019E31-BE2B-B286-11A5-E9E09AA0E1AE}"/>
              </a:ext>
            </a:extLst>
          </p:cNvPr>
          <p:cNvPicPr>
            <a:picLocks noChangeAspect="1"/>
          </p:cNvPicPr>
          <p:nvPr/>
        </p:nvPicPr>
        <p:blipFill rotWithShape="1">
          <a:blip r:embed="rId2"/>
          <a:srcRect l="2131" r="1" b="1"/>
          <a:stretch/>
        </p:blipFill>
        <p:spPr>
          <a:xfrm>
            <a:off x="20" y="10"/>
            <a:ext cx="6095979" cy="4578101"/>
          </a:xfrm>
          <a:prstGeom prst="rect">
            <a:avLst/>
          </a:prstGeom>
        </p:spPr>
      </p:pic>
      <p:sp>
        <p:nvSpPr>
          <p:cNvPr id="3" name="Espaço Reservado para Conteúdo 2">
            <a:extLst>
              <a:ext uri="{FF2B5EF4-FFF2-40B4-BE49-F238E27FC236}">
                <a16:creationId xmlns:a16="http://schemas.microsoft.com/office/drawing/2014/main" id="{CB5DABE8-A69C-7495-5A16-C8741C8A9342}"/>
              </a:ext>
            </a:extLst>
          </p:cNvPr>
          <p:cNvSpPr>
            <a:spLocks noGrp="1"/>
          </p:cNvSpPr>
          <p:nvPr>
            <p:ph idx="1"/>
          </p:nvPr>
        </p:nvSpPr>
        <p:spPr>
          <a:xfrm>
            <a:off x="6531318" y="213359"/>
            <a:ext cx="5439858" cy="4315073"/>
          </a:xfrm>
        </p:spPr>
        <p:txBody>
          <a:bodyPr>
            <a:normAutofit fontScale="47500" lnSpcReduction="20000"/>
          </a:bodyPr>
          <a:lstStyle/>
          <a:p>
            <a:pPr algn="just">
              <a:lnSpc>
                <a:spcPct val="110000"/>
              </a:lnSpc>
            </a:pPr>
            <a:r>
              <a:rPr lang="pt-BR" sz="2900" b="1" i="0" dirty="0">
                <a:effectLst/>
                <a:latin typeface="Arial" panose="020B0604020202020204" pitchFamily="34" charset="0"/>
                <a:cs typeface="Arial" panose="020B0604020202020204" pitchFamily="34" charset="0"/>
              </a:rPr>
              <a:t>Atenção para sinais como falas que indiquem que a criança ou o adolescente esteja</a:t>
            </a:r>
          </a:p>
          <a:p>
            <a:pPr marL="342900" indent="-342900" algn="just">
              <a:lnSpc>
                <a:spcPct val="110000"/>
              </a:lnSpc>
              <a:buFont typeface="Arial" panose="020B0604020202020204" pitchFamily="34" charset="0"/>
              <a:buChar char="•"/>
            </a:pPr>
            <a:r>
              <a:rPr lang="pt-BR" sz="2900" b="0" i="0" dirty="0">
                <a:effectLst/>
                <a:latin typeface="Arial" panose="020B0604020202020204" pitchFamily="34" charset="0"/>
                <a:cs typeface="Arial" panose="020B0604020202020204" pitchFamily="34" charset="0"/>
              </a:rPr>
              <a:t> mais triste, com medo ou ansioso, além do usual,</a:t>
            </a:r>
          </a:p>
          <a:p>
            <a:pPr marL="342900" indent="-342900" algn="just">
              <a:lnSpc>
                <a:spcPct val="110000"/>
              </a:lnSpc>
              <a:buFont typeface="Arial" panose="020B0604020202020204" pitchFamily="34" charset="0"/>
              <a:buChar char="•"/>
            </a:pPr>
            <a:r>
              <a:rPr lang="pt-BR" sz="2900" b="0" i="0" dirty="0">
                <a:effectLst/>
                <a:latin typeface="Arial" panose="020B0604020202020204" pitchFamily="34" charset="0"/>
                <a:cs typeface="Arial" panose="020B0604020202020204" pitchFamily="34" charset="0"/>
              </a:rPr>
              <a:t>comportamentos sexualizados não próprios da idade. </a:t>
            </a:r>
          </a:p>
          <a:p>
            <a:pPr algn="just">
              <a:lnSpc>
                <a:spcPct val="110000"/>
              </a:lnSpc>
            </a:pPr>
            <a:r>
              <a:rPr lang="pt-BR" sz="2900" b="0" i="0" dirty="0">
                <a:effectLst/>
                <a:latin typeface="Arial" panose="020B0604020202020204" pitchFamily="34" charset="0"/>
                <a:cs typeface="Arial" panose="020B0604020202020204" pitchFamily="34" charset="0"/>
              </a:rPr>
              <a:t>“É importante lembrar que um sinal preocupante da violência é a recusa de adultos em deixar que outras pessoas, às vezes da própria família, tenham acesso a alguma criança ou adolescente em risco. Isso para evitar que a situação seja revelada”</a:t>
            </a:r>
          </a:p>
          <a:p>
            <a:pPr algn="just">
              <a:lnSpc>
                <a:spcPct val="110000"/>
              </a:lnSpc>
            </a:pPr>
            <a:r>
              <a:rPr lang="pt-BR" sz="2900" b="1" i="0" dirty="0">
                <a:solidFill>
                  <a:srgbClr val="212529"/>
                </a:solidFill>
                <a:effectLst/>
                <a:latin typeface="Arial" panose="020B0604020202020204" pitchFamily="34" charset="0"/>
                <a:cs typeface="Arial" panose="020B0604020202020204" pitchFamily="34" charset="0"/>
              </a:rPr>
              <a:t>A violência sexual não produz o mesmo resultado sobre todas as crianças e adolescentes submetidos a ela. Além de cada criança ou adolescente reagirem de forma diferente a situações de abuso sexual, há também muitos fatores externos que moldarão o impacto que essa violência terá na vida da vítima no futuro. Alguns deles são: a duração do abuso; o grau de violência; o grau de proximidade entre o agressor e a criança, o grau de sigilo sobre o fato ocorrido e a existência e eficiência do atendimento da rede de proteção à criança e do adolescente (</a:t>
            </a:r>
            <a:r>
              <a:rPr lang="pt-BR" sz="2900" b="1" i="0" dirty="0" err="1">
                <a:solidFill>
                  <a:srgbClr val="212529"/>
                </a:solidFill>
                <a:effectLst/>
                <a:latin typeface="Arial" panose="020B0604020202020204" pitchFamily="34" charset="0"/>
                <a:cs typeface="Arial" panose="020B0604020202020204" pitchFamily="34" charset="0"/>
              </a:rPr>
              <a:t>Childhood</a:t>
            </a:r>
            <a:r>
              <a:rPr lang="pt-BR" sz="2900" b="1" dirty="0">
                <a:solidFill>
                  <a:srgbClr val="212529"/>
                </a:solidFill>
                <a:latin typeface="Arial" panose="020B0604020202020204" pitchFamily="34" charset="0"/>
                <a:cs typeface="Arial" panose="020B0604020202020204" pitchFamily="34" charset="0"/>
              </a:rPr>
              <a:t>)</a:t>
            </a:r>
            <a:endParaRPr lang="pt-BR" sz="3300" b="1"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8FA5EE24-FE2B-827B-9F85-18284F827B5F}"/>
              </a:ext>
            </a:extLst>
          </p:cNvPr>
          <p:cNvSpPr>
            <a:spLocks noGrp="1"/>
          </p:cNvSpPr>
          <p:nvPr>
            <p:ph type="ftr" sz="quarter" idx="11"/>
          </p:nvPr>
        </p:nvSpPr>
        <p:spPr>
          <a:xfrm>
            <a:off x="6270162" y="6356350"/>
            <a:ext cx="4114800" cy="365125"/>
          </a:xfrm>
        </p:spPr>
        <p:txBody>
          <a:bodyPr anchor="ctr">
            <a:normAutofit/>
          </a:bodyPr>
          <a:lstStyle/>
          <a:p>
            <a:pPr>
              <a:spcAft>
                <a:spcPts val="600"/>
              </a:spcAft>
            </a:pPr>
            <a:r>
              <a:rPr lang="en-US">
                <a:solidFill>
                  <a:schemeClr val="bg1">
                    <a:alpha val="80000"/>
                  </a:schemeClr>
                </a:solidFill>
              </a:rPr>
              <a:t>Dayse Bernardi/NECA</a:t>
            </a:r>
          </a:p>
        </p:txBody>
      </p:sp>
      <p:sp>
        <p:nvSpPr>
          <p:cNvPr id="5" name="Espaço Reservado para Número de Slide 4">
            <a:extLst>
              <a:ext uri="{FF2B5EF4-FFF2-40B4-BE49-F238E27FC236}">
                <a16:creationId xmlns:a16="http://schemas.microsoft.com/office/drawing/2014/main" id="{67D3C988-5C5E-89F2-7FD1-BE43E0BB7AA2}"/>
              </a:ext>
            </a:extLst>
          </p:cNvPr>
          <p:cNvSpPr>
            <a:spLocks noGrp="1"/>
          </p:cNvSpPr>
          <p:nvPr>
            <p:ph type="sldNum" sz="quarter" idx="12"/>
          </p:nvPr>
        </p:nvSpPr>
        <p:spPr>
          <a:xfrm>
            <a:off x="10764983" y="6356350"/>
            <a:ext cx="1280796" cy="365125"/>
          </a:xfrm>
        </p:spPr>
        <p:txBody>
          <a:bodyPr anchor="ctr">
            <a:normAutofit/>
          </a:bodyPr>
          <a:lstStyle/>
          <a:p>
            <a:pPr>
              <a:spcAft>
                <a:spcPts val="600"/>
              </a:spcAft>
            </a:pPr>
            <a:fld id="{1F646F3F-274D-499B-ABBE-824EB4ABDC3D}" type="slidenum">
              <a:rPr lang="en-US">
                <a:solidFill>
                  <a:schemeClr val="bg1">
                    <a:alpha val="80000"/>
                  </a:schemeClr>
                </a:solidFill>
              </a:rPr>
              <a:pPr>
                <a:spcAft>
                  <a:spcPts val="600"/>
                </a:spcAft>
              </a:pPr>
              <a:t>30</a:t>
            </a:fld>
            <a:endParaRPr lang="en-US">
              <a:solidFill>
                <a:schemeClr val="bg1">
                  <a:alpha val="80000"/>
                </a:schemeClr>
              </a:solidFill>
            </a:endParaRPr>
          </a:p>
        </p:txBody>
      </p:sp>
    </p:spTree>
    <p:extLst>
      <p:ext uri="{BB962C8B-B14F-4D97-AF65-F5344CB8AC3E}">
        <p14:creationId xmlns:p14="http://schemas.microsoft.com/office/powerpoint/2010/main" val="4036393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ítulo 4">
            <a:extLst>
              <a:ext uri="{FF2B5EF4-FFF2-40B4-BE49-F238E27FC236}">
                <a16:creationId xmlns:a16="http://schemas.microsoft.com/office/drawing/2014/main" id="{2AFE4746-D0AD-2514-D9A5-D393C09D225F}"/>
              </a:ext>
            </a:extLst>
          </p:cNvPr>
          <p:cNvSpPr>
            <a:spLocks noGrp="1"/>
          </p:cNvSpPr>
          <p:nvPr>
            <p:ph type="title"/>
          </p:nvPr>
        </p:nvSpPr>
        <p:spPr>
          <a:xfrm>
            <a:off x="484552" y="365125"/>
            <a:ext cx="5022630" cy="2430030"/>
          </a:xfrm>
        </p:spPr>
        <p:txBody>
          <a:bodyPr>
            <a:normAutofit/>
          </a:bodyPr>
          <a:lstStyle/>
          <a:p>
            <a:r>
              <a:rPr lang="pt-BR" dirty="0"/>
              <a:t>O que dizem as crianças</a:t>
            </a:r>
          </a:p>
        </p:txBody>
      </p:sp>
      <p:sp>
        <p:nvSpPr>
          <p:cNvPr id="7" name="Espaço Reservado para Conteúdo 6">
            <a:extLst>
              <a:ext uri="{FF2B5EF4-FFF2-40B4-BE49-F238E27FC236}">
                <a16:creationId xmlns:a16="http://schemas.microsoft.com/office/drawing/2014/main" id="{4C070ACD-9F78-A47C-6BFC-88C532A0471D}"/>
              </a:ext>
            </a:extLst>
          </p:cNvPr>
          <p:cNvSpPr>
            <a:spLocks noGrp="1"/>
          </p:cNvSpPr>
          <p:nvPr>
            <p:ph idx="1"/>
          </p:nvPr>
        </p:nvSpPr>
        <p:spPr>
          <a:xfrm>
            <a:off x="484552" y="3054927"/>
            <a:ext cx="5022630" cy="3122036"/>
          </a:xfrm>
        </p:spPr>
        <p:txBody>
          <a:bodyPr>
            <a:normAutofit fontScale="85000" lnSpcReduction="20000"/>
          </a:bodyPr>
          <a:lstStyle/>
          <a:p>
            <a:pPr algn="just"/>
            <a:r>
              <a:rPr lang="pt-BR" dirty="0">
                <a:solidFill>
                  <a:schemeClr val="bg1"/>
                </a:solidFill>
              </a:rPr>
              <a:t>Ao contar uma história infantil dos 3 porquinhos  para as crianças companheiras do serviço de acolhimento </a:t>
            </a:r>
          </a:p>
          <a:p>
            <a:r>
              <a:rPr lang="pt-BR" dirty="0">
                <a:solidFill>
                  <a:schemeClr val="bg1"/>
                </a:solidFill>
              </a:rPr>
              <a:t>M (9 anos) disse:</a:t>
            </a:r>
          </a:p>
          <a:p>
            <a:pPr marL="342900" indent="-342900">
              <a:buFontTx/>
              <a:buChar char="-"/>
            </a:pPr>
            <a:r>
              <a:rPr lang="pt-BR" i="1" dirty="0">
                <a:solidFill>
                  <a:schemeClr val="bg1"/>
                </a:solidFill>
              </a:rPr>
              <a:t>Eu não aguento mais o lobo puxando meu rabinho...</a:t>
            </a:r>
          </a:p>
          <a:p>
            <a:pPr marL="342900" indent="-342900">
              <a:buFontTx/>
              <a:buChar char="-"/>
            </a:pPr>
            <a:r>
              <a:rPr lang="pt-BR" i="1" dirty="0">
                <a:solidFill>
                  <a:schemeClr val="bg1"/>
                </a:solidFill>
              </a:rPr>
              <a:t>Eu tentei fugir e ele me pegou e minha mãe não ouviu eu pedindo socorro...</a:t>
            </a:r>
          </a:p>
          <a:p>
            <a:pPr marL="342900" indent="-342900">
              <a:buFontTx/>
              <a:buChar char="-"/>
            </a:pPr>
            <a:r>
              <a:rPr lang="pt-BR" i="1" dirty="0">
                <a:solidFill>
                  <a:schemeClr val="bg1"/>
                </a:solidFill>
              </a:rPr>
              <a:t>Ela foi embora e eu estou aqui...</a:t>
            </a:r>
          </a:p>
        </p:txBody>
      </p:sp>
      <p:pic>
        <p:nvPicPr>
          <p:cNvPr id="3" name="Imagem 2">
            <a:extLst>
              <a:ext uri="{FF2B5EF4-FFF2-40B4-BE49-F238E27FC236}">
                <a16:creationId xmlns:a16="http://schemas.microsoft.com/office/drawing/2014/main" id="{E6DF6B1A-CCD9-48F7-8624-A168323E4C5C}"/>
              </a:ext>
            </a:extLst>
          </p:cNvPr>
          <p:cNvPicPr>
            <a:picLocks noChangeAspect="1"/>
          </p:cNvPicPr>
          <p:nvPr/>
        </p:nvPicPr>
        <p:blipFill rotWithShape="1">
          <a:blip r:embed="rId2"/>
          <a:srcRect t="1801" r="1" b="10774"/>
          <a:stretch/>
        </p:blipFill>
        <p:spPr>
          <a:xfrm>
            <a:off x="6083644" y="10"/>
            <a:ext cx="6108356" cy="6857990"/>
          </a:xfrm>
          <a:prstGeom prst="rect">
            <a:avLst/>
          </a:prstGeom>
        </p:spPr>
      </p:pic>
      <p:sp>
        <p:nvSpPr>
          <p:cNvPr id="2" name="Espaço Reservado para Rodapé 1">
            <a:extLst>
              <a:ext uri="{FF2B5EF4-FFF2-40B4-BE49-F238E27FC236}">
                <a16:creationId xmlns:a16="http://schemas.microsoft.com/office/drawing/2014/main" id="{EDF268E9-D312-41D4-83B0-D04F710BA6B3}"/>
              </a:ext>
            </a:extLst>
          </p:cNvPr>
          <p:cNvSpPr>
            <a:spLocks noGrp="1"/>
          </p:cNvSpPr>
          <p:nvPr>
            <p:ph type="ftr" sz="quarter" idx="11"/>
          </p:nvPr>
        </p:nvSpPr>
        <p:spPr>
          <a:xfrm>
            <a:off x="6270162"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Calibri" panose="020F0502020204030204"/>
                <a:ea typeface="+mn-ea"/>
                <a:cs typeface="+mn-cs"/>
              </a:rPr>
              <a:t>Dayse Bernardi - NECA</a:t>
            </a:r>
          </a:p>
        </p:txBody>
      </p:sp>
      <p:sp>
        <p:nvSpPr>
          <p:cNvPr id="6" name="Espaço Reservado para Número de Slide 5">
            <a:extLst>
              <a:ext uri="{FF2B5EF4-FFF2-40B4-BE49-F238E27FC236}">
                <a16:creationId xmlns:a16="http://schemas.microsoft.com/office/drawing/2014/main" id="{0E5E47F4-E461-446A-9BDB-DD358C6F6A01}"/>
              </a:ext>
            </a:extLst>
          </p:cNvPr>
          <p:cNvSpPr>
            <a:spLocks noGrp="1"/>
          </p:cNvSpPr>
          <p:nvPr>
            <p:ph type="sldNum" sz="quarter" idx="12"/>
          </p:nvPr>
        </p:nvSpPr>
        <p:spPr>
          <a:xfrm>
            <a:off x="10764983" y="6356350"/>
            <a:ext cx="128079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CD77608-3819-479B-BB98-C216BA724EFE}" type="slidenum">
              <a:rPr kumimoji="0" lang="en-US" sz="9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tângulo 3">
            <a:extLst>
              <a:ext uri="{FF2B5EF4-FFF2-40B4-BE49-F238E27FC236}">
                <a16:creationId xmlns:a16="http://schemas.microsoft.com/office/drawing/2014/main" id="{A1D68BEB-115E-47AC-A044-B87BE7C553D4}"/>
              </a:ext>
            </a:extLst>
          </p:cNvPr>
          <p:cNvSpPr/>
          <p:nvPr/>
        </p:nvSpPr>
        <p:spPr>
          <a:xfrm>
            <a:off x="6267449" y="0"/>
            <a:ext cx="5800726"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pt-BR" sz="1800" b="0" i="0" u="none" strike="noStrike" kern="1200" cap="none" spc="0" normalizeH="0" baseline="0" noProof="0">
              <a:ln>
                <a:noFill/>
              </a:ln>
              <a:solidFill>
                <a:srgbClr val="44546A"/>
              </a:solidFill>
              <a:effectLst/>
              <a:uLnTx/>
              <a:uFillTx/>
              <a:latin typeface="Proxima Nova Rg"/>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pt-BR" sz="1800" b="0" i="0" u="none" strike="noStrike" kern="1200" cap="none" spc="0" normalizeH="0" baseline="0" noProof="0">
              <a:ln>
                <a:noFill/>
              </a:ln>
              <a:solidFill>
                <a:srgbClr val="44546A"/>
              </a:solidFill>
              <a:effectLst/>
              <a:uLnTx/>
              <a:uFillTx/>
              <a:latin typeface="Proxima Nova Rg"/>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pt-BR" sz="1800" b="0" i="0" u="none" strike="noStrike" kern="1200" cap="none" spc="0" normalizeH="0" baseline="0" noProof="0">
              <a:ln>
                <a:noFill/>
              </a:ln>
              <a:solidFill>
                <a:srgbClr val="44546A"/>
              </a:solidFill>
              <a:effectLst/>
              <a:uLnTx/>
              <a:uFillTx/>
              <a:latin typeface="Proxima Nova Rg"/>
              <a:ea typeface="+mn-ea"/>
              <a:cs typeface="+mn-cs"/>
            </a:endParaRPr>
          </a:p>
        </p:txBody>
      </p:sp>
    </p:spTree>
    <p:extLst>
      <p:ext uri="{BB962C8B-B14F-4D97-AF65-F5344CB8AC3E}">
        <p14:creationId xmlns:p14="http://schemas.microsoft.com/office/powerpoint/2010/main" val="422099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16" name="Group 12">
            <a:extLst>
              <a:ext uri="{FF2B5EF4-FFF2-40B4-BE49-F238E27FC236}">
                <a16:creationId xmlns:a16="http://schemas.microsoft.com/office/drawing/2014/main" id="{66A2B6FF-98AF-4A0F-AAA9-F291A7D2D5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429000"/>
            <a:ext cx="6083644" cy="3429000"/>
            <a:chOff x="6096002" y="-9073"/>
            <a:chExt cx="6095998" cy="6867073"/>
          </a:xfrm>
        </p:grpSpPr>
        <p:sp>
          <p:nvSpPr>
            <p:cNvPr id="14" name="Rectangle 13">
              <a:extLst>
                <a:ext uri="{FF2B5EF4-FFF2-40B4-BE49-F238E27FC236}">
                  <a16:creationId xmlns:a16="http://schemas.microsoft.com/office/drawing/2014/main" id="{53A2D870-BA00-4DBB-BF6E-782BAFEDC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id="{CFD376E6-424C-4887-B673-6B4126758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grpSp>
      <p:sp>
        <p:nvSpPr>
          <p:cNvPr id="17" name="Rectangle 16">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ítulo 1">
            <a:extLst>
              <a:ext uri="{FF2B5EF4-FFF2-40B4-BE49-F238E27FC236}">
                <a16:creationId xmlns:a16="http://schemas.microsoft.com/office/drawing/2014/main" id="{B5D107A8-1F39-69A2-5AB5-D6C2698CD0DD}"/>
              </a:ext>
            </a:extLst>
          </p:cNvPr>
          <p:cNvSpPr>
            <a:spLocks noGrp="1"/>
          </p:cNvSpPr>
          <p:nvPr>
            <p:ph type="title"/>
          </p:nvPr>
        </p:nvSpPr>
        <p:spPr>
          <a:xfrm>
            <a:off x="484552" y="365125"/>
            <a:ext cx="5022630" cy="2430030"/>
          </a:xfrm>
        </p:spPr>
        <p:txBody>
          <a:bodyPr>
            <a:normAutofit/>
          </a:bodyPr>
          <a:lstStyle/>
          <a:p>
            <a:r>
              <a:rPr lang="pt-BR" dirty="0"/>
              <a:t>No brincar as crianças falam</a:t>
            </a:r>
          </a:p>
        </p:txBody>
      </p:sp>
      <p:sp>
        <p:nvSpPr>
          <p:cNvPr id="3" name="Espaço Reservado para Conteúdo 2">
            <a:extLst>
              <a:ext uri="{FF2B5EF4-FFF2-40B4-BE49-F238E27FC236}">
                <a16:creationId xmlns:a16="http://schemas.microsoft.com/office/drawing/2014/main" id="{968941ED-0C62-30A9-FFA6-FB3B36ACD75F}"/>
              </a:ext>
            </a:extLst>
          </p:cNvPr>
          <p:cNvSpPr>
            <a:spLocks noGrp="1"/>
          </p:cNvSpPr>
          <p:nvPr>
            <p:ph idx="1"/>
          </p:nvPr>
        </p:nvSpPr>
        <p:spPr>
          <a:xfrm>
            <a:off x="0" y="3429000"/>
            <a:ext cx="6072094" cy="3428999"/>
          </a:xfrm>
        </p:spPr>
        <p:txBody>
          <a:bodyPr>
            <a:normAutofit fontScale="92500" lnSpcReduction="20000"/>
          </a:bodyPr>
          <a:lstStyle/>
          <a:p>
            <a:pPr algn="just">
              <a:lnSpc>
                <a:spcPct val="110000"/>
              </a:lnSpc>
            </a:pPr>
            <a:r>
              <a:rPr lang="pt-BR" sz="1600" b="1" dirty="0"/>
              <a:t>L (8 anos) ao contar uma história mistura Chapeuzinho Vermelho e os 3 porquinhos e  disse:</a:t>
            </a:r>
          </a:p>
          <a:p>
            <a:pPr algn="just">
              <a:lnSpc>
                <a:spcPct val="110000"/>
              </a:lnSpc>
            </a:pPr>
            <a:endParaRPr lang="pt-BR" sz="1600" b="1" dirty="0"/>
          </a:p>
          <a:p>
            <a:pPr marL="342900" indent="-342900" algn="just">
              <a:lnSpc>
                <a:spcPct val="110000"/>
              </a:lnSpc>
              <a:buFontTx/>
              <a:buChar char="-"/>
            </a:pPr>
            <a:r>
              <a:rPr lang="pt-BR" sz="1600" b="1" i="1" dirty="0"/>
              <a:t>O lobo soprou e conseguiu entrar na casa de tijolo e ele comeu a chapeuzinho vermelho e ela não teve como escapar</a:t>
            </a:r>
            <a:r>
              <a:rPr lang="pt-BR" sz="1600" i="1" dirty="0"/>
              <a:t>...( </a:t>
            </a:r>
            <a:r>
              <a:rPr lang="pt-BR" sz="1600" dirty="0"/>
              <a:t>ela após este relato se encolheu e chorou...)</a:t>
            </a:r>
          </a:p>
          <a:p>
            <a:pPr marL="342900" indent="-342900" algn="just">
              <a:lnSpc>
                <a:spcPct val="110000"/>
              </a:lnSpc>
              <a:buFontTx/>
              <a:buChar char="-"/>
            </a:pPr>
            <a:endParaRPr lang="pt-BR" sz="1600" b="1" dirty="0"/>
          </a:p>
          <a:p>
            <a:pPr marL="342900" indent="-342900" algn="just">
              <a:lnSpc>
                <a:spcPct val="110000"/>
              </a:lnSpc>
              <a:buFontTx/>
              <a:buChar char="-"/>
            </a:pPr>
            <a:r>
              <a:rPr lang="pt-BR" sz="1600" b="1" dirty="0"/>
              <a:t>Embora a escuta das histórias das crianças em situação de acolhimento não tivesse o objetivo de investigação de violações, elas mostraram que tinham o que contar sobre os motivos pelos quais foram acolhidas. Falaram espontaneamente e de forma figurada de possíveis violências vividas.</a:t>
            </a:r>
          </a:p>
          <a:p>
            <a:pPr algn="just">
              <a:lnSpc>
                <a:spcPct val="110000"/>
              </a:lnSpc>
            </a:pPr>
            <a:endParaRPr lang="pt-BR" sz="1600" b="1" dirty="0"/>
          </a:p>
          <a:p>
            <a:pPr marL="342900" indent="-342900">
              <a:lnSpc>
                <a:spcPct val="110000"/>
              </a:lnSpc>
              <a:buFontTx/>
              <a:buChar char="-"/>
            </a:pPr>
            <a:endParaRPr lang="pt-BR" sz="1000" dirty="0"/>
          </a:p>
        </p:txBody>
      </p:sp>
      <p:pic>
        <p:nvPicPr>
          <p:cNvPr id="6" name="Imagem 5">
            <a:extLst>
              <a:ext uri="{FF2B5EF4-FFF2-40B4-BE49-F238E27FC236}">
                <a16:creationId xmlns:a16="http://schemas.microsoft.com/office/drawing/2014/main" id="{A2DCD8E3-4072-454E-B11C-BBC368564715}"/>
              </a:ext>
            </a:extLst>
          </p:cNvPr>
          <p:cNvPicPr>
            <a:picLocks noChangeAspect="1"/>
          </p:cNvPicPr>
          <p:nvPr/>
        </p:nvPicPr>
        <p:blipFill>
          <a:blip r:embed="rId2"/>
          <a:stretch>
            <a:fillRect/>
          </a:stretch>
        </p:blipFill>
        <p:spPr>
          <a:xfrm>
            <a:off x="6988192" y="609599"/>
            <a:ext cx="4287710" cy="5520657"/>
          </a:xfrm>
          <a:prstGeom prst="rect">
            <a:avLst/>
          </a:prstGeom>
        </p:spPr>
      </p:pic>
      <p:sp>
        <p:nvSpPr>
          <p:cNvPr id="4" name="Espaço Reservado para Rodapé 3">
            <a:extLst>
              <a:ext uri="{FF2B5EF4-FFF2-40B4-BE49-F238E27FC236}">
                <a16:creationId xmlns:a16="http://schemas.microsoft.com/office/drawing/2014/main" id="{64DDF278-A570-4089-BCCF-832E008B9F6E}"/>
              </a:ext>
            </a:extLst>
          </p:cNvPr>
          <p:cNvSpPr>
            <a:spLocks noGrp="1"/>
          </p:cNvSpPr>
          <p:nvPr>
            <p:ph type="ftr" sz="quarter" idx="11"/>
          </p:nvPr>
        </p:nvSpPr>
        <p:spPr>
          <a:xfrm>
            <a:off x="6270162"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7A280928-CAF8-2EFC-2FBB-DBD9150BE3B9}"/>
              </a:ext>
            </a:extLst>
          </p:cNvPr>
          <p:cNvSpPr>
            <a:spLocks noGrp="1"/>
          </p:cNvSpPr>
          <p:nvPr>
            <p:ph type="sldNum" sz="quarter" idx="12"/>
          </p:nvPr>
        </p:nvSpPr>
        <p:spPr>
          <a:xfrm>
            <a:off x="10764983" y="6356350"/>
            <a:ext cx="128079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F646F3F-274D-499B-ABBE-824EB4ABDC3D}" type="slidenum">
              <a:rPr kumimoji="0" lang="en-US" sz="900" b="0" i="0" u="none" strike="noStrike" kern="1200" cap="none" spc="0" normalizeH="0" baseline="0" noProof="0" smtClean="0">
                <a:ln>
                  <a:noFill/>
                </a:ln>
                <a:solidFill>
                  <a:srgbClr val="000000">
                    <a:tint val="75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1453544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7023783-1BA7-4B53-8EDC-B7F22732F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B8B7D45-C71F-4FD6-BE9F-31CB246781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05878"/>
            <a:ext cx="12192000" cy="4552121"/>
            <a:chOff x="6096002" y="-9073"/>
            <a:chExt cx="6095998" cy="6867073"/>
          </a:xfrm>
        </p:grpSpPr>
        <p:sp>
          <p:nvSpPr>
            <p:cNvPr id="37" name="Rectangle 36">
              <a:extLst>
                <a:ext uri="{FF2B5EF4-FFF2-40B4-BE49-F238E27FC236}">
                  <a16:creationId xmlns:a16="http://schemas.microsoft.com/office/drawing/2014/main" id="{4F0E55DB-2DD2-4990-952E-AF7499C79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131DE2E-D7A0-4137-B8A6-3F996F89A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0BEECA9E-C489-4B62-9103-5A6D60EA2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913"/>
            <a:ext cx="6095996" cy="2318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18493BC-71A5-9206-2835-9F1D054C838E}"/>
              </a:ext>
            </a:extLst>
          </p:cNvPr>
          <p:cNvSpPr>
            <a:spLocks noGrp="1"/>
          </p:cNvSpPr>
          <p:nvPr>
            <p:ph type="title"/>
          </p:nvPr>
        </p:nvSpPr>
        <p:spPr>
          <a:xfrm>
            <a:off x="484552" y="398495"/>
            <a:ext cx="5251230" cy="1601755"/>
          </a:xfrm>
        </p:spPr>
        <p:txBody>
          <a:bodyPr>
            <a:normAutofit/>
          </a:bodyPr>
          <a:lstStyle/>
          <a:p>
            <a:r>
              <a:rPr lang="pt-BR" sz="4400"/>
              <a:t>Em quem confiar? </a:t>
            </a:r>
          </a:p>
        </p:txBody>
      </p:sp>
      <p:pic>
        <p:nvPicPr>
          <p:cNvPr id="12" name="Imagem 11">
            <a:extLst>
              <a:ext uri="{FF2B5EF4-FFF2-40B4-BE49-F238E27FC236}">
                <a16:creationId xmlns:a16="http://schemas.microsoft.com/office/drawing/2014/main" id="{025B553D-B031-DD08-1CCE-EC75547A5D17}"/>
              </a:ext>
            </a:extLst>
          </p:cNvPr>
          <p:cNvPicPr>
            <a:picLocks noChangeAspect="1"/>
          </p:cNvPicPr>
          <p:nvPr/>
        </p:nvPicPr>
        <p:blipFill rotWithShape="1">
          <a:blip r:embed="rId2"/>
          <a:srcRect l="9324" r="1607"/>
          <a:stretch/>
        </p:blipFill>
        <p:spPr>
          <a:xfrm>
            <a:off x="8233249" y="136526"/>
            <a:ext cx="1758181" cy="1973954"/>
          </a:xfrm>
          <a:prstGeom prst="rect">
            <a:avLst/>
          </a:prstGeom>
        </p:spPr>
      </p:pic>
      <p:sp>
        <p:nvSpPr>
          <p:cNvPr id="3" name="Espaço Reservado para Conteúdo 2">
            <a:extLst>
              <a:ext uri="{FF2B5EF4-FFF2-40B4-BE49-F238E27FC236}">
                <a16:creationId xmlns:a16="http://schemas.microsoft.com/office/drawing/2014/main" id="{37F90B9F-67EC-F3A0-3E20-5FC28927004D}"/>
              </a:ext>
            </a:extLst>
          </p:cNvPr>
          <p:cNvSpPr>
            <a:spLocks noGrp="1"/>
          </p:cNvSpPr>
          <p:nvPr>
            <p:ph idx="1"/>
          </p:nvPr>
        </p:nvSpPr>
        <p:spPr>
          <a:xfrm>
            <a:off x="484551" y="2665270"/>
            <a:ext cx="10852043" cy="3689698"/>
          </a:xfrm>
        </p:spPr>
        <p:txBody>
          <a:bodyPr>
            <a:normAutofit fontScale="77500" lnSpcReduction="20000"/>
          </a:bodyPr>
          <a:lstStyle/>
          <a:p>
            <a:pPr marL="342900" indent="-342900" algn="just">
              <a:buFontTx/>
              <a:buChar char="-"/>
            </a:pPr>
            <a:r>
              <a:rPr lang="pt-BR" dirty="0"/>
              <a:t>Oferecer um atendimento articulado pelos setores da rede municipal de proteção, de forma a abarcar as manifestações da criança vitimada e de sua família em sua dinâmica abusiva;</a:t>
            </a:r>
          </a:p>
          <a:p>
            <a:pPr marL="342900" indent="-342900" algn="just">
              <a:buFontTx/>
              <a:buChar char="-"/>
            </a:pPr>
            <a:r>
              <a:rPr lang="pt-BR" dirty="0"/>
              <a:t>A </a:t>
            </a:r>
            <a:r>
              <a:rPr lang="pt-BR" b="1" dirty="0"/>
              <a:t>violência sexual intrafamiliar </a:t>
            </a:r>
            <a:r>
              <a:rPr lang="pt-BR" dirty="0"/>
              <a:t>é silenciosa e envolvida em segredo – a revelação espontânea ou ocorrida na escuta especial não deve colocar em dúvida a experiência da criança, </a:t>
            </a:r>
          </a:p>
          <a:p>
            <a:pPr marL="342900" indent="-342900" algn="just">
              <a:buFontTx/>
              <a:buChar char="-"/>
            </a:pPr>
            <a:r>
              <a:rPr lang="pt-BR" dirty="0"/>
              <a:t>Conhecer o sistema familiar e sua dinâmica – pois, em geral a criança ou adolescente vitimado se mantém aprisionado a um vinculo de confiança que quebrado a expõe e pode destruir sua família, mais que seu abusador – na maioria das vezes um adulto aparentemente confiável e acima de qualquer suspeita, próximo da vítima e pessoa de seu convívio.</a:t>
            </a:r>
          </a:p>
          <a:p>
            <a:pPr marL="342900" indent="-342900" algn="just">
              <a:lnSpc>
                <a:spcPct val="110000"/>
              </a:lnSpc>
              <a:buFont typeface="Arial" panose="020B0604020202020204" pitchFamily="34" charset="0"/>
              <a:buChar char="•"/>
            </a:pPr>
            <a:r>
              <a:rPr lang="pt-BR" sz="2000" b="1" dirty="0"/>
              <a:t>Nesta forma de violência há sempre o prazer direto ou indireto do adulto, conseguido pela coerção ou sedução - a criança é sempre VÍTIMA e não poderá ser transformada em RÉ.</a:t>
            </a:r>
          </a:p>
          <a:p>
            <a:pPr marL="342900" indent="-342900" algn="just">
              <a:lnSpc>
                <a:spcPct val="110000"/>
              </a:lnSpc>
              <a:buFont typeface="Arial" panose="020B0604020202020204" pitchFamily="34" charset="0"/>
              <a:buChar char="•"/>
            </a:pPr>
            <a:endParaRPr lang="pt-BR" sz="2000" b="1" dirty="0"/>
          </a:p>
          <a:p>
            <a:pPr marL="342900" indent="-342900" algn="just">
              <a:buFontTx/>
              <a:buChar char="-"/>
            </a:pPr>
            <a:r>
              <a:rPr lang="pt-BR" dirty="0"/>
              <a:t> </a:t>
            </a:r>
          </a:p>
        </p:txBody>
      </p:sp>
      <p:sp>
        <p:nvSpPr>
          <p:cNvPr id="4" name="Espaço Reservado para Rodapé 3">
            <a:extLst>
              <a:ext uri="{FF2B5EF4-FFF2-40B4-BE49-F238E27FC236}">
                <a16:creationId xmlns:a16="http://schemas.microsoft.com/office/drawing/2014/main" id="{E4AD1EDA-44A1-6543-3873-164D3910A20C}"/>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t>Dayse Bernardi/NECA</a:t>
            </a:r>
          </a:p>
        </p:txBody>
      </p:sp>
      <p:sp>
        <p:nvSpPr>
          <p:cNvPr id="5" name="Espaço Reservado para Número de Slide 4">
            <a:extLst>
              <a:ext uri="{FF2B5EF4-FFF2-40B4-BE49-F238E27FC236}">
                <a16:creationId xmlns:a16="http://schemas.microsoft.com/office/drawing/2014/main" id="{B5456C54-5065-C7C4-F334-A812990EFF55}"/>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smtClean="0"/>
              <a:pPr>
                <a:spcAft>
                  <a:spcPts val="600"/>
                </a:spcAft>
              </a:pPr>
              <a:t>33</a:t>
            </a:fld>
            <a:endParaRPr lang="en-US"/>
          </a:p>
        </p:txBody>
      </p:sp>
    </p:spTree>
    <p:extLst>
      <p:ext uri="{BB962C8B-B14F-4D97-AF65-F5344CB8AC3E}">
        <p14:creationId xmlns:p14="http://schemas.microsoft.com/office/powerpoint/2010/main" val="397863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7D73E63-A884-4994-BA80-B7AC098B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FC33220-06A6-4A1F-B678-AE0080B08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6082"/>
            <a:ext cx="6096000" cy="343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9F49513-AB99-7E0B-E25C-CBABADB92D3B}"/>
              </a:ext>
            </a:extLst>
          </p:cNvPr>
          <p:cNvSpPr>
            <a:spLocks noGrp="1"/>
          </p:cNvSpPr>
          <p:nvPr>
            <p:ph type="title"/>
          </p:nvPr>
        </p:nvSpPr>
        <p:spPr>
          <a:xfrm>
            <a:off x="484553" y="3870614"/>
            <a:ext cx="5113608" cy="2306349"/>
          </a:xfrm>
        </p:spPr>
        <p:txBody>
          <a:bodyPr>
            <a:normAutofit/>
          </a:bodyPr>
          <a:lstStyle/>
          <a:p>
            <a:pPr>
              <a:lnSpc>
                <a:spcPct val="90000"/>
              </a:lnSpc>
            </a:pPr>
            <a:r>
              <a:rPr lang="pt-BR" sz="4200" dirty="0"/>
              <a:t>Para quem eu conto? Se eu contar...? </a:t>
            </a:r>
          </a:p>
        </p:txBody>
      </p:sp>
      <p:pic>
        <p:nvPicPr>
          <p:cNvPr id="7" name="Picture 6" descr="Cadeado com um coração romântico">
            <a:extLst>
              <a:ext uri="{FF2B5EF4-FFF2-40B4-BE49-F238E27FC236}">
                <a16:creationId xmlns:a16="http://schemas.microsoft.com/office/drawing/2014/main" id="{AD9BB906-64C1-D692-2294-C1186A72F5EB}"/>
              </a:ext>
            </a:extLst>
          </p:cNvPr>
          <p:cNvPicPr>
            <a:picLocks noChangeAspect="1"/>
          </p:cNvPicPr>
          <p:nvPr/>
        </p:nvPicPr>
        <p:blipFill rotWithShape="1">
          <a:blip r:embed="rId2"/>
          <a:srcRect t="85"/>
          <a:stretch/>
        </p:blipFill>
        <p:spPr>
          <a:xfrm>
            <a:off x="-1" y="10"/>
            <a:ext cx="6095999" cy="3426071"/>
          </a:xfrm>
          <a:prstGeom prst="rect">
            <a:avLst/>
          </a:prstGeom>
        </p:spPr>
      </p:pic>
      <p:sp>
        <p:nvSpPr>
          <p:cNvPr id="3" name="Espaço Reservado para Conteúdo 2">
            <a:extLst>
              <a:ext uri="{FF2B5EF4-FFF2-40B4-BE49-F238E27FC236}">
                <a16:creationId xmlns:a16="http://schemas.microsoft.com/office/drawing/2014/main" id="{3858B10F-FC9C-D4A7-E170-62055B63798C}"/>
              </a:ext>
            </a:extLst>
          </p:cNvPr>
          <p:cNvSpPr>
            <a:spLocks noGrp="1"/>
          </p:cNvSpPr>
          <p:nvPr>
            <p:ph idx="1"/>
          </p:nvPr>
        </p:nvSpPr>
        <p:spPr>
          <a:xfrm>
            <a:off x="6270162" y="0"/>
            <a:ext cx="5775617" cy="6522720"/>
          </a:xfrm>
        </p:spPr>
        <p:txBody>
          <a:bodyPr anchor="ctr">
            <a:normAutofit fontScale="77500" lnSpcReduction="20000"/>
          </a:bodyPr>
          <a:lstStyle/>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Há uma relação de poder envolvida  – força, submissão, opressão, colocar em segredo;</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A criança não é a responsável pela relação abusiva – mas, é levada a pensar que sim.</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Faz parte do jogo da sedução fazê-la acreditar que ela foi quem conquistou o autor da violência (independente de sua idade);</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Em uma sociedade adultocentrica a fala da criança é colocada sob o manto da dúvida  - ela não tem a mesma lógica, memória  e repertório de um adulto para falar de si e do fato – isso não tira o valor de seu relato, mas, nos convida a duvidar de nossas certezas causais e simplificadoras da realidade. POSICIONAMENTO ANTI- ADULTOCENTRICO </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O valor da palavra da criança está em suplantar a lógica de que ela é a única que poderá provar o ocorrido entre 4 paredes e somente sua fala trará elementos críveis para a responsabilização do adulto AUTOR DA VIOLENCIA. E sobre sua proteção?</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O tempo para falar da violência sofrida depende da compreensão gradativa de que a relação é abusiva e que ela pode ser interrompida;</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Demonização da sexualidade e questão de gênero, tabu do incesto</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Quem cuida da criança depois da revelação? Depois que seu segredo mais intimo foi exposto a pessoas que lhe prometeram defendê-la ?</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Como ela volta para casa com a presença do adulto abusador e na família cujo funcionamento a manteve vitimada?</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Acolher em instituição ou família acolhedora é confirmar que ela precisava ser afastada – atestado de culpa e possível abertura para novas vitimas na mesma família </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Retirar o agressor da casa e acolher as pessoas que cuidam </a:t>
            </a:r>
          </a:p>
          <a:p>
            <a:pPr marL="342900" indent="-342900" algn="just">
              <a:lnSpc>
                <a:spcPct val="110000"/>
              </a:lnSpc>
              <a:buFont typeface="Arial" panose="020B0604020202020204" pitchFamily="34" charset="0"/>
              <a:buChar char="•"/>
            </a:pPr>
            <a:r>
              <a:rPr lang="pt-BR" sz="1600" b="1" dirty="0">
                <a:latin typeface="Arial" panose="020B0604020202020204" pitchFamily="34" charset="0"/>
                <a:cs typeface="Arial" panose="020B0604020202020204" pitchFamily="34" charset="0"/>
              </a:rPr>
              <a:t>Conter os danos em curto médio e longo prazo</a:t>
            </a:r>
          </a:p>
        </p:txBody>
      </p:sp>
      <p:sp>
        <p:nvSpPr>
          <p:cNvPr id="4" name="Espaço Reservado para Rodapé 3">
            <a:extLst>
              <a:ext uri="{FF2B5EF4-FFF2-40B4-BE49-F238E27FC236}">
                <a16:creationId xmlns:a16="http://schemas.microsoft.com/office/drawing/2014/main" id="{1F3D69EC-8008-AA06-2319-7936D654B7BA}"/>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t>Dayse Bernardi/NECA</a:t>
            </a:r>
          </a:p>
        </p:txBody>
      </p:sp>
      <p:sp>
        <p:nvSpPr>
          <p:cNvPr id="5" name="Espaço Reservado para Número de Slide 4">
            <a:extLst>
              <a:ext uri="{FF2B5EF4-FFF2-40B4-BE49-F238E27FC236}">
                <a16:creationId xmlns:a16="http://schemas.microsoft.com/office/drawing/2014/main" id="{2EA5E7C0-BD70-263F-FD90-4DDA3B364515}"/>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a:pPr>
                <a:spcAft>
                  <a:spcPts val="600"/>
                </a:spcAft>
              </a:pPr>
              <a:t>34</a:t>
            </a:fld>
            <a:endParaRPr lang="en-US"/>
          </a:p>
        </p:txBody>
      </p:sp>
    </p:spTree>
    <p:extLst>
      <p:ext uri="{BB962C8B-B14F-4D97-AF65-F5344CB8AC3E}">
        <p14:creationId xmlns:p14="http://schemas.microsoft.com/office/powerpoint/2010/main" val="2345843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8AA5B0-EA1F-42BB-AE4B-1A06337DD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8111"/>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C63E96-4D21-D7DE-687F-AEAFFF30515F}"/>
              </a:ext>
            </a:extLst>
          </p:cNvPr>
          <p:cNvSpPr>
            <a:spLocks noGrp="1"/>
          </p:cNvSpPr>
          <p:nvPr>
            <p:ph type="title"/>
          </p:nvPr>
        </p:nvSpPr>
        <p:spPr>
          <a:xfrm>
            <a:off x="484552" y="4799988"/>
            <a:ext cx="10869248" cy="1506684"/>
          </a:xfrm>
        </p:spPr>
        <p:txBody>
          <a:bodyPr anchor="ctr">
            <a:normAutofit/>
          </a:bodyPr>
          <a:lstStyle/>
          <a:p>
            <a:pPr>
              <a:lnSpc>
                <a:spcPct val="90000"/>
              </a:lnSpc>
            </a:pPr>
            <a:br>
              <a:rPr lang="pt-BR" sz="2200" dirty="0"/>
            </a:br>
            <a:br>
              <a:rPr lang="pt-BR" sz="2200" dirty="0"/>
            </a:br>
            <a:r>
              <a:rPr lang="pt-BR" sz="2800" b="1" dirty="0"/>
              <a:t>E se foi seu pai? Seu avô, seu irmão, seu tio???</a:t>
            </a:r>
            <a:br>
              <a:rPr lang="pt-BR" sz="2200" dirty="0"/>
            </a:br>
            <a:endParaRPr lang="pt-BR" sz="2200" dirty="0"/>
          </a:p>
        </p:txBody>
      </p:sp>
      <p:sp>
        <p:nvSpPr>
          <p:cNvPr id="3" name="Espaço Reservado para Conteúdo 2">
            <a:extLst>
              <a:ext uri="{FF2B5EF4-FFF2-40B4-BE49-F238E27FC236}">
                <a16:creationId xmlns:a16="http://schemas.microsoft.com/office/drawing/2014/main" id="{6802F3FE-4209-33CD-69B1-9564386D4DA1}"/>
              </a:ext>
            </a:extLst>
          </p:cNvPr>
          <p:cNvSpPr>
            <a:spLocks noGrp="1"/>
          </p:cNvSpPr>
          <p:nvPr>
            <p:ph idx="1"/>
          </p:nvPr>
        </p:nvSpPr>
        <p:spPr>
          <a:xfrm>
            <a:off x="176646" y="135082"/>
            <a:ext cx="5639136" cy="4241936"/>
          </a:xfrm>
        </p:spPr>
        <p:txBody>
          <a:bodyPr>
            <a:normAutofit fontScale="92500"/>
          </a:bodyPr>
          <a:lstStyle/>
          <a:p>
            <a:pPr marL="342900" indent="-342900" algn="just">
              <a:lnSpc>
                <a:spcPct val="110000"/>
              </a:lnSpc>
              <a:buFont typeface="Arial" panose="020B0604020202020204" pitchFamily="34" charset="0"/>
              <a:buChar char="•"/>
            </a:pPr>
            <a:r>
              <a:rPr lang="pt-BR" sz="1600" dirty="0">
                <a:latin typeface="Arial" panose="020B0604020202020204" pitchFamily="34" charset="0"/>
                <a:cs typeface="Arial" panose="020B0604020202020204" pitchFamily="34" charset="0"/>
              </a:rPr>
              <a:t>Como falar que ele (ela) fez comigo algo proibido e secreto? </a:t>
            </a:r>
          </a:p>
          <a:p>
            <a:pPr marL="342900" indent="-342900" algn="just">
              <a:lnSpc>
                <a:spcPct val="110000"/>
              </a:lnSpc>
              <a:buFont typeface="Arial" panose="020B0604020202020204" pitchFamily="34" charset="0"/>
              <a:buChar char="•"/>
            </a:pPr>
            <a:r>
              <a:rPr lang="pt-BR" sz="1600" dirty="0">
                <a:latin typeface="Arial" panose="020B0604020202020204" pitchFamily="34" charset="0"/>
                <a:cs typeface="Arial" panose="020B0604020202020204" pitchFamily="34" charset="0"/>
              </a:rPr>
              <a:t>Como responder a tantas perguntas, se até agora, me disseram que jamais deveria contar?</a:t>
            </a:r>
          </a:p>
          <a:p>
            <a:pPr marL="342900" indent="-342900" algn="just">
              <a:lnSpc>
                <a:spcPct val="110000"/>
              </a:lnSpc>
              <a:buFont typeface="Arial" panose="020B0604020202020204" pitchFamily="34" charset="0"/>
              <a:buChar char="•"/>
            </a:pPr>
            <a:r>
              <a:rPr lang="pt-BR" sz="1600" dirty="0">
                <a:latin typeface="Arial" panose="020B0604020202020204" pitchFamily="34" charset="0"/>
                <a:cs typeface="Arial" panose="020B0604020202020204" pitchFamily="34" charset="0"/>
              </a:rPr>
              <a:t>Como saber se acreditam em mim se me perguntam coisas que eu não sei dizer? Como a cor da cueca, o barulho em torno do silencio opressor da boca calada e o corpo colado a de alguém mais forte do que eu?  Como falar do cheiro, da viscosidade do liquido que eu tive que engolir? </a:t>
            </a:r>
          </a:p>
          <a:p>
            <a:pPr marL="342900" indent="-342900" algn="just">
              <a:lnSpc>
                <a:spcPct val="110000"/>
              </a:lnSpc>
              <a:buFont typeface="Arial" panose="020B0604020202020204" pitchFamily="34" charset="0"/>
              <a:buChar char="•"/>
            </a:pPr>
            <a:r>
              <a:rPr lang="pt-BR" sz="1600" dirty="0">
                <a:latin typeface="Arial" panose="020B0604020202020204" pitchFamily="34" charset="0"/>
                <a:cs typeface="Arial" panose="020B0604020202020204" pitchFamily="34" charset="0"/>
              </a:rPr>
              <a:t>Será que se eu esquecer um pedaço ou falar diferente vão deixar de acreditar em mim?  Me sinto despedaçada...</a:t>
            </a:r>
          </a:p>
          <a:p>
            <a:pPr marL="342900" indent="-342900" algn="just">
              <a:lnSpc>
                <a:spcPct val="110000"/>
              </a:lnSpc>
              <a:buFont typeface="Arial" panose="020B0604020202020204" pitchFamily="34" charset="0"/>
              <a:buChar char="•"/>
            </a:pPr>
            <a:r>
              <a:rPr lang="pt-BR" sz="1600" dirty="0">
                <a:latin typeface="Arial" panose="020B0604020202020204" pitchFamily="34" charset="0"/>
                <a:cs typeface="Arial" panose="020B0604020202020204" pitchFamily="34" charset="0"/>
              </a:rPr>
              <a:t>Eu não quero falar sobre isso... Me dá medo, tristeza e me faz sentir dor, vergonha!</a:t>
            </a:r>
          </a:p>
          <a:p>
            <a:pPr marL="342900" indent="-342900" algn="just">
              <a:lnSpc>
                <a:spcPct val="110000"/>
              </a:lnSpc>
              <a:buFont typeface="Arial" panose="020B0604020202020204" pitchFamily="34" charset="0"/>
              <a:buChar char="•"/>
            </a:pPr>
            <a:r>
              <a:rPr lang="pt-BR" sz="1600" dirty="0">
                <a:latin typeface="Arial" panose="020B0604020202020204" pitchFamily="34" charset="0"/>
                <a:cs typeface="Arial" panose="020B0604020202020204" pitchFamily="34" charset="0"/>
              </a:rPr>
              <a:t>Me sinto suja e se eu contar destruo a família toda... Melhor me calar!</a:t>
            </a:r>
          </a:p>
        </p:txBody>
      </p:sp>
      <p:pic>
        <p:nvPicPr>
          <p:cNvPr id="7" name="Picture 6" descr="Balões de texto vazios">
            <a:extLst>
              <a:ext uri="{FF2B5EF4-FFF2-40B4-BE49-F238E27FC236}">
                <a16:creationId xmlns:a16="http://schemas.microsoft.com/office/drawing/2014/main" id="{00582AF0-0034-C2D9-33A3-903D73A150CB}"/>
              </a:ext>
            </a:extLst>
          </p:cNvPr>
          <p:cNvPicPr>
            <a:picLocks noChangeAspect="1"/>
          </p:cNvPicPr>
          <p:nvPr/>
        </p:nvPicPr>
        <p:blipFill rotWithShape="1">
          <a:blip r:embed="rId2"/>
          <a:srcRect l="9806" r="1310" b="-3"/>
          <a:stretch/>
        </p:blipFill>
        <p:spPr>
          <a:xfrm>
            <a:off x="6095998" y="10"/>
            <a:ext cx="6096002" cy="4578101"/>
          </a:xfrm>
          <a:prstGeom prst="rect">
            <a:avLst/>
          </a:prstGeom>
        </p:spPr>
      </p:pic>
      <p:sp>
        <p:nvSpPr>
          <p:cNvPr id="4" name="Espaço Reservado para Rodapé 3">
            <a:extLst>
              <a:ext uri="{FF2B5EF4-FFF2-40B4-BE49-F238E27FC236}">
                <a16:creationId xmlns:a16="http://schemas.microsoft.com/office/drawing/2014/main" id="{208EF417-949C-B03D-C461-047B6C55D9CE}"/>
              </a:ext>
            </a:extLst>
          </p:cNvPr>
          <p:cNvSpPr>
            <a:spLocks noGrp="1"/>
          </p:cNvSpPr>
          <p:nvPr>
            <p:ph type="ftr" sz="quarter" idx="11"/>
          </p:nvPr>
        </p:nvSpPr>
        <p:spPr>
          <a:xfrm>
            <a:off x="6270162" y="6356350"/>
            <a:ext cx="4114800" cy="365125"/>
          </a:xfrm>
        </p:spPr>
        <p:txBody>
          <a:bodyPr anchor="ctr">
            <a:normAutofit/>
          </a:bodyPr>
          <a:lstStyle/>
          <a:p>
            <a:pPr>
              <a:spcAft>
                <a:spcPts val="600"/>
              </a:spcAft>
            </a:pPr>
            <a:r>
              <a:rPr lang="en-US">
                <a:solidFill>
                  <a:schemeClr val="bg1">
                    <a:alpha val="80000"/>
                  </a:schemeClr>
                </a:solidFill>
              </a:rPr>
              <a:t>Dayse Bernardi/NECA</a:t>
            </a:r>
          </a:p>
        </p:txBody>
      </p:sp>
      <p:sp>
        <p:nvSpPr>
          <p:cNvPr id="5" name="Espaço Reservado para Número de Slide 4">
            <a:extLst>
              <a:ext uri="{FF2B5EF4-FFF2-40B4-BE49-F238E27FC236}">
                <a16:creationId xmlns:a16="http://schemas.microsoft.com/office/drawing/2014/main" id="{0CED1394-999C-13D3-59A6-50FAF6B99B7A}"/>
              </a:ext>
            </a:extLst>
          </p:cNvPr>
          <p:cNvSpPr>
            <a:spLocks noGrp="1"/>
          </p:cNvSpPr>
          <p:nvPr>
            <p:ph type="sldNum" sz="quarter" idx="12"/>
          </p:nvPr>
        </p:nvSpPr>
        <p:spPr>
          <a:xfrm>
            <a:off x="10764983" y="6356350"/>
            <a:ext cx="1280796" cy="365125"/>
          </a:xfrm>
        </p:spPr>
        <p:txBody>
          <a:bodyPr anchor="ctr">
            <a:normAutofit/>
          </a:bodyPr>
          <a:lstStyle/>
          <a:p>
            <a:pPr>
              <a:spcAft>
                <a:spcPts val="600"/>
              </a:spcAft>
            </a:pPr>
            <a:fld id="{1F646F3F-274D-499B-ABBE-824EB4ABDC3D}" type="slidenum">
              <a:rPr lang="en-US">
                <a:solidFill>
                  <a:schemeClr val="bg1">
                    <a:alpha val="80000"/>
                  </a:schemeClr>
                </a:solidFill>
              </a:rPr>
              <a:pPr>
                <a:spcAft>
                  <a:spcPts val="600"/>
                </a:spcAft>
              </a:pPr>
              <a:t>35</a:t>
            </a:fld>
            <a:endParaRPr lang="en-US">
              <a:solidFill>
                <a:schemeClr val="bg1">
                  <a:alpha val="80000"/>
                </a:schemeClr>
              </a:solidFill>
            </a:endParaRPr>
          </a:p>
        </p:txBody>
      </p:sp>
      <p:sp>
        <p:nvSpPr>
          <p:cNvPr id="6" name="CaixaDeTexto 5">
            <a:extLst>
              <a:ext uri="{FF2B5EF4-FFF2-40B4-BE49-F238E27FC236}">
                <a16:creationId xmlns:a16="http://schemas.microsoft.com/office/drawing/2014/main" id="{FDB3AE2D-EA18-74B9-964B-80BC4782980D}"/>
              </a:ext>
            </a:extLst>
          </p:cNvPr>
          <p:cNvSpPr txBox="1"/>
          <p:nvPr/>
        </p:nvSpPr>
        <p:spPr>
          <a:xfrm>
            <a:off x="8677470" y="2183363"/>
            <a:ext cx="1625766" cy="369332"/>
          </a:xfrm>
          <a:prstGeom prst="rect">
            <a:avLst/>
          </a:prstGeom>
          <a:noFill/>
        </p:spPr>
        <p:txBody>
          <a:bodyPr wrap="none" rtlCol="0">
            <a:spAutoFit/>
          </a:bodyPr>
          <a:lstStyle/>
          <a:p>
            <a:r>
              <a:rPr lang="pt-BR" b="1" dirty="0"/>
              <a:t>Até quando?</a:t>
            </a:r>
          </a:p>
        </p:txBody>
      </p:sp>
    </p:spTree>
    <p:extLst>
      <p:ext uri="{BB962C8B-B14F-4D97-AF65-F5344CB8AC3E}">
        <p14:creationId xmlns:p14="http://schemas.microsoft.com/office/powerpoint/2010/main" val="2854730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1" name="Rectangle 8200">
            <a:extLst>
              <a:ext uri="{FF2B5EF4-FFF2-40B4-BE49-F238E27FC236}">
                <a16:creationId xmlns:a16="http://schemas.microsoft.com/office/drawing/2014/main" id="{ABFC6EA2-A878-462E-B250-A0FFE1F53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8" cy="2283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4BBA03A-F9D0-4C81-82DB-63EACA5A85F3}"/>
              </a:ext>
            </a:extLst>
          </p:cNvPr>
          <p:cNvSpPr>
            <a:spLocks noGrp="1"/>
          </p:cNvSpPr>
          <p:nvPr>
            <p:ph type="title"/>
          </p:nvPr>
        </p:nvSpPr>
        <p:spPr>
          <a:xfrm>
            <a:off x="220749" y="397275"/>
            <a:ext cx="2554257" cy="1617199"/>
          </a:xfrm>
        </p:spPr>
        <p:txBody>
          <a:bodyPr vert="horz" lIns="91440" tIns="45720" rIns="91440" bIns="45720" rtlCol="0" anchor="ctr">
            <a:normAutofit fontScale="90000"/>
          </a:bodyPr>
          <a:lstStyle/>
          <a:p>
            <a:pPr>
              <a:lnSpc>
                <a:spcPct val="90000"/>
              </a:lnSpc>
            </a:pPr>
            <a:r>
              <a:rPr lang="en-US" sz="2500" dirty="0"/>
              <a:t>E se </a:t>
            </a:r>
            <a:r>
              <a:rPr lang="en-US" sz="2500" dirty="0" err="1"/>
              <a:t>foi</a:t>
            </a:r>
            <a:r>
              <a:rPr lang="en-US" sz="2500" dirty="0"/>
              <a:t> o pastor, o padre, o pai de Santo, o professor que </a:t>
            </a:r>
            <a:r>
              <a:rPr lang="en-US" sz="2500" dirty="0" err="1"/>
              <a:t>todos</a:t>
            </a:r>
            <a:r>
              <a:rPr lang="en-US" sz="2500" dirty="0"/>
              <a:t> </a:t>
            </a:r>
            <a:r>
              <a:rPr lang="en-US" sz="2500" dirty="0" err="1"/>
              <a:t>confiam</a:t>
            </a:r>
            <a:r>
              <a:rPr lang="en-US" sz="2500" dirty="0"/>
              <a:t>?</a:t>
            </a:r>
          </a:p>
        </p:txBody>
      </p:sp>
      <p:grpSp>
        <p:nvGrpSpPr>
          <p:cNvPr id="8205" name="Group 8204">
            <a:extLst>
              <a:ext uri="{FF2B5EF4-FFF2-40B4-BE49-F238E27FC236}">
                <a16:creationId xmlns:a16="http://schemas.microsoft.com/office/drawing/2014/main" id="{8E6AE698-618A-40C4-9717-024A2EABCE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283224"/>
            <a:ext cx="3048003" cy="4574776"/>
            <a:chOff x="6096002" y="-9073"/>
            <a:chExt cx="6095998" cy="6867073"/>
          </a:xfrm>
        </p:grpSpPr>
        <p:sp>
          <p:nvSpPr>
            <p:cNvPr id="8206" name="Rectangle 8205">
              <a:extLst>
                <a:ext uri="{FF2B5EF4-FFF2-40B4-BE49-F238E27FC236}">
                  <a16:creationId xmlns:a16="http://schemas.microsoft.com/office/drawing/2014/main" id="{1A6C384B-B15B-49B2-A765-4CC92348C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Rectangle 8206">
              <a:extLst>
                <a:ext uri="{FF2B5EF4-FFF2-40B4-BE49-F238E27FC236}">
                  <a16:creationId xmlns:a16="http://schemas.microsoft.com/office/drawing/2014/main" id="{1E2C100C-6575-40D1-B4BD-4BC6CC523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194" name="Picture 2" descr="Abuso Sexual Infantil Nunca Más. : El abuso sexual como un abuso de poder.">
            <a:extLst>
              <a:ext uri="{FF2B5EF4-FFF2-40B4-BE49-F238E27FC236}">
                <a16:creationId xmlns:a16="http://schemas.microsoft.com/office/drawing/2014/main" id="{A8AAFDAC-E43F-61A6-2687-28B675C089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46516" y="1315004"/>
            <a:ext cx="7908176" cy="4151792"/>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4634D357-8A8F-BBE1-361B-D6DD817CC940}"/>
              </a:ext>
            </a:extLst>
          </p:cNvPr>
          <p:cNvSpPr>
            <a:spLocks noGrp="1"/>
          </p:cNvSpPr>
          <p:nvPr>
            <p:ph type="ftr" sz="quarter" idx="11"/>
          </p:nvPr>
        </p:nvSpPr>
        <p:spPr>
          <a:xfrm>
            <a:off x="3194221"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Dayse Bernardi/NECA</a:t>
            </a:r>
          </a:p>
        </p:txBody>
      </p:sp>
      <p:sp>
        <p:nvSpPr>
          <p:cNvPr id="5" name="Espaço Reservado para Número de Slide 4">
            <a:extLst>
              <a:ext uri="{FF2B5EF4-FFF2-40B4-BE49-F238E27FC236}">
                <a16:creationId xmlns:a16="http://schemas.microsoft.com/office/drawing/2014/main" id="{59954C68-CD74-85A7-4755-1545A553AFFC}"/>
              </a:ext>
            </a:extLst>
          </p:cNvPr>
          <p:cNvSpPr>
            <a:spLocks noGrp="1"/>
          </p:cNvSpPr>
          <p:nvPr>
            <p:ph type="sldNum" sz="quarter" idx="12"/>
          </p:nvPr>
        </p:nvSpPr>
        <p:spPr>
          <a:xfrm>
            <a:off x="10764983" y="6356350"/>
            <a:ext cx="1280796"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36</a:t>
            </a:fld>
            <a:endParaRPr lang="en-US"/>
          </a:p>
        </p:txBody>
      </p:sp>
    </p:spTree>
    <p:extLst>
      <p:ext uri="{BB962C8B-B14F-4D97-AF65-F5344CB8AC3E}">
        <p14:creationId xmlns:p14="http://schemas.microsoft.com/office/powerpoint/2010/main" val="2640481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17ADF9C-7729-43E0-B44E-3392C2BD0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264CE6C-E4DD-47B0-947A-FE4B1135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0EE496-1320-3577-F488-5DF7159FFD56}"/>
              </a:ext>
            </a:extLst>
          </p:cNvPr>
          <p:cNvSpPr>
            <a:spLocks noGrp="1"/>
          </p:cNvSpPr>
          <p:nvPr>
            <p:ph type="title"/>
          </p:nvPr>
        </p:nvSpPr>
        <p:spPr>
          <a:xfrm>
            <a:off x="484552" y="365125"/>
            <a:ext cx="5252571" cy="2766449"/>
          </a:xfrm>
        </p:spPr>
        <p:txBody>
          <a:bodyPr>
            <a:normAutofit/>
          </a:bodyPr>
          <a:lstStyle/>
          <a:p>
            <a:r>
              <a:rPr lang="pt-BR" dirty="0"/>
              <a:t>Crianças vítimas de violência sexual </a:t>
            </a:r>
          </a:p>
        </p:txBody>
      </p:sp>
      <p:pic>
        <p:nvPicPr>
          <p:cNvPr id="1026" name="Picture 2" descr="Resultado de imagem para Uma criança yanomami “FOI ESTUPRADA ATÉ A MORTE” – restos de suas cinzas permaneceram no chão da cabana queimada em respeito a seu espirito...">
            <a:extLst>
              <a:ext uri="{FF2B5EF4-FFF2-40B4-BE49-F238E27FC236}">
                <a16:creationId xmlns:a16="http://schemas.microsoft.com/office/drawing/2014/main" id="{472C1241-3775-9344-2692-7668263653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38" b="13421"/>
          <a:stretch/>
        </p:blipFill>
        <p:spPr bwMode="auto">
          <a:xfrm>
            <a:off x="20" y="3429000"/>
            <a:ext cx="6095978"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DB6CF344-2861-DF6A-C9DA-8133EDCFB0BA}"/>
              </a:ext>
            </a:extLst>
          </p:cNvPr>
          <p:cNvSpPr>
            <a:spLocks noGrp="1"/>
          </p:cNvSpPr>
          <p:nvPr>
            <p:ph idx="1"/>
          </p:nvPr>
        </p:nvSpPr>
        <p:spPr>
          <a:xfrm>
            <a:off x="6523702" y="365125"/>
            <a:ext cx="4830097" cy="5811838"/>
          </a:xfrm>
        </p:spPr>
        <p:txBody>
          <a:bodyPr>
            <a:normAutofit lnSpcReduction="10000"/>
          </a:bodyPr>
          <a:lstStyle/>
          <a:p>
            <a:pPr marL="342900" indent="-342900">
              <a:buFont typeface="Arial" panose="020B0604020202020204" pitchFamily="34" charset="0"/>
              <a:buChar char="•"/>
            </a:pPr>
            <a:r>
              <a:rPr lang="pt-BR" dirty="0"/>
              <a:t>Uma criança yanomami “FOI ESTUPRADA ATÉ A MORTE” – restos de suas cinzas permaneceram no chão da cabana queimada em respeito a seu espirito...</a:t>
            </a:r>
          </a:p>
          <a:p>
            <a:pPr marL="342900" indent="-342900">
              <a:buFont typeface="Arial" panose="020B0604020202020204" pitchFamily="34" charset="0"/>
              <a:buChar char="•"/>
            </a:pPr>
            <a:endParaRPr lang="pt-BR" dirty="0"/>
          </a:p>
          <a:p>
            <a:pPr marL="342900" indent="-342900">
              <a:buFont typeface="Arial" panose="020B0604020202020204" pitchFamily="34" charset="0"/>
              <a:buChar char="•"/>
            </a:pPr>
            <a:r>
              <a:rPr lang="pt-BR" dirty="0"/>
              <a:t>Sua morte ecoou durante o tempo que a imprensa a manteve viva</a:t>
            </a:r>
          </a:p>
          <a:p>
            <a:pPr marL="342900" indent="-342900">
              <a:buFont typeface="Arial" panose="020B0604020202020204" pitchFamily="34" charset="0"/>
              <a:buChar char="•"/>
            </a:pPr>
            <a:endParaRPr lang="pt-BR" dirty="0"/>
          </a:p>
          <a:p>
            <a:pPr marL="342900" indent="-342900">
              <a:buFont typeface="Arial" panose="020B0604020202020204" pitchFamily="34" charset="0"/>
              <a:buChar char="•"/>
            </a:pPr>
            <a:r>
              <a:rPr lang="pt-BR" dirty="0"/>
              <a:t>Algumas vozes se mantiveram a partir desse grito, mas, muitas continuam caladas. </a:t>
            </a:r>
          </a:p>
          <a:p>
            <a:pPr marL="342900" indent="-342900">
              <a:buFont typeface="Arial" panose="020B0604020202020204" pitchFamily="34" charset="0"/>
              <a:buChar char="•"/>
            </a:pPr>
            <a:endParaRPr lang="pt-BR" dirty="0"/>
          </a:p>
          <a:p>
            <a:pPr marL="342900" indent="-342900">
              <a:buFont typeface="Arial" panose="020B0604020202020204" pitchFamily="34" charset="0"/>
              <a:buChar char="•"/>
            </a:pPr>
            <a:r>
              <a:rPr lang="pt-BR" dirty="0"/>
              <a:t>Quantas mais....</a:t>
            </a:r>
          </a:p>
        </p:txBody>
      </p:sp>
      <p:sp>
        <p:nvSpPr>
          <p:cNvPr id="4" name="Espaço Reservado para Rodapé 3">
            <a:extLst>
              <a:ext uri="{FF2B5EF4-FFF2-40B4-BE49-F238E27FC236}">
                <a16:creationId xmlns:a16="http://schemas.microsoft.com/office/drawing/2014/main" id="{E76D8865-962C-13C7-4667-1CB95942E6FD}"/>
              </a:ext>
            </a:extLst>
          </p:cNvPr>
          <p:cNvSpPr>
            <a:spLocks noGrp="1"/>
          </p:cNvSpPr>
          <p:nvPr>
            <p:ph type="ftr" sz="quarter" idx="11"/>
          </p:nvPr>
        </p:nvSpPr>
        <p:spPr>
          <a:xfrm>
            <a:off x="6270162" y="6356350"/>
            <a:ext cx="4114800" cy="365125"/>
          </a:xfrm>
        </p:spPr>
        <p:txBody>
          <a:bodyPr>
            <a:normAutofit/>
          </a:bodyPr>
          <a:lstStyle/>
          <a:p>
            <a:pPr>
              <a:spcAft>
                <a:spcPts val="600"/>
              </a:spcAft>
            </a:pPr>
            <a:r>
              <a:rPr lang="pt-BR" b="0" i="0" dirty="0">
                <a:solidFill>
                  <a:srgbClr val="666666"/>
                </a:solidFill>
                <a:effectLst/>
                <a:latin typeface="Fira Sans" panose="020B0503050000020004" pitchFamily="34" charset="0"/>
              </a:rPr>
              <a:t>Imagem ilustrativa/ Foto: Adobe Stock                       </a:t>
            </a:r>
            <a:r>
              <a:rPr lang="en-US" dirty="0"/>
              <a:t>Dayse Bernardi/NECA</a:t>
            </a:r>
          </a:p>
        </p:txBody>
      </p:sp>
      <p:sp>
        <p:nvSpPr>
          <p:cNvPr id="5" name="Espaço Reservado para Número de Slide 4">
            <a:extLst>
              <a:ext uri="{FF2B5EF4-FFF2-40B4-BE49-F238E27FC236}">
                <a16:creationId xmlns:a16="http://schemas.microsoft.com/office/drawing/2014/main" id="{2F03D0EC-7F8D-9BA9-297F-6C796B431CDE}"/>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smtClean="0"/>
              <a:pPr>
                <a:spcAft>
                  <a:spcPts val="600"/>
                </a:spcAft>
              </a:pPr>
              <a:t>37</a:t>
            </a:fld>
            <a:endParaRPr lang="en-US"/>
          </a:p>
        </p:txBody>
      </p:sp>
    </p:spTree>
    <p:extLst>
      <p:ext uri="{BB962C8B-B14F-4D97-AF65-F5344CB8AC3E}">
        <p14:creationId xmlns:p14="http://schemas.microsoft.com/office/powerpoint/2010/main" val="2368326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DCC36D-44E0-233D-7AED-01F70DDD414D}"/>
              </a:ext>
            </a:extLst>
          </p:cNvPr>
          <p:cNvSpPr>
            <a:spLocks noGrp="1"/>
          </p:cNvSpPr>
          <p:nvPr>
            <p:ph type="title"/>
          </p:nvPr>
        </p:nvSpPr>
        <p:spPr/>
        <p:txBody>
          <a:bodyPr>
            <a:noAutofit/>
          </a:bodyPr>
          <a:lstStyle/>
          <a:p>
            <a:r>
              <a:rPr lang="pt-BR" sz="4400" dirty="0"/>
              <a:t>Escuta/ atendimento especializado da criança vitima ou testemunha de violência </a:t>
            </a:r>
          </a:p>
        </p:txBody>
      </p:sp>
      <p:graphicFrame>
        <p:nvGraphicFramePr>
          <p:cNvPr id="6" name="Espaço Reservado para Conteúdo 5">
            <a:extLst>
              <a:ext uri="{FF2B5EF4-FFF2-40B4-BE49-F238E27FC236}">
                <a16:creationId xmlns:a16="http://schemas.microsoft.com/office/drawing/2014/main" id="{DFE02BB2-86B9-26E6-D1B7-FC9E35AAFFBA}"/>
              </a:ext>
            </a:extLst>
          </p:cNvPr>
          <p:cNvGraphicFramePr>
            <a:graphicFrameLocks noGrp="1"/>
          </p:cNvGraphicFramePr>
          <p:nvPr>
            <p:ph idx="1"/>
            <p:extLst>
              <p:ext uri="{D42A27DB-BD31-4B8C-83A1-F6EECF244321}">
                <p14:modId xmlns:p14="http://schemas.microsoft.com/office/powerpoint/2010/main" val="1143509865"/>
              </p:ext>
            </p:extLst>
          </p:nvPr>
        </p:nvGraphicFramePr>
        <p:xfrm>
          <a:off x="484187" y="2481944"/>
          <a:ext cx="11561591" cy="437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Rodapé 3">
            <a:extLst>
              <a:ext uri="{FF2B5EF4-FFF2-40B4-BE49-F238E27FC236}">
                <a16:creationId xmlns:a16="http://schemas.microsoft.com/office/drawing/2014/main" id="{C70B8510-FD28-404A-F83E-F08D12F55953}"/>
              </a:ext>
            </a:extLst>
          </p:cNvPr>
          <p:cNvSpPr>
            <a:spLocks noGrp="1"/>
          </p:cNvSpPr>
          <p:nvPr>
            <p:ph type="ftr" sz="quarter" idx="11"/>
          </p:nvPr>
        </p:nvSpPr>
        <p:spPr>
          <a:xfrm>
            <a:off x="10395353" y="6356350"/>
            <a:ext cx="4114800" cy="365125"/>
          </a:xfrm>
        </p:spPr>
        <p:txBody>
          <a:bodyPr/>
          <a:lstStyle/>
          <a:p>
            <a:r>
              <a:rPr lang="en-US" dirty="0"/>
              <a:t>Dayse Bernardi/NECA</a:t>
            </a:r>
          </a:p>
        </p:txBody>
      </p:sp>
      <p:sp>
        <p:nvSpPr>
          <p:cNvPr id="5" name="Espaço Reservado para Número de Slide 4">
            <a:extLst>
              <a:ext uri="{FF2B5EF4-FFF2-40B4-BE49-F238E27FC236}">
                <a16:creationId xmlns:a16="http://schemas.microsoft.com/office/drawing/2014/main" id="{E1B36ABA-1C4A-0FDC-5F2E-D47389888D9E}"/>
              </a:ext>
            </a:extLst>
          </p:cNvPr>
          <p:cNvSpPr>
            <a:spLocks noGrp="1"/>
          </p:cNvSpPr>
          <p:nvPr>
            <p:ph type="sldNum" sz="quarter" idx="12"/>
          </p:nvPr>
        </p:nvSpPr>
        <p:spPr/>
        <p:txBody>
          <a:bodyPr/>
          <a:lstStyle/>
          <a:p>
            <a:fld id="{1F646F3F-274D-499B-ABBE-824EB4ABDC3D}" type="slidenum">
              <a:rPr lang="en-US" smtClean="0"/>
              <a:t>38</a:t>
            </a:fld>
            <a:endParaRPr lang="en-US"/>
          </a:p>
        </p:txBody>
      </p:sp>
      <p:sp>
        <p:nvSpPr>
          <p:cNvPr id="3" name="Explosão: 8 Pontos 2">
            <a:extLst>
              <a:ext uri="{FF2B5EF4-FFF2-40B4-BE49-F238E27FC236}">
                <a16:creationId xmlns:a16="http://schemas.microsoft.com/office/drawing/2014/main" id="{81DF0ABD-C0C3-CED5-5BD1-292D1295286C}"/>
              </a:ext>
            </a:extLst>
          </p:cNvPr>
          <p:cNvSpPr/>
          <p:nvPr/>
        </p:nvSpPr>
        <p:spPr>
          <a:xfrm>
            <a:off x="354564" y="2295332"/>
            <a:ext cx="3424334" cy="370989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2">
                    <a:lumMod val="50000"/>
                  </a:schemeClr>
                </a:solidFill>
              </a:rPr>
              <a:t>Como atuar neste ciclo de acolhimento e criminalização?</a:t>
            </a:r>
          </a:p>
        </p:txBody>
      </p:sp>
    </p:spTree>
    <p:extLst>
      <p:ext uri="{BB962C8B-B14F-4D97-AF65-F5344CB8AC3E}">
        <p14:creationId xmlns:p14="http://schemas.microsoft.com/office/powerpoint/2010/main" val="2942835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5A745D6-FF57-EA25-B5B6-41290DFF56FF}"/>
              </a:ext>
            </a:extLst>
          </p:cNvPr>
          <p:cNvSpPr>
            <a:spLocks noGrp="1"/>
          </p:cNvSpPr>
          <p:nvPr>
            <p:ph type="title"/>
          </p:nvPr>
        </p:nvSpPr>
        <p:spPr>
          <a:xfrm>
            <a:off x="0" y="0"/>
            <a:ext cx="11355355" cy="2057399"/>
          </a:xfrm>
        </p:spPr>
        <p:txBody>
          <a:bodyPr>
            <a:normAutofit fontScale="90000"/>
          </a:bodyPr>
          <a:lstStyle/>
          <a:p>
            <a:br>
              <a:rPr lang="pt-BR" sz="5400" b="1" i="0" dirty="0">
                <a:effectLst/>
                <a:latin typeface="Open Sans" panose="020B0606030504020204" pitchFamily="34" charset="0"/>
              </a:rPr>
            </a:br>
            <a:br>
              <a:rPr lang="pt-BR" sz="5400" b="1" i="0" dirty="0">
                <a:effectLst/>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br>
              <a:rPr lang="pt-BR" sz="4000" b="1" dirty="0">
                <a:latin typeface="Open Sans" panose="020B0606030504020204" pitchFamily="34" charset="0"/>
              </a:rPr>
            </a:br>
            <a:r>
              <a:rPr lang="pt-BR" sz="4000" b="1" i="0" dirty="0">
                <a:effectLst/>
                <a:latin typeface="Open Sans" panose="020B0606030504020204" pitchFamily="34" charset="0"/>
              </a:rPr>
              <a:t>A criança será protegida e terá direito ao pleno desenvolvimento</a:t>
            </a:r>
            <a:br>
              <a:rPr lang="pt-BR" sz="5400" b="1" i="0" dirty="0">
                <a:effectLst/>
                <a:latin typeface="Open Sans" panose="020B0606030504020204" pitchFamily="34" charset="0"/>
              </a:rPr>
            </a:br>
            <a:endParaRPr lang="pt-BR" dirty="0"/>
          </a:p>
        </p:txBody>
      </p:sp>
      <p:sp>
        <p:nvSpPr>
          <p:cNvPr id="7" name="Espaço Reservado para Texto 6">
            <a:extLst>
              <a:ext uri="{FF2B5EF4-FFF2-40B4-BE49-F238E27FC236}">
                <a16:creationId xmlns:a16="http://schemas.microsoft.com/office/drawing/2014/main" id="{6E538416-8F25-3525-C503-983DD9436BAA}"/>
              </a:ext>
            </a:extLst>
          </p:cNvPr>
          <p:cNvSpPr>
            <a:spLocks noGrp="1"/>
          </p:cNvSpPr>
          <p:nvPr>
            <p:ph type="body" idx="1"/>
          </p:nvPr>
        </p:nvSpPr>
        <p:spPr>
          <a:xfrm>
            <a:off x="458293" y="2436473"/>
            <a:ext cx="5358285" cy="344049"/>
          </a:xfrm>
          <a:solidFill>
            <a:schemeClr val="accent1">
              <a:lumMod val="40000"/>
              <a:lumOff val="60000"/>
            </a:schemeClr>
          </a:solidFill>
        </p:spPr>
        <p:txBody>
          <a:bodyPr>
            <a:normAutofit fontScale="62500" lnSpcReduction="20000"/>
          </a:bodyPr>
          <a:lstStyle/>
          <a:p>
            <a:pPr algn="ctr"/>
            <a:r>
              <a:rPr lang="pt-BR" b="1" dirty="0"/>
              <a:t>Violências – invisibilidade  e cultura</a:t>
            </a:r>
          </a:p>
        </p:txBody>
      </p:sp>
      <p:sp>
        <p:nvSpPr>
          <p:cNvPr id="3" name="Espaço Reservado para Conteúdo 2">
            <a:extLst>
              <a:ext uri="{FF2B5EF4-FFF2-40B4-BE49-F238E27FC236}">
                <a16:creationId xmlns:a16="http://schemas.microsoft.com/office/drawing/2014/main" id="{F9F90612-7D47-0C23-1519-F99598DA0B97}"/>
              </a:ext>
            </a:extLst>
          </p:cNvPr>
          <p:cNvSpPr>
            <a:spLocks noGrp="1"/>
          </p:cNvSpPr>
          <p:nvPr>
            <p:ph sz="half" idx="2"/>
          </p:nvPr>
        </p:nvSpPr>
        <p:spPr>
          <a:xfrm>
            <a:off x="335902" y="2801598"/>
            <a:ext cx="5467546" cy="3919877"/>
          </a:xfrm>
        </p:spPr>
        <p:txBody>
          <a:bodyPr>
            <a:normAutofit fontScale="25000" lnSpcReduction="20000"/>
          </a:bodyPr>
          <a:lstStyle/>
          <a:p>
            <a:pPr marL="342900" indent="-342900" algn="just">
              <a:buFont typeface="Arial" panose="020B0604020202020204" pitchFamily="34" charset="0"/>
              <a:buChar char="•"/>
            </a:pPr>
            <a:endParaRPr lang="pt-BR" b="1" dirty="0"/>
          </a:p>
          <a:p>
            <a:pPr marL="342900" indent="-342900" algn="just">
              <a:buFont typeface="Arial" panose="020B0604020202020204" pitchFamily="34" charset="0"/>
              <a:buChar char="•"/>
            </a:pPr>
            <a:r>
              <a:rPr lang="pt-BR" sz="5600" b="1" dirty="0"/>
              <a:t>Violência contra a sexualidade </a:t>
            </a:r>
          </a:p>
          <a:p>
            <a:pPr marL="342900" indent="-342900" algn="just">
              <a:buFont typeface="Arial" panose="020B0604020202020204" pitchFamily="34" charset="0"/>
              <a:buChar char="•"/>
            </a:pPr>
            <a:r>
              <a:rPr lang="pt-BR" sz="5600" b="1" dirty="0"/>
              <a:t>Violência contra a dignidade humana</a:t>
            </a:r>
          </a:p>
          <a:p>
            <a:pPr marL="342900" indent="-342900" algn="just">
              <a:buFont typeface="Arial" panose="020B0604020202020204" pitchFamily="34" charset="0"/>
              <a:buChar char="•"/>
            </a:pPr>
            <a:r>
              <a:rPr lang="pt-BR" sz="5600" b="1" dirty="0"/>
              <a:t>Violência contra a integridade física, psíquica e emocional </a:t>
            </a:r>
          </a:p>
          <a:p>
            <a:pPr marL="342900" indent="-342900" algn="just">
              <a:buFont typeface="Arial" panose="020B0604020202020204" pitchFamily="34" charset="0"/>
              <a:buChar char="•"/>
            </a:pPr>
            <a:r>
              <a:rPr lang="pt-BR" sz="5600" b="1" dirty="0"/>
              <a:t>Violência de gênero e de geração </a:t>
            </a:r>
          </a:p>
          <a:p>
            <a:pPr marL="342900" indent="-342900" algn="just">
              <a:buFont typeface="Arial" panose="020B0604020202020204" pitchFamily="34" charset="0"/>
              <a:buChar char="•"/>
            </a:pPr>
            <a:r>
              <a:rPr lang="pt-BR" sz="5600" b="1" dirty="0"/>
              <a:t>É preciso tirar da invisibilidade os estupros e desnaturalizar a violência cultural contra crianças, adolescentes, mulheres, meninas e meninos</a:t>
            </a:r>
          </a:p>
          <a:p>
            <a:pPr marL="342900" indent="-342900" algn="just">
              <a:buFont typeface="Arial" panose="020B0604020202020204" pitchFamily="34" charset="0"/>
              <a:buChar char="•"/>
            </a:pPr>
            <a:r>
              <a:rPr lang="pt-BR" sz="5600" b="1" dirty="0"/>
              <a:t>É preciso saber e dar o tempo para que a vitima possa ressignificar a violência </a:t>
            </a:r>
          </a:p>
          <a:p>
            <a:pPr marL="342900" indent="-342900" algn="just">
              <a:buFont typeface="Arial" panose="020B0604020202020204" pitchFamily="34" charset="0"/>
              <a:buChar char="•"/>
            </a:pPr>
            <a:r>
              <a:rPr lang="pt-BR" sz="5600" b="1" dirty="0"/>
              <a:t>Apoiar a criança, apoiar a mãe, a avó, as pessoas que cuidam e que por vezes foram vitimas transgeracionais da mesma violência intrafamiliar </a:t>
            </a:r>
          </a:p>
          <a:p>
            <a:endParaRPr lang="pt-BR" dirty="0"/>
          </a:p>
        </p:txBody>
      </p:sp>
      <p:sp>
        <p:nvSpPr>
          <p:cNvPr id="8" name="Espaço Reservado para Texto 7">
            <a:extLst>
              <a:ext uri="{FF2B5EF4-FFF2-40B4-BE49-F238E27FC236}">
                <a16:creationId xmlns:a16="http://schemas.microsoft.com/office/drawing/2014/main" id="{1F3229E8-66E0-6912-DDDF-977AA5E3E420}"/>
              </a:ext>
            </a:extLst>
          </p:cNvPr>
          <p:cNvSpPr>
            <a:spLocks noGrp="1"/>
          </p:cNvSpPr>
          <p:nvPr>
            <p:ph type="body" sz="quarter" idx="3"/>
          </p:nvPr>
        </p:nvSpPr>
        <p:spPr>
          <a:xfrm>
            <a:off x="5990254" y="2436473"/>
            <a:ext cx="5638194" cy="365125"/>
          </a:xfrm>
          <a:solidFill>
            <a:schemeClr val="accent2"/>
          </a:solidFill>
        </p:spPr>
        <p:txBody>
          <a:bodyPr>
            <a:normAutofit fontScale="62500" lnSpcReduction="20000"/>
          </a:bodyPr>
          <a:lstStyle/>
          <a:p>
            <a:pPr algn="ctr"/>
            <a:r>
              <a:rPr lang="pt-BR" b="1" dirty="0"/>
              <a:t>Responsabilização criminal – punição, castigo</a:t>
            </a:r>
          </a:p>
        </p:txBody>
      </p:sp>
      <p:sp>
        <p:nvSpPr>
          <p:cNvPr id="9" name="Espaço Reservado para Conteúdo 8">
            <a:extLst>
              <a:ext uri="{FF2B5EF4-FFF2-40B4-BE49-F238E27FC236}">
                <a16:creationId xmlns:a16="http://schemas.microsoft.com/office/drawing/2014/main" id="{C04E6342-E466-0B0A-C7AE-5DF6EE08C074}"/>
              </a:ext>
            </a:extLst>
          </p:cNvPr>
          <p:cNvSpPr>
            <a:spLocks noGrp="1"/>
          </p:cNvSpPr>
          <p:nvPr>
            <p:ph sz="quarter" idx="4"/>
          </p:nvPr>
        </p:nvSpPr>
        <p:spPr/>
        <p:txBody>
          <a:bodyPr>
            <a:normAutofit fontScale="25000" lnSpcReduction="20000"/>
          </a:bodyPr>
          <a:lstStyle/>
          <a:p>
            <a:pPr algn="just"/>
            <a:r>
              <a:rPr lang="pt-BR" sz="7200" b="1" dirty="0">
                <a:highlight>
                  <a:srgbClr val="FFFF00"/>
                </a:highlight>
              </a:rPr>
              <a:t>Mais importante que punir o autor da violência é cuidar e proteger a vitima</a:t>
            </a:r>
          </a:p>
          <a:p>
            <a:pPr algn="just"/>
            <a:r>
              <a:rPr lang="pt-BR" sz="7200" b="1" dirty="0">
                <a:highlight>
                  <a:srgbClr val="FFFF00"/>
                </a:highlight>
              </a:rPr>
              <a:t>Afastar o agressor e oferecer condições objetivas e emocionais à família para conter os danos </a:t>
            </a:r>
          </a:p>
          <a:p>
            <a:pPr algn="just"/>
            <a:r>
              <a:rPr lang="pt-BR" sz="7200" b="1" dirty="0"/>
              <a:t>O crime poderá ser apurado e julgado após a vítima completar 18 anos de idade (Lei Henry Borel) </a:t>
            </a:r>
          </a:p>
          <a:p>
            <a:endParaRPr lang="pt-BR" dirty="0"/>
          </a:p>
        </p:txBody>
      </p:sp>
      <p:sp>
        <p:nvSpPr>
          <p:cNvPr id="4" name="Espaço Reservado para Rodapé 3">
            <a:extLst>
              <a:ext uri="{FF2B5EF4-FFF2-40B4-BE49-F238E27FC236}">
                <a16:creationId xmlns:a16="http://schemas.microsoft.com/office/drawing/2014/main" id="{AEC8DB84-0F53-30F8-61CC-90C2DC61F51C}"/>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7221163B-0813-9240-5A1B-4C83A3E4E334}"/>
              </a:ext>
            </a:extLst>
          </p:cNvPr>
          <p:cNvSpPr>
            <a:spLocks noGrp="1"/>
          </p:cNvSpPr>
          <p:nvPr>
            <p:ph type="sldNum" sz="quarter" idx="12"/>
          </p:nvPr>
        </p:nvSpPr>
        <p:spPr/>
        <p:txBody>
          <a:bodyPr/>
          <a:lstStyle/>
          <a:p>
            <a:fld id="{1F646F3F-274D-499B-ABBE-824EB4ABDC3D}" type="slidenum">
              <a:rPr lang="en-US" smtClean="0"/>
              <a:t>39</a:t>
            </a:fld>
            <a:endParaRPr lang="en-US"/>
          </a:p>
        </p:txBody>
      </p:sp>
    </p:spTree>
    <p:extLst>
      <p:ext uri="{BB962C8B-B14F-4D97-AF65-F5344CB8AC3E}">
        <p14:creationId xmlns:p14="http://schemas.microsoft.com/office/powerpoint/2010/main" val="415781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17ADF9C-7729-43E0-B44E-3392C2BD0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64CE6C-E4DD-47B0-947A-FE4B1135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A2E733-23EE-2617-7E6A-99E670EB343C}"/>
              </a:ext>
            </a:extLst>
          </p:cNvPr>
          <p:cNvSpPr>
            <a:spLocks noGrp="1"/>
          </p:cNvSpPr>
          <p:nvPr>
            <p:ph type="title"/>
          </p:nvPr>
        </p:nvSpPr>
        <p:spPr>
          <a:xfrm>
            <a:off x="484552" y="365125"/>
            <a:ext cx="5252571" cy="2766449"/>
          </a:xfrm>
        </p:spPr>
        <p:txBody>
          <a:bodyPr>
            <a:normAutofit/>
          </a:bodyPr>
          <a:lstStyle/>
          <a:p>
            <a:pPr>
              <a:lnSpc>
                <a:spcPct val="90000"/>
              </a:lnSpc>
            </a:pPr>
            <a:r>
              <a:rPr lang="pt-BR" sz="3800" dirty="0"/>
              <a:t>Disposições legais para proteção integral de crianças e adolescentes no Brasil </a:t>
            </a:r>
          </a:p>
        </p:txBody>
      </p:sp>
      <p:pic>
        <p:nvPicPr>
          <p:cNvPr id="7" name="Imagem 6" descr="Logotipo&#10;&#10;Descrição gerada automaticamente">
            <a:extLst>
              <a:ext uri="{FF2B5EF4-FFF2-40B4-BE49-F238E27FC236}">
                <a16:creationId xmlns:a16="http://schemas.microsoft.com/office/drawing/2014/main" id="{01FE61F4-3C7C-1AF4-EE03-3DC3AE0B3ED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57"/>
          <a:stretch/>
        </p:blipFill>
        <p:spPr>
          <a:xfrm>
            <a:off x="20" y="3429000"/>
            <a:ext cx="6095978" cy="3429000"/>
          </a:xfrm>
          <a:prstGeom prst="rect">
            <a:avLst/>
          </a:prstGeom>
        </p:spPr>
      </p:pic>
      <p:sp>
        <p:nvSpPr>
          <p:cNvPr id="3" name="Espaço Reservado para Conteúdo 2">
            <a:extLst>
              <a:ext uri="{FF2B5EF4-FFF2-40B4-BE49-F238E27FC236}">
                <a16:creationId xmlns:a16="http://schemas.microsoft.com/office/drawing/2014/main" id="{E8993DCF-E04C-2556-4B73-EB0D3081BE88}"/>
              </a:ext>
            </a:extLst>
          </p:cNvPr>
          <p:cNvSpPr>
            <a:spLocks noGrp="1"/>
          </p:cNvSpPr>
          <p:nvPr>
            <p:ph idx="1"/>
          </p:nvPr>
        </p:nvSpPr>
        <p:spPr>
          <a:xfrm>
            <a:off x="6372808" y="0"/>
            <a:ext cx="5449078" cy="6657945"/>
          </a:xfrm>
        </p:spPr>
        <p:txBody>
          <a:bodyPr>
            <a:noAutofit/>
          </a:bodyPr>
          <a:lstStyle/>
          <a:p>
            <a:pPr marL="285750" indent="-285750" algn="just">
              <a:lnSpc>
                <a:spcPct val="110000"/>
              </a:lnSpc>
              <a:buFont typeface="Arial" panose="020B0604020202020204" pitchFamily="34" charset="0"/>
              <a:buChar char="•"/>
            </a:pPr>
            <a:r>
              <a:rPr lang="pt-BR" sz="1800" dirty="0">
                <a:latin typeface="Arial" panose="020B0604020202020204" pitchFamily="34" charset="0"/>
                <a:cs typeface="Arial" panose="020B0604020202020204" pitchFamily="34" charset="0"/>
              </a:rPr>
              <a:t>A Constituição Federal (1988) garante que “É dever da família, da sociedade e do Estado assegurar à criança, ao adolescente e ao jovem, com absoluta prioridade, o direito à vida, à saúde, à alimentação, à educação, ao lazer, à profissionalização, à cultura, à dignidade, ao respeito, à liberdade e à convivência familiar e comunitária, além </a:t>
            </a:r>
            <a:r>
              <a:rPr lang="pt-BR" sz="1800" b="1" dirty="0">
                <a:latin typeface="Arial" panose="020B0604020202020204" pitchFamily="34" charset="0"/>
                <a:cs typeface="Arial" panose="020B0604020202020204" pitchFamily="34" charset="0"/>
              </a:rPr>
              <a:t>de colocá-los a salvo de toda forma de negligência, discriminação, exploração, violência, crueldade e opressão</a:t>
            </a:r>
            <a:r>
              <a:rPr lang="pt-BR" sz="1800" dirty="0">
                <a:latin typeface="Arial" panose="020B0604020202020204" pitchFamily="34" charset="0"/>
                <a:cs typeface="Arial" panose="020B0604020202020204" pitchFamily="34" charset="0"/>
              </a:rPr>
              <a:t>” (Art.227)</a:t>
            </a:r>
          </a:p>
          <a:p>
            <a:pPr algn="just">
              <a:lnSpc>
                <a:spcPct val="110000"/>
              </a:lnSpc>
            </a:pPr>
            <a:endParaRPr lang="pt-BR" sz="1800" dirty="0">
              <a:latin typeface="Arial" panose="020B0604020202020204" pitchFamily="34" charset="0"/>
              <a:cs typeface="Arial" panose="020B0604020202020204" pitchFamily="34" charset="0"/>
            </a:endParaRPr>
          </a:p>
          <a:p>
            <a:pPr marL="285750" indent="-285750" algn="just">
              <a:lnSpc>
                <a:spcPct val="110000"/>
              </a:lnSpc>
              <a:buFont typeface="Arial" panose="020B0604020202020204" pitchFamily="34" charset="0"/>
              <a:buChar char="•"/>
            </a:pPr>
            <a:r>
              <a:rPr lang="pt-BR" sz="1800" dirty="0">
                <a:latin typeface="Arial" panose="020B0604020202020204" pitchFamily="34" charset="0"/>
                <a:cs typeface="Arial" panose="020B0604020202020204" pitchFamily="34" charset="0"/>
              </a:rPr>
              <a:t>É dever de todos velar pela dignidade da criança e do adolescente, pondo-os a salvo de qualquer </a:t>
            </a:r>
            <a:r>
              <a:rPr lang="pt-BR" sz="1800" b="1" dirty="0">
                <a:latin typeface="Arial" panose="020B0604020202020204" pitchFamily="34" charset="0"/>
                <a:cs typeface="Arial" panose="020B0604020202020204" pitchFamily="34" charset="0"/>
              </a:rPr>
              <a:t>tratamento desumano, violento, aterrorizante, vexatório ou constrangedor</a:t>
            </a:r>
            <a:r>
              <a:rPr lang="pt-BR" sz="1800" dirty="0">
                <a:latin typeface="Arial" panose="020B0604020202020204" pitchFamily="34" charset="0"/>
                <a:cs typeface="Arial" panose="020B0604020202020204" pitchFamily="34" charset="0"/>
              </a:rPr>
              <a:t>” (Art. 18, ECA,1990).</a:t>
            </a:r>
          </a:p>
        </p:txBody>
      </p:sp>
      <p:sp>
        <p:nvSpPr>
          <p:cNvPr id="4" name="Espaço Reservado para Rodapé 3">
            <a:extLst>
              <a:ext uri="{FF2B5EF4-FFF2-40B4-BE49-F238E27FC236}">
                <a16:creationId xmlns:a16="http://schemas.microsoft.com/office/drawing/2014/main" id="{C09B0C95-C4FD-8AC8-A769-066332965086}"/>
              </a:ext>
            </a:extLst>
          </p:cNvPr>
          <p:cNvSpPr>
            <a:spLocks noGrp="1"/>
          </p:cNvSpPr>
          <p:nvPr>
            <p:ph type="ftr" sz="quarter" idx="11"/>
          </p:nvPr>
        </p:nvSpPr>
        <p:spPr>
          <a:xfrm>
            <a:off x="6307484" y="6575409"/>
            <a:ext cx="4114800" cy="365125"/>
          </a:xfrm>
        </p:spPr>
        <p:txBody>
          <a:bodyPr>
            <a:normAutofit/>
          </a:bodyPr>
          <a:lstStyle/>
          <a:p>
            <a:pPr>
              <a:spcAft>
                <a:spcPts val="600"/>
              </a:spcAft>
            </a:pPr>
            <a:r>
              <a:rPr lang="en-US" dirty="0"/>
              <a:t>Dayse Bernardi/NECA</a:t>
            </a:r>
          </a:p>
        </p:txBody>
      </p:sp>
      <p:sp>
        <p:nvSpPr>
          <p:cNvPr id="5" name="Espaço Reservado para Número de Slide 4">
            <a:extLst>
              <a:ext uri="{FF2B5EF4-FFF2-40B4-BE49-F238E27FC236}">
                <a16:creationId xmlns:a16="http://schemas.microsoft.com/office/drawing/2014/main" id="{9E7D4E4A-4EEE-158D-0A11-004BA6751132}"/>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smtClean="0"/>
              <a:pPr>
                <a:spcAft>
                  <a:spcPts val="600"/>
                </a:spcAft>
              </a:pPr>
              <a:t>4</a:t>
            </a:fld>
            <a:endParaRPr lang="en-US" dirty="0"/>
          </a:p>
        </p:txBody>
      </p:sp>
      <p:sp>
        <p:nvSpPr>
          <p:cNvPr id="8" name="CaixaDeTexto 7">
            <a:extLst>
              <a:ext uri="{FF2B5EF4-FFF2-40B4-BE49-F238E27FC236}">
                <a16:creationId xmlns:a16="http://schemas.microsoft.com/office/drawing/2014/main" id="{5745359B-616D-7565-02D4-762451C3245D}"/>
              </a:ext>
            </a:extLst>
          </p:cNvPr>
          <p:cNvSpPr txBox="1"/>
          <p:nvPr/>
        </p:nvSpPr>
        <p:spPr>
          <a:xfrm>
            <a:off x="3292025" y="6657945"/>
            <a:ext cx="2803973"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s://www.brasildefatopr.com.br/2018/07/19/artigo-or-eca-faz-28-anos-e-escancara-o-quanto-brasil-ainda-precisa-evoluir">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pt-BR" sz="700">
              <a:solidFill>
                <a:srgbClr val="FFFFFF"/>
              </a:solidFill>
            </a:endParaRPr>
          </a:p>
        </p:txBody>
      </p:sp>
    </p:spTree>
    <p:extLst>
      <p:ext uri="{BB962C8B-B14F-4D97-AF65-F5344CB8AC3E}">
        <p14:creationId xmlns:p14="http://schemas.microsoft.com/office/powerpoint/2010/main" val="675028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D73E63-A884-4994-BA80-B7AC098B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C33220-06A6-4A1F-B678-AE0080B08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6082"/>
            <a:ext cx="6096000" cy="343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68C98CB-AFA1-EBA2-8993-5B505B8DDBE2}"/>
              </a:ext>
            </a:extLst>
          </p:cNvPr>
          <p:cNvSpPr>
            <a:spLocks noGrp="1"/>
          </p:cNvSpPr>
          <p:nvPr>
            <p:ph type="title"/>
          </p:nvPr>
        </p:nvSpPr>
        <p:spPr>
          <a:xfrm>
            <a:off x="484553" y="3870614"/>
            <a:ext cx="5113608" cy="2306349"/>
          </a:xfrm>
        </p:spPr>
        <p:txBody>
          <a:bodyPr>
            <a:normAutofit fontScale="90000"/>
          </a:bodyPr>
          <a:lstStyle/>
          <a:p>
            <a:pPr>
              <a:lnSpc>
                <a:spcPct val="90000"/>
              </a:lnSpc>
            </a:pPr>
            <a:br>
              <a:rPr lang="pt-BR" sz="1800" b="1" i="0" dirty="0">
                <a:effectLst/>
                <a:latin typeface="Gotham Rounded"/>
              </a:rPr>
            </a:br>
            <a:br>
              <a:rPr lang="pt-BR" sz="1800" b="1" i="0" dirty="0">
                <a:effectLst/>
                <a:latin typeface="Gotham Rounded"/>
              </a:rPr>
            </a:br>
            <a:br>
              <a:rPr lang="pt-BR" sz="1800" b="1" i="0" dirty="0">
                <a:effectLst/>
                <a:latin typeface="Gotham Rounded"/>
              </a:rPr>
            </a:br>
            <a:br>
              <a:rPr lang="pt-BR" sz="1800" b="1" i="0" dirty="0">
                <a:effectLst/>
                <a:latin typeface="Gotham Rounded"/>
              </a:rPr>
            </a:br>
            <a:br>
              <a:rPr lang="pt-BR" sz="4000" b="1" i="0" dirty="0">
                <a:effectLst/>
                <a:latin typeface="Gotham Rounded"/>
              </a:rPr>
            </a:br>
            <a:r>
              <a:rPr lang="pt-BR" sz="4000" b="1" i="0" dirty="0">
                <a:effectLst/>
                <a:latin typeface="Gotham Rounded"/>
              </a:rPr>
              <a:t>Consequências a longo prazo do abuso sexual na infância e adolescência</a:t>
            </a:r>
            <a:br>
              <a:rPr lang="pt-BR" sz="4000" b="1" i="0" dirty="0">
                <a:effectLst/>
                <a:latin typeface="Gotham Rounded"/>
              </a:rPr>
            </a:br>
            <a:endParaRPr lang="pt-BR" sz="1800" dirty="0"/>
          </a:p>
        </p:txBody>
      </p:sp>
      <p:pic>
        <p:nvPicPr>
          <p:cNvPr id="6" name="Imagem 5">
            <a:extLst>
              <a:ext uri="{FF2B5EF4-FFF2-40B4-BE49-F238E27FC236}">
                <a16:creationId xmlns:a16="http://schemas.microsoft.com/office/drawing/2014/main" id="{EE02C231-CF53-2460-3479-773827AB548F}"/>
              </a:ext>
            </a:extLst>
          </p:cNvPr>
          <p:cNvPicPr>
            <a:picLocks noChangeAspect="1"/>
          </p:cNvPicPr>
          <p:nvPr/>
        </p:nvPicPr>
        <p:blipFill rotWithShape="1">
          <a:blip r:embed="rId2"/>
          <a:srcRect t="85"/>
          <a:stretch/>
        </p:blipFill>
        <p:spPr>
          <a:xfrm>
            <a:off x="-1" y="10"/>
            <a:ext cx="6095999" cy="3426071"/>
          </a:xfrm>
          <a:prstGeom prst="rect">
            <a:avLst/>
          </a:prstGeom>
        </p:spPr>
      </p:pic>
      <p:sp>
        <p:nvSpPr>
          <p:cNvPr id="3" name="Espaço Reservado para Conteúdo 2">
            <a:extLst>
              <a:ext uri="{FF2B5EF4-FFF2-40B4-BE49-F238E27FC236}">
                <a16:creationId xmlns:a16="http://schemas.microsoft.com/office/drawing/2014/main" id="{9E4BD8F6-AB28-4729-C35C-F0B260B7DF8A}"/>
              </a:ext>
            </a:extLst>
          </p:cNvPr>
          <p:cNvSpPr>
            <a:spLocks noGrp="1"/>
          </p:cNvSpPr>
          <p:nvPr>
            <p:ph idx="1"/>
          </p:nvPr>
        </p:nvSpPr>
        <p:spPr>
          <a:xfrm>
            <a:off x="6466841" y="136526"/>
            <a:ext cx="5430192" cy="6431422"/>
          </a:xfrm>
        </p:spPr>
        <p:txBody>
          <a:bodyPr anchor="ctr">
            <a:normAutofit fontScale="92500"/>
          </a:bodyPr>
          <a:lstStyle/>
          <a:p>
            <a:pPr algn="just">
              <a:lnSpc>
                <a:spcPct val="110000"/>
              </a:lnSpc>
            </a:pPr>
            <a:r>
              <a:rPr lang="pt-BR" sz="1600" b="1" i="0" dirty="0">
                <a:effectLst/>
                <a:latin typeface="Gotham Rounded"/>
              </a:rPr>
              <a:t>• Sequelas dos problemas físicos gerados pela violência sexual</a:t>
            </a:r>
            <a:r>
              <a:rPr lang="pt-BR" sz="1600" b="0" i="0" dirty="0">
                <a:effectLst/>
                <a:latin typeface="Gotham Rounded"/>
              </a:rPr>
              <a:t>. Lesões, hematomas e doenças sexualmente transmissíveis (DSTs) podem interferir na capacidade reprodutiva, podendo levar, em casos mais graves a uma maior morbidade materna e fetal.</a:t>
            </a:r>
          </a:p>
          <a:p>
            <a:pPr algn="just">
              <a:lnSpc>
                <a:spcPct val="110000"/>
              </a:lnSpc>
            </a:pPr>
            <a:r>
              <a:rPr lang="pt-BR" sz="1600" b="1" i="0" dirty="0">
                <a:effectLst/>
                <a:latin typeface="Gotham Rounded"/>
              </a:rPr>
              <a:t>• Dificuldade de ligação afetiva e amorosa</a:t>
            </a:r>
            <a:r>
              <a:rPr lang="pt-BR" sz="1600" b="0" i="0" dirty="0">
                <a:effectLst/>
                <a:latin typeface="Gotham Rounded"/>
              </a:rPr>
              <a:t>, devido a um profundo sentimento de desconfiança pelo ser humano em geral, por temor de reviver a experiência traumática ou por dissociação entre sexo e afeto, gerando sentimentos de baixa autoestima, culpa e depressão prolongada por medo da intimidade.</a:t>
            </a:r>
            <a:endParaRPr lang="pt-BR" sz="1600" dirty="0">
              <a:latin typeface="Gotham Rounded"/>
            </a:endParaRPr>
          </a:p>
          <a:p>
            <a:pPr algn="just">
              <a:lnSpc>
                <a:spcPct val="110000"/>
              </a:lnSpc>
            </a:pPr>
            <a:r>
              <a:rPr lang="pt-BR" sz="1600" b="1" i="0" dirty="0">
                <a:effectLst/>
                <a:latin typeface="Gotham Rounded"/>
              </a:rPr>
              <a:t>• Dificuldades em manter uma vida sexual saudável. Aqui, as vítimas podem ter reações divergentes:</a:t>
            </a:r>
            <a:r>
              <a:rPr lang="pt-BR" sz="1600" b="0" i="0" dirty="0">
                <a:effectLst/>
                <a:latin typeface="Gotham Rounded"/>
              </a:rPr>
              <a:t> podem evitar qualquer tipo de relacionamento sexual por traumas que bloqueiam o desejo; vivenciar baixa qualidade nas relações sexuais; desenvolver incapacidade de distinguir sexo do afeto; ter compulsivo interesse sexual para provar que são amadas e para se sentirem adequadas, entre outros comportamentos disfuncionais.</a:t>
            </a:r>
          </a:p>
          <a:p>
            <a:pPr algn="just">
              <a:lnSpc>
                <a:spcPct val="110000"/>
              </a:lnSpc>
            </a:pPr>
            <a:r>
              <a:rPr lang="pt-BR" sz="1600" b="0" i="0" dirty="0">
                <a:effectLst/>
                <a:latin typeface="Gotham Rounded"/>
              </a:rPr>
              <a:t>• </a:t>
            </a:r>
            <a:r>
              <a:rPr lang="pt-BR" sz="1600" b="1" i="0" dirty="0">
                <a:effectLst/>
                <a:latin typeface="Gotham Rounded"/>
              </a:rPr>
              <a:t>Dependência em substâncias lícitas e ilícitas</a:t>
            </a:r>
            <a:r>
              <a:rPr lang="pt-BR" sz="1600" b="0" i="0" dirty="0">
                <a:effectLst/>
                <a:latin typeface="Gotham Rounded"/>
              </a:rPr>
              <a:t>. </a:t>
            </a:r>
            <a:r>
              <a:rPr lang="pt-BR" sz="1600" b="0" i="1" dirty="0">
                <a:effectLst/>
                <a:latin typeface="Gotham Rounded"/>
              </a:rPr>
              <a:t>Importante ressaltar que não se deve fazer qualquer associação mecânica entre abuso sexual e uso de drogas.</a:t>
            </a:r>
            <a:r>
              <a:rPr lang="pt-BR" sz="1600" b="0" i="0" dirty="0">
                <a:effectLst/>
                <a:latin typeface="Gotham Rounded"/>
              </a:rPr>
              <a:t> No entanto, há relatos de pessoas que confessaram ter usado drogas inicialmente para cuidar de sentimentos, esquecer a dor, a baixa autoestima e, mais tarde, o uso se tornou um vício. (</a:t>
            </a:r>
            <a:r>
              <a:rPr lang="pt-BR" sz="1400" b="0" i="0" dirty="0">
                <a:solidFill>
                  <a:srgbClr val="212529"/>
                </a:solidFill>
                <a:effectLst/>
                <a:latin typeface="Gotham Rounded"/>
              </a:rPr>
              <a:t>CHILDHOOD BRASIL nas redes sociais).</a:t>
            </a:r>
            <a:endParaRPr lang="pt-BR" sz="1600" dirty="0"/>
          </a:p>
        </p:txBody>
      </p:sp>
      <p:sp>
        <p:nvSpPr>
          <p:cNvPr id="4" name="Espaço Reservado para Rodapé 3">
            <a:extLst>
              <a:ext uri="{FF2B5EF4-FFF2-40B4-BE49-F238E27FC236}">
                <a16:creationId xmlns:a16="http://schemas.microsoft.com/office/drawing/2014/main" id="{248820AC-0BC6-A2EF-13CD-3EF0CCE57310}"/>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dirty="0"/>
              <a:t>Dayse Bernardi/NECA</a:t>
            </a:r>
          </a:p>
        </p:txBody>
      </p:sp>
      <p:sp>
        <p:nvSpPr>
          <p:cNvPr id="5" name="Espaço Reservado para Número de Slide 4">
            <a:extLst>
              <a:ext uri="{FF2B5EF4-FFF2-40B4-BE49-F238E27FC236}">
                <a16:creationId xmlns:a16="http://schemas.microsoft.com/office/drawing/2014/main" id="{32157E03-A3CA-1DC3-B713-20B0728A5E08}"/>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smtClean="0"/>
              <a:pPr>
                <a:spcAft>
                  <a:spcPts val="600"/>
                </a:spcAft>
              </a:pPr>
              <a:t>40</a:t>
            </a:fld>
            <a:endParaRPr lang="en-US"/>
          </a:p>
        </p:txBody>
      </p:sp>
    </p:spTree>
    <p:extLst>
      <p:ext uri="{BB962C8B-B14F-4D97-AF65-F5344CB8AC3E}">
        <p14:creationId xmlns:p14="http://schemas.microsoft.com/office/powerpoint/2010/main" val="32774808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7C40ADB-DB77-35A7-DACA-2F30E1D0ACF4}"/>
              </a:ext>
            </a:extLst>
          </p:cNvPr>
          <p:cNvSpPr>
            <a:spLocks noGrp="1"/>
          </p:cNvSpPr>
          <p:nvPr>
            <p:ph type="title"/>
          </p:nvPr>
        </p:nvSpPr>
        <p:spPr>
          <a:xfrm>
            <a:off x="484552" y="365125"/>
            <a:ext cx="5022630" cy="2430030"/>
          </a:xfrm>
        </p:spPr>
        <p:txBody>
          <a:bodyPr>
            <a:normAutofit/>
          </a:bodyPr>
          <a:lstStyle/>
          <a:p>
            <a:pPr>
              <a:lnSpc>
                <a:spcPct val="90000"/>
              </a:lnSpc>
            </a:pPr>
            <a:r>
              <a:rPr lang="pt-BR" sz="4200" b="1" i="0">
                <a:effectLst/>
                <a:latin typeface="Gotham Rounded"/>
              </a:rPr>
              <a:t>Transtorno de Estresse Pós-Traumático </a:t>
            </a:r>
            <a:br>
              <a:rPr lang="pt-BR" sz="4200" b="1" i="0">
                <a:effectLst/>
                <a:latin typeface="Gotham Rounded"/>
              </a:rPr>
            </a:br>
            <a:endParaRPr lang="pt-BR" sz="4200" b="1"/>
          </a:p>
        </p:txBody>
      </p:sp>
      <p:sp>
        <p:nvSpPr>
          <p:cNvPr id="3" name="Espaço Reservado para Conteúdo 2">
            <a:extLst>
              <a:ext uri="{FF2B5EF4-FFF2-40B4-BE49-F238E27FC236}">
                <a16:creationId xmlns:a16="http://schemas.microsoft.com/office/drawing/2014/main" id="{F85DEB14-213A-4A70-F1A6-C0477F20B863}"/>
              </a:ext>
            </a:extLst>
          </p:cNvPr>
          <p:cNvSpPr>
            <a:spLocks noGrp="1"/>
          </p:cNvSpPr>
          <p:nvPr>
            <p:ph idx="1"/>
          </p:nvPr>
        </p:nvSpPr>
        <p:spPr>
          <a:xfrm>
            <a:off x="484551" y="2399071"/>
            <a:ext cx="5402652" cy="4208206"/>
          </a:xfrm>
        </p:spPr>
        <p:txBody>
          <a:bodyPr>
            <a:normAutofit/>
          </a:bodyPr>
          <a:lstStyle/>
          <a:p>
            <a:pPr algn="just">
              <a:lnSpc>
                <a:spcPct val="110000"/>
              </a:lnSpc>
            </a:pPr>
            <a:r>
              <a:rPr lang="pt-BR" sz="1800" dirty="0">
                <a:solidFill>
                  <a:schemeClr val="bg1"/>
                </a:solidFill>
                <a:latin typeface="Gotham Rounded"/>
              </a:rPr>
              <a:t>E</a:t>
            </a:r>
            <a:r>
              <a:rPr lang="pt-BR" sz="1800" b="0" i="0" dirty="0">
                <a:solidFill>
                  <a:schemeClr val="bg1"/>
                </a:solidFill>
                <a:effectLst/>
                <a:latin typeface="Gotham Rounded"/>
              </a:rPr>
              <a:t>feitos emocionais e psicológicos que a agressão sexual pode ter sobre uma pessoa e sobre aqueles que são próximos a ela</a:t>
            </a:r>
          </a:p>
          <a:p>
            <a:pPr algn="just">
              <a:lnSpc>
                <a:spcPct val="110000"/>
              </a:lnSpc>
            </a:pPr>
            <a:r>
              <a:rPr lang="pt-BR" sz="1800" b="1" i="0" dirty="0">
                <a:solidFill>
                  <a:schemeClr val="bg1"/>
                </a:solidFill>
                <a:effectLst/>
                <a:latin typeface="Gotham Rounded"/>
              </a:rPr>
              <a:t>É preciso aumentar as chances de que alguém que está sofrendo ou já sofreu abuso sexual possa reconhecer que não está sozinho na experiência, que não é sua culpa e que não precisa sofrer em silêncio.</a:t>
            </a:r>
          </a:p>
          <a:p>
            <a:pPr algn="just">
              <a:lnSpc>
                <a:spcPct val="110000"/>
              </a:lnSpc>
            </a:pPr>
            <a:endParaRPr lang="pt-BR" sz="1800" b="1" dirty="0">
              <a:solidFill>
                <a:schemeClr val="bg1"/>
              </a:solidFill>
              <a:latin typeface="Gotham Rounded"/>
            </a:endParaRPr>
          </a:p>
        </p:txBody>
      </p:sp>
      <p:pic>
        <p:nvPicPr>
          <p:cNvPr id="6" name="Imagem 5">
            <a:extLst>
              <a:ext uri="{FF2B5EF4-FFF2-40B4-BE49-F238E27FC236}">
                <a16:creationId xmlns:a16="http://schemas.microsoft.com/office/drawing/2014/main" id="{ABA3F21C-3FFA-D902-56A8-8FA746715BD7}"/>
              </a:ext>
            </a:extLst>
          </p:cNvPr>
          <p:cNvPicPr>
            <a:picLocks noChangeAspect="1"/>
          </p:cNvPicPr>
          <p:nvPr/>
        </p:nvPicPr>
        <p:blipFill rotWithShape="1">
          <a:blip r:embed="rId2"/>
          <a:srcRect b="1642"/>
          <a:stretch/>
        </p:blipFill>
        <p:spPr>
          <a:xfrm>
            <a:off x="6083644" y="10"/>
            <a:ext cx="6108356" cy="6857990"/>
          </a:xfrm>
          <a:prstGeom prst="rect">
            <a:avLst/>
          </a:prstGeom>
        </p:spPr>
      </p:pic>
      <p:sp>
        <p:nvSpPr>
          <p:cNvPr id="4" name="Espaço Reservado para Rodapé 3">
            <a:extLst>
              <a:ext uri="{FF2B5EF4-FFF2-40B4-BE49-F238E27FC236}">
                <a16:creationId xmlns:a16="http://schemas.microsoft.com/office/drawing/2014/main" id="{310D4946-11D2-20D7-C102-6E2756CA680F}"/>
              </a:ext>
            </a:extLst>
          </p:cNvPr>
          <p:cNvSpPr>
            <a:spLocks noGrp="1"/>
          </p:cNvSpPr>
          <p:nvPr>
            <p:ph type="ftr" sz="quarter" idx="11"/>
          </p:nvPr>
        </p:nvSpPr>
        <p:spPr>
          <a:xfrm>
            <a:off x="6270162" y="6356350"/>
            <a:ext cx="4114800" cy="365125"/>
          </a:xfrm>
        </p:spPr>
        <p:txBody>
          <a:bodyPr>
            <a:normAutofit/>
          </a:bodyPr>
          <a:lstStyle/>
          <a:p>
            <a:pPr>
              <a:spcAft>
                <a:spcPts val="600"/>
              </a:spcAft>
            </a:pPr>
            <a:r>
              <a:rPr lang="en-US">
                <a:solidFill>
                  <a:srgbClr val="FFFFFF"/>
                </a:solidFill>
              </a:rPr>
              <a:t>Dayse Bernardi/NECA</a:t>
            </a:r>
          </a:p>
        </p:txBody>
      </p:sp>
      <p:sp>
        <p:nvSpPr>
          <p:cNvPr id="5" name="Espaço Reservado para Número de Slide 4">
            <a:extLst>
              <a:ext uri="{FF2B5EF4-FFF2-40B4-BE49-F238E27FC236}">
                <a16:creationId xmlns:a16="http://schemas.microsoft.com/office/drawing/2014/main" id="{313B1042-D264-3961-6E7E-949F1D566FF0}"/>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a:solidFill>
                  <a:srgbClr val="FFFFFF"/>
                </a:solidFill>
              </a:rPr>
              <a:pPr>
                <a:spcAft>
                  <a:spcPts val="600"/>
                </a:spcAft>
              </a:pPr>
              <a:t>41</a:t>
            </a:fld>
            <a:endParaRPr lang="en-US">
              <a:solidFill>
                <a:srgbClr val="FFFFFF"/>
              </a:solidFill>
            </a:endParaRPr>
          </a:p>
        </p:txBody>
      </p:sp>
    </p:spTree>
    <p:extLst>
      <p:ext uri="{BB962C8B-B14F-4D97-AF65-F5344CB8AC3E}">
        <p14:creationId xmlns:p14="http://schemas.microsoft.com/office/powerpoint/2010/main" val="1513784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F8DE50-7A65-4407-ADF1-2CD17A91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ítulo 1">
            <a:extLst>
              <a:ext uri="{FF2B5EF4-FFF2-40B4-BE49-F238E27FC236}">
                <a16:creationId xmlns:a16="http://schemas.microsoft.com/office/drawing/2014/main" id="{F8968DED-397C-6DA2-98C2-4186E3294ACB}"/>
              </a:ext>
            </a:extLst>
          </p:cNvPr>
          <p:cNvSpPr>
            <a:spLocks noGrp="1"/>
          </p:cNvSpPr>
          <p:nvPr>
            <p:ph type="title"/>
          </p:nvPr>
        </p:nvSpPr>
        <p:spPr>
          <a:xfrm>
            <a:off x="484552" y="365125"/>
            <a:ext cx="10869248" cy="1530910"/>
          </a:xfrm>
        </p:spPr>
        <p:txBody>
          <a:bodyPr>
            <a:normAutofit/>
          </a:bodyPr>
          <a:lstStyle/>
          <a:p>
            <a:pPr>
              <a:lnSpc>
                <a:spcPct val="90000"/>
              </a:lnSpc>
            </a:pPr>
            <a:r>
              <a:rPr lang="pt-BR" sz="3400"/>
              <a:t>Escuta especializada x tempo da criança e das organizações x relações de  confiança x ações protetivas imediatas X evitar revitimização</a:t>
            </a:r>
          </a:p>
        </p:txBody>
      </p:sp>
      <p:sp>
        <p:nvSpPr>
          <p:cNvPr id="3" name="Espaço Reservado para Conteúdo 2">
            <a:extLst>
              <a:ext uri="{FF2B5EF4-FFF2-40B4-BE49-F238E27FC236}">
                <a16:creationId xmlns:a16="http://schemas.microsoft.com/office/drawing/2014/main" id="{441572C2-671B-FBDF-0313-56788E081D65}"/>
              </a:ext>
            </a:extLst>
          </p:cNvPr>
          <p:cNvSpPr>
            <a:spLocks noGrp="1"/>
          </p:cNvSpPr>
          <p:nvPr>
            <p:ph idx="1"/>
          </p:nvPr>
        </p:nvSpPr>
        <p:spPr>
          <a:xfrm>
            <a:off x="193040" y="2261160"/>
            <a:ext cx="5930905" cy="4578111"/>
          </a:xfrm>
        </p:spPr>
        <p:txBody>
          <a:bodyPr>
            <a:normAutofit fontScale="92500" lnSpcReduction="10000"/>
          </a:bodyPr>
          <a:lstStyle/>
          <a:p>
            <a:pPr marL="457200" indent="-457200" algn="just">
              <a:lnSpc>
                <a:spcPct val="110000"/>
              </a:lnSpc>
              <a:buAutoNum type="arabicPeriod"/>
            </a:pPr>
            <a:r>
              <a:rPr lang="pt-BR" sz="1600" dirty="0">
                <a:latin typeface="Arial" panose="020B0604020202020204" pitchFamily="34" charset="0"/>
                <a:cs typeface="Arial" panose="020B0604020202020204" pitchFamily="34" charset="0"/>
              </a:rPr>
              <a:t>A criança ou o adolescente vítima ou testemunha de violência </a:t>
            </a:r>
            <a:r>
              <a:rPr lang="pt-BR" sz="1600" b="1" dirty="0">
                <a:latin typeface="Arial" panose="020B0604020202020204" pitchFamily="34" charset="0"/>
                <a:cs typeface="Arial" panose="020B0604020202020204" pitchFamily="34" charset="0"/>
              </a:rPr>
              <a:t>será ouvido pela “rede de proteção” instituída no município, de modo que </a:t>
            </a:r>
            <a:r>
              <a:rPr lang="pt-BR" sz="1600" b="1" dirty="0">
                <a:highlight>
                  <a:srgbClr val="FFFF00"/>
                </a:highlight>
                <a:latin typeface="Arial" panose="020B0604020202020204" pitchFamily="34" charset="0"/>
                <a:cs typeface="Arial" panose="020B0604020202020204" pitchFamily="34" charset="0"/>
              </a:rPr>
              <a:t>se possa entender o que aconteceu</a:t>
            </a:r>
            <a:r>
              <a:rPr lang="pt-BR" sz="1600" dirty="0">
                <a:highlight>
                  <a:srgbClr val="FFFF00"/>
                </a:highlight>
                <a:latin typeface="Arial" panose="020B0604020202020204" pitchFamily="34" charset="0"/>
                <a:cs typeface="Arial" panose="020B0604020202020204" pitchFamily="34" charset="0"/>
              </a:rPr>
              <a:t>,</a:t>
            </a:r>
          </a:p>
          <a:p>
            <a:pPr marL="457200" indent="-457200" algn="just">
              <a:lnSpc>
                <a:spcPct val="110000"/>
              </a:lnSpc>
              <a:buAutoNum type="arabicPeriod"/>
            </a:pPr>
            <a:r>
              <a:rPr lang="pt-BR" sz="1600" dirty="0">
                <a:latin typeface="Arial" panose="020B0604020202020204" pitchFamily="34" charset="0"/>
                <a:cs typeface="Arial" panose="020B0604020202020204" pitchFamily="34" charset="0"/>
              </a:rPr>
              <a:t>A escuta especializada deve ser realizada pela “rede de proteção”, de modo que o relato da criança ou adolescente seja colhido </a:t>
            </a:r>
            <a:r>
              <a:rPr lang="pt-BR" sz="1600" b="1" dirty="0">
                <a:latin typeface="Arial" panose="020B0604020202020204" pitchFamily="34" charset="0"/>
                <a:cs typeface="Arial" panose="020B0604020202020204" pitchFamily="34" charset="0"/>
              </a:rPr>
              <a:t>por pessoas capacitadas e protocolos reconhecidos, especialmente, por meio de programas, serviços ou equipamentos que proporcionem atenção e atendimento integral e interinstitucional às vítimas</a:t>
            </a:r>
            <a:r>
              <a:rPr lang="pt-BR" sz="1600" dirty="0">
                <a:latin typeface="Arial" panose="020B0604020202020204" pitchFamily="34" charset="0"/>
                <a:cs typeface="Arial" panose="020B0604020202020204" pitchFamily="34" charset="0"/>
              </a:rPr>
              <a:t> ou testemunhas de violência, compostos por </a:t>
            </a:r>
            <a:r>
              <a:rPr lang="pt-BR" sz="1600" b="1" u="sng" dirty="0">
                <a:latin typeface="Arial" panose="020B0604020202020204" pitchFamily="34" charset="0"/>
                <a:cs typeface="Arial" panose="020B0604020202020204" pitchFamily="34" charset="0"/>
              </a:rPr>
              <a:t>equipes</a:t>
            </a:r>
            <a:r>
              <a:rPr lang="pt-BR" sz="1600" u="sng" dirty="0">
                <a:latin typeface="Arial" panose="020B0604020202020204" pitchFamily="34" charset="0"/>
                <a:cs typeface="Arial" panose="020B0604020202020204" pitchFamily="34" charset="0"/>
              </a:rPr>
              <a:t> </a:t>
            </a:r>
            <a:r>
              <a:rPr lang="pt-BR" sz="1600" b="1" u="sng" dirty="0">
                <a:latin typeface="Arial" panose="020B0604020202020204" pitchFamily="34" charset="0"/>
                <a:cs typeface="Arial" panose="020B0604020202020204" pitchFamily="34" charset="0"/>
              </a:rPr>
              <a:t>multidisciplinares especializadas</a:t>
            </a:r>
          </a:p>
          <a:p>
            <a:pPr algn="just">
              <a:lnSpc>
                <a:spcPct val="110000"/>
              </a:lnSpc>
            </a:pPr>
            <a:r>
              <a:rPr lang="pt-BR" sz="1600" b="1" dirty="0">
                <a:latin typeface="Arial" panose="020B0604020202020204" pitchFamily="34" charset="0"/>
                <a:cs typeface="Arial" panose="020B0604020202020204" pitchFamily="34" charset="0"/>
              </a:rPr>
              <a:t>3. Esta escuta deve desencadear desde logo, as intervenções de cunho “protetivo” que se fizerem necessárias, </a:t>
            </a:r>
          </a:p>
          <a:p>
            <a:pPr algn="just">
              <a:lnSpc>
                <a:spcPct val="110000"/>
              </a:lnSpc>
            </a:pPr>
            <a:r>
              <a:rPr lang="pt-BR" sz="1600" dirty="0">
                <a:latin typeface="Arial" panose="020B0604020202020204" pitchFamily="34" charset="0"/>
                <a:cs typeface="Arial" panose="020B0604020202020204" pitchFamily="34" charset="0"/>
              </a:rPr>
              <a:t>4. Com o subsequente acionamento dos órgãos encarregados da </a:t>
            </a:r>
            <a:r>
              <a:rPr lang="pt-BR" sz="1600" b="1" dirty="0">
                <a:latin typeface="Arial" panose="020B0604020202020204" pitchFamily="34" charset="0"/>
                <a:cs typeface="Arial" panose="020B0604020202020204" pitchFamily="34" charset="0"/>
              </a:rPr>
              <a:t>responsabilização dos autores da violência</a:t>
            </a:r>
            <a:r>
              <a:rPr lang="pt-BR" sz="1600" dirty="0">
                <a:latin typeface="Arial" panose="020B0604020202020204" pitchFamily="34" charset="0"/>
                <a:cs typeface="Arial" panose="020B0604020202020204" pitchFamily="34" charset="0"/>
              </a:rPr>
              <a:t>, em </a:t>
            </a:r>
            <a:r>
              <a:rPr lang="pt-BR" sz="1600" dirty="0">
                <a:highlight>
                  <a:srgbClr val="FFFF00"/>
                </a:highlight>
                <a:latin typeface="Arial" panose="020B0604020202020204" pitchFamily="34" charset="0"/>
                <a:cs typeface="Arial" panose="020B0604020202020204" pitchFamily="34" charset="0"/>
              </a:rPr>
              <a:t>havendo indícios da prática de infração penal</a:t>
            </a:r>
          </a:p>
        </p:txBody>
      </p:sp>
      <p:pic>
        <p:nvPicPr>
          <p:cNvPr id="6" name="Imagem 5">
            <a:extLst>
              <a:ext uri="{FF2B5EF4-FFF2-40B4-BE49-F238E27FC236}">
                <a16:creationId xmlns:a16="http://schemas.microsoft.com/office/drawing/2014/main" id="{4E3DF03B-3B0A-B10D-3046-C7736FD5C090}"/>
              </a:ext>
            </a:extLst>
          </p:cNvPr>
          <p:cNvPicPr>
            <a:picLocks noChangeAspect="1"/>
          </p:cNvPicPr>
          <p:nvPr/>
        </p:nvPicPr>
        <p:blipFill rotWithShape="1">
          <a:blip r:embed="rId2"/>
          <a:srcRect l="2698" r="2761" b="-1"/>
          <a:stretch/>
        </p:blipFill>
        <p:spPr>
          <a:xfrm>
            <a:off x="6095998" y="2279889"/>
            <a:ext cx="6095998" cy="4578111"/>
          </a:xfrm>
          <a:prstGeom prst="rect">
            <a:avLst/>
          </a:prstGeom>
        </p:spPr>
      </p:pic>
      <p:sp>
        <p:nvSpPr>
          <p:cNvPr id="4" name="Espaço Reservado para Rodapé 3">
            <a:extLst>
              <a:ext uri="{FF2B5EF4-FFF2-40B4-BE49-F238E27FC236}">
                <a16:creationId xmlns:a16="http://schemas.microsoft.com/office/drawing/2014/main" id="{D9E922FC-F437-2856-52DC-932B81094452}"/>
              </a:ext>
            </a:extLst>
          </p:cNvPr>
          <p:cNvSpPr>
            <a:spLocks noGrp="1"/>
          </p:cNvSpPr>
          <p:nvPr>
            <p:ph type="ftr" sz="quarter" idx="11"/>
          </p:nvPr>
        </p:nvSpPr>
        <p:spPr>
          <a:xfrm>
            <a:off x="6270162"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BA1FE75E-B80D-437B-0E50-CFA93618E72D}"/>
              </a:ext>
            </a:extLst>
          </p:cNvPr>
          <p:cNvSpPr>
            <a:spLocks noGrp="1"/>
          </p:cNvSpPr>
          <p:nvPr>
            <p:ph type="sldNum" sz="quarter" idx="12"/>
          </p:nvPr>
        </p:nvSpPr>
        <p:spPr>
          <a:xfrm>
            <a:off x="10764983" y="6356350"/>
            <a:ext cx="128079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F646F3F-274D-499B-ABBE-824EB4ABDC3D}" type="slidenum">
              <a:rPr kumimoji="0" lang="en-US" sz="90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9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279078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DFF2E-1B9F-A458-B2B9-3796DC0BFAA7}"/>
              </a:ext>
            </a:extLst>
          </p:cNvPr>
          <p:cNvSpPr>
            <a:spLocks noGrp="1"/>
          </p:cNvSpPr>
          <p:nvPr>
            <p:ph type="title"/>
          </p:nvPr>
        </p:nvSpPr>
        <p:spPr/>
        <p:txBody>
          <a:bodyPr/>
          <a:lstStyle/>
          <a:p>
            <a:r>
              <a:rPr lang="pt-BR" dirty="0"/>
              <a:t>Escuta em um órgão de proteção </a:t>
            </a:r>
          </a:p>
        </p:txBody>
      </p:sp>
      <p:sp>
        <p:nvSpPr>
          <p:cNvPr id="3" name="Espaço Reservado para Conteúdo 2">
            <a:extLst>
              <a:ext uri="{FF2B5EF4-FFF2-40B4-BE49-F238E27FC236}">
                <a16:creationId xmlns:a16="http://schemas.microsoft.com/office/drawing/2014/main" id="{0852A025-4C92-EEC0-3832-FF347798554C}"/>
              </a:ext>
            </a:extLst>
          </p:cNvPr>
          <p:cNvSpPr>
            <a:spLocks noGrp="1"/>
          </p:cNvSpPr>
          <p:nvPr>
            <p:ph idx="1"/>
          </p:nvPr>
        </p:nvSpPr>
        <p:spPr/>
        <p:txBody>
          <a:bodyPr>
            <a:normAutofit fontScale="92500"/>
          </a:bodyPr>
          <a:lstStyle/>
          <a:p>
            <a:pPr algn="just"/>
            <a:r>
              <a:rPr lang="pt-BR" dirty="0"/>
              <a:t>Essa “escuta”, pode ser realizada na </a:t>
            </a:r>
            <a:r>
              <a:rPr lang="pt-BR" b="1" dirty="0"/>
              <a:t>rede de saúde, assistência social ou em outro órgão de proteção</a:t>
            </a:r>
            <a:r>
              <a:rPr lang="pt-BR" dirty="0"/>
              <a:t>, apenas exigindo que esta seja efetuada por meio de profissional capacitado, em local adequado e acolhedor, com infraestrutura e espaço físico que garantam a privacidade (</a:t>
            </a:r>
            <a:r>
              <a:rPr lang="pt-BR" dirty="0" err="1"/>
              <a:t>arts</a:t>
            </a:r>
            <a:r>
              <a:rPr lang="pt-BR" dirty="0"/>
              <a:t>. 5º, incisos VII e XI, e 10, da Lei nº 13.431/2017).</a:t>
            </a:r>
          </a:p>
          <a:p>
            <a:pPr algn="just"/>
            <a:r>
              <a:rPr lang="pt-BR" dirty="0"/>
              <a:t>os hospitais devem oferecer às vítimas de violência sexual atendimento emergencial, integral e multidisciplinar, visando ao controle e ao tratamento dos agravos físicos e psíquicos decorrentes de violência sexual, e encaminhamento, se for o caso, aos serviços de assistência social</a:t>
            </a:r>
          </a:p>
          <a:p>
            <a:pPr algn="just"/>
            <a:r>
              <a:rPr lang="pt-BR" dirty="0"/>
              <a:t>Recomenda-se a criação de um </a:t>
            </a:r>
            <a:r>
              <a:rPr lang="pt-BR" b="1" dirty="0"/>
              <a:t>Centro Integrado</a:t>
            </a:r>
            <a:r>
              <a:rPr lang="pt-BR" dirty="0"/>
              <a:t>, onde a criança vitimada poderá receber todos os atendimentos emergenciais necessários, sobretudo em matéria de saúde</a:t>
            </a:r>
          </a:p>
        </p:txBody>
      </p:sp>
      <p:sp>
        <p:nvSpPr>
          <p:cNvPr id="4" name="Espaço Reservado para Rodapé 3">
            <a:extLst>
              <a:ext uri="{FF2B5EF4-FFF2-40B4-BE49-F238E27FC236}">
                <a16:creationId xmlns:a16="http://schemas.microsoft.com/office/drawing/2014/main" id="{411460D4-03C0-FAE3-0315-CD46F3826E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9177BC3B-93F2-969A-1B3E-2A33C7B3B7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646F3F-274D-499B-ABBE-824EB4ABDC3D}" type="slidenum">
              <a:rPr kumimoji="0" lang="en-US" sz="900" b="0" i="0" u="none" strike="noStrike" kern="1200" cap="none" spc="0" normalizeH="0" baseline="0" noProof="0" smtClean="0">
                <a:ln>
                  <a:noFill/>
                </a:ln>
                <a:solidFill>
                  <a:srgbClr val="000000">
                    <a:tint val="75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1884831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179" name="Rectangle 7178">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ítulo 1">
            <a:extLst>
              <a:ext uri="{FF2B5EF4-FFF2-40B4-BE49-F238E27FC236}">
                <a16:creationId xmlns:a16="http://schemas.microsoft.com/office/drawing/2014/main" id="{FA8A3C13-942C-5874-0250-62C0423AF48B}"/>
              </a:ext>
            </a:extLst>
          </p:cNvPr>
          <p:cNvSpPr>
            <a:spLocks noGrp="1"/>
          </p:cNvSpPr>
          <p:nvPr>
            <p:ph type="title"/>
          </p:nvPr>
        </p:nvSpPr>
        <p:spPr>
          <a:xfrm>
            <a:off x="147553" y="-1351707"/>
            <a:ext cx="5022630" cy="2430030"/>
          </a:xfrm>
        </p:spPr>
        <p:txBody>
          <a:bodyPr>
            <a:normAutofit/>
          </a:bodyPr>
          <a:lstStyle/>
          <a:p>
            <a:r>
              <a:rPr lang="pt-BR" dirty="0"/>
              <a:t>Como cuidar?</a:t>
            </a:r>
          </a:p>
        </p:txBody>
      </p:sp>
      <p:sp>
        <p:nvSpPr>
          <p:cNvPr id="7174" name="Content Placeholder 7173">
            <a:extLst>
              <a:ext uri="{FF2B5EF4-FFF2-40B4-BE49-F238E27FC236}">
                <a16:creationId xmlns:a16="http://schemas.microsoft.com/office/drawing/2014/main" id="{45D78F74-A8CD-6742-93FD-ECBE14F63373}"/>
              </a:ext>
            </a:extLst>
          </p:cNvPr>
          <p:cNvSpPr>
            <a:spLocks noGrp="1"/>
          </p:cNvSpPr>
          <p:nvPr>
            <p:ph idx="1"/>
          </p:nvPr>
        </p:nvSpPr>
        <p:spPr>
          <a:xfrm>
            <a:off x="33753" y="1502933"/>
            <a:ext cx="5604332" cy="5218541"/>
          </a:xfrm>
        </p:spPr>
        <p:txBody>
          <a:bodyPr>
            <a:normAutofit fontScale="92500" lnSpcReduction="20000"/>
          </a:bodyPr>
          <a:lstStyle/>
          <a:p>
            <a:pPr marL="342900" indent="-342900" algn="just">
              <a:buFont typeface="Arial" panose="020B0604020202020204" pitchFamily="34" charset="0"/>
              <a:buChar char="•"/>
            </a:pPr>
            <a:r>
              <a:rPr lang="pt-BR" sz="2100" dirty="0">
                <a:solidFill>
                  <a:schemeClr val="bg1"/>
                </a:solidFill>
              </a:rPr>
              <a:t>Escutar a criança ou o adolescente atentamente;
Colocar a criança como o sujeito prioritário da ação - que precisa de proteção, mais do que a resolutividade do processo de responsabilização criminal do suposto agressor.
Não fazer perguntas que possam levar à criança a se sentir questionada, investigada</a:t>
            </a:r>
          </a:p>
          <a:p>
            <a:pPr marL="342900" indent="-342900" algn="just">
              <a:buFont typeface="Arial" panose="020B0604020202020204" pitchFamily="34" charset="0"/>
              <a:buChar char="•"/>
            </a:pPr>
            <a:r>
              <a:rPr lang="pt-BR" sz="2100" dirty="0">
                <a:solidFill>
                  <a:schemeClr val="bg1"/>
                </a:solidFill>
              </a:rPr>
              <a:t>O que a criança viveu é confuso e não é registrado como crime ou castigo, muitas vezes, é vivido como a expressão de carinho que ela aprendeu com adulto de sua confiança</a:t>
            </a:r>
          </a:p>
          <a:p>
            <a:pPr marL="342900" indent="-342900" algn="just">
              <a:buFont typeface="Arial" panose="020B0604020202020204" pitchFamily="34" charset="0"/>
              <a:buChar char="•"/>
            </a:pPr>
            <a:r>
              <a:rPr lang="pt-BR" sz="2100" dirty="0">
                <a:solidFill>
                  <a:schemeClr val="bg1"/>
                </a:solidFill>
              </a:rPr>
              <a:t>Nem toda lembrança é possível...</a:t>
            </a:r>
            <a:endParaRPr lang="en-US" sz="1800" dirty="0">
              <a:solidFill>
                <a:schemeClr val="bg1"/>
              </a:solidFill>
            </a:endParaRPr>
          </a:p>
        </p:txBody>
      </p:sp>
      <p:pic>
        <p:nvPicPr>
          <p:cNvPr id="7170" name="Picture 2">
            <a:extLst>
              <a:ext uri="{FF2B5EF4-FFF2-40B4-BE49-F238E27FC236}">
                <a16:creationId xmlns:a16="http://schemas.microsoft.com/office/drawing/2014/main" id="{A5B64168-1666-B3D9-ECF2-AB3537387F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998" y="-11432"/>
            <a:ext cx="5126898" cy="5114080"/>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4B990FDC-F51B-BECC-817E-E1A6E2FAC6A1}"/>
              </a:ext>
            </a:extLst>
          </p:cNvPr>
          <p:cNvSpPr>
            <a:spLocks noGrp="1"/>
          </p:cNvSpPr>
          <p:nvPr>
            <p:ph type="ftr" sz="quarter" idx="11"/>
          </p:nvPr>
        </p:nvSpPr>
        <p:spPr>
          <a:xfrm>
            <a:off x="6373090" y="6356349"/>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643C8426-4FB8-B111-87BB-3C962D34C405}"/>
              </a:ext>
            </a:extLst>
          </p:cNvPr>
          <p:cNvSpPr>
            <a:spLocks noGrp="1"/>
          </p:cNvSpPr>
          <p:nvPr>
            <p:ph type="sldNum" sz="quarter" idx="12"/>
          </p:nvPr>
        </p:nvSpPr>
        <p:spPr>
          <a:xfrm>
            <a:off x="10764983" y="6356350"/>
            <a:ext cx="128079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F646F3F-274D-499B-ABBE-824EB4ABDC3D}" type="slidenum">
              <a:rPr kumimoji="0" lang="en-US" sz="900" b="0" i="0" u="none" strike="noStrike" kern="1200" cap="none" spc="0" normalizeH="0" baseline="0" noProof="0" smtClean="0">
                <a:ln>
                  <a:noFill/>
                </a:ln>
                <a:solidFill>
                  <a:srgbClr val="000000">
                    <a:tint val="75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endParaRPr>
          </a:p>
        </p:txBody>
      </p:sp>
      <p:sp>
        <p:nvSpPr>
          <p:cNvPr id="6" name="CaixaDeTexto 5">
            <a:extLst>
              <a:ext uri="{FF2B5EF4-FFF2-40B4-BE49-F238E27FC236}">
                <a16:creationId xmlns:a16="http://schemas.microsoft.com/office/drawing/2014/main" id="{06F7D1B3-F156-F0A8-532C-DB7556696F66}"/>
              </a:ext>
            </a:extLst>
          </p:cNvPr>
          <p:cNvSpPr txBox="1"/>
          <p:nvPr/>
        </p:nvSpPr>
        <p:spPr>
          <a:xfrm>
            <a:off x="8342304" y="979714"/>
            <a:ext cx="2882424" cy="523220"/>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Avenir Next LT Pro"/>
                <a:ea typeface="+mn-ea"/>
                <a:cs typeface="+mn-cs"/>
              </a:rPr>
              <a:t>Violências </a:t>
            </a:r>
            <a:endParaRPr kumimoji="0" lang="pt-BR" sz="2800" b="1"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7" name="CaixaDeTexto 6">
            <a:extLst>
              <a:ext uri="{FF2B5EF4-FFF2-40B4-BE49-F238E27FC236}">
                <a16:creationId xmlns:a16="http://schemas.microsoft.com/office/drawing/2014/main" id="{59F1111E-184F-62F1-842F-2787CCE9A19E}"/>
              </a:ext>
            </a:extLst>
          </p:cNvPr>
          <p:cNvSpPr txBox="1"/>
          <p:nvPr/>
        </p:nvSpPr>
        <p:spPr>
          <a:xfrm>
            <a:off x="7312658" y="792021"/>
            <a:ext cx="3452325" cy="954107"/>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Avenir Next LT Pro"/>
                <a:ea typeface="+mn-ea"/>
                <a:cs typeface="+mn-cs"/>
              </a:rPr>
              <a:t>Efeitos possíveis das Violências </a:t>
            </a:r>
          </a:p>
        </p:txBody>
      </p:sp>
      <p:sp>
        <p:nvSpPr>
          <p:cNvPr id="8" name="CaixaDeTexto 7">
            <a:extLst>
              <a:ext uri="{FF2B5EF4-FFF2-40B4-BE49-F238E27FC236}">
                <a16:creationId xmlns:a16="http://schemas.microsoft.com/office/drawing/2014/main" id="{A555CCE8-609F-3F70-F845-3AC490FC53CF}"/>
              </a:ext>
            </a:extLst>
          </p:cNvPr>
          <p:cNvSpPr txBox="1"/>
          <p:nvPr/>
        </p:nvSpPr>
        <p:spPr>
          <a:xfrm>
            <a:off x="6266692" y="5114080"/>
            <a:ext cx="51268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000000"/>
                </a:solidFill>
                <a:effectLst/>
                <a:uLnTx/>
                <a:uFillTx/>
                <a:latin typeface="Avenir Next LT Pro"/>
                <a:ea typeface="+mn-ea"/>
                <a:cs typeface="+mn-cs"/>
              </a:rPr>
              <a:t>Escuta especializada </a:t>
            </a:r>
          </a:p>
        </p:txBody>
      </p:sp>
    </p:spTree>
    <p:extLst>
      <p:ext uri="{BB962C8B-B14F-4D97-AF65-F5344CB8AC3E}">
        <p14:creationId xmlns:p14="http://schemas.microsoft.com/office/powerpoint/2010/main" val="29368832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9" name="Rectangle 12">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ítulo 1">
            <a:extLst>
              <a:ext uri="{FF2B5EF4-FFF2-40B4-BE49-F238E27FC236}">
                <a16:creationId xmlns:a16="http://schemas.microsoft.com/office/drawing/2014/main" id="{9AEFDC2F-CAF2-8179-E465-BDF630F24503}"/>
              </a:ext>
            </a:extLst>
          </p:cNvPr>
          <p:cNvSpPr>
            <a:spLocks noGrp="1"/>
          </p:cNvSpPr>
          <p:nvPr>
            <p:ph type="title"/>
          </p:nvPr>
        </p:nvSpPr>
        <p:spPr>
          <a:xfrm>
            <a:off x="484552" y="365125"/>
            <a:ext cx="5022630" cy="972062"/>
          </a:xfrm>
        </p:spPr>
        <p:txBody>
          <a:bodyPr>
            <a:noAutofit/>
          </a:bodyPr>
          <a:lstStyle/>
          <a:p>
            <a:r>
              <a:rPr lang="pt-BR" sz="3200" dirty="0"/>
              <a:t>Abrir-se à escuta das vozes infantis </a:t>
            </a:r>
          </a:p>
        </p:txBody>
      </p:sp>
      <p:sp>
        <p:nvSpPr>
          <p:cNvPr id="3" name="Espaço Reservado para Conteúdo 2">
            <a:extLst>
              <a:ext uri="{FF2B5EF4-FFF2-40B4-BE49-F238E27FC236}">
                <a16:creationId xmlns:a16="http://schemas.microsoft.com/office/drawing/2014/main" id="{2120B7F6-1983-9DEF-E011-7A0E210E0153}"/>
              </a:ext>
            </a:extLst>
          </p:cNvPr>
          <p:cNvSpPr>
            <a:spLocks noGrp="1"/>
          </p:cNvSpPr>
          <p:nvPr>
            <p:ph idx="1"/>
          </p:nvPr>
        </p:nvSpPr>
        <p:spPr>
          <a:xfrm>
            <a:off x="167952" y="1680391"/>
            <a:ext cx="5339230" cy="4812484"/>
          </a:xfrm>
        </p:spPr>
        <p:txBody>
          <a:bodyPr>
            <a:normAutofit lnSpcReduction="10000"/>
          </a:bodyPr>
          <a:lstStyle/>
          <a:p>
            <a:pPr marL="342900" indent="-342900" algn="just">
              <a:lnSpc>
                <a:spcPct val="110000"/>
              </a:lnSpc>
              <a:buFont typeface="Arial" panose="020B0604020202020204" pitchFamily="34" charset="0"/>
              <a:buChar char="•"/>
            </a:pPr>
            <a:r>
              <a:rPr lang="pt-BR" sz="1600" b="1" dirty="0">
                <a:solidFill>
                  <a:schemeClr val="bg1"/>
                </a:solidFill>
              </a:rPr>
              <a:t>Ser ouvinte numa atitude empática, sensível</a:t>
            </a:r>
          </a:p>
          <a:p>
            <a:pPr marL="342900" indent="-342900" algn="just">
              <a:lnSpc>
                <a:spcPct val="110000"/>
              </a:lnSpc>
              <a:buFont typeface="Arial" panose="020B0604020202020204" pitchFamily="34" charset="0"/>
              <a:buChar char="•"/>
            </a:pPr>
            <a:r>
              <a:rPr lang="pt-BR" sz="1600" b="1" dirty="0">
                <a:solidFill>
                  <a:schemeClr val="bg1"/>
                </a:solidFill>
              </a:rPr>
              <a:t>Saber ouvir e observar atentamente</a:t>
            </a:r>
          </a:p>
          <a:p>
            <a:pPr marL="342900" indent="-342900" algn="just">
              <a:lnSpc>
                <a:spcPct val="110000"/>
              </a:lnSpc>
              <a:buFont typeface="Arial" panose="020B0604020202020204" pitchFamily="34" charset="0"/>
              <a:buChar char="•"/>
            </a:pPr>
            <a:r>
              <a:rPr lang="pt-BR" sz="1600" b="1" dirty="0">
                <a:solidFill>
                  <a:schemeClr val="bg1"/>
                </a:solidFill>
              </a:rPr>
              <a:t>Ter uma escuta ativa com todos os sentidos aguçados </a:t>
            </a:r>
          </a:p>
          <a:p>
            <a:pPr marL="342900" indent="-342900" algn="just">
              <a:lnSpc>
                <a:spcPct val="110000"/>
              </a:lnSpc>
              <a:buFont typeface="Arial" panose="020B0604020202020204" pitchFamily="34" charset="0"/>
              <a:buChar char="•"/>
            </a:pPr>
            <a:r>
              <a:rPr lang="pt-BR" sz="1600" b="1" dirty="0">
                <a:solidFill>
                  <a:schemeClr val="bg1"/>
                </a:solidFill>
              </a:rPr>
              <a:t>Garantir a confiabilidade na relação</a:t>
            </a:r>
          </a:p>
          <a:p>
            <a:pPr marL="342900" indent="-342900" algn="just">
              <a:lnSpc>
                <a:spcPct val="110000"/>
              </a:lnSpc>
              <a:buFont typeface="Arial" panose="020B0604020202020204" pitchFamily="34" charset="0"/>
              <a:buChar char="•"/>
            </a:pPr>
            <a:r>
              <a:rPr lang="pt-BR" sz="1600" b="1" dirty="0">
                <a:solidFill>
                  <a:schemeClr val="bg1"/>
                </a:solidFill>
              </a:rPr>
              <a:t>Ouvir sem julgamento </a:t>
            </a:r>
          </a:p>
          <a:p>
            <a:pPr marL="342900" indent="-342900" algn="just">
              <a:lnSpc>
                <a:spcPct val="110000"/>
              </a:lnSpc>
              <a:buFont typeface="Arial" panose="020B0604020202020204" pitchFamily="34" charset="0"/>
              <a:buChar char="•"/>
            </a:pPr>
            <a:r>
              <a:rPr lang="pt-BR" sz="1600" b="1" dirty="0">
                <a:solidFill>
                  <a:schemeClr val="bg1"/>
                </a:solidFill>
              </a:rPr>
              <a:t>Acolher e não questionar seu relato, seu silêncio </a:t>
            </a:r>
          </a:p>
          <a:p>
            <a:pPr marL="342900" indent="-342900" algn="just">
              <a:lnSpc>
                <a:spcPct val="110000"/>
              </a:lnSpc>
              <a:buFont typeface="Arial" panose="020B0604020202020204" pitchFamily="34" charset="0"/>
              <a:buChar char="•"/>
            </a:pPr>
            <a:r>
              <a:rPr lang="pt-BR" sz="1600" b="1" dirty="0">
                <a:solidFill>
                  <a:schemeClr val="bg1"/>
                </a:solidFill>
              </a:rPr>
              <a:t>Acreditar na criança – levar sua experiencia à sério – considerar o contexto e não naturalizar a violência </a:t>
            </a:r>
          </a:p>
          <a:p>
            <a:pPr marL="342900" indent="-342900" algn="just">
              <a:lnSpc>
                <a:spcPct val="110000"/>
              </a:lnSpc>
              <a:buFont typeface="Arial" panose="020B0604020202020204" pitchFamily="34" charset="0"/>
              <a:buChar char="•"/>
            </a:pPr>
            <a:r>
              <a:rPr lang="pt-BR" sz="1600" b="1" dirty="0">
                <a:solidFill>
                  <a:schemeClr val="bg1"/>
                </a:solidFill>
              </a:rPr>
              <a:t>Considerar a fragilidade emocional, a confusão de sensações e de sentimentos que a situação de violência causam tanto na revelação espontânea quanto no momento da escuta especializada.</a:t>
            </a:r>
          </a:p>
          <a:p>
            <a:pPr marL="342900" indent="-342900" algn="just">
              <a:lnSpc>
                <a:spcPct val="110000"/>
              </a:lnSpc>
              <a:buFont typeface="Arial" panose="020B0604020202020204" pitchFamily="34" charset="0"/>
              <a:buChar char="•"/>
            </a:pPr>
            <a:r>
              <a:rPr lang="pt-BR" sz="1600" b="1" dirty="0">
                <a:solidFill>
                  <a:schemeClr val="bg1"/>
                </a:solidFill>
              </a:rPr>
              <a:t>Ter uma postura abeta, ética e respeitosa </a:t>
            </a:r>
          </a:p>
          <a:p>
            <a:pPr marL="342900" indent="-342900">
              <a:lnSpc>
                <a:spcPct val="110000"/>
              </a:lnSpc>
              <a:buFont typeface="Arial" panose="020B0604020202020204" pitchFamily="34" charset="0"/>
              <a:buChar char="•"/>
            </a:pPr>
            <a:endParaRPr lang="pt-BR" sz="1100" dirty="0">
              <a:solidFill>
                <a:schemeClr val="bg1"/>
              </a:solidFill>
            </a:endParaRPr>
          </a:p>
          <a:p>
            <a:pPr marL="342900" indent="-342900">
              <a:lnSpc>
                <a:spcPct val="110000"/>
              </a:lnSpc>
              <a:buFont typeface="Arial" panose="020B0604020202020204" pitchFamily="34" charset="0"/>
              <a:buChar char="•"/>
            </a:pPr>
            <a:endParaRPr lang="pt-BR" sz="1100" dirty="0">
              <a:solidFill>
                <a:schemeClr val="bg1"/>
              </a:solidFill>
            </a:endParaRPr>
          </a:p>
          <a:p>
            <a:pPr>
              <a:lnSpc>
                <a:spcPct val="110000"/>
              </a:lnSpc>
            </a:pPr>
            <a:endParaRPr lang="pt-BR" sz="1100" dirty="0">
              <a:solidFill>
                <a:schemeClr val="bg1"/>
              </a:solidFill>
            </a:endParaRPr>
          </a:p>
        </p:txBody>
      </p:sp>
      <p:pic>
        <p:nvPicPr>
          <p:cNvPr id="6" name="Imagem 5">
            <a:extLst>
              <a:ext uri="{FF2B5EF4-FFF2-40B4-BE49-F238E27FC236}">
                <a16:creationId xmlns:a16="http://schemas.microsoft.com/office/drawing/2014/main" id="{752042AA-A104-A10A-E2BB-A1156DBD1AA1}"/>
              </a:ext>
            </a:extLst>
          </p:cNvPr>
          <p:cNvPicPr>
            <a:picLocks noChangeAspect="1"/>
          </p:cNvPicPr>
          <p:nvPr/>
        </p:nvPicPr>
        <p:blipFill>
          <a:blip r:embed="rId2"/>
          <a:stretch>
            <a:fillRect/>
          </a:stretch>
        </p:blipFill>
        <p:spPr>
          <a:xfrm>
            <a:off x="6580550" y="572841"/>
            <a:ext cx="5126898" cy="5606047"/>
          </a:xfrm>
          <a:prstGeom prst="rect">
            <a:avLst/>
          </a:prstGeom>
        </p:spPr>
      </p:pic>
      <p:sp>
        <p:nvSpPr>
          <p:cNvPr id="4" name="Espaço Reservado para Rodapé 3">
            <a:extLst>
              <a:ext uri="{FF2B5EF4-FFF2-40B4-BE49-F238E27FC236}">
                <a16:creationId xmlns:a16="http://schemas.microsoft.com/office/drawing/2014/main" id="{8A464D8E-A8B9-B3CD-E632-B47F4893DE50}"/>
              </a:ext>
            </a:extLst>
          </p:cNvPr>
          <p:cNvSpPr>
            <a:spLocks noGrp="1"/>
          </p:cNvSpPr>
          <p:nvPr>
            <p:ph type="ftr" sz="quarter" idx="11"/>
          </p:nvPr>
        </p:nvSpPr>
        <p:spPr>
          <a:xfrm>
            <a:off x="6270162"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599AC5FC-49F2-BC0F-BA3A-DDADE364A2EE}"/>
              </a:ext>
            </a:extLst>
          </p:cNvPr>
          <p:cNvSpPr>
            <a:spLocks noGrp="1"/>
          </p:cNvSpPr>
          <p:nvPr>
            <p:ph type="sldNum" sz="quarter" idx="12"/>
          </p:nvPr>
        </p:nvSpPr>
        <p:spPr>
          <a:xfrm>
            <a:off x="10764983" y="6356350"/>
            <a:ext cx="128079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F646F3F-274D-499B-ABBE-824EB4ABDC3D}" type="slidenum">
              <a:rPr kumimoji="0" lang="en-US" sz="900" b="0" i="0" u="none" strike="noStrike" kern="1200" cap="none" spc="0" normalizeH="0" baseline="0" noProof="0" smtClean="0">
                <a:ln>
                  <a:noFill/>
                </a:ln>
                <a:solidFill>
                  <a:srgbClr val="000000">
                    <a:tint val="75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2017731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603E8-3FEC-7EBB-5E45-7D8FC87DD6C4}"/>
              </a:ext>
            </a:extLst>
          </p:cNvPr>
          <p:cNvSpPr>
            <a:spLocks noGrp="1"/>
          </p:cNvSpPr>
          <p:nvPr>
            <p:ph type="title"/>
          </p:nvPr>
        </p:nvSpPr>
        <p:spPr/>
        <p:txBody>
          <a:bodyPr>
            <a:noAutofit/>
          </a:bodyPr>
          <a:lstStyle/>
          <a:p>
            <a:r>
              <a:rPr lang="pt-BR" sz="4800" dirty="0"/>
              <a:t>O que pode emergir quando escutamos as crianças que nos habitam?</a:t>
            </a:r>
          </a:p>
        </p:txBody>
      </p:sp>
      <p:sp>
        <p:nvSpPr>
          <p:cNvPr id="3" name="Espaço Reservado para Conteúdo 2">
            <a:extLst>
              <a:ext uri="{FF2B5EF4-FFF2-40B4-BE49-F238E27FC236}">
                <a16:creationId xmlns:a16="http://schemas.microsoft.com/office/drawing/2014/main" id="{FC4302E2-A335-9C47-A8A5-7CDDDBFE2F54}"/>
              </a:ext>
            </a:extLst>
          </p:cNvPr>
          <p:cNvSpPr>
            <a:spLocks noGrp="1"/>
          </p:cNvSpPr>
          <p:nvPr>
            <p:ph idx="1"/>
          </p:nvPr>
        </p:nvSpPr>
        <p:spPr/>
        <p:txBody>
          <a:bodyPr>
            <a:normAutofit fontScale="85000" lnSpcReduction="10000"/>
          </a:bodyPr>
          <a:lstStyle/>
          <a:p>
            <a:r>
              <a:rPr lang="pt-BR" dirty="0"/>
              <a:t>-  A escuta interna é um exercício desafiador </a:t>
            </a:r>
          </a:p>
          <a:p>
            <a:endParaRPr lang="pt-BR" dirty="0"/>
          </a:p>
          <a:p>
            <a:r>
              <a:rPr lang="pt-BR" dirty="0"/>
              <a:t>- Pessoas adultas se deparam com os impactos do abuso sexual sofrido na infância durante toda a vida, mesmo ressignificando a violência sofrida – descobrem em si pedaços soltos, estruturas enrijecidas, medos, tormentas e receio da história se repetir quando o sentido abusivo fica mais evidente.</a:t>
            </a:r>
          </a:p>
          <a:p>
            <a:pPr marL="342900" indent="-342900">
              <a:buFontTx/>
              <a:buChar char="-"/>
            </a:pPr>
            <a:r>
              <a:rPr lang="pt-BR" dirty="0"/>
              <a:t>A elaboração dos traumas ocorre um processo singular</a:t>
            </a:r>
          </a:p>
          <a:p>
            <a:pPr marL="342900" indent="-342900">
              <a:buFontTx/>
              <a:buChar char="-"/>
            </a:pPr>
            <a:r>
              <a:rPr lang="pt-BR" dirty="0"/>
              <a:t>Por isso, ouvir as crianças em suas diversas linguagens (silêncios, gestos, olhares, choro, brincadeiras; expressões; movimentos) exige adultos dispostos a acolher e a lidar com a dor do outro. Não se restringe a técnicas, mas, a compromisso ético-politico </a:t>
            </a:r>
          </a:p>
          <a:p>
            <a:pPr marL="342900" indent="-342900">
              <a:buFontTx/>
              <a:buChar char="-"/>
            </a:pPr>
            <a:r>
              <a:rPr lang="pt-BR" dirty="0"/>
              <a:t>A dor do outro doí em mim e esta dor move o redesenhar dos caminhos.</a:t>
            </a:r>
          </a:p>
          <a:p>
            <a:pPr marL="342900" indent="-342900">
              <a:buFontTx/>
              <a:buChar char="-"/>
            </a:pPr>
            <a:endParaRPr lang="pt-BR" dirty="0"/>
          </a:p>
        </p:txBody>
      </p:sp>
      <p:sp>
        <p:nvSpPr>
          <p:cNvPr id="4" name="Espaço Reservado para Rodapé 3">
            <a:extLst>
              <a:ext uri="{FF2B5EF4-FFF2-40B4-BE49-F238E27FC236}">
                <a16:creationId xmlns:a16="http://schemas.microsoft.com/office/drawing/2014/main" id="{1C55F635-E717-C8AD-7367-A7FFA7FDC2D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23DB6524-0B6A-1803-6696-513E38165C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646F3F-274D-499B-ABBE-824EB4ABDC3D}" type="slidenum">
              <a:rPr kumimoji="0" lang="en-US" sz="900" b="0" i="0" u="none" strike="noStrike" kern="1200" cap="none" spc="0" normalizeH="0" baseline="0" noProof="0" smtClean="0">
                <a:ln>
                  <a:noFill/>
                </a:ln>
                <a:solidFill>
                  <a:srgbClr val="000000">
                    <a:tint val="75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1484419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2" name="Rectangle 9237">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3" name="Rectangle 9239">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F92D44-8456-EF58-F533-0A4D8B35F3D5}"/>
              </a:ext>
            </a:extLst>
          </p:cNvPr>
          <p:cNvSpPr>
            <a:spLocks noGrp="1"/>
          </p:cNvSpPr>
          <p:nvPr>
            <p:ph type="title"/>
          </p:nvPr>
        </p:nvSpPr>
        <p:spPr>
          <a:xfrm>
            <a:off x="484552" y="365125"/>
            <a:ext cx="5022630" cy="2430030"/>
          </a:xfrm>
        </p:spPr>
        <p:txBody>
          <a:bodyPr vert="horz" lIns="91440" tIns="45720" rIns="91440" bIns="45720" rtlCol="0">
            <a:normAutofit/>
          </a:bodyPr>
          <a:lstStyle/>
          <a:p>
            <a:r>
              <a:rPr lang="en-US"/>
              <a:t>Prevenção  pela educação </a:t>
            </a:r>
          </a:p>
        </p:txBody>
      </p:sp>
      <p:sp>
        <p:nvSpPr>
          <p:cNvPr id="9235" name="Content Placeholder 9234">
            <a:extLst>
              <a:ext uri="{FF2B5EF4-FFF2-40B4-BE49-F238E27FC236}">
                <a16:creationId xmlns:a16="http://schemas.microsoft.com/office/drawing/2014/main" id="{60E64E4B-9D3C-C11E-C844-812DA639BC74}"/>
              </a:ext>
            </a:extLst>
          </p:cNvPr>
          <p:cNvSpPr>
            <a:spLocks noGrp="1"/>
          </p:cNvSpPr>
          <p:nvPr>
            <p:ph idx="1"/>
          </p:nvPr>
        </p:nvSpPr>
        <p:spPr>
          <a:xfrm>
            <a:off x="484552" y="3870613"/>
            <a:ext cx="5022630" cy="2306349"/>
          </a:xfrm>
        </p:spPr>
        <p:txBody>
          <a:bodyPr>
            <a:normAutofit fontScale="85000" lnSpcReduction="10000"/>
          </a:bodyPr>
          <a:lstStyle/>
          <a:p>
            <a:pPr algn="just"/>
            <a:r>
              <a:rPr lang="pt-BR" b="0" i="0" dirty="0">
                <a:solidFill>
                  <a:srgbClr val="212529"/>
                </a:solidFill>
                <a:effectLst/>
                <a:latin typeface="Gotham Rounded"/>
              </a:rPr>
              <a:t>Outro material para trazer a discussão entre meninas e meninos é a série “Que Corpo é Esse?” do Projeto Crescer Sem Violência, realizado pelo Canal Futura em parceria com </a:t>
            </a:r>
            <a:r>
              <a:rPr lang="pt-BR" b="0" i="0" dirty="0" err="1">
                <a:solidFill>
                  <a:srgbClr val="212529"/>
                </a:solidFill>
                <a:effectLst/>
                <a:latin typeface="Gotham Rounded"/>
              </a:rPr>
              <a:t>Childhood</a:t>
            </a:r>
            <a:r>
              <a:rPr lang="pt-BR" b="0" i="0" dirty="0">
                <a:solidFill>
                  <a:srgbClr val="212529"/>
                </a:solidFill>
                <a:effectLst/>
                <a:latin typeface="Gotham Rounded"/>
              </a:rPr>
              <a:t> Brasil e UNICEF. Episódios como “É de menino ou menina?”, “Empoderamento feminino” e “</a:t>
            </a:r>
            <a:r>
              <a:rPr lang="pt-BR" b="0" i="0" dirty="0" err="1">
                <a:solidFill>
                  <a:srgbClr val="212529"/>
                </a:solidFill>
                <a:effectLst/>
                <a:latin typeface="Gotham Rounded"/>
              </a:rPr>
              <a:t>Esteriótipos</a:t>
            </a:r>
            <a:r>
              <a:rPr lang="pt-BR" b="0" i="0" dirty="0">
                <a:solidFill>
                  <a:srgbClr val="212529"/>
                </a:solidFill>
                <a:effectLst/>
                <a:latin typeface="Gotham Rounded"/>
              </a:rPr>
              <a:t> de gênero”, trazem boas discussões e reflexões sobre o tema.</a:t>
            </a:r>
            <a:endParaRPr lang="en-US" dirty="0"/>
          </a:p>
        </p:txBody>
      </p:sp>
      <p:pic>
        <p:nvPicPr>
          <p:cNvPr id="9218" name="Picture 2" descr="3 Formas de Reconhecer Sinais de Abuso em Crianças ou Bebês">
            <a:extLst>
              <a:ext uri="{FF2B5EF4-FFF2-40B4-BE49-F238E27FC236}">
                <a16:creationId xmlns:a16="http://schemas.microsoft.com/office/drawing/2014/main" id="{5293B8D8-669E-8EEE-E9D0-668CEC36A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09"/>
          <a:stretch/>
        </p:blipFill>
        <p:spPr bwMode="auto">
          <a:xfrm>
            <a:off x="6083644" y="10"/>
            <a:ext cx="6108356"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ABAC29F8-0F3A-0D14-69F2-2A10215A90E9}"/>
              </a:ext>
            </a:extLst>
          </p:cNvPr>
          <p:cNvSpPr>
            <a:spLocks noGrp="1"/>
          </p:cNvSpPr>
          <p:nvPr>
            <p:ph type="ftr" sz="quarter" idx="11"/>
          </p:nvPr>
        </p:nvSpPr>
        <p:spPr>
          <a:xfrm>
            <a:off x="6270162" y="6356350"/>
            <a:ext cx="4114800" cy="365125"/>
          </a:xfrm>
        </p:spPr>
        <p:txBody>
          <a:bodyPr vert="horz" lIns="91440" tIns="45720" rIns="91440" bIns="45720" rtlCol="0">
            <a:normAutofit/>
          </a:bodyPr>
          <a:lstStyle/>
          <a:p>
            <a:pPr>
              <a:spcAft>
                <a:spcPts val="600"/>
              </a:spcAft>
            </a:pPr>
            <a:r>
              <a:rPr lang="en-US" kern="1200">
                <a:solidFill>
                  <a:srgbClr val="FFFFFF"/>
                </a:solidFill>
                <a:latin typeface="+mn-lt"/>
                <a:ea typeface="+mn-ea"/>
                <a:cs typeface="+mn-cs"/>
              </a:rPr>
              <a:t>Dayse Bernardi/NECA</a:t>
            </a:r>
          </a:p>
        </p:txBody>
      </p:sp>
      <p:sp>
        <p:nvSpPr>
          <p:cNvPr id="5" name="Espaço Reservado para Número de Slide 4">
            <a:extLst>
              <a:ext uri="{FF2B5EF4-FFF2-40B4-BE49-F238E27FC236}">
                <a16:creationId xmlns:a16="http://schemas.microsoft.com/office/drawing/2014/main" id="{C1E96443-B102-9C33-DE65-9E2B541A94A3}"/>
              </a:ext>
            </a:extLst>
          </p:cNvPr>
          <p:cNvSpPr>
            <a:spLocks noGrp="1"/>
          </p:cNvSpPr>
          <p:nvPr>
            <p:ph type="sldNum" sz="quarter" idx="12"/>
          </p:nvPr>
        </p:nvSpPr>
        <p:spPr>
          <a:xfrm>
            <a:off x="10764983" y="6356350"/>
            <a:ext cx="1280796" cy="365125"/>
          </a:xfrm>
        </p:spPr>
        <p:txBody>
          <a:bodyPr vert="horz" lIns="91440" tIns="45720" rIns="91440" bIns="45720" rtlCol="0">
            <a:normAutofit/>
          </a:bodyPr>
          <a:lstStyle/>
          <a:p>
            <a:pPr>
              <a:spcAft>
                <a:spcPts val="600"/>
              </a:spcAft>
            </a:pPr>
            <a:fld id="{1F646F3F-274D-499B-ABBE-824EB4ABDC3D}" type="slidenum">
              <a:rPr lang="en-US">
                <a:solidFill>
                  <a:srgbClr val="FFFFFF"/>
                </a:solidFill>
              </a:rPr>
              <a:pPr>
                <a:spcAft>
                  <a:spcPts val="600"/>
                </a:spcAft>
              </a:pPr>
              <a:t>47</a:t>
            </a:fld>
            <a:endParaRPr lang="en-US">
              <a:solidFill>
                <a:srgbClr val="FFFFFF"/>
              </a:solidFill>
            </a:endParaRPr>
          </a:p>
        </p:txBody>
      </p:sp>
    </p:spTree>
    <p:extLst>
      <p:ext uri="{BB962C8B-B14F-4D97-AF65-F5344CB8AC3E}">
        <p14:creationId xmlns:p14="http://schemas.microsoft.com/office/powerpoint/2010/main" val="1159892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BFA565-3A2D-D90B-67A1-2DCCFEEA120F}"/>
              </a:ext>
            </a:extLst>
          </p:cNvPr>
          <p:cNvSpPr>
            <a:spLocks noGrp="1"/>
          </p:cNvSpPr>
          <p:nvPr>
            <p:ph type="title"/>
          </p:nvPr>
        </p:nvSpPr>
        <p:spPr/>
        <p:txBody>
          <a:bodyPr/>
          <a:lstStyle/>
          <a:p>
            <a:r>
              <a:rPr lang="pt-BR" dirty="0"/>
              <a:t>Autoproteção (1) </a:t>
            </a:r>
          </a:p>
        </p:txBody>
      </p:sp>
      <p:sp>
        <p:nvSpPr>
          <p:cNvPr id="3" name="Espaço Reservado para Conteúdo 2">
            <a:extLst>
              <a:ext uri="{FF2B5EF4-FFF2-40B4-BE49-F238E27FC236}">
                <a16:creationId xmlns:a16="http://schemas.microsoft.com/office/drawing/2014/main" id="{18ACD4F5-E851-116F-F71E-DC8B55276956}"/>
              </a:ext>
            </a:extLst>
          </p:cNvPr>
          <p:cNvSpPr>
            <a:spLocks noGrp="1"/>
          </p:cNvSpPr>
          <p:nvPr>
            <p:ph sz="half" idx="1"/>
          </p:nvPr>
        </p:nvSpPr>
        <p:spPr/>
        <p:txBody>
          <a:bodyPr>
            <a:normAutofit fontScale="25000" lnSpcReduction="20000"/>
          </a:bodyPr>
          <a:lstStyle/>
          <a:p>
            <a:pPr algn="just"/>
            <a:r>
              <a:rPr lang="pt-BR" sz="6400" b="1" dirty="0">
                <a:solidFill>
                  <a:srgbClr val="212529"/>
                </a:solidFill>
                <a:latin typeface="Gotham Rounded"/>
              </a:rPr>
              <a:t>O</a:t>
            </a:r>
            <a:r>
              <a:rPr lang="pt-BR" sz="6400" b="1" i="0" dirty="0">
                <a:solidFill>
                  <a:srgbClr val="212529"/>
                </a:solidFill>
                <a:effectLst/>
                <a:latin typeface="Gotham Rounded"/>
              </a:rPr>
              <a:t> incentivo ao autocuidado e ao conhecimento para identificar e saber como agir em alguma situação de violência. </a:t>
            </a:r>
          </a:p>
          <a:p>
            <a:pPr algn="just">
              <a:buFont typeface="Arial" panose="020B0604020202020204" pitchFamily="34" charset="0"/>
              <a:buChar char="•"/>
            </a:pPr>
            <a:r>
              <a:rPr lang="pt-BR" sz="4800" b="1" i="0" dirty="0">
                <a:solidFill>
                  <a:srgbClr val="212529"/>
                </a:solidFill>
                <a:effectLst/>
                <a:latin typeface="Gotham Rounded"/>
              </a:rPr>
              <a:t>Menos De 4 anos</a:t>
            </a:r>
          </a:p>
          <a:p>
            <a:pPr algn="just"/>
            <a:r>
              <a:rPr lang="pt-BR" sz="5600" b="0" i="0" dirty="0">
                <a:solidFill>
                  <a:srgbClr val="212529"/>
                </a:solidFill>
                <a:effectLst/>
                <a:latin typeface="Gotham Rounded"/>
              </a:rPr>
              <a:t>- A diferença entre os toques bem-vindos e os intrusivos</a:t>
            </a:r>
          </a:p>
          <a:p>
            <a:pPr algn="just"/>
            <a:r>
              <a:rPr lang="pt-BR" sz="5600" b="0" i="0" dirty="0">
                <a:solidFill>
                  <a:srgbClr val="212529"/>
                </a:solidFill>
                <a:effectLst/>
                <a:latin typeface="Gotham Rounded"/>
              </a:rPr>
              <a:t>- Seu corpo pertence a você</a:t>
            </a:r>
          </a:p>
          <a:p>
            <a:pPr algn="just"/>
            <a:r>
              <a:rPr lang="pt-BR" sz="5600" b="0" i="0" dirty="0">
                <a:solidFill>
                  <a:srgbClr val="212529"/>
                </a:solidFill>
                <a:effectLst/>
                <a:latin typeface="Gotham Rounded"/>
              </a:rPr>
              <a:t>- Ninguém pode tocar ou pedir que você toque nas suas partes privadas</a:t>
            </a:r>
          </a:p>
          <a:p>
            <a:pPr algn="just"/>
            <a:r>
              <a:rPr lang="pt-BR" sz="5600" b="0" i="0" dirty="0">
                <a:solidFill>
                  <a:srgbClr val="212529"/>
                </a:solidFill>
                <a:effectLst/>
                <a:latin typeface="Gotham Rounded"/>
              </a:rPr>
              <a:t>- Para quem pedir ajuda caso seja tocado nas partes privadas</a:t>
            </a:r>
          </a:p>
          <a:p>
            <a:pPr algn="just"/>
            <a:r>
              <a:rPr lang="pt-BR" sz="5600" b="0" i="0" dirty="0">
                <a:solidFill>
                  <a:srgbClr val="212529"/>
                </a:solidFill>
                <a:effectLst/>
                <a:latin typeface="Gotham Rounded"/>
              </a:rPr>
              <a:t>- Diga “não” quando adultos pedem para tocar nas partes privadas e</a:t>
            </a:r>
          </a:p>
          <a:p>
            <a:pPr algn="just"/>
            <a:r>
              <a:rPr lang="pt-BR" sz="5600" b="0" i="0" dirty="0">
                <a:solidFill>
                  <a:srgbClr val="212529"/>
                </a:solidFill>
                <a:effectLst/>
                <a:latin typeface="Gotham Rounded"/>
              </a:rPr>
              <a:t>guardar segredo</a:t>
            </a:r>
          </a:p>
          <a:p>
            <a:endParaRPr lang="pt-BR" dirty="0"/>
          </a:p>
        </p:txBody>
      </p:sp>
      <p:sp>
        <p:nvSpPr>
          <p:cNvPr id="6" name="Espaço Reservado para Conteúdo 5">
            <a:extLst>
              <a:ext uri="{FF2B5EF4-FFF2-40B4-BE49-F238E27FC236}">
                <a16:creationId xmlns:a16="http://schemas.microsoft.com/office/drawing/2014/main" id="{9D71F580-D7E2-2F5D-607C-4DE296B85725}"/>
              </a:ext>
            </a:extLst>
          </p:cNvPr>
          <p:cNvSpPr>
            <a:spLocks noGrp="1"/>
          </p:cNvSpPr>
          <p:nvPr>
            <p:ph sz="half" idx="2"/>
          </p:nvPr>
        </p:nvSpPr>
        <p:spPr>
          <a:xfrm>
            <a:off x="6270162" y="2552699"/>
            <a:ext cx="5323703" cy="4090697"/>
          </a:xfrm>
        </p:spPr>
        <p:txBody>
          <a:bodyPr>
            <a:normAutofit fontScale="25000" lnSpcReduction="20000"/>
          </a:bodyPr>
          <a:lstStyle/>
          <a:p>
            <a:pPr algn="just">
              <a:buFont typeface="Arial" panose="020B0604020202020204" pitchFamily="34" charset="0"/>
              <a:buChar char="•"/>
            </a:pPr>
            <a:r>
              <a:rPr lang="pt-BR" sz="5600" b="1" i="0" dirty="0">
                <a:solidFill>
                  <a:srgbClr val="212529"/>
                </a:solidFill>
                <a:effectLst/>
                <a:latin typeface="Gotham Rounded"/>
              </a:rPr>
              <a:t>De 4 a 6 anos:</a:t>
            </a:r>
            <a:r>
              <a:rPr lang="pt-BR" sz="5600" b="0" i="0" dirty="0">
                <a:solidFill>
                  <a:srgbClr val="212529"/>
                </a:solidFill>
                <a:effectLst/>
                <a:latin typeface="Gotham Rounded"/>
              </a:rPr>
              <a:t> </a:t>
            </a:r>
          </a:p>
          <a:p>
            <a:pPr algn="just"/>
            <a:r>
              <a:rPr lang="pt-BR" sz="5600" b="0" i="0" dirty="0">
                <a:solidFill>
                  <a:srgbClr val="212529"/>
                </a:solidFill>
                <a:effectLst/>
                <a:latin typeface="Gotham Rounded"/>
              </a:rPr>
              <a:t>- Explicar o conceito de abuso sexual</a:t>
            </a:r>
          </a:p>
          <a:p>
            <a:pPr algn="just"/>
            <a:r>
              <a:rPr lang="pt-BR" sz="5600" b="0" i="0" dirty="0">
                <a:solidFill>
                  <a:srgbClr val="212529"/>
                </a:solidFill>
                <a:effectLst/>
                <a:latin typeface="Gotham Rounded"/>
              </a:rPr>
              <a:t>- Ninguém pode tocar ou pedir que você toque nas suas partes privadas</a:t>
            </a:r>
          </a:p>
          <a:p>
            <a:pPr algn="just"/>
            <a:r>
              <a:rPr lang="pt-BR" sz="5600" b="0" i="0" dirty="0">
                <a:solidFill>
                  <a:srgbClr val="212529"/>
                </a:solidFill>
                <a:effectLst/>
                <a:latin typeface="Gotham Rounded"/>
              </a:rPr>
              <a:t>- O abuso sexual nunca é culpa da criança</a:t>
            </a:r>
          </a:p>
          <a:p>
            <a:pPr algn="just"/>
            <a:r>
              <a:rPr lang="pt-BR" sz="5600" b="0" i="0" dirty="0">
                <a:solidFill>
                  <a:srgbClr val="212529"/>
                </a:solidFill>
                <a:effectLst/>
                <a:latin typeface="Gotham Rounded"/>
              </a:rPr>
              <a:t>- Se um estranho tentar levá-la para algum lugar, não é para deixar e</a:t>
            </a:r>
          </a:p>
          <a:p>
            <a:pPr algn="just"/>
            <a:r>
              <a:rPr lang="pt-BR" sz="5600" b="0" i="0" dirty="0">
                <a:solidFill>
                  <a:srgbClr val="212529"/>
                </a:solidFill>
                <a:effectLst/>
                <a:latin typeface="Gotham Rounded"/>
              </a:rPr>
              <a:t>precisa contar pra algum adulto! Aquele adulto de referencia </a:t>
            </a:r>
          </a:p>
          <a:p>
            <a:pPr algn="just"/>
            <a:r>
              <a:rPr lang="pt-BR" sz="5600" b="0" i="0" dirty="0">
                <a:solidFill>
                  <a:srgbClr val="212529"/>
                </a:solidFill>
                <a:effectLst/>
                <a:latin typeface="Gotham Rounded"/>
              </a:rPr>
              <a:t> </a:t>
            </a:r>
            <a:r>
              <a:rPr lang="pt-BR" sz="5600" b="1" i="0" dirty="0">
                <a:solidFill>
                  <a:srgbClr val="212529"/>
                </a:solidFill>
                <a:effectLst/>
                <a:latin typeface="Gotham Rounded"/>
              </a:rPr>
              <a:t>De 7 a 12 anos:</a:t>
            </a:r>
            <a:r>
              <a:rPr lang="pt-BR" sz="5600" b="0" i="0" dirty="0">
                <a:solidFill>
                  <a:srgbClr val="212529"/>
                </a:solidFill>
                <a:effectLst/>
                <a:latin typeface="Gotham Rounded"/>
              </a:rPr>
              <a:t> </a:t>
            </a:r>
          </a:p>
          <a:p>
            <a:pPr algn="just"/>
            <a:r>
              <a:rPr lang="pt-BR" sz="5600" b="0" i="0" dirty="0">
                <a:solidFill>
                  <a:srgbClr val="212529"/>
                </a:solidFill>
                <a:effectLst/>
                <a:latin typeface="Gotham Rounded"/>
              </a:rPr>
              <a:t>- O abuso sexual pode ou não envolver o toque</a:t>
            </a:r>
          </a:p>
          <a:p>
            <a:pPr algn="just"/>
            <a:r>
              <a:rPr lang="pt-BR" sz="5600" b="0" i="0" dirty="0">
                <a:solidFill>
                  <a:srgbClr val="212529"/>
                </a:solidFill>
                <a:effectLst/>
                <a:latin typeface="Gotham Rounded"/>
              </a:rPr>
              <a:t>- Como manter a segurança e limites pessoais na internet</a:t>
            </a:r>
          </a:p>
          <a:p>
            <a:pPr algn="just"/>
            <a:r>
              <a:rPr lang="pt-BR" sz="5600" b="0" i="0" dirty="0">
                <a:solidFill>
                  <a:srgbClr val="212529"/>
                </a:solidFill>
                <a:effectLst/>
                <a:latin typeface="Gotham Rounded"/>
              </a:rPr>
              <a:t>- Como conhecer e evitar situações de risco</a:t>
            </a:r>
          </a:p>
          <a:p>
            <a:pPr algn="just"/>
            <a:r>
              <a:rPr lang="pt-BR" sz="5600" b="0" i="0" dirty="0">
                <a:solidFill>
                  <a:srgbClr val="212529"/>
                </a:solidFill>
                <a:effectLst/>
                <a:latin typeface="Gotham Rounded"/>
              </a:rPr>
              <a:t>- Regras de encontros</a:t>
            </a:r>
          </a:p>
          <a:p>
            <a:endParaRPr lang="pt-BR" dirty="0"/>
          </a:p>
        </p:txBody>
      </p:sp>
      <p:sp>
        <p:nvSpPr>
          <p:cNvPr id="4" name="Espaço Reservado para Rodapé 3">
            <a:extLst>
              <a:ext uri="{FF2B5EF4-FFF2-40B4-BE49-F238E27FC236}">
                <a16:creationId xmlns:a16="http://schemas.microsoft.com/office/drawing/2014/main" id="{A0A98726-7B3A-6F64-8374-D0CF0FB871D9}"/>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2B60F6ED-1239-AAC4-BBB7-ADE133B42127}"/>
              </a:ext>
            </a:extLst>
          </p:cNvPr>
          <p:cNvSpPr>
            <a:spLocks noGrp="1"/>
          </p:cNvSpPr>
          <p:nvPr>
            <p:ph type="sldNum" sz="quarter" idx="12"/>
          </p:nvPr>
        </p:nvSpPr>
        <p:spPr/>
        <p:txBody>
          <a:bodyPr/>
          <a:lstStyle/>
          <a:p>
            <a:fld id="{1F646F3F-274D-499B-ABBE-824EB4ABDC3D}" type="slidenum">
              <a:rPr lang="en-US" smtClean="0"/>
              <a:t>48</a:t>
            </a:fld>
            <a:endParaRPr lang="en-US"/>
          </a:p>
        </p:txBody>
      </p:sp>
    </p:spTree>
    <p:extLst>
      <p:ext uri="{BB962C8B-B14F-4D97-AF65-F5344CB8AC3E}">
        <p14:creationId xmlns:p14="http://schemas.microsoft.com/office/powerpoint/2010/main" val="202401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E8EFC-33AC-6591-E1AE-78E458E9FE5F}"/>
              </a:ext>
            </a:extLst>
          </p:cNvPr>
          <p:cNvSpPr>
            <a:spLocks noGrp="1"/>
          </p:cNvSpPr>
          <p:nvPr>
            <p:ph type="title"/>
          </p:nvPr>
        </p:nvSpPr>
        <p:spPr/>
        <p:txBody>
          <a:bodyPr>
            <a:normAutofit fontScale="90000"/>
          </a:bodyPr>
          <a:lstStyle/>
          <a:p>
            <a:r>
              <a:rPr lang="pt-BR" dirty="0"/>
              <a:t>Autoproteção (2) + ações preventivas integradas </a:t>
            </a:r>
          </a:p>
        </p:txBody>
      </p:sp>
      <p:sp>
        <p:nvSpPr>
          <p:cNvPr id="3" name="Espaço Reservado para Conteúdo 2">
            <a:extLst>
              <a:ext uri="{FF2B5EF4-FFF2-40B4-BE49-F238E27FC236}">
                <a16:creationId xmlns:a16="http://schemas.microsoft.com/office/drawing/2014/main" id="{2C1EDF01-FA2E-2D67-03D6-B0E306012A4D}"/>
              </a:ext>
            </a:extLst>
          </p:cNvPr>
          <p:cNvSpPr>
            <a:spLocks noGrp="1"/>
          </p:cNvSpPr>
          <p:nvPr>
            <p:ph sz="half" idx="1"/>
          </p:nvPr>
        </p:nvSpPr>
        <p:spPr/>
        <p:txBody>
          <a:bodyPr>
            <a:normAutofit fontScale="55000" lnSpcReduction="20000"/>
          </a:bodyPr>
          <a:lstStyle/>
          <a:p>
            <a:pPr algn="just"/>
            <a:r>
              <a:rPr lang="pt-BR" sz="2000" b="0" i="0" dirty="0">
                <a:solidFill>
                  <a:srgbClr val="212529"/>
                </a:solidFill>
                <a:effectLst/>
                <a:latin typeface="Gotham Rounded"/>
              </a:rPr>
              <a:t> </a:t>
            </a:r>
            <a:r>
              <a:rPr lang="pt-BR" sz="2000" b="1" i="0" dirty="0">
                <a:solidFill>
                  <a:srgbClr val="212529"/>
                </a:solidFill>
                <a:effectLst/>
                <a:latin typeface="Gotham Rounded"/>
              </a:rPr>
              <a:t>A partir de 12 anos:</a:t>
            </a:r>
            <a:r>
              <a:rPr lang="pt-BR" sz="2000" b="0" i="0" dirty="0">
                <a:solidFill>
                  <a:srgbClr val="212529"/>
                </a:solidFill>
                <a:effectLst/>
                <a:latin typeface="Gotham Rounded"/>
              </a:rPr>
              <a:t> </a:t>
            </a:r>
          </a:p>
          <a:p>
            <a:pPr algn="just"/>
            <a:r>
              <a:rPr lang="pt-BR" sz="2000" b="0" i="0" dirty="0">
                <a:solidFill>
                  <a:srgbClr val="212529"/>
                </a:solidFill>
                <a:effectLst/>
                <a:latin typeface="Gotham Rounded"/>
              </a:rPr>
              <a:t>- Puberdade</a:t>
            </a:r>
          </a:p>
          <a:p>
            <a:pPr algn="just"/>
            <a:r>
              <a:rPr lang="pt-BR" sz="2000" b="0" i="0" dirty="0">
                <a:solidFill>
                  <a:srgbClr val="212529"/>
                </a:solidFill>
                <a:effectLst/>
                <a:latin typeface="Gotham Rounded"/>
              </a:rPr>
              <a:t>- Gêneros e orientações sexuais</a:t>
            </a:r>
          </a:p>
          <a:p>
            <a:pPr algn="just"/>
            <a:r>
              <a:rPr lang="pt-BR" sz="2000" b="0" i="0" dirty="0">
                <a:solidFill>
                  <a:srgbClr val="212529"/>
                </a:solidFill>
                <a:effectLst/>
                <a:latin typeface="Gotham Rounded"/>
              </a:rPr>
              <a:t>- Abuso e exploração sexual</a:t>
            </a:r>
          </a:p>
          <a:p>
            <a:pPr algn="just"/>
            <a:r>
              <a:rPr lang="pt-BR" sz="2000" b="0" i="0" dirty="0">
                <a:solidFill>
                  <a:srgbClr val="212529"/>
                </a:solidFill>
                <a:effectLst/>
                <a:latin typeface="Gotham Rounded"/>
              </a:rPr>
              <a:t>- Doenças sexualmente transmissíveis</a:t>
            </a:r>
          </a:p>
          <a:p>
            <a:pPr algn="just"/>
            <a:r>
              <a:rPr lang="pt-BR" sz="2000" b="0" i="0" dirty="0">
                <a:solidFill>
                  <a:srgbClr val="212529"/>
                </a:solidFill>
                <a:effectLst/>
                <a:latin typeface="Gotham Rounded"/>
              </a:rPr>
              <a:t>- Formas de denúncias</a:t>
            </a:r>
          </a:p>
          <a:p>
            <a:pPr algn="just"/>
            <a:r>
              <a:rPr lang="pt-BR" sz="2000" b="0" i="0" dirty="0">
                <a:solidFill>
                  <a:srgbClr val="212529"/>
                </a:solidFill>
                <a:effectLst/>
                <a:latin typeface="Gotham Rounded"/>
              </a:rPr>
              <a:t>- Sexualidade</a:t>
            </a:r>
          </a:p>
          <a:p>
            <a:endParaRPr lang="pt-BR" dirty="0"/>
          </a:p>
        </p:txBody>
      </p:sp>
      <p:sp>
        <p:nvSpPr>
          <p:cNvPr id="4" name="Espaço Reservado para Conteúdo 3">
            <a:extLst>
              <a:ext uri="{FF2B5EF4-FFF2-40B4-BE49-F238E27FC236}">
                <a16:creationId xmlns:a16="http://schemas.microsoft.com/office/drawing/2014/main" id="{C98EEE9A-AB8E-30E4-470D-746DD7423177}"/>
              </a:ext>
            </a:extLst>
          </p:cNvPr>
          <p:cNvSpPr>
            <a:spLocks noGrp="1"/>
          </p:cNvSpPr>
          <p:nvPr>
            <p:ph sz="half" idx="2"/>
          </p:nvPr>
        </p:nvSpPr>
        <p:spPr/>
        <p:txBody>
          <a:bodyPr>
            <a:normAutofit fontScale="55000" lnSpcReduction="20000"/>
          </a:bodyPr>
          <a:lstStyle/>
          <a:p>
            <a:pPr algn="just"/>
            <a:r>
              <a:rPr lang="pt-BR" b="1" dirty="0"/>
              <a:t>Programas em escolas </a:t>
            </a:r>
            <a:r>
              <a:rPr lang="pt-BR" dirty="0"/>
              <a:t>para desenvolver </a:t>
            </a:r>
            <a:r>
              <a:rPr lang="pt-BR" b="0" i="0" dirty="0">
                <a:solidFill>
                  <a:srgbClr val="000000"/>
                </a:solidFill>
                <a:effectLst/>
                <a:latin typeface="Open Sans" panose="020B0606030504020204" pitchFamily="34" charset="0"/>
              </a:rPr>
              <a:t>o protagonismo de crianças, adolescentes e jovens para que possam conhecer as situações abusivas e delas de defender; educação e formação para o desenvolvimento da sexualidade como direito humano e  promoção da cidadania.</a:t>
            </a:r>
          </a:p>
          <a:p>
            <a:pPr algn="just"/>
            <a:r>
              <a:rPr lang="pt-BR" b="1" dirty="0">
                <a:solidFill>
                  <a:srgbClr val="000000"/>
                </a:solidFill>
                <a:latin typeface="Open Sans" panose="020B0606030504020204" pitchFamily="34" charset="0"/>
              </a:rPr>
              <a:t>Saúde Pública</a:t>
            </a:r>
          </a:p>
          <a:p>
            <a:pPr algn="just"/>
            <a:r>
              <a:rPr lang="pt-BR" dirty="0"/>
              <a:t>Os profissionais que atuam nos serviços de saúde têm como dever diagnosticar, notificar e atender os casos de crianças e adolescentes vítimas de violências, além de encaminhá-los e acompanhá-los objetivando um atendimento integrado. Entende-se que a atuação da equipe deva envolver não apenas a vítima como também sua família. O atendimento familiar deve pautar-se, em primeira instância, na forma educativa, orientando acerca de estratégias alternativas para a solução das dificuldades de relacionamento entre seus membros. A humanização do atendimento é fundamental para a realização dessas ações</a:t>
            </a:r>
            <a:endParaRPr lang="pt-BR" b="1" dirty="0">
              <a:solidFill>
                <a:srgbClr val="000000"/>
              </a:solidFill>
              <a:latin typeface="Open Sans" panose="020B0606030504020204" pitchFamily="34" charset="0"/>
            </a:endParaRPr>
          </a:p>
          <a:p>
            <a:pPr algn="just"/>
            <a:r>
              <a:rPr lang="pt-BR" dirty="0"/>
              <a:t>A complexidade desse problema requer que seja adotada uma abordagem interinstitucional e que atenda às realidades locais.</a:t>
            </a:r>
            <a:endParaRPr lang="pt-BR" b="1" i="0" dirty="0">
              <a:solidFill>
                <a:srgbClr val="000000"/>
              </a:solidFill>
              <a:effectLst/>
              <a:latin typeface="Open Sans" panose="020B0606030504020204" pitchFamily="34" charset="0"/>
            </a:endParaRPr>
          </a:p>
          <a:p>
            <a:pPr algn="just"/>
            <a:endParaRPr lang="pt-BR" dirty="0">
              <a:solidFill>
                <a:srgbClr val="000000"/>
              </a:solidFill>
              <a:latin typeface="Open Sans" panose="020B0606030504020204" pitchFamily="34" charset="0"/>
            </a:endParaRPr>
          </a:p>
          <a:p>
            <a:pPr algn="just"/>
            <a:endParaRPr lang="pt-BR" b="1" dirty="0"/>
          </a:p>
        </p:txBody>
      </p:sp>
      <p:sp>
        <p:nvSpPr>
          <p:cNvPr id="5" name="Espaço Reservado para Rodapé 4">
            <a:extLst>
              <a:ext uri="{FF2B5EF4-FFF2-40B4-BE49-F238E27FC236}">
                <a16:creationId xmlns:a16="http://schemas.microsoft.com/office/drawing/2014/main" id="{16490C63-E5AE-7695-C241-07B480AF4CC7}"/>
              </a:ext>
            </a:extLst>
          </p:cNvPr>
          <p:cNvSpPr>
            <a:spLocks noGrp="1"/>
          </p:cNvSpPr>
          <p:nvPr>
            <p:ph type="ftr" sz="quarter" idx="11"/>
          </p:nvPr>
        </p:nvSpPr>
        <p:spPr/>
        <p:txBody>
          <a:bodyPr/>
          <a:lstStyle/>
          <a:p>
            <a:r>
              <a:rPr lang="en-US"/>
              <a:t>Dayse Bernardi/NECA</a:t>
            </a:r>
          </a:p>
        </p:txBody>
      </p:sp>
      <p:sp>
        <p:nvSpPr>
          <p:cNvPr id="6" name="Espaço Reservado para Número de Slide 5">
            <a:extLst>
              <a:ext uri="{FF2B5EF4-FFF2-40B4-BE49-F238E27FC236}">
                <a16:creationId xmlns:a16="http://schemas.microsoft.com/office/drawing/2014/main" id="{CB464B56-A41D-B4D1-1146-19BA517A5CCA}"/>
              </a:ext>
            </a:extLst>
          </p:cNvPr>
          <p:cNvSpPr>
            <a:spLocks noGrp="1"/>
          </p:cNvSpPr>
          <p:nvPr>
            <p:ph type="sldNum" sz="quarter" idx="12"/>
          </p:nvPr>
        </p:nvSpPr>
        <p:spPr/>
        <p:txBody>
          <a:bodyPr/>
          <a:lstStyle/>
          <a:p>
            <a:fld id="{1F646F3F-274D-499B-ABBE-824EB4ABDC3D}" type="slidenum">
              <a:rPr lang="en-US" smtClean="0"/>
              <a:t>49</a:t>
            </a:fld>
            <a:endParaRPr lang="en-US"/>
          </a:p>
        </p:txBody>
      </p:sp>
    </p:spTree>
    <p:extLst>
      <p:ext uri="{BB962C8B-B14F-4D97-AF65-F5344CB8AC3E}">
        <p14:creationId xmlns:p14="http://schemas.microsoft.com/office/powerpoint/2010/main" val="404349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80A34A-731B-4B77-8D1A-4326EA612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A2F71E-E88B-4447-A855-897A9161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88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7D291B6-A0DB-C17E-B1CC-6D16D2C2324B}"/>
              </a:ext>
            </a:extLst>
          </p:cNvPr>
          <p:cNvSpPr>
            <a:spLocks noGrp="1"/>
          </p:cNvSpPr>
          <p:nvPr>
            <p:ph type="title"/>
          </p:nvPr>
        </p:nvSpPr>
        <p:spPr>
          <a:xfrm>
            <a:off x="484188" y="481035"/>
            <a:ext cx="5071550" cy="5811423"/>
          </a:xfrm>
        </p:spPr>
        <p:txBody>
          <a:bodyPr anchor="ctr">
            <a:normAutofit/>
          </a:bodyPr>
          <a:lstStyle/>
          <a:p>
            <a:pPr>
              <a:lnSpc>
                <a:spcPct val="90000"/>
              </a:lnSpc>
            </a:pPr>
            <a:r>
              <a:rPr lang="pt-BR" sz="5000" dirty="0"/>
              <a:t>Disposições legais para desnaturalização das violências contra crianças e adolescentes no Brasil </a:t>
            </a:r>
          </a:p>
        </p:txBody>
      </p:sp>
      <p:sp>
        <p:nvSpPr>
          <p:cNvPr id="4" name="Espaço Reservado para Rodapé 3">
            <a:extLst>
              <a:ext uri="{FF2B5EF4-FFF2-40B4-BE49-F238E27FC236}">
                <a16:creationId xmlns:a16="http://schemas.microsoft.com/office/drawing/2014/main" id="{98E7598D-27F9-5ECB-26E2-25F900C4F87D}"/>
              </a:ext>
            </a:extLst>
          </p:cNvPr>
          <p:cNvSpPr>
            <a:spLocks noGrp="1"/>
          </p:cNvSpPr>
          <p:nvPr>
            <p:ph type="ftr" sz="quarter" idx="11"/>
          </p:nvPr>
        </p:nvSpPr>
        <p:spPr>
          <a:xfrm>
            <a:off x="6231749" y="6356350"/>
            <a:ext cx="4114800" cy="365125"/>
          </a:xfrm>
        </p:spPr>
        <p:txBody>
          <a:bodyPr>
            <a:normAutofit/>
          </a:bodyPr>
          <a:lstStyle/>
          <a:p>
            <a:pPr>
              <a:spcAft>
                <a:spcPts val="600"/>
              </a:spcAft>
            </a:pPr>
            <a:r>
              <a:rPr lang="en-US"/>
              <a:t>Dayse Bernardi/NECA</a:t>
            </a:r>
          </a:p>
        </p:txBody>
      </p:sp>
      <p:sp>
        <p:nvSpPr>
          <p:cNvPr id="5" name="Espaço Reservado para Número de Slide 4">
            <a:extLst>
              <a:ext uri="{FF2B5EF4-FFF2-40B4-BE49-F238E27FC236}">
                <a16:creationId xmlns:a16="http://schemas.microsoft.com/office/drawing/2014/main" id="{A75768AB-BBF3-A033-5BBD-F00EBA0ABAEB}"/>
              </a:ext>
            </a:extLst>
          </p:cNvPr>
          <p:cNvSpPr>
            <a:spLocks noGrp="1"/>
          </p:cNvSpPr>
          <p:nvPr>
            <p:ph type="sldNum" sz="quarter" idx="12"/>
          </p:nvPr>
        </p:nvSpPr>
        <p:spPr>
          <a:xfrm>
            <a:off x="10764983" y="6356350"/>
            <a:ext cx="1280796" cy="365125"/>
          </a:xfrm>
        </p:spPr>
        <p:txBody>
          <a:bodyPr>
            <a:normAutofit/>
          </a:bodyPr>
          <a:lstStyle/>
          <a:p>
            <a:pPr>
              <a:spcAft>
                <a:spcPts val="600"/>
              </a:spcAft>
            </a:pPr>
            <a:fld id="{1F646F3F-274D-499B-ABBE-824EB4ABDC3D}" type="slidenum">
              <a:rPr lang="en-US" smtClean="0"/>
              <a:pPr>
                <a:spcAft>
                  <a:spcPts val="600"/>
                </a:spcAft>
              </a:pPr>
              <a:t>5</a:t>
            </a:fld>
            <a:endParaRPr lang="en-US"/>
          </a:p>
        </p:txBody>
      </p:sp>
      <p:graphicFrame>
        <p:nvGraphicFramePr>
          <p:cNvPr id="7" name="Espaço Reservado para Conteúdo 2">
            <a:extLst>
              <a:ext uri="{FF2B5EF4-FFF2-40B4-BE49-F238E27FC236}">
                <a16:creationId xmlns:a16="http://schemas.microsoft.com/office/drawing/2014/main" id="{E80E5F0E-470E-A33B-AB34-C15DAD573437}"/>
              </a:ext>
            </a:extLst>
          </p:cNvPr>
          <p:cNvGraphicFramePr>
            <a:graphicFrameLocks noGrp="1"/>
          </p:cNvGraphicFramePr>
          <p:nvPr>
            <p:ph idx="1"/>
            <p:extLst>
              <p:ext uri="{D42A27DB-BD31-4B8C-83A1-F6EECF244321}">
                <p14:modId xmlns:p14="http://schemas.microsoft.com/office/powerpoint/2010/main" val="1346516570"/>
              </p:ext>
            </p:extLst>
          </p:nvPr>
        </p:nvGraphicFramePr>
        <p:xfrm>
          <a:off x="6445526" y="591378"/>
          <a:ext cx="5262286" cy="558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741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8">
            <a:extLst>
              <a:ext uri="{FF2B5EF4-FFF2-40B4-BE49-F238E27FC236}">
                <a16:creationId xmlns:a16="http://schemas.microsoft.com/office/drawing/2014/main" id="{C5DE4DE0-7A53-CBFE-0A16-97DB0C301358}"/>
              </a:ext>
            </a:extLst>
          </p:cNvPr>
          <p:cNvSpPr>
            <a:spLocks noGrp="1"/>
          </p:cNvSpPr>
          <p:nvPr>
            <p:ph type="title"/>
          </p:nvPr>
        </p:nvSpPr>
        <p:spPr>
          <a:xfrm>
            <a:off x="1" y="438538"/>
            <a:ext cx="3009208" cy="3719993"/>
          </a:xfrm>
        </p:spPr>
        <p:txBody>
          <a:bodyPr vert="horz" lIns="91440" tIns="45720" rIns="91440" bIns="45720" rtlCol="0" anchor="ctr">
            <a:normAutofit/>
          </a:bodyPr>
          <a:lstStyle/>
          <a:p>
            <a:r>
              <a:rPr lang="en-US" sz="3200" dirty="0"/>
              <a:t>https://youtu.be/GaMFGJj2Jcg</a:t>
            </a:r>
          </a:p>
        </p:txBody>
      </p:sp>
      <p:grpSp>
        <p:nvGrpSpPr>
          <p:cNvPr id="23" name="Group 22">
            <a:extLst>
              <a:ext uri="{FF2B5EF4-FFF2-40B4-BE49-F238E27FC236}">
                <a16:creationId xmlns:a16="http://schemas.microsoft.com/office/drawing/2014/main" id="{0EB82B4C-9249-4CFC-A372-7B0FF5E36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65226"/>
            <a:ext cx="3048003" cy="2292774"/>
            <a:chOff x="6096002" y="-9073"/>
            <a:chExt cx="6095998" cy="6867073"/>
          </a:xfrm>
        </p:grpSpPr>
        <p:sp>
          <p:nvSpPr>
            <p:cNvPr id="24" name="Rectangle 23">
              <a:extLst>
                <a:ext uri="{FF2B5EF4-FFF2-40B4-BE49-F238E27FC236}">
                  <a16:creationId xmlns:a16="http://schemas.microsoft.com/office/drawing/2014/main" id="{41B9437E-0974-4AB4-8491-D8BDD841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CB975E-33D1-4FB0-AA40-C2250AA66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Espaço Reservado para Conteúdo 11" descr="Pessoa segurando um guarda-chuva azul&#10;&#10;Descrição gerada automaticamente">
            <a:extLst>
              <a:ext uri="{FF2B5EF4-FFF2-40B4-BE49-F238E27FC236}">
                <a16:creationId xmlns:a16="http://schemas.microsoft.com/office/drawing/2014/main" id="{3BEE97C7-3DD9-0922-8795-0D90BC1D97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9304" y="609600"/>
            <a:ext cx="5562600" cy="5562600"/>
          </a:xfrm>
          <a:prstGeom prst="rect">
            <a:avLst/>
          </a:prstGeom>
        </p:spPr>
      </p:pic>
      <p:sp>
        <p:nvSpPr>
          <p:cNvPr id="5" name="Espaço Reservado para Rodapé 4">
            <a:extLst>
              <a:ext uri="{FF2B5EF4-FFF2-40B4-BE49-F238E27FC236}">
                <a16:creationId xmlns:a16="http://schemas.microsoft.com/office/drawing/2014/main" id="{0898CCBD-E284-1668-AB3B-459903041E57}"/>
              </a:ext>
            </a:extLst>
          </p:cNvPr>
          <p:cNvSpPr>
            <a:spLocks noGrp="1"/>
          </p:cNvSpPr>
          <p:nvPr>
            <p:ph type="ftr" sz="quarter" idx="11"/>
          </p:nvPr>
        </p:nvSpPr>
        <p:spPr>
          <a:xfrm>
            <a:off x="3194221"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Dayse Bernardi/NECA</a:t>
            </a:r>
          </a:p>
        </p:txBody>
      </p:sp>
      <p:sp>
        <p:nvSpPr>
          <p:cNvPr id="6" name="Espaço Reservado para Número de Slide 5">
            <a:extLst>
              <a:ext uri="{FF2B5EF4-FFF2-40B4-BE49-F238E27FC236}">
                <a16:creationId xmlns:a16="http://schemas.microsoft.com/office/drawing/2014/main" id="{D50F1C90-A310-E5AC-A504-6F5DD7CC0652}"/>
              </a:ext>
            </a:extLst>
          </p:cNvPr>
          <p:cNvSpPr>
            <a:spLocks noGrp="1"/>
          </p:cNvSpPr>
          <p:nvPr>
            <p:ph type="sldNum" sz="quarter" idx="12"/>
          </p:nvPr>
        </p:nvSpPr>
        <p:spPr>
          <a:xfrm>
            <a:off x="10764983" y="6356350"/>
            <a:ext cx="1280796" cy="365125"/>
          </a:xfrm>
        </p:spPr>
        <p:txBody>
          <a:bodyPr vert="horz" lIns="91440" tIns="45720" rIns="91440" bIns="45720" rtlCol="0" anchor="ctr">
            <a:normAutofit/>
          </a:bodyPr>
          <a:lstStyle/>
          <a:p>
            <a:pPr>
              <a:spcAft>
                <a:spcPts val="600"/>
              </a:spcAft>
            </a:pPr>
            <a:fld id="{1F646F3F-274D-499B-ABBE-824EB4ABDC3D}" type="slidenum">
              <a:rPr lang="en-US" smtClean="0"/>
              <a:pPr>
                <a:spcAft>
                  <a:spcPts val="600"/>
                </a:spcAft>
              </a:pPr>
              <a:t>50</a:t>
            </a:fld>
            <a:endParaRPr lang="en-US"/>
          </a:p>
        </p:txBody>
      </p:sp>
    </p:spTree>
    <p:extLst>
      <p:ext uri="{BB962C8B-B14F-4D97-AF65-F5344CB8AC3E}">
        <p14:creationId xmlns:p14="http://schemas.microsoft.com/office/powerpoint/2010/main" val="3621229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18C58A-73CB-EEA4-CD2D-4C6DF4E73AAF}"/>
              </a:ext>
            </a:extLst>
          </p:cNvPr>
          <p:cNvSpPr>
            <a:spLocks noGrp="1"/>
          </p:cNvSpPr>
          <p:nvPr>
            <p:ph type="title"/>
          </p:nvPr>
        </p:nvSpPr>
        <p:spPr/>
        <p:txBody>
          <a:bodyPr>
            <a:normAutofit fontScale="90000"/>
          </a:bodyPr>
          <a:lstStyle/>
          <a:p>
            <a:r>
              <a:rPr lang="pt-BR"/>
              <a:t>Dia 16/04/23 </a:t>
            </a:r>
            <a:r>
              <a:rPr lang="pt-BR" dirty="0"/>
              <a:t>– dia do </a:t>
            </a:r>
            <a:r>
              <a:rPr lang="pt-BR"/>
              <a:t>guarda-chuva azul  </a:t>
            </a:r>
            <a:endParaRPr lang="pt-BR" dirty="0"/>
          </a:p>
        </p:txBody>
      </p:sp>
      <p:pic>
        <p:nvPicPr>
          <p:cNvPr id="6" name="Mídia Online 5" title="Dia do Guarda-chuva Azul | 2023">
            <a:hlinkClick r:id="" action="ppaction://media"/>
            <a:extLst>
              <a:ext uri="{FF2B5EF4-FFF2-40B4-BE49-F238E27FC236}">
                <a16:creationId xmlns:a16="http://schemas.microsoft.com/office/drawing/2014/main" id="{52D26003-FEDF-EE2B-5B46-FBB4CBA96C60}"/>
              </a:ext>
            </a:extLst>
          </p:cNvPr>
          <p:cNvPicPr>
            <a:picLocks noGrp="1" noRot="1" noChangeAspect="1"/>
          </p:cNvPicPr>
          <p:nvPr>
            <p:ph idx="1"/>
            <a:videoFile r:link="rId1"/>
          </p:nvPr>
        </p:nvPicPr>
        <p:blipFill>
          <a:blip r:embed="rId3"/>
          <a:stretch>
            <a:fillRect/>
          </a:stretch>
        </p:blipFill>
        <p:spPr>
          <a:xfrm>
            <a:off x="2733675" y="2576513"/>
            <a:ext cx="6372225" cy="3600450"/>
          </a:xfrm>
          <a:prstGeom prst="rect">
            <a:avLst/>
          </a:prstGeom>
        </p:spPr>
      </p:pic>
      <p:sp>
        <p:nvSpPr>
          <p:cNvPr id="4" name="Espaço Reservado para Rodapé 3">
            <a:extLst>
              <a:ext uri="{FF2B5EF4-FFF2-40B4-BE49-F238E27FC236}">
                <a16:creationId xmlns:a16="http://schemas.microsoft.com/office/drawing/2014/main" id="{9FBE201D-A655-28AD-0FE3-DA17DB52D090}"/>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F6566C5C-0ACE-4D77-FE64-1938FFB7EF32}"/>
              </a:ext>
            </a:extLst>
          </p:cNvPr>
          <p:cNvSpPr>
            <a:spLocks noGrp="1"/>
          </p:cNvSpPr>
          <p:nvPr>
            <p:ph type="sldNum" sz="quarter" idx="12"/>
          </p:nvPr>
        </p:nvSpPr>
        <p:spPr/>
        <p:txBody>
          <a:bodyPr/>
          <a:lstStyle/>
          <a:p>
            <a:fld id="{1F646F3F-274D-499B-ABBE-824EB4ABDC3D}" type="slidenum">
              <a:rPr lang="en-US" smtClean="0"/>
              <a:t>51</a:t>
            </a:fld>
            <a:endParaRPr lang="en-US"/>
          </a:p>
        </p:txBody>
      </p:sp>
    </p:spTree>
    <p:extLst>
      <p:ext uri="{BB962C8B-B14F-4D97-AF65-F5344CB8AC3E}">
        <p14:creationId xmlns:p14="http://schemas.microsoft.com/office/powerpoint/2010/main" val="9583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A2FCF07-6918-45A6-B28F-1025FEBA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ço Reservado para Conteúdo 6" descr="Diagrama&#10;&#10;Descrição gerada automaticamente">
            <a:extLst>
              <a:ext uri="{FF2B5EF4-FFF2-40B4-BE49-F238E27FC236}">
                <a16:creationId xmlns:a16="http://schemas.microsoft.com/office/drawing/2014/main" id="{75F08045-4E87-8522-184D-C754A3C760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13" b="-1"/>
          <a:stretch/>
        </p:blipFill>
        <p:spPr>
          <a:xfrm>
            <a:off x="20" y="10"/>
            <a:ext cx="12191980" cy="6861323"/>
          </a:xfrm>
          <a:prstGeom prst="rect">
            <a:avLst/>
          </a:prstGeom>
        </p:spPr>
      </p:pic>
      <p:sp>
        <p:nvSpPr>
          <p:cNvPr id="4" name="Espaço Reservado para Rodapé 3">
            <a:extLst>
              <a:ext uri="{FF2B5EF4-FFF2-40B4-BE49-F238E27FC236}">
                <a16:creationId xmlns:a16="http://schemas.microsoft.com/office/drawing/2014/main" id="{25D70039-AF0B-07D7-E19B-33FB67C0A39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rgbClr val="FFFFFF"/>
                </a:solidFill>
                <a:latin typeface="+mn-lt"/>
                <a:ea typeface="+mn-ea"/>
                <a:cs typeface="+mn-cs"/>
              </a:rPr>
              <a:t>Dayse Bernardi/NECA</a:t>
            </a:r>
          </a:p>
        </p:txBody>
      </p:sp>
      <p:sp>
        <p:nvSpPr>
          <p:cNvPr id="5" name="Espaço Reservado para Número de Slide 4">
            <a:extLst>
              <a:ext uri="{FF2B5EF4-FFF2-40B4-BE49-F238E27FC236}">
                <a16:creationId xmlns:a16="http://schemas.microsoft.com/office/drawing/2014/main" id="{9CB11D38-0217-57A2-7DD0-1BF56E221666}"/>
              </a:ext>
            </a:extLst>
          </p:cNvPr>
          <p:cNvSpPr>
            <a:spLocks noGrp="1"/>
          </p:cNvSpPr>
          <p:nvPr>
            <p:ph type="sldNum" sz="quarter" idx="12"/>
          </p:nvPr>
        </p:nvSpPr>
        <p:spPr>
          <a:xfrm>
            <a:off x="10764983" y="6356350"/>
            <a:ext cx="1280796" cy="365125"/>
          </a:xfrm>
        </p:spPr>
        <p:txBody>
          <a:bodyPr vert="horz" lIns="91440" tIns="45720" rIns="91440" bIns="45720" rtlCol="0" anchor="ctr">
            <a:normAutofit/>
          </a:bodyPr>
          <a:lstStyle/>
          <a:p>
            <a:pPr>
              <a:spcAft>
                <a:spcPts val="600"/>
              </a:spcAft>
            </a:pPr>
            <a:fld id="{1F646F3F-274D-499B-ABBE-824EB4ABDC3D}" type="slidenum">
              <a:rPr lang="en-US">
                <a:solidFill>
                  <a:srgbClr val="FFFFFF"/>
                </a:solidFill>
              </a:rPr>
              <a:pPr>
                <a:spcAft>
                  <a:spcPts val="600"/>
                </a:spcAft>
              </a:pPr>
              <a:t>52</a:t>
            </a:fld>
            <a:endParaRPr lang="en-US">
              <a:solidFill>
                <a:srgbClr val="FFFFFF"/>
              </a:solidFill>
            </a:endParaRPr>
          </a:p>
        </p:txBody>
      </p:sp>
    </p:spTree>
    <p:extLst>
      <p:ext uri="{BB962C8B-B14F-4D97-AF65-F5344CB8AC3E}">
        <p14:creationId xmlns:p14="http://schemas.microsoft.com/office/powerpoint/2010/main" val="158235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62DD9-EFF8-BD9D-CCCF-EF2D014427C3}"/>
              </a:ext>
            </a:extLst>
          </p:cNvPr>
          <p:cNvSpPr>
            <a:spLocks noGrp="1"/>
          </p:cNvSpPr>
          <p:nvPr>
            <p:ph type="title"/>
          </p:nvPr>
        </p:nvSpPr>
        <p:spPr/>
        <p:txBody>
          <a:bodyPr>
            <a:normAutofit fontScale="90000"/>
          </a:bodyPr>
          <a:lstStyle/>
          <a:p>
            <a:r>
              <a:rPr lang="pt-BR" dirty="0"/>
              <a:t>Objetivos da lei 13.431 de abril de 2017</a:t>
            </a:r>
          </a:p>
        </p:txBody>
      </p:sp>
      <p:sp>
        <p:nvSpPr>
          <p:cNvPr id="3" name="Espaço Reservado para Conteúdo 2">
            <a:extLst>
              <a:ext uri="{FF2B5EF4-FFF2-40B4-BE49-F238E27FC236}">
                <a16:creationId xmlns:a16="http://schemas.microsoft.com/office/drawing/2014/main" id="{A65D9BE1-DCA2-6A0D-A7A0-3D8B52AC6251}"/>
              </a:ext>
            </a:extLst>
          </p:cNvPr>
          <p:cNvSpPr>
            <a:spLocks noGrp="1"/>
          </p:cNvSpPr>
          <p:nvPr>
            <p:ph idx="1"/>
          </p:nvPr>
        </p:nvSpPr>
        <p:spPr>
          <a:xfrm>
            <a:off x="484552" y="2576513"/>
            <a:ext cx="10869248" cy="3916362"/>
          </a:xfrm>
        </p:spPr>
        <p:txBody>
          <a:bodyPr>
            <a:normAutofit fontScale="77500" lnSpcReduction="20000"/>
          </a:bodyPr>
          <a:lstStyle/>
          <a:p>
            <a:pPr marL="342900" indent="-342900" algn="just">
              <a:buFont typeface="Arial" panose="020B0604020202020204" pitchFamily="34" charset="0"/>
              <a:buChar char="•"/>
            </a:pPr>
            <a:r>
              <a:rPr lang="pt-BR" dirty="0"/>
              <a:t>Estabelecer uma nova sistemática para o atendimento de crianças e adolescentes vítimas ou testemunhas de violência</a:t>
            </a:r>
            <a:r>
              <a:rPr lang="pt-BR" b="1" dirty="0"/>
              <a:t>, tanto na seara “protetiva”, na perspectiva de minimizar os efeitos deletérios do ocorrido, quanto na “repressiva”, no sentido de responsabilizar, de forma rápida e efetiva, os vitimizadores, </a:t>
            </a:r>
          </a:p>
          <a:p>
            <a:pPr marL="342900" indent="-342900" algn="just">
              <a:buFont typeface="Arial" panose="020B0604020202020204" pitchFamily="34" charset="0"/>
              <a:buChar char="•"/>
            </a:pPr>
            <a:r>
              <a:rPr lang="pt-BR" dirty="0"/>
              <a:t>Proporcionar “integração operacional” de todos os órgãos e agentes envolvidos, </a:t>
            </a:r>
          </a:p>
          <a:p>
            <a:pPr marL="342900" indent="-342900" algn="just">
              <a:buFont typeface="Arial" panose="020B0604020202020204" pitchFamily="34" charset="0"/>
              <a:buChar char="•"/>
            </a:pPr>
            <a:r>
              <a:rPr lang="pt-BR" dirty="0"/>
              <a:t>Padronizar procedimentos, especializar equipamentos, qualificar profissionais e otimizar sua atuação, evitando a ocorrência da chamada “revitimização” e/ou da “violência institucional”. </a:t>
            </a:r>
          </a:p>
          <a:p>
            <a:pPr marL="342900" indent="-342900" algn="just">
              <a:buFont typeface="Arial" panose="020B0604020202020204" pitchFamily="34" charset="0"/>
              <a:buChar char="•"/>
            </a:pPr>
            <a:r>
              <a:rPr lang="pt-BR" dirty="0"/>
              <a:t>Implementar uma política pública destinada a fazer com que o Estado (lato sensu) esteja preparado para prevenir, se possível, e agir com presteza, profissionalismo e eficiência diante da ocorrência das mais variadas formas de violência envolvendo crianças e adolescentes, </a:t>
            </a:r>
          </a:p>
          <a:p>
            <a:pPr marL="342900" indent="-342900" algn="just">
              <a:buFont typeface="Arial" panose="020B0604020202020204" pitchFamily="34" charset="0"/>
              <a:buChar char="•"/>
            </a:pPr>
            <a:r>
              <a:rPr lang="pt-BR" dirty="0"/>
              <a:t>Contribuir assim para evitar que as vítimas ou testemunhas sejam violadas em seus direitos quando de seu atendimento pelos diversos agentes corresponsáveis, </a:t>
            </a:r>
          </a:p>
          <a:p>
            <a:pPr marL="342900" indent="-342900" algn="just">
              <a:buFont typeface="Arial" panose="020B0604020202020204" pitchFamily="34" charset="0"/>
              <a:buChar char="•"/>
            </a:pPr>
            <a:r>
              <a:rPr lang="pt-BR" dirty="0"/>
              <a:t>Reduzir os vergonhosos índices de impunidade que permeiam a matéria.</a:t>
            </a:r>
          </a:p>
        </p:txBody>
      </p:sp>
      <p:sp>
        <p:nvSpPr>
          <p:cNvPr id="4" name="Espaço Reservado para Rodapé 3">
            <a:extLst>
              <a:ext uri="{FF2B5EF4-FFF2-40B4-BE49-F238E27FC236}">
                <a16:creationId xmlns:a16="http://schemas.microsoft.com/office/drawing/2014/main" id="{5CA77A7F-5B39-2493-FFE6-9D08F66BB43B}"/>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0EBA0C5A-4AAC-B62C-CA3F-B972358BDDAB}"/>
              </a:ext>
            </a:extLst>
          </p:cNvPr>
          <p:cNvSpPr>
            <a:spLocks noGrp="1"/>
          </p:cNvSpPr>
          <p:nvPr>
            <p:ph type="sldNum" sz="quarter" idx="12"/>
          </p:nvPr>
        </p:nvSpPr>
        <p:spPr/>
        <p:txBody>
          <a:bodyPr/>
          <a:lstStyle/>
          <a:p>
            <a:fld id="{1F646F3F-274D-499B-ABBE-824EB4ABDC3D}" type="slidenum">
              <a:rPr lang="en-US" smtClean="0"/>
              <a:t>6</a:t>
            </a:fld>
            <a:endParaRPr lang="en-US"/>
          </a:p>
        </p:txBody>
      </p:sp>
    </p:spTree>
    <p:extLst>
      <p:ext uri="{BB962C8B-B14F-4D97-AF65-F5344CB8AC3E}">
        <p14:creationId xmlns:p14="http://schemas.microsoft.com/office/powerpoint/2010/main" val="26740256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59FCA-61BD-130A-ED70-26F2836FAA3E}"/>
              </a:ext>
            </a:extLst>
          </p:cNvPr>
          <p:cNvSpPr>
            <a:spLocks noGrp="1"/>
          </p:cNvSpPr>
          <p:nvPr>
            <p:ph type="title"/>
          </p:nvPr>
        </p:nvSpPr>
        <p:spPr/>
        <p:txBody>
          <a:bodyPr>
            <a:normAutofit fontScale="90000"/>
          </a:bodyPr>
          <a:lstStyle/>
          <a:p>
            <a:r>
              <a:rPr lang="pt-BR" dirty="0"/>
              <a:t>Lei nº 14.344, de 24 de maio de 2022 (Lei Henry Borel) </a:t>
            </a:r>
          </a:p>
        </p:txBody>
      </p:sp>
      <p:sp>
        <p:nvSpPr>
          <p:cNvPr id="3" name="Espaço Reservado para Conteúdo 2">
            <a:extLst>
              <a:ext uri="{FF2B5EF4-FFF2-40B4-BE49-F238E27FC236}">
                <a16:creationId xmlns:a16="http://schemas.microsoft.com/office/drawing/2014/main" id="{483021BE-24FF-372B-A87F-0EE4A3206FA0}"/>
              </a:ext>
            </a:extLst>
          </p:cNvPr>
          <p:cNvSpPr>
            <a:spLocks noGrp="1"/>
          </p:cNvSpPr>
          <p:nvPr>
            <p:ph idx="1"/>
          </p:nvPr>
        </p:nvSpPr>
        <p:spPr/>
        <p:txBody>
          <a:bodyPr>
            <a:normAutofit fontScale="92500"/>
          </a:bodyPr>
          <a:lstStyle/>
          <a:p>
            <a:pPr marL="342900" indent="-342900" algn="just">
              <a:buFontTx/>
              <a:buChar char="-"/>
            </a:pPr>
            <a:r>
              <a:rPr lang="pt-BR" sz="1600" dirty="0"/>
              <a:t>Estabelece medidas protetivas específicas para crianças e adolescentes vítimas de violência doméstica e familiar, como o afastamento do agressor do lar e a inclusão da vítima e da família em atendimentos de assistência social. </a:t>
            </a:r>
          </a:p>
          <a:p>
            <a:pPr algn="just"/>
            <a:r>
              <a:rPr lang="pt-BR" sz="1600" dirty="0"/>
              <a:t>-     Cria mecanismos para a prevenção e o enfrentamento da violência doméstica e familiar contra a criança e o adolescente</a:t>
            </a:r>
          </a:p>
          <a:p>
            <a:pPr marL="342900" indent="-342900" algn="just">
              <a:buFontTx/>
              <a:buChar char="-"/>
            </a:pPr>
            <a:r>
              <a:rPr lang="pt-BR" sz="1600" dirty="0"/>
              <a:t>A prescrição, antes de transitar em julgado a sentença final, começa a correr nos crimes contra a dignidade sexual ou que envolvam violência contra a criança e o adolescente, previstos neste Código ou em legislação especial, da data em que a vítima completar 18 (dezoito) anos, salvo se a esse tempo já houver sido proposta a ação penal.</a:t>
            </a:r>
          </a:p>
          <a:p>
            <a:pPr marL="342900" indent="-342900" algn="just">
              <a:buFontTx/>
              <a:buChar char="-"/>
            </a:pPr>
            <a:r>
              <a:rPr lang="pt-BR" sz="1600" dirty="0"/>
              <a:t>§ 2º Nos casos de violência doméstica e familiar contra criança e o adolescente, é vedada a aplicação de penas de cesta básica ou de outras de prestação pecuniária, bem como a substituição de pena que implique o pagamento isolado de multa</a:t>
            </a:r>
          </a:p>
          <a:p>
            <a:pPr marL="342900" indent="-342900" algn="just">
              <a:buFontTx/>
              <a:buChar char="-"/>
            </a:pPr>
            <a:r>
              <a:rPr lang="pt-BR" sz="1600" dirty="0"/>
              <a:t>Torna o assassinato de menores de 14 anos homicídio qualificado, crime hediondo, ou seja, inafiançável</a:t>
            </a:r>
          </a:p>
        </p:txBody>
      </p:sp>
      <p:sp>
        <p:nvSpPr>
          <p:cNvPr id="4" name="Espaço Reservado para Rodapé 3">
            <a:extLst>
              <a:ext uri="{FF2B5EF4-FFF2-40B4-BE49-F238E27FC236}">
                <a16:creationId xmlns:a16="http://schemas.microsoft.com/office/drawing/2014/main" id="{FB9E844D-E4D0-AED4-50A7-667E1039EF22}"/>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0148E243-52A0-68B3-664E-3464D0BD309E}"/>
              </a:ext>
            </a:extLst>
          </p:cNvPr>
          <p:cNvSpPr>
            <a:spLocks noGrp="1"/>
          </p:cNvSpPr>
          <p:nvPr>
            <p:ph type="sldNum" sz="quarter" idx="12"/>
          </p:nvPr>
        </p:nvSpPr>
        <p:spPr/>
        <p:txBody>
          <a:bodyPr/>
          <a:lstStyle/>
          <a:p>
            <a:fld id="{1F646F3F-274D-499B-ABBE-824EB4ABDC3D}" type="slidenum">
              <a:rPr lang="en-US" smtClean="0"/>
              <a:t>7</a:t>
            </a:fld>
            <a:endParaRPr lang="en-US"/>
          </a:p>
        </p:txBody>
      </p:sp>
    </p:spTree>
    <p:extLst>
      <p:ext uri="{BB962C8B-B14F-4D97-AF65-F5344CB8AC3E}">
        <p14:creationId xmlns:p14="http://schemas.microsoft.com/office/powerpoint/2010/main" val="389961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77D73E63-A884-4994-BA80-B7AC098B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0" name="Rectangle 26">
            <a:extLst>
              <a:ext uri="{FF2B5EF4-FFF2-40B4-BE49-F238E27FC236}">
                <a16:creationId xmlns:a16="http://schemas.microsoft.com/office/drawing/2014/main" id="{FFC33220-06A6-4A1F-B678-AE0080B08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6082"/>
            <a:ext cx="6096000" cy="343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ítulo 1">
            <a:extLst>
              <a:ext uri="{FF2B5EF4-FFF2-40B4-BE49-F238E27FC236}">
                <a16:creationId xmlns:a16="http://schemas.microsoft.com/office/drawing/2014/main" id="{92ED5E23-98B4-528D-58D7-14EEDFF98A20}"/>
              </a:ext>
            </a:extLst>
          </p:cNvPr>
          <p:cNvSpPr>
            <a:spLocks noGrp="1"/>
          </p:cNvSpPr>
          <p:nvPr>
            <p:ph type="title"/>
          </p:nvPr>
        </p:nvSpPr>
        <p:spPr>
          <a:xfrm>
            <a:off x="484553" y="3870614"/>
            <a:ext cx="5113608" cy="2306349"/>
          </a:xfrm>
        </p:spPr>
        <p:txBody>
          <a:bodyPr>
            <a:normAutofit fontScale="90000"/>
          </a:bodyPr>
          <a:lstStyle/>
          <a:p>
            <a:pPr>
              <a:lnSpc>
                <a:spcPct val="90000"/>
              </a:lnSpc>
            </a:pPr>
            <a:r>
              <a:rPr lang="pt-BR" sz="4600"/>
              <a:t>A criança e o adolescente – sujeitos de direitos </a:t>
            </a:r>
          </a:p>
        </p:txBody>
      </p:sp>
      <p:pic>
        <p:nvPicPr>
          <p:cNvPr id="8" name="Imagem 7" descr="Mão de pessoa&#10;&#10;Descrição gerada automaticamente com confiança média">
            <a:extLst>
              <a:ext uri="{FF2B5EF4-FFF2-40B4-BE49-F238E27FC236}">
                <a16:creationId xmlns:a16="http://schemas.microsoft.com/office/drawing/2014/main" id="{494D0DF3-77BE-8776-D17D-A869585F45A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42" r="-2" b="-2"/>
          <a:stretch/>
        </p:blipFill>
        <p:spPr>
          <a:xfrm>
            <a:off x="-1" y="10"/>
            <a:ext cx="6095999" cy="3426071"/>
          </a:xfrm>
          <a:prstGeom prst="rect">
            <a:avLst/>
          </a:prstGeom>
        </p:spPr>
      </p:pic>
      <p:sp>
        <p:nvSpPr>
          <p:cNvPr id="3" name="Espaço Reservado para Conteúdo 2">
            <a:extLst>
              <a:ext uri="{FF2B5EF4-FFF2-40B4-BE49-F238E27FC236}">
                <a16:creationId xmlns:a16="http://schemas.microsoft.com/office/drawing/2014/main" id="{0F2F5AF7-1D40-B2E4-D25E-B2187DC14894}"/>
              </a:ext>
            </a:extLst>
          </p:cNvPr>
          <p:cNvSpPr>
            <a:spLocks noGrp="1"/>
          </p:cNvSpPr>
          <p:nvPr>
            <p:ph idx="1"/>
          </p:nvPr>
        </p:nvSpPr>
        <p:spPr>
          <a:xfrm>
            <a:off x="6270162" y="136524"/>
            <a:ext cx="5691683" cy="6219825"/>
          </a:xfrm>
        </p:spPr>
        <p:txBody>
          <a:bodyPr anchor="ctr">
            <a:normAutofit lnSpcReduction="10000"/>
          </a:bodyPr>
          <a:lstStyle/>
          <a:p>
            <a:pPr algn="just"/>
            <a:r>
              <a:rPr lang="pt-BR" b="1" dirty="0">
                <a:latin typeface="Arial" panose="020B0604020202020204" pitchFamily="34" charset="0"/>
              </a:rPr>
              <a:t>Lembrar que crianças e adolescentes são sujeitos de direitos que gozam de:</a:t>
            </a:r>
          </a:p>
          <a:p>
            <a:pPr marL="457200" indent="-457200" algn="just">
              <a:buAutoNum type="arabicPeriod"/>
            </a:pPr>
            <a:r>
              <a:rPr lang="pt-BR" b="0" i="0" dirty="0">
                <a:effectLst/>
                <a:latin typeface="Arial" panose="020B0604020202020204" pitchFamily="34" charset="0"/>
              </a:rPr>
              <a:t>Direitos fundamentais inerentes à pessoa humana, </a:t>
            </a:r>
          </a:p>
          <a:p>
            <a:pPr marL="457200" indent="-457200" algn="just">
              <a:buAutoNum type="arabicPeriod"/>
            </a:pPr>
            <a:r>
              <a:rPr lang="pt-BR" dirty="0">
                <a:latin typeface="Arial" panose="020B0604020202020204" pitchFamily="34" charset="0"/>
              </a:rPr>
              <a:t>Direitos especiais em função da idade </a:t>
            </a:r>
            <a:r>
              <a:rPr lang="pt-BR" b="0" i="0" dirty="0">
                <a:effectLst/>
                <a:latin typeface="Arial" panose="020B0604020202020204" pitchFamily="34" charset="0"/>
              </a:rPr>
              <a:t>sendo-lhes </a:t>
            </a:r>
            <a:r>
              <a:rPr lang="pt-BR" b="1" i="0" dirty="0">
                <a:effectLst/>
                <a:latin typeface="Arial" panose="020B0604020202020204" pitchFamily="34" charset="0"/>
              </a:rPr>
              <a:t>asseguradas a proteção integral</a:t>
            </a:r>
            <a:r>
              <a:rPr lang="pt-BR" b="0" i="0" dirty="0">
                <a:effectLst/>
                <a:latin typeface="Arial" panose="020B0604020202020204" pitchFamily="34" charset="0"/>
              </a:rPr>
              <a:t> e </a:t>
            </a:r>
            <a:r>
              <a:rPr lang="pt-BR" b="1" i="0" dirty="0">
                <a:effectLst/>
                <a:latin typeface="Arial" panose="020B0604020202020204" pitchFamily="34" charset="0"/>
              </a:rPr>
              <a:t>as oportunidades e facilidades para viver sem violência </a:t>
            </a:r>
            <a:r>
              <a:rPr lang="pt-BR" b="0" i="0" dirty="0">
                <a:effectLst/>
                <a:latin typeface="Arial" panose="020B0604020202020204" pitchFamily="34" charset="0"/>
              </a:rPr>
              <a:t>e </a:t>
            </a:r>
            <a:r>
              <a:rPr lang="pt-BR" b="1" i="0" dirty="0">
                <a:effectLst/>
                <a:latin typeface="Arial" panose="020B0604020202020204" pitchFamily="34" charset="0"/>
              </a:rPr>
              <a:t>preservar sua saúde física e mental e seu desenvolvimento moral, intelectual e social,</a:t>
            </a:r>
            <a:r>
              <a:rPr lang="pt-BR" b="0" i="0" dirty="0">
                <a:effectLst/>
                <a:latin typeface="Arial" panose="020B0604020202020204" pitchFamily="34" charset="0"/>
              </a:rPr>
              <a:t> </a:t>
            </a:r>
          </a:p>
          <a:p>
            <a:pPr marL="457200" indent="-457200" algn="just">
              <a:buAutoNum type="arabicPeriod"/>
            </a:pPr>
            <a:r>
              <a:rPr lang="pt-BR" b="1" i="0" dirty="0">
                <a:effectLst/>
                <a:latin typeface="Arial" panose="020B0604020202020204" pitchFamily="34" charset="0"/>
              </a:rPr>
              <a:t>Direitos específicos à sua condição de vítima ou testemunha.</a:t>
            </a:r>
          </a:p>
          <a:p>
            <a:pPr marL="457200" indent="-457200" algn="just">
              <a:buAutoNum type="arabicPeriod"/>
            </a:pPr>
            <a:r>
              <a:rPr lang="pt-BR" b="1" dirty="0">
                <a:latin typeface="Arial" panose="020B0604020202020204" pitchFamily="34" charset="0"/>
              </a:rPr>
              <a:t>Decisões focadas em seu melhor interesse </a:t>
            </a:r>
          </a:p>
          <a:p>
            <a:pPr marL="457200" indent="-457200" algn="just">
              <a:buAutoNum type="arabicPeriod"/>
            </a:pPr>
            <a:r>
              <a:rPr lang="pt-BR" b="1" dirty="0">
                <a:latin typeface="Arial" panose="020B0604020202020204" pitchFamily="34" charset="0"/>
              </a:rPr>
              <a:t>Prioridade absoluta </a:t>
            </a:r>
            <a:endParaRPr lang="pt-BR" b="1" dirty="0"/>
          </a:p>
        </p:txBody>
      </p:sp>
      <p:sp>
        <p:nvSpPr>
          <p:cNvPr id="4" name="Espaço Reservado para Rodapé 3">
            <a:extLst>
              <a:ext uri="{FF2B5EF4-FFF2-40B4-BE49-F238E27FC236}">
                <a16:creationId xmlns:a16="http://schemas.microsoft.com/office/drawing/2014/main" id="{0D5AD198-BE82-496D-45F1-1E16EF1D74F0}"/>
              </a:ext>
            </a:extLst>
          </p:cNvPr>
          <p:cNvSpPr>
            <a:spLocks noGrp="1"/>
          </p:cNvSpPr>
          <p:nvPr>
            <p:ph type="ftr" sz="quarter" idx="11"/>
          </p:nvPr>
        </p:nvSpPr>
        <p:spPr>
          <a:xfrm>
            <a:off x="6270162"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rPr>
              <a:t>Dayse Bernardi/NECA</a:t>
            </a:r>
          </a:p>
        </p:txBody>
      </p:sp>
      <p:sp>
        <p:nvSpPr>
          <p:cNvPr id="5" name="Espaço Reservado para Número de Slide 4">
            <a:extLst>
              <a:ext uri="{FF2B5EF4-FFF2-40B4-BE49-F238E27FC236}">
                <a16:creationId xmlns:a16="http://schemas.microsoft.com/office/drawing/2014/main" id="{760CE9A3-2E7B-D178-1A87-B75BDC40BF6E}"/>
              </a:ext>
            </a:extLst>
          </p:cNvPr>
          <p:cNvSpPr>
            <a:spLocks noGrp="1"/>
          </p:cNvSpPr>
          <p:nvPr>
            <p:ph type="sldNum" sz="quarter" idx="12"/>
          </p:nvPr>
        </p:nvSpPr>
        <p:spPr>
          <a:xfrm>
            <a:off x="10764983" y="6356350"/>
            <a:ext cx="128079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F646F3F-274D-499B-ABBE-824EB4ABDC3D}" type="slidenum">
              <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900" b="0" i="0" u="none" strike="noStrike" kern="1200" cap="none" spc="0" normalizeH="0" baseline="0" noProof="0">
              <a:ln>
                <a:noFill/>
              </a:ln>
              <a:solidFill>
                <a:srgbClr val="000000">
                  <a:tint val="75000"/>
                </a:srgbClr>
              </a:solidFill>
              <a:effectLst/>
              <a:uLnTx/>
              <a:uFillTx/>
              <a:latin typeface="Avenir Next LT Pro"/>
              <a:ea typeface="+mn-ea"/>
              <a:cs typeface="+mn-cs"/>
            </a:endParaRPr>
          </a:p>
        </p:txBody>
      </p:sp>
      <p:sp>
        <p:nvSpPr>
          <p:cNvPr id="9" name="CaixaDeTexto 8">
            <a:extLst>
              <a:ext uri="{FF2B5EF4-FFF2-40B4-BE49-F238E27FC236}">
                <a16:creationId xmlns:a16="http://schemas.microsoft.com/office/drawing/2014/main" id="{E3D0D678-706A-C1CA-6C21-832DA3460639}"/>
              </a:ext>
            </a:extLst>
          </p:cNvPr>
          <p:cNvSpPr txBox="1"/>
          <p:nvPr/>
        </p:nvSpPr>
        <p:spPr>
          <a:xfrm>
            <a:off x="-13430" y="3448293"/>
            <a:ext cx="2638863"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pt-BR" sz="700" b="0" i="0" u="none" strike="noStrike" kern="1200" cap="none" spc="0" normalizeH="0" baseline="0" noProof="0">
                <a:ln>
                  <a:noFill/>
                </a:ln>
                <a:solidFill>
                  <a:srgbClr val="FFFFFF"/>
                </a:solidFill>
                <a:effectLst/>
                <a:uLnTx/>
                <a:uFillTx/>
                <a:latin typeface="Avenir Next LT Pro"/>
                <a:ea typeface="+mn-ea"/>
                <a:cs typeface="+mn-cs"/>
                <a:hlinkClick r:id="rId3" tooltip="https://foottalk.blogspot.com/2006/01/toddlers-feet-developmental-problems.html">
                  <a:extLst>
                    <a:ext uri="{A12FA001-AC4F-418D-AE19-62706E023703}">
                      <ahyp:hlinkClr xmlns:ahyp="http://schemas.microsoft.com/office/drawing/2018/hyperlinkcolor" val="tx"/>
                    </a:ext>
                  </a:extLst>
                </a:hlinkClick>
              </a:rPr>
              <a:t>Esta Foto</a:t>
            </a:r>
            <a:r>
              <a:rPr kumimoji="0" lang="pt-BR" sz="700" b="0" i="0" u="none" strike="noStrike" kern="1200" cap="none" spc="0" normalizeH="0" baseline="0" noProof="0">
                <a:ln>
                  <a:noFill/>
                </a:ln>
                <a:solidFill>
                  <a:srgbClr val="FFFFFF"/>
                </a:solidFill>
                <a:effectLst/>
                <a:uLnTx/>
                <a:uFillTx/>
                <a:latin typeface="Avenir Next LT Pro"/>
                <a:ea typeface="+mn-ea"/>
                <a:cs typeface="+mn-cs"/>
              </a:rPr>
              <a:t> de Autor Desconhecido está licenciado em </a:t>
            </a:r>
            <a:r>
              <a:rPr kumimoji="0" lang="pt-BR" sz="700" b="0" i="0" u="none" strike="noStrike" kern="1200" cap="none" spc="0" normalizeH="0" baseline="0" noProof="0">
                <a:ln>
                  <a:noFill/>
                </a:ln>
                <a:solidFill>
                  <a:srgbClr val="FFFFFF"/>
                </a:solidFill>
                <a:effectLst/>
                <a:uLnTx/>
                <a:uFillTx/>
                <a:latin typeface="Avenir Next LT Pro"/>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kumimoji="0" lang="pt-BR" sz="7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506966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8EB28-F87D-461A-ED10-BA59376AFC63}"/>
              </a:ext>
            </a:extLst>
          </p:cNvPr>
          <p:cNvSpPr>
            <a:spLocks noGrp="1"/>
          </p:cNvSpPr>
          <p:nvPr>
            <p:ph type="title"/>
          </p:nvPr>
        </p:nvSpPr>
        <p:spPr/>
        <p:txBody>
          <a:bodyPr>
            <a:noAutofit/>
          </a:bodyPr>
          <a:lstStyle/>
          <a:p>
            <a:r>
              <a:rPr lang="pt-BR" sz="4400" dirty="0"/>
              <a:t>Violações de direitos e modalidades de violência contra crianças e adolescentes</a:t>
            </a:r>
          </a:p>
        </p:txBody>
      </p:sp>
      <p:graphicFrame>
        <p:nvGraphicFramePr>
          <p:cNvPr id="6" name="Espaço Reservado para Conteúdo 5">
            <a:extLst>
              <a:ext uri="{FF2B5EF4-FFF2-40B4-BE49-F238E27FC236}">
                <a16:creationId xmlns:a16="http://schemas.microsoft.com/office/drawing/2014/main" id="{73371D1E-FD44-4BB6-D74A-D3A6A9218E09}"/>
              </a:ext>
            </a:extLst>
          </p:cNvPr>
          <p:cNvGraphicFramePr>
            <a:graphicFrameLocks noGrp="1"/>
          </p:cNvGraphicFramePr>
          <p:nvPr>
            <p:ph idx="1"/>
          </p:nvPr>
        </p:nvGraphicFramePr>
        <p:xfrm>
          <a:off x="503852" y="2631233"/>
          <a:ext cx="10849947" cy="354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Rodapé 3">
            <a:extLst>
              <a:ext uri="{FF2B5EF4-FFF2-40B4-BE49-F238E27FC236}">
                <a16:creationId xmlns:a16="http://schemas.microsoft.com/office/drawing/2014/main" id="{0569709C-039B-BDAC-CF19-AAE9B96B3023}"/>
              </a:ext>
            </a:extLst>
          </p:cNvPr>
          <p:cNvSpPr>
            <a:spLocks noGrp="1"/>
          </p:cNvSpPr>
          <p:nvPr>
            <p:ph type="ftr" sz="quarter" idx="11"/>
          </p:nvPr>
        </p:nvSpPr>
        <p:spPr/>
        <p:txBody>
          <a:bodyPr/>
          <a:lstStyle/>
          <a:p>
            <a:r>
              <a:rPr lang="en-US"/>
              <a:t>Dayse Bernardi/NECA</a:t>
            </a:r>
          </a:p>
        </p:txBody>
      </p:sp>
      <p:sp>
        <p:nvSpPr>
          <p:cNvPr id="5" name="Espaço Reservado para Número de Slide 4">
            <a:extLst>
              <a:ext uri="{FF2B5EF4-FFF2-40B4-BE49-F238E27FC236}">
                <a16:creationId xmlns:a16="http://schemas.microsoft.com/office/drawing/2014/main" id="{78B463CD-AA9D-1E77-E1B5-489E280D898A}"/>
              </a:ext>
            </a:extLst>
          </p:cNvPr>
          <p:cNvSpPr>
            <a:spLocks noGrp="1"/>
          </p:cNvSpPr>
          <p:nvPr>
            <p:ph type="sldNum" sz="quarter" idx="12"/>
          </p:nvPr>
        </p:nvSpPr>
        <p:spPr/>
        <p:txBody>
          <a:bodyPr/>
          <a:lstStyle/>
          <a:p>
            <a:fld id="{1F646F3F-274D-499B-ABBE-824EB4ABDC3D}" type="slidenum">
              <a:rPr lang="en-US" smtClean="0"/>
              <a:t>9</a:t>
            </a:fld>
            <a:endParaRPr lang="en-US"/>
          </a:p>
        </p:txBody>
      </p:sp>
    </p:spTree>
    <p:extLst>
      <p:ext uri="{BB962C8B-B14F-4D97-AF65-F5344CB8AC3E}">
        <p14:creationId xmlns:p14="http://schemas.microsoft.com/office/powerpoint/2010/main" val="4257285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Matrix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1162</TotalTime>
  <Words>6312</Words>
  <Application>Microsoft Office PowerPoint</Application>
  <PresentationFormat>Widescreen</PresentationFormat>
  <Paragraphs>465</Paragraphs>
  <Slides>52</Slides>
  <Notes>0</Notes>
  <HiddenSlides>10</HiddenSlides>
  <MMClips>1</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52</vt:i4>
      </vt:variant>
    </vt:vector>
  </HeadingPairs>
  <TitlesOfParts>
    <vt:vector size="63" baseType="lpstr">
      <vt:lpstr>Arial</vt:lpstr>
      <vt:lpstr>Avenir Next LT Pro</vt:lpstr>
      <vt:lpstr>Bahnschrift</vt:lpstr>
      <vt:lpstr>Barlow</vt:lpstr>
      <vt:lpstr>Calibri</vt:lpstr>
      <vt:lpstr>Fira Sans</vt:lpstr>
      <vt:lpstr>Gotham Rounded</vt:lpstr>
      <vt:lpstr>Open Sans</vt:lpstr>
      <vt:lpstr>Proxima Nova Rg</vt:lpstr>
      <vt:lpstr>rawline</vt:lpstr>
      <vt:lpstr>MatrixVTI</vt:lpstr>
      <vt:lpstr>Seminário nacional “o enfrentamento à violência sexual contra crianças e adolescentes e seus aspectos contemporâneos”  </vt:lpstr>
      <vt:lpstr>Painel 3 - Violência doméstica e familiar: Impactos psicológicos no desenvolvimento infantojuvenil. </vt:lpstr>
      <vt:lpstr>Disposições legais para proteção integral e desnaturalização das violências contra crianças e adolescentes no Brasil </vt:lpstr>
      <vt:lpstr>Disposições legais para proteção integral de crianças e adolescentes no Brasil </vt:lpstr>
      <vt:lpstr>Disposições legais para desnaturalização das violências contra crianças e adolescentes no Brasil </vt:lpstr>
      <vt:lpstr>Objetivos da lei 13.431 de abril de 2017</vt:lpstr>
      <vt:lpstr>Lei nº 14.344, de 24 de maio de 2022 (Lei Henry Borel) </vt:lpstr>
      <vt:lpstr>A criança e o adolescente – sujeitos de direitos </vt:lpstr>
      <vt:lpstr>Violações de direitos e modalidades de violência contra crianças e adolescentes</vt:lpstr>
      <vt:lpstr>Violência doméstica e familiar contra a criança e o adolescente </vt:lpstr>
      <vt:lpstr>A violência doméstica contra crianças e adolescentes:</vt:lpstr>
      <vt:lpstr>LEI Nº 13.431, DE 4 DE ABRIL DE 2017. – Escuta especializada e depoimento especial </vt:lpstr>
      <vt:lpstr>Políticas integradas e coordenadas </vt:lpstr>
      <vt:lpstr>Ciclos de ação articulada pela rede protetiva e o Sistema de Justiça</vt:lpstr>
      <vt:lpstr>Sistema de garantia para crianças vítimas e testemunhas de violência</vt:lpstr>
      <vt:lpstr>MP e a implementação de uma politica pública municipal </vt:lpstr>
      <vt:lpstr>2. Definição dos fluxos e protocolos intersetoriais de atendimento</vt:lpstr>
      <vt:lpstr>2 – DO PLANO MUNICIPAL DESTINADO À PREVENÇÃO, AO ENFRENTAMENTO E AO ATENDIMENTO ESPECIALIZADO DE CRIANÇAS E ADOLESCENTES VÍTIMAS DE VIOLÊNCIA </vt:lpstr>
      <vt:lpstr>Violência física – a mais frequente e mais naturalizada como forma de educação</vt:lpstr>
      <vt:lpstr>Violência psicológica ou emocional </vt:lpstr>
      <vt:lpstr>Trabalho infantil </vt:lpstr>
      <vt:lpstr>Negligencia </vt:lpstr>
      <vt:lpstr>Apresentação do PowerPoint</vt:lpstr>
      <vt:lpstr>Violência sexual:</vt:lpstr>
      <vt:lpstr>Violência sexual intrafamiliar ou doméstica</vt:lpstr>
      <vt:lpstr>Vitimas de estupro de vulnerável de 0 a 19 anos</vt:lpstr>
      <vt:lpstr>Sinais e sintomas</vt:lpstr>
      <vt:lpstr>Efeitos possíveis e observáveis </vt:lpstr>
      <vt:lpstr>Apresentação do PowerPoint</vt:lpstr>
      <vt:lpstr>Sinais de possível violência sexual </vt:lpstr>
      <vt:lpstr>O que dizem as crianças</vt:lpstr>
      <vt:lpstr>No brincar as crianças falam</vt:lpstr>
      <vt:lpstr>Em quem confiar? </vt:lpstr>
      <vt:lpstr>Para quem eu conto? Se eu contar...? </vt:lpstr>
      <vt:lpstr>  E se foi seu pai? Seu avô, seu irmão, seu tio??? </vt:lpstr>
      <vt:lpstr>E se foi o pastor, o padre, o pai de Santo, o professor que todos confiam?</vt:lpstr>
      <vt:lpstr>Crianças vítimas de violência sexual </vt:lpstr>
      <vt:lpstr>Escuta/ atendimento especializado da criança vitima ou testemunha de violência </vt:lpstr>
      <vt:lpstr>              A criança será protegida e terá direito ao pleno desenvolvimento </vt:lpstr>
      <vt:lpstr>     Consequências a longo prazo do abuso sexual na infância e adolescência </vt:lpstr>
      <vt:lpstr>Transtorno de Estresse Pós-Traumático  </vt:lpstr>
      <vt:lpstr>Escuta especializada x tempo da criança e das organizações x relações de  confiança x ações protetivas imediatas X evitar revitimização</vt:lpstr>
      <vt:lpstr>Escuta em um órgão de proteção </vt:lpstr>
      <vt:lpstr>Como cuidar?</vt:lpstr>
      <vt:lpstr>Abrir-se à escuta das vozes infantis </vt:lpstr>
      <vt:lpstr>O que pode emergir quando escutamos as crianças que nos habitam?</vt:lpstr>
      <vt:lpstr>Prevenção  pela educação </vt:lpstr>
      <vt:lpstr>Autoproteção (1) </vt:lpstr>
      <vt:lpstr>Autoproteção (2) + ações preventivas integradas </vt:lpstr>
      <vt:lpstr>https://youtu.be/GaMFGJj2Jcg</vt:lpstr>
      <vt:lpstr>Dia 16/04/23 – dia do guarda-chuva azul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Seminário nacional “o enfrentamento à violência sexual contra crianças e adolescentes e seus aspectos contemporâneos”</dc:title>
  <dc:creator>Dayse Cesar Franco Bernardi</dc:creator>
  <cp:lastModifiedBy>Dayse Cesar Franco Bernardi</cp:lastModifiedBy>
  <cp:revision>11</cp:revision>
  <dcterms:created xsi:type="dcterms:W3CDTF">2023-04-16T15:41:02Z</dcterms:created>
  <dcterms:modified xsi:type="dcterms:W3CDTF">2023-04-18T21:39:49Z</dcterms:modified>
</cp:coreProperties>
</file>