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sldIdLst>
    <p:sldId id="262" r:id="rId2"/>
    <p:sldId id="269" r:id="rId3"/>
    <p:sldId id="267" r:id="rId4"/>
    <p:sldId id="268" r:id="rId5"/>
    <p:sldId id="270" r:id="rId6"/>
    <p:sldId id="286" r:id="rId7"/>
    <p:sldId id="291" r:id="rId8"/>
    <p:sldId id="292" r:id="rId9"/>
    <p:sldId id="293" r:id="rId10"/>
    <p:sldId id="294" r:id="rId11"/>
    <p:sldId id="279" r:id="rId12"/>
    <p:sldId id="288" r:id="rId13"/>
    <p:sldId id="295" r:id="rId14"/>
    <p:sldId id="257" r:id="rId15"/>
    <p:sldId id="289" r:id="rId16"/>
    <p:sldId id="290" r:id="rId17"/>
    <p:sldId id="258" r:id="rId18"/>
    <p:sldId id="306" r:id="rId19"/>
    <p:sldId id="259" r:id="rId20"/>
    <p:sldId id="296" r:id="rId21"/>
    <p:sldId id="304" r:id="rId22"/>
    <p:sldId id="305" r:id="rId23"/>
    <p:sldId id="298" r:id="rId24"/>
    <p:sldId id="301" r:id="rId25"/>
    <p:sldId id="302" r:id="rId26"/>
    <p:sldId id="308" r:id="rId27"/>
    <p:sldId id="307" r:id="rId28"/>
    <p:sldId id="309" r:id="rId29"/>
    <p:sldId id="312" r:id="rId30"/>
    <p:sldId id="313" r:id="rId31"/>
    <p:sldId id="314" r:id="rId32"/>
    <p:sldId id="316" r:id="rId33"/>
    <p:sldId id="318" r:id="rId34"/>
    <p:sldId id="317" r:id="rId35"/>
    <p:sldId id="319" r:id="rId36"/>
    <p:sldId id="315" r:id="rId37"/>
    <p:sldId id="322" r:id="rId38"/>
    <p:sldId id="324" r:id="rId39"/>
    <p:sldId id="325" r:id="rId40"/>
    <p:sldId id="323" r:id="rId41"/>
    <p:sldId id="310" r:id="rId42"/>
    <p:sldId id="311"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2" d="100"/>
          <a:sy n="92" d="100"/>
        </p:scale>
        <p:origin x="450" y="108"/>
      </p:cViewPr>
      <p:guideLst>
        <p:guide orient="horz" pos="2160"/>
        <p:guide pos="3840"/>
      </p:guideLst>
    </p:cSldViewPr>
  </p:slideViewPr>
  <p:notesTextViewPr>
    <p:cViewPr>
      <p:scale>
        <a:sx n="1" d="1"/>
        <a:sy n="1" d="1"/>
      </p:scale>
      <p:origin x="0" y="0"/>
    </p:cViewPr>
  </p:notesTextViewPr>
  <p:sorterViewPr>
    <p:cViewPr>
      <p:scale>
        <a:sx n="100" d="100"/>
        <a:sy n="100" d="100"/>
      </p:scale>
      <p:origin x="0" y="96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pt-BR"/>
              <a:t>Clique para editar o título mestre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6C1FFD73-7CC8-41A3-B415-412139593345}" type="datetimeFigureOut">
              <a:rPr lang="pt-BR" smtClean="0"/>
              <a:pPr/>
              <a:t>19/04/2023</a:t>
            </a:fld>
            <a:endParaRPr lang="pt-B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pt-B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A9028A-3368-4648-82C7-1E56C0F377C2}" type="slidenum">
              <a:rPr lang="pt-BR" smtClean="0"/>
              <a:pPr/>
              <a:t>‹nº›</a:t>
            </a:fld>
            <a:endParaRPr lang="pt-BR"/>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019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C1FFD73-7CC8-41A3-B415-412139593345}" type="datetimeFigureOut">
              <a:rPr lang="pt-BR" smtClean="0"/>
              <a:pPr/>
              <a:t>19/04/2023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0A9028A-3368-4648-82C7-1E56C0F377C2}" type="slidenum">
              <a:rPr lang="pt-BR" smtClean="0"/>
              <a:pPr/>
              <a:t>‹nº›</a:t>
            </a:fld>
            <a:endParaRPr lang="pt-BR"/>
          </a:p>
        </p:txBody>
      </p:sp>
    </p:spTree>
    <p:extLst>
      <p:ext uri="{BB962C8B-B14F-4D97-AF65-F5344CB8AC3E}">
        <p14:creationId xmlns:p14="http://schemas.microsoft.com/office/powerpoint/2010/main" val="4067248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C1FFD73-7CC8-41A3-B415-412139593345}" type="datetimeFigureOut">
              <a:rPr lang="pt-BR" smtClean="0"/>
              <a:pPr/>
              <a:t>19/04/2023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0A9028A-3368-4648-82C7-1E56C0F377C2}" type="slidenum">
              <a:rPr lang="pt-BR" smtClean="0"/>
              <a:pPr/>
              <a:t>‹nº›</a:t>
            </a:fld>
            <a:endParaRPr lang="pt-BR"/>
          </a:p>
        </p:txBody>
      </p:sp>
    </p:spTree>
    <p:extLst>
      <p:ext uri="{BB962C8B-B14F-4D97-AF65-F5344CB8AC3E}">
        <p14:creationId xmlns:p14="http://schemas.microsoft.com/office/powerpoint/2010/main" val="3643108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C1FFD73-7CC8-41A3-B415-412139593345}" type="datetimeFigureOut">
              <a:rPr lang="pt-BR" smtClean="0"/>
              <a:pPr/>
              <a:t>19/04/2023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0A9028A-3368-4648-82C7-1E56C0F377C2}" type="slidenum">
              <a:rPr lang="pt-BR" smtClean="0"/>
              <a:pPr/>
              <a:t>‹nº›</a:t>
            </a:fld>
            <a:endParaRPr lang="pt-BR"/>
          </a:p>
        </p:txBody>
      </p:sp>
    </p:spTree>
    <p:extLst>
      <p:ext uri="{BB962C8B-B14F-4D97-AF65-F5344CB8AC3E}">
        <p14:creationId xmlns:p14="http://schemas.microsoft.com/office/powerpoint/2010/main" val="1282570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pt-BR"/>
              <a:t>Clique para editar o título mestre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6C1FFD73-7CC8-41A3-B415-412139593345}" type="datetimeFigureOut">
              <a:rPr lang="pt-BR" smtClean="0"/>
              <a:pPr/>
              <a:t>19/04/2023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0A9028A-3368-4648-82C7-1E56C0F377C2}" type="slidenum">
              <a:rPr lang="pt-BR" smtClean="0"/>
              <a:pPr/>
              <a:t>‹nº›</a:t>
            </a:fld>
            <a:endParaRPr lang="pt-BR"/>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829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6C1FFD73-7CC8-41A3-B415-412139593345}" type="datetimeFigureOut">
              <a:rPr lang="pt-BR" smtClean="0"/>
              <a:pPr/>
              <a:t>19/04/2023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0A9028A-3368-4648-82C7-1E56C0F377C2}" type="slidenum">
              <a:rPr lang="pt-BR" smtClean="0"/>
              <a:pPr/>
              <a:t>‹nº›</a:t>
            </a:fld>
            <a:endParaRPr lang="pt-BR"/>
          </a:p>
        </p:txBody>
      </p:sp>
    </p:spTree>
    <p:extLst>
      <p:ext uri="{BB962C8B-B14F-4D97-AF65-F5344CB8AC3E}">
        <p14:creationId xmlns:p14="http://schemas.microsoft.com/office/powerpoint/2010/main" val="313107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6C1FFD73-7CC8-41A3-B415-412139593345}" type="datetimeFigureOut">
              <a:rPr lang="pt-BR" smtClean="0"/>
              <a:pPr/>
              <a:t>19/04/2023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F0A9028A-3368-4648-82C7-1E56C0F377C2}" type="slidenum">
              <a:rPr lang="pt-BR" smtClean="0"/>
              <a:pPr/>
              <a:t>‹nº›</a:t>
            </a:fld>
            <a:endParaRPr lang="pt-BR"/>
          </a:p>
        </p:txBody>
      </p:sp>
    </p:spTree>
    <p:extLst>
      <p:ext uri="{BB962C8B-B14F-4D97-AF65-F5344CB8AC3E}">
        <p14:creationId xmlns:p14="http://schemas.microsoft.com/office/powerpoint/2010/main" val="213150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6C1FFD73-7CC8-41A3-B415-412139593345}" type="datetimeFigureOut">
              <a:rPr lang="pt-BR" smtClean="0"/>
              <a:pPr/>
              <a:t>19/04/2023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F0A9028A-3368-4648-82C7-1E56C0F377C2}" type="slidenum">
              <a:rPr lang="pt-BR" smtClean="0"/>
              <a:pPr/>
              <a:t>‹nº›</a:t>
            </a:fld>
            <a:endParaRPr lang="pt-BR"/>
          </a:p>
        </p:txBody>
      </p:sp>
    </p:spTree>
    <p:extLst>
      <p:ext uri="{BB962C8B-B14F-4D97-AF65-F5344CB8AC3E}">
        <p14:creationId xmlns:p14="http://schemas.microsoft.com/office/powerpoint/2010/main" val="253882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1FFD73-7CC8-41A3-B415-412139593345}" type="datetimeFigureOut">
              <a:rPr lang="pt-BR" smtClean="0"/>
              <a:pPr/>
              <a:t>19/04/2023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F0A9028A-3368-4648-82C7-1E56C0F377C2}" type="slidenum">
              <a:rPr lang="pt-BR" smtClean="0"/>
              <a:pPr/>
              <a:t>‹nº›</a:t>
            </a:fld>
            <a:endParaRPr lang="pt-BR"/>
          </a:p>
        </p:txBody>
      </p:sp>
    </p:spTree>
    <p:extLst>
      <p:ext uri="{BB962C8B-B14F-4D97-AF65-F5344CB8AC3E}">
        <p14:creationId xmlns:p14="http://schemas.microsoft.com/office/powerpoint/2010/main" val="1497501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pt-BR"/>
              <a:t>Clique para editar o título mestre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6C1FFD73-7CC8-41A3-B415-412139593345}" type="datetimeFigureOut">
              <a:rPr lang="pt-BR" smtClean="0"/>
              <a:pPr/>
              <a:t>19/04/2023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0A9028A-3368-4648-82C7-1E56C0F377C2}" type="slidenum">
              <a:rPr lang="pt-BR" smtClean="0"/>
              <a:pPr/>
              <a:t>‹nº›</a:t>
            </a:fld>
            <a:endParaRPr lang="pt-BR"/>
          </a:p>
        </p:txBody>
      </p:sp>
    </p:spTree>
    <p:extLst>
      <p:ext uri="{BB962C8B-B14F-4D97-AF65-F5344CB8AC3E}">
        <p14:creationId xmlns:p14="http://schemas.microsoft.com/office/powerpoint/2010/main" val="4101942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6C1FFD73-7CC8-41A3-B415-412139593345}" type="datetimeFigureOut">
              <a:rPr lang="pt-BR" smtClean="0"/>
              <a:pPr/>
              <a:t>19/04/2023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0A9028A-3368-4648-82C7-1E56C0F377C2}" type="slidenum">
              <a:rPr lang="pt-BR" smtClean="0"/>
              <a:pPr/>
              <a:t>‹nº›</a:t>
            </a:fld>
            <a:endParaRPr lang="pt-BR"/>
          </a:p>
        </p:txBody>
      </p:sp>
    </p:spTree>
    <p:extLst>
      <p:ext uri="{BB962C8B-B14F-4D97-AF65-F5344CB8AC3E}">
        <p14:creationId xmlns:p14="http://schemas.microsoft.com/office/powerpoint/2010/main" val="2948385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6C1FFD73-7CC8-41A3-B415-412139593345}" type="datetimeFigureOut">
              <a:rPr lang="pt-BR" smtClean="0"/>
              <a:pPr/>
              <a:t>19/04/2023</a:t>
            </a:fld>
            <a:endParaRPr lang="pt-B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pt-B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F0A9028A-3368-4648-82C7-1E56C0F377C2}" type="slidenum">
              <a:rPr lang="pt-BR" smtClean="0"/>
              <a:pPr/>
              <a:t>‹nº›</a:t>
            </a:fld>
            <a:endParaRPr lang="pt-BR"/>
          </a:p>
        </p:txBody>
      </p:sp>
    </p:spTree>
    <p:extLst>
      <p:ext uri="{BB962C8B-B14F-4D97-AF65-F5344CB8AC3E}">
        <p14:creationId xmlns:p14="http://schemas.microsoft.com/office/powerpoint/2010/main" val="383336204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childhood.org/wp-content/uploads/2008/11/depoimento-sem-medo.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251791"/>
            <a:ext cx="9872871" cy="1975487"/>
          </a:xfrm>
        </p:spPr>
        <p:txBody>
          <a:bodyPr>
            <a:noAutofit/>
          </a:bodyPr>
          <a:lstStyle/>
          <a:p>
            <a:pPr algn="ctr"/>
            <a:r>
              <a:rPr lang="pt-BR" sz="2200" dirty="0">
                <a:solidFill>
                  <a:schemeClr val="tx1"/>
                </a:solidFill>
                <a:effectLst>
                  <a:outerShdw blurRad="38100" dist="38100" dir="2700000" algn="tl">
                    <a:srgbClr val="000000">
                      <a:alpha val="43137"/>
                    </a:srgbClr>
                  </a:outerShdw>
                </a:effectLst>
                <a:latin typeface="Californian FB" panose="0207040306080B030204" pitchFamily="18" charset="0"/>
              </a:rPr>
              <a:t/>
            </a:r>
            <a:br>
              <a:rPr lang="pt-BR" sz="2200" dirty="0">
                <a:solidFill>
                  <a:schemeClr val="tx1"/>
                </a:solidFill>
                <a:effectLst>
                  <a:outerShdw blurRad="38100" dist="38100" dir="2700000" algn="tl">
                    <a:srgbClr val="000000">
                      <a:alpha val="43137"/>
                    </a:srgbClr>
                  </a:outerShdw>
                </a:effectLst>
                <a:latin typeface="Californian FB" panose="0207040306080B030204" pitchFamily="18" charset="0"/>
              </a:rPr>
            </a:br>
            <a:r>
              <a:rPr lang="pt-BR" sz="2200" dirty="0">
                <a:solidFill>
                  <a:schemeClr val="tx1"/>
                </a:solidFill>
                <a:effectLst>
                  <a:outerShdw blurRad="38100" dist="38100" dir="2700000" algn="tl">
                    <a:srgbClr val="000000">
                      <a:alpha val="43137"/>
                    </a:srgbClr>
                  </a:outerShdw>
                </a:effectLst>
                <a:latin typeface="Californian FB" panose="0207040306080B030204" pitchFamily="18" charset="0"/>
              </a:rPr>
              <a:t/>
            </a:r>
            <a:br>
              <a:rPr lang="pt-BR" sz="2200" dirty="0">
                <a:solidFill>
                  <a:schemeClr val="tx1"/>
                </a:solidFill>
                <a:effectLst>
                  <a:outerShdw blurRad="38100" dist="38100" dir="2700000" algn="tl">
                    <a:srgbClr val="000000">
                      <a:alpha val="43137"/>
                    </a:srgbClr>
                  </a:outerShdw>
                </a:effectLst>
                <a:latin typeface="Californian FB" panose="0207040306080B030204" pitchFamily="18" charset="0"/>
              </a:rPr>
            </a:br>
            <a:r>
              <a:rPr lang="pt-BR" sz="2200" dirty="0">
                <a:solidFill>
                  <a:schemeClr val="tx1"/>
                </a:solidFill>
                <a:effectLst>
                  <a:outerShdw blurRad="38100" dist="38100" dir="2700000" algn="tl">
                    <a:srgbClr val="000000">
                      <a:alpha val="43137"/>
                    </a:srgbClr>
                  </a:outerShdw>
                </a:effectLst>
                <a:latin typeface="Californian FB" panose="0207040306080B030204" pitchFamily="18" charset="0"/>
              </a:rPr>
              <a:t/>
            </a:r>
            <a:br>
              <a:rPr lang="pt-BR" sz="2200" dirty="0">
                <a:solidFill>
                  <a:schemeClr val="tx1"/>
                </a:solidFill>
                <a:effectLst>
                  <a:outerShdw blurRad="38100" dist="38100" dir="2700000" algn="tl">
                    <a:srgbClr val="000000">
                      <a:alpha val="43137"/>
                    </a:srgbClr>
                  </a:outerShdw>
                </a:effectLst>
                <a:latin typeface="Californian FB" panose="0207040306080B030204" pitchFamily="18" charset="0"/>
              </a:rPr>
            </a:br>
            <a:r>
              <a:rPr lang="pt-BR" sz="2200" dirty="0">
                <a:solidFill>
                  <a:schemeClr val="tx1"/>
                </a:solidFill>
                <a:effectLst>
                  <a:outerShdw blurRad="38100" dist="38100" dir="2700000" algn="tl">
                    <a:srgbClr val="000000">
                      <a:alpha val="43137"/>
                    </a:srgbClr>
                  </a:outerShdw>
                </a:effectLst>
                <a:latin typeface="Californian FB" panose="0207040306080B030204" pitchFamily="18" charset="0"/>
              </a:rPr>
              <a:t/>
            </a:r>
            <a:br>
              <a:rPr lang="pt-BR" sz="2200" dirty="0">
                <a:solidFill>
                  <a:schemeClr val="tx1"/>
                </a:solidFill>
                <a:effectLst>
                  <a:outerShdw blurRad="38100" dist="38100" dir="2700000" algn="tl">
                    <a:srgbClr val="000000">
                      <a:alpha val="43137"/>
                    </a:srgbClr>
                  </a:outerShdw>
                </a:effectLst>
                <a:latin typeface="Californian FB" panose="0207040306080B030204" pitchFamily="18" charset="0"/>
              </a:rPr>
            </a:br>
            <a:r>
              <a:rPr lang="pt-BR" sz="2200" dirty="0">
                <a:solidFill>
                  <a:schemeClr val="tx1"/>
                </a:solidFill>
                <a:effectLst>
                  <a:outerShdw blurRad="38100" dist="38100" dir="2700000" algn="tl">
                    <a:srgbClr val="000000">
                      <a:alpha val="43137"/>
                    </a:srgbClr>
                  </a:outerShdw>
                </a:effectLst>
                <a:latin typeface="Californian FB" panose="0207040306080B030204" pitchFamily="18" charset="0"/>
              </a:rPr>
              <a:t/>
            </a:r>
            <a:br>
              <a:rPr lang="pt-BR" sz="2200" dirty="0">
                <a:solidFill>
                  <a:schemeClr val="tx1"/>
                </a:solidFill>
                <a:effectLst>
                  <a:outerShdw blurRad="38100" dist="38100" dir="2700000" algn="tl">
                    <a:srgbClr val="000000">
                      <a:alpha val="43137"/>
                    </a:srgbClr>
                  </a:outerShdw>
                </a:effectLst>
                <a:latin typeface="Californian FB" panose="0207040306080B030204" pitchFamily="18" charset="0"/>
              </a:rPr>
            </a:br>
            <a:r>
              <a:rPr lang="pt-BR" sz="2200" dirty="0">
                <a:solidFill>
                  <a:schemeClr val="tx1"/>
                </a:solidFill>
                <a:effectLst>
                  <a:outerShdw blurRad="38100" dist="38100" dir="2700000" algn="tl">
                    <a:srgbClr val="000000">
                      <a:alpha val="43137"/>
                    </a:srgbClr>
                  </a:outerShdw>
                </a:effectLst>
                <a:latin typeface="Californian FB" panose="0207040306080B030204" pitchFamily="18" charset="0"/>
              </a:rPr>
              <a:t/>
            </a:r>
            <a:br>
              <a:rPr lang="pt-BR" sz="2200" dirty="0">
                <a:solidFill>
                  <a:schemeClr val="tx1"/>
                </a:solidFill>
                <a:effectLst>
                  <a:outerShdw blurRad="38100" dist="38100" dir="2700000" algn="tl">
                    <a:srgbClr val="000000">
                      <a:alpha val="43137"/>
                    </a:srgbClr>
                  </a:outerShdw>
                </a:effectLst>
                <a:latin typeface="Californian FB" panose="0207040306080B030204" pitchFamily="18" charset="0"/>
              </a:rPr>
            </a:br>
            <a:r>
              <a:rPr lang="pt-BR" sz="2200" dirty="0">
                <a:solidFill>
                  <a:schemeClr val="tx1"/>
                </a:solidFill>
                <a:effectLst>
                  <a:outerShdw blurRad="38100" dist="38100" dir="2700000" algn="tl">
                    <a:srgbClr val="000000">
                      <a:alpha val="43137"/>
                    </a:srgbClr>
                  </a:outerShdw>
                </a:effectLst>
                <a:latin typeface="Californian FB" panose="0207040306080B030204" pitchFamily="18" charset="0"/>
              </a:rPr>
              <a:t/>
            </a:r>
            <a:br>
              <a:rPr lang="pt-BR" sz="2200" dirty="0">
                <a:solidFill>
                  <a:schemeClr val="tx1"/>
                </a:solidFill>
                <a:effectLst>
                  <a:outerShdw blurRad="38100" dist="38100" dir="2700000" algn="tl">
                    <a:srgbClr val="000000">
                      <a:alpha val="43137"/>
                    </a:srgbClr>
                  </a:outerShdw>
                </a:effectLst>
                <a:latin typeface="Californian FB" panose="0207040306080B030204" pitchFamily="18" charset="0"/>
              </a:rPr>
            </a:br>
            <a:r>
              <a:rPr lang="pt-BR" sz="2200" dirty="0">
                <a:solidFill>
                  <a:schemeClr val="accent3"/>
                </a:solidFill>
                <a:effectLst>
                  <a:outerShdw blurRad="38100" dist="38100" dir="2700000" algn="tl">
                    <a:srgbClr val="000000">
                      <a:alpha val="43137"/>
                    </a:srgbClr>
                  </a:outerShdw>
                </a:effectLst>
                <a:latin typeface="Californian FB" panose="0207040306080B030204" pitchFamily="18" charset="0"/>
              </a:rPr>
              <a:t/>
            </a:r>
            <a:br>
              <a:rPr lang="pt-BR" sz="2200" dirty="0">
                <a:solidFill>
                  <a:schemeClr val="accent3"/>
                </a:solidFill>
                <a:effectLst>
                  <a:outerShdw blurRad="38100" dist="38100" dir="2700000" algn="tl">
                    <a:srgbClr val="000000">
                      <a:alpha val="43137"/>
                    </a:srgbClr>
                  </a:outerShdw>
                </a:effectLst>
                <a:latin typeface="Californian FB" panose="0207040306080B030204" pitchFamily="18" charset="0"/>
              </a:rPr>
            </a:br>
            <a:r>
              <a:rPr lang="pt-BR" sz="2200" dirty="0" smtClean="0">
                <a:solidFill>
                  <a:schemeClr val="accent3"/>
                </a:solidFill>
                <a:effectLst>
                  <a:outerShdw blurRad="38100" dist="38100" dir="2700000" algn="tl">
                    <a:srgbClr val="000000">
                      <a:alpha val="43137"/>
                    </a:srgbClr>
                  </a:outerShdw>
                </a:effectLst>
                <a:latin typeface="Californian FB" panose="0207040306080B030204" pitchFamily="18" charset="0"/>
              </a:rPr>
              <a:t>Seminário Nacional: O Enfrentamento à violência sexual contra crianças e adolescentes e seus aspectos contemporâneos</a:t>
            </a:r>
            <a:br>
              <a:rPr lang="pt-BR" sz="2200" dirty="0" smtClean="0">
                <a:solidFill>
                  <a:schemeClr val="accent3"/>
                </a:solidFill>
                <a:effectLst>
                  <a:outerShdw blurRad="38100" dist="38100" dir="2700000" algn="tl">
                    <a:srgbClr val="000000">
                      <a:alpha val="43137"/>
                    </a:srgbClr>
                  </a:outerShdw>
                </a:effectLst>
                <a:latin typeface="Californian FB" panose="0207040306080B030204" pitchFamily="18" charset="0"/>
              </a:rPr>
            </a:br>
            <a:r>
              <a:rPr lang="pt-BR" sz="2200" dirty="0" smtClean="0">
                <a:solidFill>
                  <a:schemeClr val="accent3"/>
                </a:solidFill>
                <a:effectLst>
                  <a:outerShdw blurRad="38100" dist="38100" dir="2700000" algn="tl">
                    <a:srgbClr val="000000">
                      <a:alpha val="43137"/>
                    </a:srgbClr>
                  </a:outerShdw>
                </a:effectLst>
                <a:latin typeface="Californian FB" panose="0207040306080B030204" pitchFamily="18" charset="0"/>
              </a:rPr>
              <a:t>ASPECTOS PRÁTICOS </a:t>
            </a:r>
            <a:r>
              <a:rPr lang="pt-BR" sz="2200" dirty="0">
                <a:solidFill>
                  <a:schemeClr val="accent3"/>
                </a:solidFill>
                <a:effectLst>
                  <a:outerShdw blurRad="38100" dist="38100" dir="2700000" algn="tl">
                    <a:srgbClr val="000000">
                      <a:alpha val="43137"/>
                    </a:srgbClr>
                  </a:outerShdw>
                </a:effectLst>
                <a:latin typeface="Californian FB" panose="0207040306080B030204" pitchFamily="18" charset="0"/>
              </a:rPr>
              <a:t>DO </a:t>
            </a:r>
            <a:r>
              <a:rPr lang="pt-BR" sz="2200" dirty="0">
                <a:effectLst>
                  <a:outerShdw blurRad="38100" dist="38100" dir="2700000" algn="tl">
                    <a:srgbClr val="000000">
                      <a:alpha val="43137"/>
                    </a:srgbClr>
                  </a:outerShdw>
                </a:effectLst>
                <a:latin typeface="Californian FB" panose="0207040306080B030204" pitchFamily="18" charset="0"/>
              </a:rPr>
              <a:t>DEPOIMENTO ESPECIAL DE CRIANÇAS E ADOLESCENTES VÍTIMAS E TESTEMUNHAS DE VIOLÊNCIA, DE ACORDO COM A LEI Nº 13.431/2017 E O PROTOCOLO BRASILEIRO DE ENTREVISTA FORENSE (PBEF)</a:t>
            </a:r>
            <a:br>
              <a:rPr lang="pt-BR" sz="2200" dirty="0">
                <a:effectLst>
                  <a:outerShdw blurRad="38100" dist="38100" dir="2700000" algn="tl">
                    <a:srgbClr val="000000">
                      <a:alpha val="43137"/>
                    </a:srgbClr>
                  </a:outerShdw>
                </a:effectLst>
                <a:latin typeface="Californian FB" panose="0207040306080B030204" pitchFamily="18" charset="0"/>
              </a:rPr>
            </a:br>
            <a:r>
              <a:rPr lang="pt-BR" sz="2200" dirty="0">
                <a:solidFill>
                  <a:schemeClr val="tx1"/>
                </a:solidFill>
                <a:effectLst>
                  <a:outerShdw blurRad="38100" dist="38100" dir="2700000" algn="tl">
                    <a:srgbClr val="000000">
                      <a:alpha val="43137"/>
                    </a:srgbClr>
                  </a:outerShdw>
                </a:effectLst>
                <a:latin typeface="Californian FB" panose="0207040306080B030204" pitchFamily="18" charset="0"/>
              </a:rPr>
              <a:t/>
            </a:r>
            <a:br>
              <a:rPr lang="pt-BR" sz="2200" dirty="0">
                <a:solidFill>
                  <a:schemeClr val="tx1"/>
                </a:solidFill>
                <a:effectLst>
                  <a:outerShdw blurRad="38100" dist="38100" dir="2700000" algn="tl">
                    <a:srgbClr val="000000">
                      <a:alpha val="43137"/>
                    </a:srgbClr>
                  </a:outerShdw>
                </a:effectLst>
                <a:latin typeface="Californian FB" panose="0207040306080B030204" pitchFamily="18" charset="0"/>
              </a:rPr>
            </a:br>
            <a:r>
              <a:rPr lang="pt-BR" sz="2200" dirty="0">
                <a:solidFill>
                  <a:schemeClr val="tx1"/>
                </a:solidFill>
                <a:effectLst>
                  <a:outerShdw blurRad="38100" dist="38100" dir="2700000" algn="tl">
                    <a:srgbClr val="000000">
                      <a:alpha val="43137"/>
                    </a:srgbClr>
                  </a:outerShdw>
                </a:effectLst>
                <a:latin typeface="Californian FB" panose="0207040306080B030204" pitchFamily="18" charset="0"/>
              </a:rPr>
              <a:t/>
            </a:r>
            <a:br>
              <a:rPr lang="pt-BR" sz="2200" dirty="0">
                <a:solidFill>
                  <a:schemeClr val="tx1"/>
                </a:solidFill>
                <a:effectLst>
                  <a:outerShdw blurRad="38100" dist="38100" dir="2700000" algn="tl">
                    <a:srgbClr val="000000">
                      <a:alpha val="43137"/>
                    </a:srgbClr>
                  </a:outerShdw>
                </a:effectLst>
                <a:latin typeface="Californian FB" panose="0207040306080B030204" pitchFamily="18" charset="0"/>
              </a:rPr>
            </a:br>
            <a:r>
              <a:rPr lang="pt-BR" sz="2200" dirty="0">
                <a:solidFill>
                  <a:schemeClr val="tx1"/>
                </a:solidFill>
                <a:effectLst>
                  <a:outerShdw blurRad="38100" dist="38100" dir="2700000" algn="tl">
                    <a:srgbClr val="000000">
                      <a:alpha val="43137"/>
                    </a:srgbClr>
                  </a:outerShdw>
                </a:effectLst>
                <a:latin typeface="Californian FB" panose="0207040306080B030204" pitchFamily="18" charset="0"/>
              </a:rPr>
              <a:t/>
            </a:r>
            <a:br>
              <a:rPr lang="pt-BR" sz="2200" dirty="0">
                <a:solidFill>
                  <a:schemeClr val="tx1"/>
                </a:solidFill>
                <a:effectLst>
                  <a:outerShdw blurRad="38100" dist="38100" dir="2700000" algn="tl">
                    <a:srgbClr val="000000">
                      <a:alpha val="43137"/>
                    </a:srgbClr>
                  </a:outerShdw>
                </a:effectLst>
                <a:latin typeface="Californian FB" panose="0207040306080B030204" pitchFamily="18" charset="0"/>
              </a:rPr>
            </a:br>
            <a:r>
              <a:rPr lang="pt-BR" sz="2200" dirty="0">
                <a:solidFill>
                  <a:schemeClr val="tx1"/>
                </a:solidFill>
                <a:effectLst>
                  <a:outerShdw blurRad="38100" dist="38100" dir="2700000" algn="tl">
                    <a:srgbClr val="000000">
                      <a:alpha val="43137"/>
                    </a:srgbClr>
                  </a:outerShdw>
                </a:effectLst>
                <a:latin typeface="Californian FB" panose="0207040306080B030204" pitchFamily="18" charset="0"/>
              </a:rPr>
              <a:t/>
            </a:r>
            <a:br>
              <a:rPr lang="pt-BR" sz="2200" dirty="0">
                <a:solidFill>
                  <a:schemeClr val="tx1"/>
                </a:solidFill>
                <a:effectLst>
                  <a:outerShdw blurRad="38100" dist="38100" dir="2700000" algn="tl">
                    <a:srgbClr val="000000">
                      <a:alpha val="43137"/>
                    </a:srgbClr>
                  </a:outerShdw>
                </a:effectLst>
                <a:latin typeface="Californian FB" panose="0207040306080B030204" pitchFamily="18" charset="0"/>
              </a:rPr>
            </a:br>
            <a:endParaRPr lang="pt-BR" sz="2200" dirty="0"/>
          </a:p>
        </p:txBody>
      </p:sp>
      <p:sp>
        <p:nvSpPr>
          <p:cNvPr id="3" name="Espaço Reservado para Conteúdo 2"/>
          <p:cNvSpPr>
            <a:spLocks noGrp="1"/>
          </p:cNvSpPr>
          <p:nvPr>
            <p:ph idx="1"/>
          </p:nvPr>
        </p:nvSpPr>
        <p:spPr>
          <a:xfrm>
            <a:off x="1143000" y="1723696"/>
            <a:ext cx="9872871" cy="4212631"/>
          </a:xfrm>
        </p:spPr>
        <p:txBody>
          <a:bodyPr>
            <a:normAutofit fontScale="92500" lnSpcReduction="10000"/>
          </a:bodyPr>
          <a:lstStyle/>
          <a:p>
            <a:pPr marL="45720" indent="0" algn="ctr">
              <a:buNone/>
            </a:pPr>
            <a:endParaRPr lang="pt-BR" sz="2300" u="sng" dirty="0">
              <a:solidFill>
                <a:schemeClr val="tx1"/>
              </a:solidFill>
            </a:endParaRPr>
          </a:p>
          <a:p>
            <a:pPr marL="45720" indent="0" algn="ctr">
              <a:buNone/>
            </a:pPr>
            <a:r>
              <a:rPr lang="pt-BR" sz="2300" u="sng" dirty="0">
                <a:solidFill>
                  <a:schemeClr val="tx1"/>
                </a:solidFill>
              </a:rPr>
              <a:t>Lei nº 13.431, de 04 de abril de 2017</a:t>
            </a:r>
            <a:br>
              <a:rPr lang="pt-BR" sz="2300" u="sng" dirty="0">
                <a:solidFill>
                  <a:schemeClr val="tx1"/>
                </a:solidFill>
              </a:rPr>
            </a:br>
            <a:r>
              <a:rPr lang="pt-BR" sz="2300" u="sng" dirty="0">
                <a:solidFill>
                  <a:schemeClr val="tx1"/>
                </a:solidFill>
              </a:rPr>
              <a:t>(publicada no Diário oficial da união de 05/04/2017)</a:t>
            </a:r>
            <a:br>
              <a:rPr lang="pt-BR" sz="2300" u="sng" dirty="0">
                <a:solidFill>
                  <a:schemeClr val="tx1"/>
                </a:solidFill>
              </a:rPr>
            </a:br>
            <a:r>
              <a:rPr lang="pt-BR" sz="2300" dirty="0">
                <a:solidFill>
                  <a:schemeClr val="tx1"/>
                </a:solidFill>
                <a:latin typeface="Californian FB" panose="0207040306080B030204" pitchFamily="18" charset="0"/>
              </a:rPr>
              <a:t/>
            </a:r>
            <a:br>
              <a:rPr lang="pt-BR" sz="2300" dirty="0">
                <a:solidFill>
                  <a:schemeClr val="tx1"/>
                </a:solidFill>
                <a:latin typeface="Californian FB" panose="0207040306080B030204" pitchFamily="18" charset="0"/>
              </a:rPr>
            </a:br>
            <a:r>
              <a:rPr lang="pt-BR" sz="2300" dirty="0">
                <a:solidFill>
                  <a:schemeClr val="tx1"/>
                </a:solidFill>
                <a:latin typeface="+mj-lt"/>
              </a:rPr>
              <a:t>Início da vigência:  05 abril de 2018 (um ano após sua publicação oficial).</a:t>
            </a:r>
          </a:p>
          <a:p>
            <a:pPr marL="45720" indent="0" algn="ctr">
              <a:buNone/>
            </a:pPr>
            <a:r>
              <a:rPr lang="pt-BR" sz="2300" dirty="0">
                <a:solidFill>
                  <a:schemeClr val="tx1"/>
                </a:solidFill>
                <a:latin typeface="+mj-lt"/>
              </a:rPr>
              <a:t>*Estabelecimento do sistema de garantia de direitos da criança e do adolescente vítima ou testemunha de violência, tendo por base o princípio da proteção integral (art. 227 da CF/88 e art. 4º do ECA).</a:t>
            </a:r>
          </a:p>
          <a:p>
            <a:pPr marL="45720" indent="0" algn="ctr">
              <a:buNone/>
            </a:pPr>
            <a:endParaRPr lang="pt-BR" sz="2300" dirty="0">
              <a:solidFill>
                <a:schemeClr val="tx1"/>
              </a:solidFill>
              <a:latin typeface="Californian FB" panose="0207040306080B030204" pitchFamily="18" charset="0"/>
            </a:endParaRPr>
          </a:p>
          <a:p>
            <a:pPr marL="45720" indent="0" algn="ctr">
              <a:buNone/>
            </a:pPr>
            <a:endParaRPr lang="pt-BR" dirty="0">
              <a:solidFill>
                <a:schemeClr val="tx1"/>
              </a:solidFill>
              <a:latin typeface="Californian FB" panose="0207040306080B030204" pitchFamily="18" charset="0"/>
            </a:endParaRPr>
          </a:p>
          <a:p>
            <a:pPr marL="45720" indent="0" algn="ctr">
              <a:buNone/>
            </a:pPr>
            <a:r>
              <a:rPr lang="pt-BR" dirty="0">
                <a:latin typeface="Californian FB" panose="0207040306080B030204" pitchFamily="18" charset="0"/>
              </a:rPr>
              <a:t/>
            </a:r>
            <a:br>
              <a:rPr lang="pt-BR" dirty="0">
                <a:latin typeface="Californian FB" panose="0207040306080B030204" pitchFamily="18" charset="0"/>
              </a:rPr>
            </a:br>
            <a:endParaRPr lang="pt-BR" dirty="0"/>
          </a:p>
        </p:txBody>
      </p:sp>
      <p:pic>
        <p:nvPicPr>
          <p:cNvPr id="4" name="Picture 2" descr="C:\Users\Juliana\Desktop\artigo1114240587.jpg"/>
          <p:cNvPicPr>
            <a:picLocks noChangeAspect="1" noChangeArrowheads="1"/>
          </p:cNvPicPr>
          <p:nvPr/>
        </p:nvPicPr>
        <p:blipFill>
          <a:blip r:embed="rId2" cstate="print"/>
          <a:srcRect/>
          <a:stretch>
            <a:fillRect/>
          </a:stretch>
        </p:blipFill>
        <p:spPr bwMode="auto">
          <a:xfrm>
            <a:off x="3849001" y="4190841"/>
            <a:ext cx="4460867" cy="1823864"/>
          </a:xfrm>
          <a:prstGeom prst="rect">
            <a:avLst/>
          </a:prstGeom>
          <a:noFill/>
        </p:spPr>
      </p:pic>
    </p:spTree>
    <p:extLst>
      <p:ext uri="{BB962C8B-B14F-4D97-AF65-F5344CB8AC3E}">
        <p14:creationId xmlns:p14="http://schemas.microsoft.com/office/powerpoint/2010/main" val="1107585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125542"/>
            <a:ext cx="9875520" cy="1246058"/>
          </a:xfrm>
        </p:spPr>
        <p:txBody>
          <a:bodyPr>
            <a:normAutofit/>
          </a:bodyPr>
          <a:lstStyle/>
          <a:p>
            <a:pPr algn="ctr"/>
            <a:r>
              <a:rPr lang="pt-BR" sz="2200" b="1" u="sng" dirty="0">
                <a:solidFill>
                  <a:srgbClr val="002060"/>
                </a:solidFill>
              </a:rPr>
              <a:t>Prática em outros países</a:t>
            </a:r>
            <a:endParaRPr lang="pt-BR" sz="2200" dirty="0"/>
          </a:p>
        </p:txBody>
      </p:sp>
      <p:sp>
        <p:nvSpPr>
          <p:cNvPr id="3" name="Retângulo 2"/>
          <p:cNvSpPr/>
          <p:nvPr/>
        </p:nvSpPr>
        <p:spPr>
          <a:xfrm>
            <a:off x="875211" y="1136469"/>
            <a:ext cx="10476412" cy="5595989"/>
          </a:xfrm>
          <a:prstGeom prst="rect">
            <a:avLst/>
          </a:prstGeom>
        </p:spPr>
        <p:txBody>
          <a:bodyPr wrap="square">
            <a:spAutoFit/>
          </a:bodyPr>
          <a:lstStyle/>
          <a:p>
            <a:pPr algn="just"/>
            <a:r>
              <a:rPr lang="pt-BR" sz="2500" b="1" dirty="0"/>
              <a:t>ARGENTINA: </a:t>
            </a:r>
            <a:r>
              <a:rPr lang="pt-BR" sz="2500" dirty="0"/>
              <a:t>Código de Processo Penal da Nação, reformado pela Lei nº 25.852 (2004) – ficou estabelecida a obrigatoriedade do uso de Câmara </a:t>
            </a:r>
            <a:r>
              <a:rPr lang="pt-BR" sz="2500" dirty="0" err="1"/>
              <a:t>Gesell</a:t>
            </a:r>
            <a:r>
              <a:rPr lang="pt-BR" sz="2500" dirty="0"/>
              <a:t> (sala de vidro espelhado) e da entrevista forense realizada por especialista em psicologia infantil, que deve ocorrer em ambiente apropriado e equipado com implementos adequados à idade e à etapa evolutiva das vítimas e/ou testemunhas, e </a:t>
            </a:r>
            <a:r>
              <a:rPr lang="pt-BR" sz="2500" dirty="0" err="1"/>
              <a:t>videogravada</a:t>
            </a:r>
            <a:r>
              <a:rPr lang="pt-BR" sz="2500" dirty="0"/>
              <a:t> para ser anexada ao processo. </a:t>
            </a:r>
          </a:p>
          <a:p>
            <a:pPr algn="just"/>
            <a:r>
              <a:rPr lang="pt-BR" sz="2500" dirty="0"/>
              <a:t>É conduzida pelo Ministério Público Fiscal, órgão que compõe o Poder Judiciário argentino.  </a:t>
            </a:r>
          </a:p>
          <a:p>
            <a:pPr algn="just"/>
            <a:r>
              <a:rPr lang="pt-BR" sz="2500" dirty="0"/>
              <a:t>Inspirou o modelo brasileiro.</a:t>
            </a:r>
          </a:p>
          <a:p>
            <a:pPr algn="just"/>
            <a:r>
              <a:rPr lang="pt-BR" sz="2500" b="1" dirty="0"/>
              <a:t>ISRAEL</a:t>
            </a:r>
            <a:r>
              <a:rPr lang="pt-BR" sz="2500" dirty="0"/>
              <a:t>: Desde 1955, prevê, em seu Código de Processo Penal, a </a:t>
            </a:r>
            <a:r>
              <a:rPr lang="pt-BR" sz="2500" dirty="0" err="1"/>
              <a:t>videogravação</a:t>
            </a:r>
            <a:r>
              <a:rPr lang="pt-BR" sz="2500" dirty="0"/>
              <a:t> de entrevistas com crianças, o uso de CCTV e a figura de intermediário para vítimas de violência sexual com menos de 14 anos.</a:t>
            </a:r>
          </a:p>
          <a:p>
            <a:pPr algn="just"/>
            <a:r>
              <a:rPr lang="pt-BR" sz="2500" b="1" dirty="0"/>
              <a:t>ÁFRICA DO SUL</a:t>
            </a:r>
            <a:r>
              <a:rPr lang="pt-BR" sz="2500" dirty="0"/>
              <a:t>: previsões normativas específicas desde 1977 (SANTOS, 2017).</a:t>
            </a:r>
            <a:endParaRPr lang="pt-BR" sz="2500" b="1" dirty="0"/>
          </a:p>
        </p:txBody>
      </p:sp>
    </p:spTree>
    <p:extLst>
      <p:ext uri="{BB962C8B-B14F-4D97-AF65-F5344CB8AC3E}">
        <p14:creationId xmlns:p14="http://schemas.microsoft.com/office/powerpoint/2010/main" val="207720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470264"/>
            <a:ext cx="9875520" cy="522514"/>
          </a:xfrm>
        </p:spPr>
        <p:txBody>
          <a:bodyPr>
            <a:noAutofit/>
          </a:bodyPr>
          <a:lstStyle/>
          <a:p>
            <a:pPr algn="ctr"/>
            <a:r>
              <a:rPr lang="pt-BR" sz="2200" b="1" u="sng" dirty="0">
                <a:solidFill>
                  <a:srgbClr val="002060"/>
                </a:solidFill>
              </a:rPr>
              <a:t>Depoimento especial de crianças e adolescentes</a:t>
            </a:r>
            <a:r>
              <a:rPr lang="pt-BR" sz="2200" dirty="0"/>
              <a:t/>
            </a:r>
            <a:br>
              <a:rPr lang="pt-BR" sz="2200" dirty="0"/>
            </a:br>
            <a:endParaRPr lang="pt-BR" sz="2200" dirty="0"/>
          </a:p>
        </p:txBody>
      </p:sp>
      <p:sp>
        <p:nvSpPr>
          <p:cNvPr id="3" name="Retângulo 2"/>
          <p:cNvSpPr/>
          <p:nvPr/>
        </p:nvSpPr>
        <p:spPr>
          <a:xfrm>
            <a:off x="679268" y="705394"/>
            <a:ext cx="10816045" cy="5401479"/>
          </a:xfrm>
          <a:prstGeom prst="rect">
            <a:avLst/>
          </a:prstGeom>
        </p:spPr>
        <p:txBody>
          <a:bodyPr wrap="square">
            <a:spAutoFit/>
          </a:bodyPr>
          <a:lstStyle/>
          <a:p>
            <a:pPr algn="just"/>
            <a:r>
              <a:rPr lang="pt-BR" sz="2300" dirty="0"/>
              <a:t>Depoimento especial das vítimas crianças e adolescentes (antigo depoimento sem dano). </a:t>
            </a:r>
          </a:p>
          <a:p>
            <a:pPr algn="just"/>
            <a:r>
              <a:rPr lang="pt-BR" sz="2300" dirty="0"/>
              <a:t>Foi realizado, pela primeira vez, em 2003, na 2ª Vara da Infância e Juventude de Porto Alegre/RS, e se chamava </a:t>
            </a:r>
            <a:r>
              <a:rPr lang="pt-BR" sz="2300" b="1" i="1" dirty="0"/>
              <a:t>depoimento sem dano</a:t>
            </a:r>
            <a:r>
              <a:rPr lang="pt-BR" sz="2300" i="1" dirty="0"/>
              <a:t> </a:t>
            </a:r>
            <a:r>
              <a:rPr lang="pt-BR" sz="2300" dirty="0"/>
              <a:t>(Desembargador José Antônio </a:t>
            </a:r>
            <a:r>
              <a:rPr lang="pt-BR" sz="2300" dirty="0" err="1"/>
              <a:t>Daltoé</a:t>
            </a:r>
            <a:r>
              <a:rPr lang="pt-BR" sz="2300" dirty="0"/>
              <a:t>).</a:t>
            </a:r>
          </a:p>
          <a:p>
            <a:pPr algn="just"/>
            <a:r>
              <a:rPr lang="pt-BR" sz="2300" dirty="0"/>
              <a:t>Conforme exposto pelo Dr. </a:t>
            </a:r>
            <a:r>
              <a:rPr lang="pt-BR" sz="2300" dirty="0" err="1"/>
              <a:t>Daltoé</a:t>
            </a:r>
            <a:r>
              <a:rPr lang="pt-BR" sz="2300" dirty="0"/>
              <a:t> (TJRS), o depoimento especial respeita a condição da criança e do adolescente como pessoa em desenvolvimento. Evita o contato da vítima com o agressor nos corredores do Fórum, e a vítima é acolhida em sala especial, em ambiente mais adequado. Será permitido à vítima fazer um relato livre a profissional capacitado para colher o depoimento.</a:t>
            </a:r>
          </a:p>
          <a:p>
            <a:pPr algn="just"/>
            <a:r>
              <a:rPr lang="pt-BR" sz="2300" dirty="0"/>
              <a:t>Resistências ao procedimento:</a:t>
            </a:r>
          </a:p>
          <a:p>
            <a:pPr algn="just"/>
            <a:r>
              <a:rPr lang="pt-BR" sz="2300" dirty="0"/>
              <a:t>Após a VIII Conferência Nacional dos Direitos da Criança e do Adolescente, o Conselho Federal de Serviço Social expediu a Resolução nº 554/2009, estabelecendo que não seria da competência dos assistentes sociais a atuação em inquirição especial de crianças e adolescentes. A Defensoria Pública do RS requereu, liminarmente, à Justiça Federal a suspensão da Resolução, tendo sido concedida a medida. </a:t>
            </a:r>
          </a:p>
        </p:txBody>
      </p:sp>
    </p:spTree>
    <p:extLst>
      <p:ext uri="{BB962C8B-B14F-4D97-AF65-F5344CB8AC3E}">
        <p14:creationId xmlns:p14="http://schemas.microsoft.com/office/powerpoint/2010/main" val="197870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278296"/>
            <a:ext cx="9875520" cy="1250058"/>
          </a:xfrm>
        </p:spPr>
        <p:txBody>
          <a:bodyPr>
            <a:normAutofit/>
          </a:bodyPr>
          <a:lstStyle/>
          <a:p>
            <a:r>
              <a:rPr lang="pt-BR" sz="2300" b="1" dirty="0">
                <a:solidFill>
                  <a:srgbClr val="002060"/>
                </a:solidFill>
              </a:rPr>
              <a:t>                               Depoimento especial de crianças e adolescentes</a:t>
            </a:r>
            <a:r>
              <a:rPr lang="pt-BR" sz="2300" dirty="0"/>
              <a:t/>
            </a:r>
            <a:br>
              <a:rPr lang="pt-BR" sz="2300" dirty="0"/>
            </a:br>
            <a:endParaRPr lang="pt-BR" sz="2300" dirty="0"/>
          </a:p>
        </p:txBody>
      </p:sp>
      <p:sp>
        <p:nvSpPr>
          <p:cNvPr id="3" name="Espaço Reservado para Conteúdo 2"/>
          <p:cNvSpPr>
            <a:spLocks noGrp="1"/>
          </p:cNvSpPr>
          <p:nvPr>
            <p:ph idx="1"/>
          </p:nvPr>
        </p:nvSpPr>
        <p:spPr>
          <a:xfrm>
            <a:off x="803366" y="1068977"/>
            <a:ext cx="10554787" cy="5303520"/>
          </a:xfrm>
        </p:spPr>
        <p:txBody>
          <a:bodyPr>
            <a:noAutofit/>
          </a:bodyPr>
          <a:lstStyle/>
          <a:p>
            <a:pPr marL="45720" indent="0" algn="just">
              <a:buNone/>
            </a:pPr>
            <a:r>
              <a:rPr lang="pt-BR" dirty="0">
                <a:solidFill>
                  <a:schemeClr val="tx1"/>
                </a:solidFill>
              </a:rPr>
              <a:t>Em 2010, o Conselho Federal de Psicologia editou a Resolução nº 10, que instituiu a regulamentação da escuta psicológica de crianças e adolescentes vítimas de violência, na rede de proteção, vedando ao psicólogo o papel de inquiridor no atendimento a crianças e adolescentes em situação de violência. </a:t>
            </a:r>
          </a:p>
          <a:p>
            <a:pPr marL="45720" indent="0" algn="just">
              <a:buNone/>
            </a:pPr>
            <a:r>
              <a:rPr lang="pt-BR" dirty="0">
                <a:solidFill>
                  <a:schemeClr val="tx1"/>
                </a:solidFill>
              </a:rPr>
              <a:t>O MPF instaurou Inquérito Civil para apurar a legalidade da Resolução e expediu a Recomendação nº 01, de 29.08.2010, dirigida ao CFP, para a suspensão dos efeitos da referida Resolução, mas ante o não cumprimento, instaurou Mandado de Segurança Coletivo para anulação da Resolução nº 10 do CFP, que veio a ser anulada, em grau de Recurso Especial, em decisão do STJ (</a:t>
            </a:r>
            <a:r>
              <a:rPr lang="pt-BR" dirty="0" err="1">
                <a:solidFill>
                  <a:schemeClr val="tx1"/>
                </a:solidFill>
              </a:rPr>
              <a:t>Resp</a:t>
            </a:r>
            <a:r>
              <a:rPr lang="pt-BR" dirty="0">
                <a:solidFill>
                  <a:schemeClr val="tx1"/>
                </a:solidFill>
              </a:rPr>
              <a:t> 700206/MG. Rel. Min. Luiz </a:t>
            </a:r>
            <a:r>
              <a:rPr lang="pt-BR" dirty="0" err="1">
                <a:solidFill>
                  <a:schemeClr val="tx1"/>
                </a:solidFill>
              </a:rPr>
              <a:t>Fux</a:t>
            </a:r>
            <a:r>
              <a:rPr lang="pt-BR" dirty="0">
                <a:solidFill>
                  <a:schemeClr val="tx1"/>
                </a:solidFill>
              </a:rPr>
              <a:t>, 1ª Turma, julgado em 09.03.2010 e publicado </a:t>
            </a:r>
            <a:r>
              <a:rPr lang="pt-BR" dirty="0" err="1">
                <a:solidFill>
                  <a:schemeClr val="tx1"/>
                </a:solidFill>
              </a:rPr>
              <a:t>Dje</a:t>
            </a:r>
            <a:r>
              <a:rPr lang="pt-BR" dirty="0">
                <a:solidFill>
                  <a:schemeClr val="tx1"/>
                </a:solidFill>
              </a:rPr>
              <a:t> 19.03.2010). </a:t>
            </a:r>
          </a:p>
          <a:p>
            <a:pPr marL="45720" indent="0" algn="just">
              <a:buNone/>
            </a:pPr>
            <a:r>
              <a:rPr lang="pt-BR" dirty="0">
                <a:solidFill>
                  <a:schemeClr val="tx1"/>
                </a:solidFill>
              </a:rPr>
              <a:t>Recomendação nº 33/2010, do CNJ - recomendou aos Tribunais de Justiça a adoção do depoimento especial de vítimas e testemunhas crianças e adolescentes nos casos envolvendo crimes contra a dignidade sexual.</a:t>
            </a:r>
          </a:p>
          <a:p>
            <a:pPr marL="45720" indent="0" algn="just">
              <a:buNone/>
            </a:pPr>
            <a:r>
              <a:rPr lang="pt-BR" dirty="0">
                <a:solidFill>
                  <a:schemeClr val="tx1"/>
                </a:solidFill>
              </a:rPr>
              <a:t>Na VCCA de Belém, é realizado o depoimento especial de vítimas de crimes contra a dignidade sexual, desde 2011. Não havia uniformidade na forma de realização do depoimento em todos os Tribunais. </a:t>
            </a:r>
          </a:p>
          <a:p>
            <a:endParaRPr lang="pt-BR" sz="2100" b="1" dirty="0">
              <a:solidFill>
                <a:schemeClr val="tx1"/>
              </a:solidFill>
            </a:endParaRPr>
          </a:p>
        </p:txBody>
      </p:sp>
    </p:spTree>
    <p:extLst>
      <p:ext uri="{BB962C8B-B14F-4D97-AF65-F5344CB8AC3E}">
        <p14:creationId xmlns:p14="http://schemas.microsoft.com/office/powerpoint/2010/main" val="1372369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9530" y="185530"/>
            <a:ext cx="9868989" cy="1173007"/>
          </a:xfrm>
        </p:spPr>
        <p:txBody>
          <a:bodyPr>
            <a:normAutofit/>
          </a:bodyPr>
          <a:lstStyle/>
          <a:p>
            <a:pPr algn="ctr"/>
            <a:r>
              <a:rPr lang="pt-BR" sz="2000" b="1" dirty="0">
                <a:solidFill>
                  <a:srgbClr val="002060"/>
                </a:solidFill>
              </a:rPr>
              <a:t>Lei nº 13.431, de 04 de abril de 2017</a:t>
            </a:r>
            <a:r>
              <a:rPr lang="pt-BR" sz="2000" dirty="0"/>
              <a:t/>
            </a:r>
            <a:br>
              <a:rPr lang="pt-BR" sz="2000" dirty="0"/>
            </a:br>
            <a:endParaRPr lang="pt-BR" sz="2200" dirty="0"/>
          </a:p>
        </p:txBody>
      </p:sp>
      <p:sp>
        <p:nvSpPr>
          <p:cNvPr id="3" name="Espaço Reservado para Conteúdo 2"/>
          <p:cNvSpPr>
            <a:spLocks noGrp="1"/>
          </p:cNvSpPr>
          <p:nvPr>
            <p:ph idx="1"/>
          </p:nvPr>
        </p:nvSpPr>
        <p:spPr>
          <a:xfrm>
            <a:off x="679268" y="953589"/>
            <a:ext cx="10763795" cy="5142411"/>
          </a:xfrm>
        </p:spPr>
        <p:txBody>
          <a:bodyPr>
            <a:noAutofit/>
          </a:bodyPr>
          <a:lstStyle/>
          <a:p>
            <a:pPr marL="45720" indent="0" algn="just">
              <a:buNone/>
            </a:pPr>
            <a:r>
              <a:rPr lang="pt-BR" sz="2150" b="1" dirty="0">
                <a:solidFill>
                  <a:schemeClr val="tx1"/>
                </a:solidFill>
              </a:rPr>
              <a:t>NOTA TÉCNICA Nº 1/2018/GTEC/CG – SOBRE OS IMPACTOS DA LEI Nº 13.431/2017 NA ATUAÇÃO DAS PSICÓLOGAS E PSICÓLOGOS (de 24/01/2018). </a:t>
            </a:r>
          </a:p>
          <a:p>
            <a:pPr marL="45720" indent="0" algn="just">
              <a:buNone/>
            </a:pPr>
            <a:r>
              <a:rPr lang="pt-BR" sz="2150" b="1" dirty="0">
                <a:solidFill>
                  <a:schemeClr val="tx1"/>
                </a:solidFill>
              </a:rPr>
              <a:t>Posicionamento em relação ao depoimento especial:</a:t>
            </a:r>
          </a:p>
          <a:p>
            <a:pPr marL="45720" indent="0" algn="just">
              <a:buNone/>
            </a:pPr>
            <a:r>
              <a:rPr lang="pt-BR" sz="2150" b="1" dirty="0">
                <a:solidFill>
                  <a:schemeClr val="tx1"/>
                </a:solidFill>
              </a:rPr>
              <a:t>* A criança tem o direito de ser ouvida, mas não a obrigação de depor, devendo falar quando estiver preparada para tanto, não podendo ser inquirida com o fito de se alcançar uma verdade processual;</a:t>
            </a:r>
          </a:p>
          <a:p>
            <a:pPr marL="45720" indent="0" algn="just">
              <a:buNone/>
            </a:pPr>
            <a:r>
              <a:rPr lang="pt-BR" sz="2150" b="1" dirty="0">
                <a:solidFill>
                  <a:schemeClr val="tx1"/>
                </a:solidFill>
              </a:rPr>
              <a:t>* A realização do depoimento especial não é atribuição dos psicólogos por ferir o sigilo e a autonomia profissional;</a:t>
            </a:r>
            <a:endParaRPr lang="pt-BR" sz="2150" dirty="0"/>
          </a:p>
          <a:p>
            <a:pPr marL="45720" indent="0" algn="just">
              <a:buNone/>
            </a:pPr>
            <a:r>
              <a:rPr lang="pt-BR" sz="2150" b="1" dirty="0">
                <a:solidFill>
                  <a:schemeClr val="tx1"/>
                </a:solidFill>
              </a:rPr>
              <a:t>* A prática coloca a psicóloga e o psicólogo como coletor de provas e reprodutor de perguntas;</a:t>
            </a:r>
          </a:p>
          <a:p>
            <a:pPr marL="45720" indent="0" algn="just">
              <a:buNone/>
            </a:pPr>
            <a:r>
              <a:rPr lang="pt-BR" sz="2150" b="1" dirty="0">
                <a:solidFill>
                  <a:schemeClr val="tx1"/>
                </a:solidFill>
              </a:rPr>
              <a:t>* A lei não obriga a participação da psicóloga e do psicólogo na tomada de depoimento especial;</a:t>
            </a:r>
          </a:p>
          <a:p>
            <a:pPr marL="45720" indent="0" algn="just">
              <a:buNone/>
            </a:pPr>
            <a:r>
              <a:rPr lang="pt-BR" sz="2150" b="1" dirty="0">
                <a:solidFill>
                  <a:schemeClr val="tx1"/>
                </a:solidFill>
              </a:rPr>
              <a:t>* O Conselho Federal de Serviço Social (CEFESS), em 2017, reafirmou seu posicionamento contrário ao depoimento especial, concluindo que a Lei 13.431/2017 não obriga a participação de assistentes sociais nas equipes responsáveis pela inquirição.</a:t>
            </a:r>
          </a:p>
          <a:p>
            <a:pPr algn="just">
              <a:buFontTx/>
              <a:buChar char="-"/>
            </a:pPr>
            <a:endParaRPr lang="pt-BR" sz="2150" b="1" dirty="0">
              <a:solidFill>
                <a:schemeClr val="tx1"/>
              </a:solidFill>
            </a:endParaRPr>
          </a:p>
          <a:p>
            <a:endParaRPr lang="pt-BR" sz="2150" dirty="0"/>
          </a:p>
        </p:txBody>
      </p:sp>
    </p:spTree>
    <p:extLst>
      <p:ext uri="{BB962C8B-B14F-4D97-AF65-F5344CB8AC3E}">
        <p14:creationId xmlns:p14="http://schemas.microsoft.com/office/powerpoint/2010/main" val="1925690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2999" y="-132522"/>
            <a:ext cx="9875520" cy="1673939"/>
          </a:xfrm>
        </p:spPr>
        <p:txBody>
          <a:bodyPr>
            <a:normAutofit/>
          </a:bodyPr>
          <a:lstStyle/>
          <a:p>
            <a:pPr algn="ctr"/>
            <a:r>
              <a:rPr lang="pt-BR" sz="2200" b="1" u="sng" dirty="0">
                <a:solidFill>
                  <a:srgbClr val="002060"/>
                </a:solidFill>
              </a:rPr>
              <a:t>Lei nº 13.431, de 04 de abril de 2017</a:t>
            </a:r>
            <a:endParaRPr lang="pt-BR" sz="2200" dirty="0"/>
          </a:p>
        </p:txBody>
      </p:sp>
      <p:sp>
        <p:nvSpPr>
          <p:cNvPr id="3" name="Espaço Reservado para Conteúdo 2"/>
          <p:cNvSpPr>
            <a:spLocks noGrp="1"/>
          </p:cNvSpPr>
          <p:nvPr>
            <p:ph idx="1"/>
          </p:nvPr>
        </p:nvSpPr>
        <p:spPr>
          <a:xfrm>
            <a:off x="796834" y="914400"/>
            <a:ext cx="10574383" cy="5538651"/>
          </a:xfrm>
        </p:spPr>
        <p:txBody>
          <a:bodyPr>
            <a:noAutofit/>
          </a:bodyPr>
          <a:lstStyle/>
          <a:p>
            <a:pPr algn="just"/>
            <a:r>
              <a:rPr lang="pt-BR" sz="2400" b="1" dirty="0">
                <a:solidFill>
                  <a:srgbClr val="002060"/>
                </a:solidFill>
              </a:rPr>
              <a:t>Torna obrigatório o depoimento especial como procedimento de oitiva de criança ou adolescente vítima ou testemunha de violência, a ser regido por protocolos, e, sempre que possível, realizado uma única vez, em sede de proteção antecipada de prova judicial, garantida a ampla defesa do (a) acusado (a) – art. 11, </a:t>
            </a:r>
            <a:r>
              <a:rPr lang="pt-BR" sz="2400" b="1" i="1" dirty="0">
                <a:solidFill>
                  <a:srgbClr val="002060"/>
                </a:solidFill>
              </a:rPr>
              <a:t>caput</a:t>
            </a:r>
            <a:r>
              <a:rPr lang="pt-BR" sz="2400" b="1" dirty="0">
                <a:solidFill>
                  <a:srgbClr val="002060"/>
                </a:solidFill>
              </a:rPr>
              <a:t>, da Lei nº 13.341/2017.</a:t>
            </a:r>
          </a:p>
          <a:p>
            <a:pPr algn="just"/>
            <a:r>
              <a:rPr lang="pt-BR" sz="2400" b="1" dirty="0">
                <a:solidFill>
                  <a:srgbClr val="002060"/>
                </a:solidFill>
              </a:rPr>
              <a:t>PL – algumas exclusões (adolescentes infratores) – violência institucional. </a:t>
            </a:r>
          </a:p>
          <a:p>
            <a:r>
              <a:rPr lang="pt-BR" sz="2400" b="1" dirty="0">
                <a:solidFill>
                  <a:srgbClr val="002060"/>
                </a:solidFill>
              </a:rPr>
              <a:t>Adoção do rito cautelar de antecipação de prova: </a:t>
            </a:r>
          </a:p>
          <a:p>
            <a:pPr marL="45720" indent="0">
              <a:buNone/>
            </a:pPr>
            <a:r>
              <a:rPr lang="pt-BR" sz="2400" b="1" dirty="0">
                <a:solidFill>
                  <a:srgbClr val="002060"/>
                </a:solidFill>
              </a:rPr>
              <a:t>I – quando a criança tiver menos de 07 (sete) anos de idade; </a:t>
            </a:r>
          </a:p>
          <a:p>
            <a:pPr marL="45720" indent="0">
              <a:buNone/>
            </a:pPr>
            <a:r>
              <a:rPr lang="pt-BR" sz="2400" b="1" dirty="0">
                <a:solidFill>
                  <a:srgbClr val="002060"/>
                </a:solidFill>
              </a:rPr>
              <a:t>II – em caso de violência sexual (art. 11, §1º, do citado diploma legal).</a:t>
            </a:r>
            <a:endParaRPr lang="pt-BR" sz="2400" dirty="0">
              <a:solidFill>
                <a:srgbClr val="002060"/>
              </a:solidFill>
            </a:endParaRPr>
          </a:p>
          <a:p>
            <a:pPr marL="45720" indent="0" algn="just">
              <a:buNone/>
            </a:pPr>
            <a:r>
              <a:rPr lang="pt-BR" sz="2400" dirty="0">
                <a:solidFill>
                  <a:srgbClr val="002060"/>
                </a:solidFill>
              </a:rPr>
              <a:t>* O depoimento especial antecipado deverá ser a regra, e não a exceção, considerando a previsão de ser prestado uma única vez e como prova antecipada (art. 156, inciso I, do CPP).</a:t>
            </a:r>
          </a:p>
        </p:txBody>
      </p:sp>
    </p:spTree>
    <p:extLst>
      <p:ext uri="{BB962C8B-B14F-4D97-AF65-F5344CB8AC3E}">
        <p14:creationId xmlns:p14="http://schemas.microsoft.com/office/powerpoint/2010/main" val="2899036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62594" y="431074"/>
            <a:ext cx="9855926" cy="770709"/>
          </a:xfrm>
        </p:spPr>
        <p:txBody>
          <a:bodyPr>
            <a:normAutofit/>
          </a:bodyPr>
          <a:lstStyle/>
          <a:p>
            <a:r>
              <a:rPr lang="pt-BR" sz="2100" b="1" dirty="0">
                <a:solidFill>
                  <a:srgbClr val="002060"/>
                </a:solidFill>
              </a:rPr>
              <a:t>                                                   Decisões jurisprudenciais</a:t>
            </a:r>
            <a:endParaRPr lang="pt-BR" sz="2100" dirty="0"/>
          </a:p>
        </p:txBody>
      </p:sp>
      <p:sp>
        <p:nvSpPr>
          <p:cNvPr id="3" name="Espaço Reservado para Conteúdo 2"/>
          <p:cNvSpPr>
            <a:spLocks noGrp="1"/>
          </p:cNvSpPr>
          <p:nvPr>
            <p:ph idx="1"/>
          </p:nvPr>
        </p:nvSpPr>
        <p:spPr>
          <a:xfrm>
            <a:off x="744583" y="966651"/>
            <a:ext cx="10724606" cy="5107578"/>
          </a:xfrm>
        </p:spPr>
        <p:txBody>
          <a:bodyPr>
            <a:noAutofit/>
          </a:bodyPr>
          <a:lstStyle/>
          <a:p>
            <a:pPr marL="45720" indent="0" algn="just">
              <a:buNone/>
            </a:pPr>
            <a:r>
              <a:rPr lang="pt-BR" dirty="0">
                <a:solidFill>
                  <a:srgbClr val="002060"/>
                </a:solidFill>
              </a:rPr>
              <a:t>Antes da edição da Lei, o STF, no HC nº 121.494, em decisão unânime, reconheceu a validade do depoimento especial de crianças e adolescentes de 8 a 10 anos de idade, em sede de produção antecipada de provas (Rel. Min. </a:t>
            </a:r>
            <a:r>
              <a:rPr lang="pt-BR" dirty="0" err="1">
                <a:solidFill>
                  <a:srgbClr val="002060"/>
                </a:solidFill>
              </a:rPr>
              <a:t>Teori</a:t>
            </a:r>
            <a:r>
              <a:rPr lang="pt-BR" dirty="0">
                <a:solidFill>
                  <a:srgbClr val="002060"/>
                </a:solidFill>
              </a:rPr>
              <a:t> Zavascki). Após o voto o Relator, o Min. Celso de Mello ressaltou que a técnica do depoimento sem dano tem um propósito único: evitar a </a:t>
            </a:r>
            <a:r>
              <a:rPr lang="pt-BR" dirty="0" err="1">
                <a:solidFill>
                  <a:srgbClr val="002060"/>
                </a:solidFill>
              </a:rPr>
              <a:t>revitimização</a:t>
            </a:r>
            <a:r>
              <a:rPr lang="pt-BR" dirty="0">
                <a:solidFill>
                  <a:srgbClr val="002060"/>
                </a:solidFill>
              </a:rPr>
              <a:t> da criança e do adolescente. </a:t>
            </a:r>
            <a:endParaRPr lang="pt-BR" dirty="0">
              <a:solidFill>
                <a:schemeClr val="tx1"/>
              </a:solidFill>
            </a:endParaRPr>
          </a:p>
          <a:p>
            <a:pPr marL="45720" indent="0" algn="just">
              <a:buNone/>
            </a:pPr>
            <a:r>
              <a:rPr lang="pt-BR" dirty="0">
                <a:solidFill>
                  <a:schemeClr val="tx1"/>
                </a:solidFill>
              </a:rPr>
              <a:t>HABEAS CORPUS. PROCESSUAL PENAL. CRIME DE ESTUPRO DE VULNERÁVEL. PRODUÇÃO ANTECIPADA DE PROVAS. CARÁTER DE URGÊNCIA DEMONSTRADO. FUNDAMENTAÇÃO IDÔNEA. HABEAS CORPUS DENEGADO.1. A produção antecipada de provas está adstrita àquelas hipóteses  consideradas de natureza urgente pelo Juízo processante, consoante sua prudente avaliação em cada caso concreto. 2. Na hipótese em apreço, como se verifica da leitura das razões do acórdão recorrido, a aplicação da medida encontra-se devidamente justificada, ante a necessidade de proteção à vítima – “criança com dez anos de idade na época do fato” e a “possibilidade de esquecimento dos fatos pelos possíveis traumas psicoemocionais sofridos e pelo próprio decurso do tempo, sem prejuízo de influências ocasionadas por pressões no âmbito familiar. 3. Habeas corpus denegado. (Superior Tribunal de Justiça. Processo HC 240227/DF. Habeas Corpus 2012/0081742-5. Rel. Min. Laurita Vaz. Quinta Turma. Julgamento: 14/08/2012. Data da publicação: DJ 23/08/2012). </a:t>
            </a:r>
          </a:p>
        </p:txBody>
      </p:sp>
    </p:spTree>
    <p:extLst>
      <p:ext uri="{BB962C8B-B14F-4D97-AF65-F5344CB8AC3E}">
        <p14:creationId xmlns:p14="http://schemas.microsoft.com/office/powerpoint/2010/main" val="1811250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444138"/>
            <a:ext cx="9875520" cy="587829"/>
          </a:xfrm>
        </p:spPr>
        <p:txBody>
          <a:bodyPr>
            <a:normAutofit/>
          </a:bodyPr>
          <a:lstStyle/>
          <a:p>
            <a:r>
              <a:rPr lang="pt-BR" sz="2100" b="1" dirty="0">
                <a:solidFill>
                  <a:srgbClr val="002060"/>
                </a:solidFill>
              </a:rPr>
              <a:t>                                                     Decisões jurisprudenciais</a:t>
            </a:r>
            <a:endParaRPr lang="pt-BR" sz="2100" dirty="0"/>
          </a:p>
        </p:txBody>
      </p:sp>
      <p:sp>
        <p:nvSpPr>
          <p:cNvPr id="3" name="Espaço Reservado para Conteúdo 2"/>
          <p:cNvSpPr>
            <a:spLocks noGrp="1"/>
          </p:cNvSpPr>
          <p:nvPr>
            <p:ph idx="1"/>
          </p:nvPr>
        </p:nvSpPr>
        <p:spPr>
          <a:xfrm>
            <a:off x="783771" y="901337"/>
            <a:ext cx="10607039" cy="5564778"/>
          </a:xfrm>
        </p:spPr>
        <p:txBody>
          <a:bodyPr>
            <a:noAutofit/>
          </a:bodyPr>
          <a:lstStyle/>
          <a:p>
            <a:pPr marL="45720" indent="0" algn="just">
              <a:buNone/>
            </a:pPr>
            <a:r>
              <a:rPr lang="pt-BR" sz="2100" dirty="0">
                <a:solidFill>
                  <a:schemeClr val="tx1"/>
                </a:solidFill>
              </a:rPr>
              <a:t>HABEAS CORPUS. CRIME DE ESTUPRO DE VULNERÁVEL. INCOMPETÊNCIA DO JUÍZO. INEXISTÊNCIA. FIXAÇÃO POR LEI ESTADUAL DA COMPETÊNCIA DAS VARAS DE INFÂNCIA E JUVENTUDE PARA JULGAMENTO DO FEITO. POSSIBILIDADE RECONHECIDA PELO SUPREMO TRIBUNAL FEDERAL. PRODUÇÃO ANTECIPADA DE PROVAS. CARÁTER DE URGÊNCIA DEMONSTRADO. FUNDAMENTAÇÃO IDÔNEA. HABEAS CORPUS DENEGADO.</a:t>
            </a:r>
          </a:p>
          <a:p>
            <a:pPr marL="45720" indent="0" algn="just">
              <a:buNone/>
            </a:pPr>
            <a:r>
              <a:rPr lang="pt-BR" sz="2100" dirty="0">
                <a:solidFill>
                  <a:schemeClr val="tx1"/>
                </a:solidFill>
              </a:rPr>
              <a:t>1. O Supremo Tribunal Federal se posicionou no sentido de que o Tribunal de Justiça do Rio Grande do Sul, ao estabelecer a organização e divisão judiciária, pode atribuir a competência para o julgamento de crimes sexuais contra crianças e adolescentes ao Juízo da Vara da Infância e Juventude, por agregação, ou a qualquer outro Juízo que entender adequado. 2. A produção antecipada de provas está adstrita àquelas hipóteses consideradas de natureza urgente pelo Juízo processante, consoante sua prudente avaliação em cada caso concreto. 3. Na hipótese em apreço, como se verifica da leitura das razões do acórdão recorrido, a aplicação da medida encontra-se devidamente justificada, ante a necessidade de proteção à vítima – criança com apenas seis anos de idade na época do fato – e a “possibilidade concreta do esquecimento e bloqueio de detalhes dos fatos, providência natural do ser humano submetido a traumas”. Precedente. 4. Ordem de </a:t>
            </a:r>
            <a:r>
              <a:rPr lang="pt-BR" sz="2100" i="1" dirty="0">
                <a:solidFill>
                  <a:schemeClr val="tx1"/>
                </a:solidFill>
              </a:rPr>
              <a:t>habeas corpus</a:t>
            </a:r>
            <a:r>
              <a:rPr lang="pt-BR" sz="2100" dirty="0">
                <a:solidFill>
                  <a:schemeClr val="tx1"/>
                </a:solidFill>
              </a:rPr>
              <a:t> denegada. (SUPERIOR TRIBUNAL DE JUSTIÇA. </a:t>
            </a:r>
            <a:r>
              <a:rPr lang="pt-BR" sz="2100" i="1" dirty="0">
                <a:solidFill>
                  <a:schemeClr val="tx1"/>
                </a:solidFill>
              </a:rPr>
              <a:t>Habeas Corpus </a:t>
            </a:r>
            <a:r>
              <a:rPr lang="pt-BR" sz="2100" dirty="0">
                <a:solidFill>
                  <a:schemeClr val="tx1"/>
                </a:solidFill>
              </a:rPr>
              <a:t>nº 218.135-RS (2011/0215769-1). Min. Laurita Vaz. Quinta Turma. Julgamento: 10/09/2013).</a:t>
            </a:r>
          </a:p>
        </p:txBody>
      </p:sp>
    </p:spTree>
    <p:extLst>
      <p:ext uri="{BB962C8B-B14F-4D97-AF65-F5344CB8AC3E}">
        <p14:creationId xmlns:p14="http://schemas.microsoft.com/office/powerpoint/2010/main" val="3831451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9714" y="-352697"/>
            <a:ext cx="10038806" cy="2410097"/>
          </a:xfrm>
        </p:spPr>
        <p:txBody>
          <a:bodyPr>
            <a:noAutofit/>
          </a:bodyPr>
          <a:lstStyle/>
          <a:p>
            <a:pPr algn="ctr"/>
            <a:r>
              <a:rPr lang="pt-BR" sz="2200" b="1" u="sng" dirty="0">
                <a:solidFill>
                  <a:srgbClr val="002060"/>
                </a:solidFill>
              </a:rPr>
              <a:t>Lei nº 13.431, de 04 de abril de 2017</a:t>
            </a:r>
            <a:r>
              <a:rPr lang="pt-BR" sz="2200" u="sng" dirty="0">
                <a:solidFill>
                  <a:schemeClr val="tx1"/>
                </a:solidFill>
                <a:latin typeface="Californian FB" panose="0207040306080B030204" pitchFamily="18" charset="0"/>
              </a:rPr>
              <a:t/>
            </a:r>
            <a:br>
              <a:rPr lang="pt-BR" sz="2200" u="sng" dirty="0">
                <a:solidFill>
                  <a:schemeClr val="tx1"/>
                </a:solidFill>
                <a:latin typeface="Californian FB" panose="0207040306080B030204" pitchFamily="18" charset="0"/>
              </a:rPr>
            </a:br>
            <a:endParaRPr lang="pt-BR" sz="2200" dirty="0"/>
          </a:p>
        </p:txBody>
      </p:sp>
      <p:sp>
        <p:nvSpPr>
          <p:cNvPr id="3" name="Espaço Reservado para Conteúdo 2"/>
          <p:cNvSpPr>
            <a:spLocks noGrp="1"/>
          </p:cNvSpPr>
          <p:nvPr>
            <p:ph idx="1"/>
          </p:nvPr>
        </p:nvSpPr>
        <p:spPr>
          <a:xfrm>
            <a:off x="600891" y="809896"/>
            <a:ext cx="10907486" cy="5564777"/>
          </a:xfrm>
        </p:spPr>
        <p:txBody>
          <a:bodyPr>
            <a:noAutofit/>
          </a:bodyPr>
          <a:lstStyle/>
          <a:p>
            <a:pPr marL="45720" indent="0" algn="just">
              <a:buNone/>
            </a:pPr>
            <a:r>
              <a:rPr lang="pt-BR" sz="2050" dirty="0">
                <a:solidFill>
                  <a:srgbClr val="002060"/>
                </a:solidFill>
              </a:rPr>
              <a:t>Necessidade de se resguardar a criança ou o adolescente de qualquer contato, ainda que visual, com o suposto autor do delito ou com outra pessoa que represente ameaça, coação ou constrangimento (art. 9º da Lei) / Necessidade de se equipar salas para depoimento especial, em local apropriado e acolhedor, com infraestrutura e espaço físico que garantam a privacidade da criança ou do adolescente vítima ou testemunha de violência (art. 10 da Lei).</a:t>
            </a:r>
          </a:p>
          <a:p>
            <a:pPr marL="45720" indent="0" algn="just">
              <a:buNone/>
            </a:pPr>
            <a:r>
              <a:rPr lang="pt-BR" sz="2050" dirty="0">
                <a:solidFill>
                  <a:srgbClr val="002060"/>
                </a:solidFill>
              </a:rPr>
              <a:t>(...) </a:t>
            </a:r>
          </a:p>
          <a:p>
            <a:pPr marL="45720" indent="0" algn="just">
              <a:buNone/>
            </a:pPr>
            <a:r>
              <a:rPr lang="pt-BR" sz="2050" b="1" dirty="0">
                <a:solidFill>
                  <a:srgbClr val="002060"/>
                </a:solidFill>
              </a:rPr>
              <a:t>Da Segurança Pública</a:t>
            </a:r>
          </a:p>
          <a:p>
            <a:pPr marL="45720" indent="0" algn="just">
              <a:buNone/>
            </a:pPr>
            <a:r>
              <a:rPr lang="pt-BR" sz="2050" dirty="0">
                <a:solidFill>
                  <a:srgbClr val="002060"/>
                </a:solidFill>
              </a:rPr>
              <a:t>Art. 21. Constatado que a criança ou o adolescente está em risco, a autoridade policial requisitará à autoridade judicial responsável, em qualquer momento dos procedimentos de investigação e responsabilização dos suspeitos, as medidas de proteção pertinentes, entre as quais:</a:t>
            </a:r>
          </a:p>
          <a:p>
            <a:pPr marL="45720" indent="0" algn="just">
              <a:buNone/>
            </a:pPr>
            <a:r>
              <a:rPr lang="pt-BR" sz="2050" dirty="0">
                <a:solidFill>
                  <a:srgbClr val="002060"/>
                </a:solidFill>
              </a:rPr>
              <a:t>I – evitar o contato direto da criança ou do adolescente vítima ou testemunha de violência com o suposto autor da violência;</a:t>
            </a:r>
          </a:p>
          <a:p>
            <a:pPr marL="45720" indent="0" algn="just">
              <a:buNone/>
            </a:pPr>
            <a:r>
              <a:rPr lang="pt-BR" sz="2000" dirty="0">
                <a:solidFill>
                  <a:srgbClr val="002060"/>
                </a:solidFill>
              </a:rPr>
              <a:t>II – solicitar o afastamento cautelar do investigado da residência ou local de convivência, em se tratando de pessoa que tenha contato com a criança ou o adolescente;</a:t>
            </a:r>
          </a:p>
          <a:p>
            <a:pPr marL="45720" indent="0" algn="just">
              <a:buNone/>
            </a:pPr>
            <a:endParaRPr lang="pt-BR" sz="2050" dirty="0">
              <a:solidFill>
                <a:srgbClr val="002060"/>
              </a:solidFill>
            </a:endParaRPr>
          </a:p>
          <a:p>
            <a:pPr marL="45720" indent="0">
              <a:buNone/>
            </a:pPr>
            <a:endParaRPr lang="pt-BR" sz="2050" dirty="0"/>
          </a:p>
        </p:txBody>
      </p:sp>
    </p:spTree>
    <p:extLst>
      <p:ext uri="{BB962C8B-B14F-4D97-AF65-F5344CB8AC3E}">
        <p14:creationId xmlns:p14="http://schemas.microsoft.com/office/powerpoint/2010/main" val="1130174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235131"/>
            <a:ext cx="9875520" cy="862149"/>
          </a:xfrm>
        </p:spPr>
        <p:txBody>
          <a:bodyPr>
            <a:normAutofit/>
          </a:bodyPr>
          <a:lstStyle/>
          <a:p>
            <a:pPr algn="ctr"/>
            <a:r>
              <a:rPr lang="pt-BR" sz="2200" b="1" u="sng" dirty="0">
                <a:solidFill>
                  <a:srgbClr val="002060"/>
                </a:solidFill>
              </a:rPr>
              <a:t>Lei nº 13.431, de 04 de abril de 2017</a:t>
            </a:r>
            <a:r>
              <a:rPr lang="pt-BR" sz="2200" u="sng" dirty="0">
                <a:solidFill>
                  <a:schemeClr val="tx1"/>
                </a:solidFill>
                <a:latin typeface="Californian FB" panose="0207040306080B030204" pitchFamily="18" charset="0"/>
              </a:rPr>
              <a:t/>
            </a:r>
            <a:br>
              <a:rPr lang="pt-BR" sz="2200" u="sng" dirty="0">
                <a:solidFill>
                  <a:schemeClr val="tx1"/>
                </a:solidFill>
                <a:latin typeface="Californian FB" panose="0207040306080B030204" pitchFamily="18" charset="0"/>
              </a:rPr>
            </a:br>
            <a:endParaRPr lang="pt-BR" sz="2200" dirty="0"/>
          </a:p>
        </p:txBody>
      </p:sp>
      <p:sp>
        <p:nvSpPr>
          <p:cNvPr id="3" name="Espaço Reservado para Conteúdo 2"/>
          <p:cNvSpPr>
            <a:spLocks noGrp="1"/>
          </p:cNvSpPr>
          <p:nvPr>
            <p:ph idx="1"/>
          </p:nvPr>
        </p:nvSpPr>
        <p:spPr>
          <a:xfrm>
            <a:off x="918990" y="809898"/>
            <a:ext cx="10323540" cy="5259977"/>
          </a:xfrm>
        </p:spPr>
        <p:txBody>
          <a:bodyPr>
            <a:noAutofit/>
          </a:bodyPr>
          <a:lstStyle/>
          <a:p>
            <a:pPr marL="45720" indent="0" algn="just">
              <a:buNone/>
            </a:pPr>
            <a:r>
              <a:rPr lang="pt-BR" sz="2100" dirty="0">
                <a:solidFill>
                  <a:srgbClr val="002060"/>
                </a:solidFill>
              </a:rPr>
              <a:t>III – requerer a prisão preventiva do investigado, quando houver suficientes indícios de ameaça à criança ou adolescente vítima ou testemunha de violência;</a:t>
            </a:r>
          </a:p>
          <a:p>
            <a:pPr marL="45720" indent="0" algn="just">
              <a:buNone/>
            </a:pPr>
            <a:r>
              <a:rPr lang="pt-BR" sz="2100" dirty="0">
                <a:solidFill>
                  <a:srgbClr val="002060"/>
                </a:solidFill>
              </a:rPr>
              <a:t>IV – solicitar aos órgãos </a:t>
            </a:r>
            <a:r>
              <a:rPr lang="pt-BR" sz="2100" dirty="0" err="1">
                <a:solidFill>
                  <a:srgbClr val="002060"/>
                </a:solidFill>
              </a:rPr>
              <a:t>socioassistenciais</a:t>
            </a:r>
            <a:r>
              <a:rPr lang="pt-BR" sz="2100" dirty="0">
                <a:solidFill>
                  <a:srgbClr val="002060"/>
                </a:solidFill>
              </a:rPr>
              <a:t> a inclusão da vítima e de sua família nos atendimentos a que têm direito;</a:t>
            </a:r>
          </a:p>
          <a:p>
            <a:pPr marL="45720" indent="0" algn="just">
              <a:buNone/>
            </a:pPr>
            <a:r>
              <a:rPr lang="pt-BR" sz="2100" dirty="0">
                <a:solidFill>
                  <a:srgbClr val="002060"/>
                </a:solidFill>
              </a:rPr>
              <a:t>V – requerer a inclusão da criança ou do adolescente em programa de proteção a vítimas ou testemunhas ameaçadas;</a:t>
            </a:r>
          </a:p>
          <a:p>
            <a:pPr marL="45720" indent="0" algn="just">
              <a:buNone/>
            </a:pPr>
            <a:r>
              <a:rPr lang="pt-BR" sz="2100" dirty="0">
                <a:solidFill>
                  <a:srgbClr val="002060"/>
                </a:solidFill>
              </a:rPr>
              <a:t>VI – representar ao Ministério Público para que proponha ação cautelar de antecipação de prova, resguardados os pressupostos legais e as garantias previstas no art. 5º desta Lei, sempre que a demora possa causar prejuízo ao desenvolvimento da criança ou do adolescente.</a:t>
            </a:r>
          </a:p>
          <a:p>
            <a:pPr marL="45720" indent="0" algn="just">
              <a:buNone/>
            </a:pPr>
            <a:r>
              <a:rPr lang="pt-BR" sz="2100" dirty="0">
                <a:solidFill>
                  <a:srgbClr val="002060"/>
                </a:solidFill>
              </a:rPr>
              <a:t>Art. 22. Os órgãos policiais envolvidos </a:t>
            </a:r>
            <a:r>
              <a:rPr lang="pt-BR" sz="2100" i="1" dirty="0">
                <a:solidFill>
                  <a:srgbClr val="002060"/>
                </a:solidFill>
              </a:rPr>
              <a:t>envidarão esforços investigativos para que o depoimento especial não seja o único meio de prova para o julgamento do réu.</a:t>
            </a:r>
          </a:p>
          <a:p>
            <a:pPr marL="45720" indent="0" algn="just">
              <a:buNone/>
            </a:pPr>
            <a:r>
              <a:rPr lang="pt-BR" sz="2100" dirty="0">
                <a:solidFill>
                  <a:srgbClr val="002060"/>
                </a:solidFill>
              </a:rPr>
              <a:t>* E se o crime não deixar vestígios materiais e a palavra da vítima for o único meio de prova disponível</a:t>
            </a:r>
            <a:endParaRPr lang="pt-BR" sz="2100" dirty="0"/>
          </a:p>
        </p:txBody>
      </p:sp>
    </p:spTree>
    <p:extLst>
      <p:ext uri="{BB962C8B-B14F-4D97-AF65-F5344CB8AC3E}">
        <p14:creationId xmlns:p14="http://schemas.microsoft.com/office/powerpoint/2010/main" val="591312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1155" y="-195943"/>
            <a:ext cx="9947366" cy="2161903"/>
          </a:xfrm>
        </p:spPr>
        <p:txBody>
          <a:bodyPr>
            <a:normAutofit/>
          </a:bodyPr>
          <a:lstStyle/>
          <a:p>
            <a:pPr algn="ctr"/>
            <a:r>
              <a:rPr lang="pt-BR" sz="2200" b="1" u="sng" dirty="0">
                <a:solidFill>
                  <a:srgbClr val="002060"/>
                </a:solidFill>
              </a:rPr>
              <a:t>Lei nº 13.431, de 04 de abril de 2017</a:t>
            </a:r>
            <a:r>
              <a:rPr lang="pt-BR" sz="2200" u="sng" dirty="0">
                <a:solidFill>
                  <a:schemeClr val="tx1"/>
                </a:solidFill>
                <a:latin typeface="Californian FB" panose="0207040306080B030204" pitchFamily="18" charset="0"/>
              </a:rPr>
              <a:t/>
            </a:r>
            <a:br>
              <a:rPr lang="pt-BR" sz="2200" u="sng" dirty="0">
                <a:solidFill>
                  <a:schemeClr val="tx1"/>
                </a:solidFill>
                <a:latin typeface="Californian FB" panose="0207040306080B030204" pitchFamily="18" charset="0"/>
              </a:rPr>
            </a:br>
            <a:endParaRPr lang="pt-BR" sz="2200" dirty="0"/>
          </a:p>
        </p:txBody>
      </p:sp>
      <p:sp>
        <p:nvSpPr>
          <p:cNvPr id="3" name="Espaço Reservado para Conteúdo 2"/>
          <p:cNvSpPr>
            <a:spLocks noGrp="1"/>
          </p:cNvSpPr>
          <p:nvPr>
            <p:ph idx="1"/>
          </p:nvPr>
        </p:nvSpPr>
        <p:spPr>
          <a:xfrm>
            <a:off x="966650" y="901337"/>
            <a:ext cx="10051869" cy="5290457"/>
          </a:xfrm>
        </p:spPr>
        <p:txBody>
          <a:bodyPr>
            <a:noAutofit/>
          </a:bodyPr>
          <a:lstStyle/>
          <a:p>
            <a:pPr marL="45720" indent="0" algn="just">
              <a:buNone/>
            </a:pPr>
            <a:r>
              <a:rPr lang="pt-BR" sz="2300" b="1" dirty="0">
                <a:solidFill>
                  <a:srgbClr val="002060"/>
                </a:solidFill>
              </a:rPr>
              <a:t>Art. 4º, §4º, da Lei nº 13.431/2017</a:t>
            </a:r>
          </a:p>
          <a:p>
            <a:pPr marL="45720" indent="0" algn="just">
              <a:buNone/>
            </a:pPr>
            <a:r>
              <a:rPr lang="pt-BR" sz="2300" dirty="0">
                <a:solidFill>
                  <a:srgbClr val="002060"/>
                </a:solidFill>
              </a:rPr>
              <a:t>"O não cumprimento do disposto nesta Lei implicará a aplicação das sanções previstas na Lei nº 8.069, de 13 de julho de 1990 (Estatuto da Criança e do Adolescente)".</a:t>
            </a:r>
          </a:p>
          <a:p>
            <a:pPr marL="45720" indent="0" algn="just">
              <a:lnSpc>
                <a:spcPct val="100000"/>
              </a:lnSpc>
              <a:buNone/>
            </a:pPr>
            <a:r>
              <a:rPr lang="pt-BR" sz="2300" b="1" dirty="0">
                <a:solidFill>
                  <a:srgbClr val="002060"/>
                </a:solidFill>
              </a:rPr>
              <a:t>Art. 24 </a:t>
            </a:r>
            <a:r>
              <a:rPr lang="pt-BR" sz="2300" dirty="0">
                <a:solidFill>
                  <a:srgbClr val="002060"/>
                </a:solidFill>
              </a:rPr>
              <a:t>Violar sigilo processual, permitindo que depoimento de criança e adolescente seja assistido por pessoa estranha ao processo, sem autorização judicial e sem o consentimento do depoente ou de seu representante legal – pena de reclusão, de 1 (um) a 4 (quatro) anos, e multa.</a:t>
            </a:r>
          </a:p>
          <a:p>
            <a:pPr marL="45720" indent="0" algn="just">
              <a:lnSpc>
                <a:spcPct val="100000"/>
              </a:lnSpc>
              <a:buNone/>
            </a:pPr>
            <a:r>
              <a:rPr lang="pt-BR" sz="2300" b="1" dirty="0">
                <a:solidFill>
                  <a:srgbClr val="002060"/>
                </a:solidFill>
              </a:rPr>
              <a:t>Sujeito ativo: </a:t>
            </a:r>
            <a:r>
              <a:rPr lang="pt-BR" sz="2300" dirty="0">
                <a:solidFill>
                  <a:srgbClr val="002060"/>
                </a:solidFill>
              </a:rPr>
              <a:t>quem tem acesso ao depoimento em razão de seu cargo: servidores do Judiciário, membro do MP, Defensor. A ação penal é pública incondicionada.</a:t>
            </a:r>
          </a:p>
          <a:p>
            <a:pPr marL="45720" indent="0" algn="just">
              <a:lnSpc>
                <a:spcPct val="100000"/>
              </a:lnSpc>
              <a:buNone/>
            </a:pPr>
            <a:r>
              <a:rPr lang="pt-BR" sz="2300" b="1" dirty="0">
                <a:solidFill>
                  <a:srgbClr val="002060"/>
                </a:solidFill>
              </a:rPr>
              <a:t>Art. 26 da citada Lei: </a:t>
            </a:r>
            <a:r>
              <a:rPr lang="pt-BR" sz="2300" dirty="0">
                <a:solidFill>
                  <a:srgbClr val="002060"/>
                </a:solidFill>
              </a:rPr>
              <a:t>"Caberá ao poder público, no prazo máximo de 60 (sessenta) dias, contado da entrada em vigor desta Lei, emanar atos normativos necessários à sua efetividade". </a:t>
            </a:r>
          </a:p>
          <a:p>
            <a:pPr algn="just">
              <a:lnSpc>
                <a:spcPct val="100000"/>
              </a:lnSpc>
            </a:pPr>
            <a:endParaRPr lang="pt-BR" sz="2300" dirty="0">
              <a:solidFill>
                <a:srgbClr val="002060"/>
              </a:solidFill>
            </a:endParaRPr>
          </a:p>
        </p:txBody>
      </p:sp>
    </p:spTree>
    <p:extLst>
      <p:ext uri="{BB962C8B-B14F-4D97-AF65-F5344CB8AC3E}">
        <p14:creationId xmlns:p14="http://schemas.microsoft.com/office/powerpoint/2010/main" val="4230493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2189" y="361406"/>
            <a:ext cx="9875520" cy="997131"/>
          </a:xfrm>
        </p:spPr>
        <p:txBody>
          <a:bodyPr>
            <a:normAutofit/>
          </a:bodyPr>
          <a:lstStyle/>
          <a:p>
            <a:pPr algn="ctr"/>
            <a:r>
              <a:rPr lang="pt-BR" sz="2200" b="1" u="sng" dirty="0">
                <a:solidFill>
                  <a:srgbClr val="002060"/>
                </a:solidFill>
              </a:rPr>
              <a:t>Evolução da proteção legal de crianças e adolescentes </a:t>
            </a:r>
            <a:endParaRPr lang="pt-BR" sz="2200" dirty="0"/>
          </a:p>
        </p:txBody>
      </p:sp>
      <p:sp>
        <p:nvSpPr>
          <p:cNvPr id="3" name="Retângulo 2"/>
          <p:cNvSpPr/>
          <p:nvPr/>
        </p:nvSpPr>
        <p:spPr>
          <a:xfrm>
            <a:off x="927463" y="953589"/>
            <a:ext cx="10724606" cy="5755422"/>
          </a:xfrm>
          <a:prstGeom prst="rect">
            <a:avLst/>
          </a:prstGeom>
        </p:spPr>
        <p:txBody>
          <a:bodyPr wrap="square">
            <a:spAutoFit/>
          </a:bodyPr>
          <a:lstStyle/>
          <a:p>
            <a:r>
              <a:rPr lang="pt-BR" sz="2300" b="1" dirty="0"/>
              <a:t>BREVE APANHADO HISTÓRICO</a:t>
            </a:r>
          </a:p>
          <a:p>
            <a:pPr algn="just"/>
            <a:r>
              <a:rPr lang="pt-BR" sz="2300" dirty="0"/>
              <a:t>Foram publicadas no Brasil algumas leis esparsas, como o Decreto Lei nº 6.026/1943, que estabelecia sanções aplicáveis a “menores infratores”.</a:t>
            </a:r>
          </a:p>
          <a:p>
            <a:pPr algn="just"/>
            <a:r>
              <a:rPr lang="pt-BR" sz="2300" dirty="0"/>
              <a:t>Em 10/10/1979, passou a vigorar o também denominado CÓDIGO DE MENORES (Lei nº 6.697), promulgado em meio a um período de ditadura, sob o comando do General João Baptista Figueiredo, e versava, principalmente, sobre a assistência, vigilância e proteção a menores de 18 anos de idade, e, excepcionalmente, aos que se encontravam com idade entre 18 e 21 anos.</a:t>
            </a:r>
          </a:p>
          <a:p>
            <a:pPr algn="just"/>
            <a:r>
              <a:rPr lang="pt-BR" sz="2300" b="1" dirty="0"/>
              <a:t>DOUTRINA DA SITUAÇÃO IRREGULAR – Política do Pão e da Palmatória.</a:t>
            </a:r>
          </a:p>
          <a:p>
            <a:pPr algn="just"/>
            <a:r>
              <a:rPr lang="pt-BR" sz="2300" dirty="0"/>
              <a:t>Em 05 de outubro de 1988, após 20 anos de ditadura, foi promulgada a CONSTITUIÇÃO FEDERAL, que ficou conhecida como a </a:t>
            </a:r>
            <a:r>
              <a:rPr lang="pt-BR" sz="2300" i="1" dirty="0"/>
              <a:t>Constituição Cidadã</a:t>
            </a:r>
            <a:r>
              <a:rPr lang="pt-BR" sz="2300" dirty="0"/>
              <a:t>, atribuindo à família, à sociedade e ao Estado responsabilidade solidária na proteção a crianças e adolescentes (art. 227 da CF/88). </a:t>
            </a:r>
          </a:p>
          <a:p>
            <a:pPr algn="just"/>
            <a:r>
              <a:rPr lang="pt-BR" sz="2300" dirty="0"/>
              <a:t>Foi introduzido, em nosso ordenamento jurídico, o princípio da </a:t>
            </a:r>
            <a:r>
              <a:rPr lang="pt-BR" sz="2300" b="1" dirty="0"/>
              <a:t>PROTEÇÃO INTEGRAL. </a:t>
            </a:r>
            <a:r>
              <a:rPr lang="pt-BR" sz="2300" dirty="0"/>
              <a:t>Adotada a</a:t>
            </a:r>
            <a:r>
              <a:rPr lang="pt-BR" sz="2300" b="1" dirty="0"/>
              <a:t> doutrina do SUPERIOR INTERESSE DA CRIANÇA.  </a:t>
            </a:r>
          </a:p>
          <a:p>
            <a:pPr algn="just"/>
            <a:endParaRPr lang="pt-BR" sz="2300" dirty="0"/>
          </a:p>
        </p:txBody>
      </p:sp>
    </p:spTree>
    <p:extLst>
      <p:ext uri="{BB962C8B-B14F-4D97-AF65-F5344CB8AC3E}">
        <p14:creationId xmlns:p14="http://schemas.microsoft.com/office/powerpoint/2010/main" val="3358749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3406" y="383822"/>
            <a:ext cx="9895114" cy="817961"/>
          </a:xfrm>
        </p:spPr>
        <p:txBody>
          <a:bodyPr>
            <a:normAutofit/>
          </a:bodyPr>
          <a:lstStyle/>
          <a:p>
            <a:pPr algn="ctr"/>
            <a:r>
              <a:rPr lang="pt-BR" sz="2200" b="1" u="sng" dirty="0">
                <a:solidFill>
                  <a:srgbClr val="002060"/>
                </a:solidFill>
              </a:rPr>
              <a:t>Lei nº 13.431, de 04 de abril</a:t>
            </a:r>
            <a:endParaRPr lang="pt-BR" sz="2200" dirty="0"/>
          </a:p>
        </p:txBody>
      </p:sp>
      <p:sp>
        <p:nvSpPr>
          <p:cNvPr id="3" name="Espaço Reservado para Conteúdo 2"/>
          <p:cNvSpPr>
            <a:spLocks noGrp="1"/>
          </p:cNvSpPr>
          <p:nvPr>
            <p:ph idx="1"/>
          </p:nvPr>
        </p:nvSpPr>
        <p:spPr>
          <a:xfrm>
            <a:off x="836023" y="1097280"/>
            <a:ext cx="10620103" cy="4574178"/>
          </a:xfrm>
        </p:spPr>
        <p:txBody>
          <a:bodyPr>
            <a:noAutofit/>
          </a:bodyPr>
          <a:lstStyle/>
          <a:p>
            <a:pPr marL="45720" indent="0" algn="just">
              <a:buNone/>
            </a:pPr>
            <a:r>
              <a:rPr lang="pt-BR" b="1" dirty="0">
                <a:solidFill>
                  <a:schemeClr val="tx1"/>
                </a:solidFill>
              </a:rPr>
              <a:t>ESCUTA ESPECIALIZADA–Art. 7º</a:t>
            </a:r>
            <a:r>
              <a:rPr lang="pt-BR" dirty="0">
                <a:solidFill>
                  <a:schemeClr val="tx1"/>
                </a:solidFill>
              </a:rPr>
              <a:t>: escuta realizada por integrantes da Rede de proteção: Assistência Social, educação, saúde, segurança pública.</a:t>
            </a:r>
          </a:p>
          <a:p>
            <a:pPr marL="45720" indent="0" algn="just">
              <a:buNone/>
            </a:pPr>
            <a:r>
              <a:rPr lang="pt-BR" dirty="0">
                <a:solidFill>
                  <a:schemeClr val="tx1"/>
                </a:solidFill>
              </a:rPr>
              <a:t>Proposta de articulação entre os integrantes da Rede de Proteção – criação de fluxos e adoção de Protocolos de atendimento.</a:t>
            </a:r>
          </a:p>
          <a:p>
            <a:pPr marL="45720" indent="0" algn="just">
              <a:buNone/>
            </a:pPr>
            <a:r>
              <a:rPr lang="pt-BR" dirty="0">
                <a:solidFill>
                  <a:schemeClr val="tx1"/>
                </a:solidFill>
              </a:rPr>
              <a:t>Implementação de Centros Integrados. </a:t>
            </a:r>
            <a:r>
              <a:rPr lang="pt-BR" b="1" dirty="0">
                <a:solidFill>
                  <a:schemeClr val="tx1"/>
                </a:solidFill>
              </a:rPr>
              <a:t>Limitado o relato ao estritamente necessário</a:t>
            </a:r>
            <a:r>
              <a:rPr lang="pt-BR" dirty="0">
                <a:solidFill>
                  <a:schemeClr val="tx1"/>
                </a:solidFill>
              </a:rPr>
              <a:t>. </a:t>
            </a:r>
          </a:p>
          <a:p>
            <a:pPr marL="45720" indent="0" algn="just">
              <a:buNone/>
            </a:pPr>
            <a:r>
              <a:rPr lang="pt-BR" dirty="0">
                <a:solidFill>
                  <a:schemeClr val="tx1"/>
                </a:solidFill>
              </a:rPr>
              <a:t>Capacitação e formação continuada das equipes dos CREAS na adoção de um Protocolo de entrevista que não </a:t>
            </a:r>
            <a:r>
              <a:rPr lang="pt-BR" dirty="0" err="1">
                <a:solidFill>
                  <a:schemeClr val="tx1"/>
                </a:solidFill>
              </a:rPr>
              <a:t>revitimize</a:t>
            </a:r>
            <a:r>
              <a:rPr lang="pt-BR" dirty="0">
                <a:solidFill>
                  <a:schemeClr val="tx1"/>
                </a:solidFill>
              </a:rPr>
              <a:t>.</a:t>
            </a:r>
          </a:p>
          <a:p>
            <a:pPr marL="45720" indent="0" algn="just">
              <a:buNone/>
            </a:pPr>
            <a:r>
              <a:rPr lang="pt-BR" dirty="0">
                <a:solidFill>
                  <a:schemeClr val="tx1"/>
                </a:solidFill>
              </a:rPr>
              <a:t>Escola como porta de entrada da Rede na identificação da violência intrafamiliar.</a:t>
            </a:r>
          </a:p>
          <a:p>
            <a:pPr marL="45720" indent="0" algn="just">
              <a:buNone/>
            </a:pPr>
            <a:r>
              <a:rPr lang="pt-BR" b="1" dirty="0">
                <a:solidFill>
                  <a:schemeClr val="tx1"/>
                </a:solidFill>
              </a:rPr>
              <a:t>Segurança Pública</a:t>
            </a:r>
            <a:r>
              <a:rPr lang="pt-BR" dirty="0">
                <a:solidFill>
                  <a:schemeClr val="tx1"/>
                </a:solidFill>
              </a:rPr>
              <a:t>: 1. Capacitação e formação continuada de Delegados e demais policiais civis no atendimento a crianças e adolescentes vítimas de violência, bem como de equipes técnicas multidisciplinares; 2. Necessidade de criação de Delegacias Especializadas. </a:t>
            </a:r>
          </a:p>
          <a:p>
            <a:pPr marL="45720" indent="0" algn="just">
              <a:buNone/>
            </a:pPr>
            <a:r>
              <a:rPr lang="pt-BR" dirty="0">
                <a:solidFill>
                  <a:schemeClr val="tx1"/>
                </a:solidFill>
              </a:rPr>
              <a:t>Qual o papel do Conselho Tutelar? Art. 136 do ECA – identificar e monitorar os casos de violência contra crianças e adolescentes. </a:t>
            </a:r>
          </a:p>
          <a:p>
            <a:endParaRPr lang="pt-BR" dirty="0"/>
          </a:p>
        </p:txBody>
      </p:sp>
    </p:spTree>
    <p:extLst>
      <p:ext uri="{BB962C8B-B14F-4D97-AF65-F5344CB8AC3E}">
        <p14:creationId xmlns:p14="http://schemas.microsoft.com/office/powerpoint/2010/main" val="2103131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104502"/>
            <a:ext cx="9875520" cy="1332412"/>
          </a:xfrm>
        </p:spPr>
        <p:txBody>
          <a:bodyPr>
            <a:normAutofit/>
          </a:bodyPr>
          <a:lstStyle/>
          <a:p>
            <a:pPr algn="ctr"/>
            <a:r>
              <a:rPr lang="pt-BR" sz="2200" b="1" u="sng" dirty="0">
                <a:solidFill>
                  <a:srgbClr val="002060"/>
                </a:solidFill>
              </a:rPr>
              <a:t>Decreto nº 9.603/2018 (publicado em 11/12/2018)</a:t>
            </a:r>
            <a:endParaRPr lang="pt-BR" sz="2200" dirty="0"/>
          </a:p>
        </p:txBody>
      </p:sp>
      <p:sp>
        <p:nvSpPr>
          <p:cNvPr id="3" name="Espaço Reservado para Conteúdo 2"/>
          <p:cNvSpPr>
            <a:spLocks noGrp="1"/>
          </p:cNvSpPr>
          <p:nvPr>
            <p:ph idx="1"/>
          </p:nvPr>
        </p:nvSpPr>
        <p:spPr>
          <a:xfrm>
            <a:off x="574766" y="662152"/>
            <a:ext cx="11025051" cy="5433849"/>
          </a:xfrm>
        </p:spPr>
        <p:txBody>
          <a:bodyPr>
            <a:noAutofit/>
          </a:bodyPr>
          <a:lstStyle/>
          <a:p>
            <a:pPr marL="45720" indent="0">
              <a:buNone/>
            </a:pPr>
            <a:r>
              <a:rPr lang="pt-BR" sz="2100" b="1" dirty="0">
                <a:solidFill>
                  <a:schemeClr val="tx1"/>
                </a:solidFill>
              </a:rPr>
              <a:t>Capítulo I – Disposições preliminares/Seção I – Dos princípios e dos conceitos</a:t>
            </a:r>
          </a:p>
          <a:p>
            <a:pPr marL="45720" indent="0">
              <a:buNone/>
            </a:pPr>
            <a:r>
              <a:rPr lang="pt-BR" sz="2100" dirty="0">
                <a:solidFill>
                  <a:schemeClr val="tx1"/>
                </a:solidFill>
              </a:rPr>
              <a:t>(...)</a:t>
            </a:r>
          </a:p>
          <a:p>
            <a:pPr marL="45720" indent="0">
              <a:buNone/>
            </a:pPr>
            <a:r>
              <a:rPr lang="pt-BR" sz="2100" dirty="0">
                <a:solidFill>
                  <a:schemeClr val="tx1"/>
                </a:solidFill>
              </a:rPr>
              <a:t>Art. 5º Para fins de aplicação deste Decreto, considera-se:</a:t>
            </a:r>
          </a:p>
          <a:p>
            <a:pPr marL="45720" indent="0" algn="just">
              <a:buNone/>
            </a:pPr>
            <a:r>
              <a:rPr lang="pt-BR" sz="2100" dirty="0">
                <a:solidFill>
                  <a:schemeClr val="tx1"/>
                </a:solidFill>
              </a:rPr>
              <a:t>I – violência institucional - aquela praticada por agente público no desempenho de função pública, em instituição de qualquer natureza, por meio de atos comissivos ou omissivos que prejudiquem o atendimento à criança ou adolescente vítima ou testemunha de violência, </a:t>
            </a:r>
          </a:p>
          <a:p>
            <a:pPr marL="45720" indent="0" algn="just">
              <a:buNone/>
            </a:pPr>
            <a:r>
              <a:rPr lang="pt-BR" sz="2100" dirty="0">
                <a:solidFill>
                  <a:schemeClr val="tx1"/>
                </a:solidFill>
              </a:rPr>
              <a:t>(“incluindo-se entre os que praticarem esse tipo de violência, os serventuários do Sistema de Justiça, Juízes e Promotores, delegados, policiais civis e militares”) – Minuta do decreto CONANDA;</a:t>
            </a:r>
          </a:p>
          <a:p>
            <a:pPr marL="45720" indent="0" algn="just">
              <a:buNone/>
            </a:pPr>
            <a:r>
              <a:rPr lang="pt-BR" sz="2100" dirty="0">
                <a:solidFill>
                  <a:schemeClr val="tx1"/>
                </a:solidFill>
              </a:rPr>
              <a:t>II – </a:t>
            </a:r>
            <a:r>
              <a:rPr lang="pt-BR" sz="2100" dirty="0" err="1">
                <a:solidFill>
                  <a:schemeClr val="tx1"/>
                </a:solidFill>
              </a:rPr>
              <a:t>Revitimização</a:t>
            </a:r>
            <a:r>
              <a:rPr lang="pt-BR" sz="2100" dirty="0">
                <a:solidFill>
                  <a:schemeClr val="tx1"/>
                </a:solidFill>
              </a:rPr>
              <a:t> - discurso ou prática institucional que submeta crianças e adolescentes a procedimentos desnecessários, repetitivos, invasivos, que levem as vítimas ou testemunhas a reviver a situação de violência e outras situações que gerem sofrimento, </a:t>
            </a:r>
            <a:r>
              <a:rPr lang="pt-BR" sz="2100" dirty="0" err="1">
                <a:solidFill>
                  <a:schemeClr val="tx1"/>
                </a:solidFill>
              </a:rPr>
              <a:t>estigmatização</a:t>
            </a:r>
            <a:r>
              <a:rPr lang="pt-BR" sz="2100" dirty="0">
                <a:solidFill>
                  <a:schemeClr val="tx1"/>
                </a:solidFill>
              </a:rPr>
              <a:t> ou exposição de sua imagem;</a:t>
            </a:r>
          </a:p>
          <a:p>
            <a:pPr marL="45720" indent="0" algn="just">
              <a:buNone/>
            </a:pPr>
            <a:r>
              <a:rPr lang="pt-BR" sz="2100" dirty="0">
                <a:solidFill>
                  <a:schemeClr val="tx1"/>
                </a:solidFill>
              </a:rPr>
              <a:t>III – acolhimento ou acolhida – posicionamento ético do profissional adotado durante o processo de atendimento da criança, do adolescente e de suas famílias, com o objetivo de identificar as necessidades apresentadas por eles, de maneira a demonstrar cuidado, responsabilização e resolutividade no atendimento; e (...).</a:t>
            </a:r>
          </a:p>
        </p:txBody>
      </p:sp>
    </p:spTree>
    <p:extLst>
      <p:ext uri="{BB962C8B-B14F-4D97-AF65-F5344CB8AC3E}">
        <p14:creationId xmlns:p14="http://schemas.microsoft.com/office/powerpoint/2010/main" val="3293400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30112" y="-357351"/>
            <a:ext cx="9875520" cy="1713712"/>
          </a:xfrm>
        </p:spPr>
        <p:txBody>
          <a:bodyPr>
            <a:normAutofit/>
          </a:bodyPr>
          <a:lstStyle/>
          <a:p>
            <a:pPr algn="ctr"/>
            <a:r>
              <a:rPr lang="pt-BR" sz="2200" b="1" u="sng" dirty="0">
                <a:solidFill>
                  <a:srgbClr val="002060"/>
                </a:solidFill>
              </a:rPr>
              <a:t>Decreto nº 9.603/2018</a:t>
            </a:r>
            <a:endParaRPr lang="pt-BR" sz="2200" dirty="0"/>
          </a:p>
        </p:txBody>
      </p:sp>
      <p:sp>
        <p:nvSpPr>
          <p:cNvPr id="3" name="Espaço Reservado para Conteúdo 2"/>
          <p:cNvSpPr>
            <a:spLocks noGrp="1"/>
          </p:cNvSpPr>
          <p:nvPr>
            <p:ph idx="1"/>
          </p:nvPr>
        </p:nvSpPr>
        <p:spPr>
          <a:xfrm>
            <a:off x="620110" y="536028"/>
            <a:ext cx="10951780" cy="5559971"/>
          </a:xfrm>
        </p:spPr>
        <p:txBody>
          <a:bodyPr>
            <a:noAutofit/>
          </a:bodyPr>
          <a:lstStyle/>
          <a:p>
            <a:pPr marL="45720" indent="0">
              <a:buNone/>
            </a:pPr>
            <a:r>
              <a:rPr lang="pt-BR" sz="2000" b="1" dirty="0">
                <a:solidFill>
                  <a:schemeClr val="tx1"/>
                </a:solidFill>
              </a:rPr>
              <a:t>Capítulo II – Disposições Gerais/Seção I </a:t>
            </a:r>
          </a:p>
          <a:p>
            <a:pPr marL="45720" indent="0" algn="just">
              <a:buNone/>
            </a:pPr>
            <a:r>
              <a:rPr lang="pt-BR" sz="2000" dirty="0">
                <a:solidFill>
                  <a:schemeClr val="tx1"/>
                </a:solidFill>
              </a:rPr>
              <a:t>Art. 7º Os órgãos, os programas, os serviços e os equipamentos das políticas setoriais que integram os eixos de promoção, controle e defesa dos direitos da criança e do adolescente, compõem o sistema de garantia de direitos e são responsáveis pela detecção dos sinais de violência. (...).</a:t>
            </a:r>
          </a:p>
          <a:p>
            <a:pPr marL="45720" indent="0" algn="just">
              <a:buNone/>
            </a:pPr>
            <a:r>
              <a:rPr lang="pt-BR" sz="2000" dirty="0">
                <a:solidFill>
                  <a:schemeClr val="tx1"/>
                </a:solidFill>
              </a:rPr>
              <a:t>Art. 9º Os órgãos, os serviços, os programas e os equipamentos públicos trabalharão de forma integrada e coordenada, garantidos os cuidados necessários e a proteção das crianças e dos adolescentes vítimas ou testemunhas de violência, os quais deverão, no prazo de cento e oitenta dias, contado da data de publicação deste Decreto:</a:t>
            </a:r>
          </a:p>
          <a:p>
            <a:pPr marL="45720" indent="0" algn="just">
              <a:buNone/>
            </a:pPr>
            <a:r>
              <a:rPr lang="pt-BR" sz="2000" dirty="0">
                <a:solidFill>
                  <a:schemeClr val="tx1"/>
                </a:solidFill>
              </a:rPr>
              <a:t>III - criar grupos </a:t>
            </a:r>
            <a:r>
              <a:rPr lang="pt-BR" sz="2000" dirty="0" err="1">
                <a:solidFill>
                  <a:schemeClr val="tx1"/>
                </a:solidFill>
              </a:rPr>
              <a:t>intersetoriais</a:t>
            </a:r>
            <a:r>
              <a:rPr lang="pt-BR" sz="2000" dirty="0">
                <a:solidFill>
                  <a:schemeClr val="tx1"/>
                </a:solidFill>
              </a:rPr>
              <a:t> locais para discussão, acompanhamento e encaminhamento de casos de suspeita ou de confirmação de violência contra crianças e adolescentes.</a:t>
            </a:r>
          </a:p>
          <a:p>
            <a:pPr marL="45720" indent="0">
              <a:buNone/>
            </a:pPr>
            <a:r>
              <a:rPr lang="pt-BR" sz="2000" dirty="0">
                <a:solidFill>
                  <a:schemeClr val="tx1"/>
                </a:solidFill>
              </a:rPr>
              <a:t>§ 1º  O atendimento </a:t>
            </a:r>
            <a:r>
              <a:rPr lang="pt-BR" sz="2000" dirty="0" err="1">
                <a:solidFill>
                  <a:schemeClr val="tx1"/>
                </a:solidFill>
              </a:rPr>
              <a:t>intersetorial</a:t>
            </a:r>
            <a:r>
              <a:rPr lang="pt-BR" sz="2000" dirty="0">
                <a:solidFill>
                  <a:schemeClr val="tx1"/>
                </a:solidFill>
              </a:rPr>
              <a:t> poderá conter os seguintes procedimentos:</a:t>
            </a:r>
          </a:p>
          <a:p>
            <a:pPr marL="45720" indent="0">
              <a:buNone/>
            </a:pPr>
            <a:r>
              <a:rPr lang="pt-BR" sz="2000" dirty="0">
                <a:solidFill>
                  <a:schemeClr val="tx1"/>
                </a:solidFill>
              </a:rPr>
              <a:t>I - acolhimento ou acolhida;</a:t>
            </a:r>
          </a:p>
          <a:p>
            <a:pPr marL="45720" indent="0">
              <a:buNone/>
            </a:pPr>
            <a:r>
              <a:rPr lang="pt-BR" sz="2000" dirty="0">
                <a:solidFill>
                  <a:schemeClr val="tx1"/>
                </a:solidFill>
              </a:rPr>
              <a:t>II - escuta especializada nos órgãos do sistema de proteção;</a:t>
            </a:r>
          </a:p>
          <a:p>
            <a:pPr marL="45720" indent="0">
              <a:buNone/>
            </a:pPr>
            <a:r>
              <a:rPr lang="pt-BR" sz="2000" dirty="0">
                <a:solidFill>
                  <a:schemeClr val="tx1"/>
                </a:solidFill>
              </a:rPr>
              <a:t>III - atendimento da rede de saúde e da rede de assistência social;</a:t>
            </a:r>
          </a:p>
          <a:p>
            <a:pPr marL="45720" indent="0">
              <a:buNone/>
            </a:pPr>
            <a:r>
              <a:rPr lang="pt-BR" sz="2000" dirty="0">
                <a:solidFill>
                  <a:schemeClr val="tx1"/>
                </a:solidFill>
              </a:rPr>
              <a:t>IV - comunicação ao Conselho Tutelar;</a:t>
            </a:r>
          </a:p>
          <a:p>
            <a:pPr marL="45720" indent="0">
              <a:buNone/>
            </a:pPr>
            <a:r>
              <a:rPr lang="pt-BR" sz="2000" dirty="0">
                <a:solidFill>
                  <a:schemeClr val="tx1"/>
                </a:solidFill>
              </a:rPr>
              <a:t>V - comunicação à autoridade policial;</a:t>
            </a:r>
          </a:p>
          <a:p>
            <a:pPr marL="45720" indent="0" algn="just">
              <a:buNone/>
            </a:pPr>
            <a:endParaRPr lang="pt-BR" sz="1600" dirty="0">
              <a:solidFill>
                <a:schemeClr val="tx1"/>
              </a:solidFill>
            </a:endParaRPr>
          </a:p>
        </p:txBody>
      </p:sp>
    </p:spTree>
    <p:extLst>
      <p:ext uri="{BB962C8B-B14F-4D97-AF65-F5344CB8AC3E}">
        <p14:creationId xmlns:p14="http://schemas.microsoft.com/office/powerpoint/2010/main" val="3348316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0"/>
            <a:ext cx="9875520" cy="1214846"/>
          </a:xfrm>
        </p:spPr>
        <p:txBody>
          <a:bodyPr>
            <a:normAutofit/>
          </a:bodyPr>
          <a:lstStyle/>
          <a:p>
            <a:pPr algn="ctr"/>
            <a:r>
              <a:rPr lang="pt-BR" sz="2200" b="1" u="sng" dirty="0">
                <a:solidFill>
                  <a:srgbClr val="002060"/>
                </a:solidFill>
              </a:rPr>
              <a:t>Decreto nº 9.603/2018</a:t>
            </a:r>
            <a:endParaRPr lang="pt-BR" sz="2200" dirty="0"/>
          </a:p>
        </p:txBody>
      </p:sp>
      <p:sp>
        <p:nvSpPr>
          <p:cNvPr id="3" name="Espaço Reservado para Conteúdo 2"/>
          <p:cNvSpPr>
            <a:spLocks noGrp="1"/>
          </p:cNvSpPr>
          <p:nvPr>
            <p:ph idx="1"/>
          </p:nvPr>
        </p:nvSpPr>
        <p:spPr>
          <a:xfrm>
            <a:off x="666205" y="1027290"/>
            <a:ext cx="10816045" cy="4807454"/>
          </a:xfrm>
        </p:spPr>
        <p:txBody>
          <a:bodyPr>
            <a:noAutofit/>
          </a:bodyPr>
          <a:lstStyle/>
          <a:p>
            <a:pPr marL="45720" indent="0">
              <a:buNone/>
            </a:pPr>
            <a:r>
              <a:rPr lang="pt-BR" sz="2400" dirty="0">
                <a:solidFill>
                  <a:schemeClr val="tx1"/>
                </a:solidFill>
              </a:rPr>
              <a:t>VI - comunicação ao Ministério Público; </a:t>
            </a:r>
          </a:p>
          <a:p>
            <a:pPr marL="45720" indent="0">
              <a:buNone/>
            </a:pPr>
            <a:r>
              <a:rPr lang="pt-BR" dirty="0">
                <a:solidFill>
                  <a:schemeClr val="tx1"/>
                </a:solidFill>
              </a:rPr>
              <a:t>VII - depoimento especial perante autoridade policial ou judiciária; e</a:t>
            </a:r>
          </a:p>
          <a:p>
            <a:pPr marL="45720" indent="0">
              <a:buNone/>
            </a:pPr>
            <a:r>
              <a:rPr lang="pt-BR" dirty="0">
                <a:solidFill>
                  <a:schemeClr val="tx1"/>
                </a:solidFill>
              </a:rPr>
              <a:t>VIII - aplicação de medida de proteção pelo Conselho Tutelar, caso necessário.</a:t>
            </a:r>
          </a:p>
          <a:p>
            <a:pPr marL="45720" indent="0" algn="just">
              <a:buNone/>
            </a:pPr>
            <a:r>
              <a:rPr lang="pt-BR" dirty="0">
                <a:solidFill>
                  <a:schemeClr val="tx1"/>
                </a:solidFill>
              </a:rPr>
              <a:t>Art. 10 A atenção à saúde das crianças e dos adolescentes em situação de violência será realizada por equipe multiprofissional do Sistema Único de Saúde - SUS, nos diversos níveis de atenção, englobado o acolhimento, o atendimento, o tratamento especializado, a notificação e o seguimento da rede.</a:t>
            </a:r>
          </a:p>
          <a:p>
            <a:pPr marL="45720" indent="0" algn="just">
              <a:buNone/>
            </a:pPr>
            <a:r>
              <a:rPr lang="pt-BR" dirty="0">
                <a:solidFill>
                  <a:schemeClr val="tx1"/>
                </a:solidFill>
              </a:rPr>
              <a:t>Parágrafo único.  Nos casos de violência sexual, o atendimento deverá incluir exames, medidas profiláticas contra infecções sexualmente transmissíveis, anticoncepção de emergência, orientações, quando houver necessidade, além da coleta, da identificação, da descrição e da guarda de vestígios.</a:t>
            </a:r>
          </a:p>
          <a:p>
            <a:pPr marL="45720" indent="0" algn="just">
              <a:buNone/>
            </a:pPr>
            <a:r>
              <a:rPr lang="pt-BR" dirty="0">
                <a:solidFill>
                  <a:schemeClr val="tx1"/>
                </a:solidFill>
              </a:rPr>
              <a:t>(orientações quando houver necessidade de interrupção da gestação para os casos previstos em lei, além da coleta, identificação, descrição e guarda dos vestígios) – minuta anterior CONANDA.</a:t>
            </a:r>
          </a:p>
        </p:txBody>
      </p:sp>
    </p:spTree>
    <p:extLst>
      <p:ext uri="{BB962C8B-B14F-4D97-AF65-F5344CB8AC3E}">
        <p14:creationId xmlns:p14="http://schemas.microsoft.com/office/powerpoint/2010/main" val="2773504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325821"/>
            <a:ext cx="9875520" cy="1710485"/>
          </a:xfrm>
        </p:spPr>
        <p:txBody>
          <a:bodyPr>
            <a:normAutofit/>
          </a:bodyPr>
          <a:lstStyle/>
          <a:p>
            <a:pPr algn="ctr"/>
            <a:r>
              <a:rPr lang="pt-BR" sz="2200" b="1" u="sng" dirty="0">
                <a:solidFill>
                  <a:srgbClr val="002060"/>
                </a:solidFill>
              </a:rPr>
              <a:t>Decreto nº 9.603/2018</a:t>
            </a:r>
            <a:endParaRPr lang="pt-BR" sz="2200" dirty="0"/>
          </a:p>
        </p:txBody>
      </p:sp>
      <p:sp>
        <p:nvSpPr>
          <p:cNvPr id="3" name="Espaço Reservado para Conteúdo 2"/>
          <p:cNvSpPr>
            <a:spLocks noGrp="1"/>
          </p:cNvSpPr>
          <p:nvPr>
            <p:ph idx="1"/>
          </p:nvPr>
        </p:nvSpPr>
        <p:spPr>
          <a:xfrm>
            <a:off x="620110" y="683172"/>
            <a:ext cx="11007445" cy="5412829"/>
          </a:xfrm>
        </p:spPr>
        <p:txBody>
          <a:bodyPr>
            <a:noAutofit/>
          </a:bodyPr>
          <a:lstStyle/>
          <a:p>
            <a:pPr marL="45720" indent="0" algn="just">
              <a:buNone/>
            </a:pPr>
            <a:r>
              <a:rPr lang="pt-BR" sz="2050" b="1" dirty="0">
                <a:solidFill>
                  <a:schemeClr val="tx1"/>
                </a:solidFill>
              </a:rPr>
              <a:t>Seção II – Da Escuta especializada</a:t>
            </a:r>
          </a:p>
          <a:p>
            <a:pPr marL="45720" indent="0" algn="just">
              <a:buNone/>
            </a:pPr>
            <a:r>
              <a:rPr lang="pt-BR" sz="2050" dirty="0">
                <a:solidFill>
                  <a:schemeClr val="tx1"/>
                </a:solidFill>
              </a:rPr>
              <a:t>Art. 19.  A escuta especializada é o procedimento realizado pelos órgãos da rede de proteção nos campos da educação, da saúde, da assistência social, da segurança pública e dos direitos humanos, com o objetivo de assegurar o acompanhamento da vítima ou da testemunha de violência, para a superação das consequências da violação sofrida, limitado ao estritamente necessário para o cumprimento da finalidade de proteção social e de provimento de cuidados.</a:t>
            </a:r>
          </a:p>
          <a:p>
            <a:pPr marL="45720" indent="0" algn="just">
              <a:buNone/>
            </a:pPr>
            <a:r>
              <a:rPr lang="pt-BR" sz="2050" dirty="0">
                <a:solidFill>
                  <a:schemeClr val="tx1"/>
                </a:solidFill>
              </a:rPr>
              <a:t>§ 1º  A criança ou o adolescente deve ser informado em linguagem compatível com o seu desenvolvimento acerca dos procedimentos formais pelos quais terá que passar e sobre a existência de serviços específicos da rede de proteção, de acordo com as demandas de cada situação.</a:t>
            </a:r>
          </a:p>
          <a:p>
            <a:pPr marL="45720" indent="0" algn="just">
              <a:buNone/>
            </a:pPr>
            <a:r>
              <a:rPr lang="pt-BR" sz="2050" dirty="0">
                <a:solidFill>
                  <a:schemeClr val="tx1"/>
                </a:solidFill>
              </a:rPr>
              <a:t>§ 2º  A busca de informações para o acompanhamento da criança e do adolescente deverá ser priorizada com os profissionais envolvidos no atendimento, com seus familiares ou acompanhantes.</a:t>
            </a:r>
          </a:p>
          <a:p>
            <a:pPr marL="45720" indent="0" algn="just">
              <a:buNone/>
            </a:pPr>
            <a:r>
              <a:rPr lang="pt-BR" sz="2050" dirty="0">
                <a:solidFill>
                  <a:schemeClr val="tx1"/>
                </a:solidFill>
              </a:rPr>
              <a:t>§ 3º  O profissional envolvido no atendimento primará pela liberdade de expressão da criança ou do adolescente e sua família e evitará questionamentos que fujam aos objetivos da escuta especializada.</a:t>
            </a:r>
          </a:p>
          <a:p>
            <a:pPr marL="45720" indent="0" algn="just">
              <a:buNone/>
            </a:pPr>
            <a:r>
              <a:rPr lang="pt-BR" sz="2050" dirty="0">
                <a:solidFill>
                  <a:schemeClr val="tx1"/>
                </a:solidFill>
              </a:rPr>
              <a:t>§ 4º  </a:t>
            </a:r>
            <a:r>
              <a:rPr lang="pt-BR" sz="2050" b="1" dirty="0">
                <a:solidFill>
                  <a:schemeClr val="tx1"/>
                </a:solidFill>
              </a:rPr>
              <a:t>A escuta especializada não tem o escopo de produzir prova para o processo de investigação e de responsabilização, e fica limitada estritamente ao necessário para o cumprimento de sua finalidade de proteção social e de provimento de cuidados. </a:t>
            </a:r>
          </a:p>
          <a:p>
            <a:pPr marL="45720" indent="0">
              <a:buNone/>
            </a:pPr>
            <a:endParaRPr lang="pt-BR" sz="2100" b="1" dirty="0">
              <a:solidFill>
                <a:schemeClr val="tx1"/>
              </a:solidFill>
            </a:endParaRPr>
          </a:p>
        </p:txBody>
      </p:sp>
    </p:spTree>
    <p:extLst>
      <p:ext uri="{BB962C8B-B14F-4D97-AF65-F5344CB8AC3E}">
        <p14:creationId xmlns:p14="http://schemas.microsoft.com/office/powerpoint/2010/main" val="1808918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1"/>
            <a:ext cx="9875520" cy="1123406"/>
          </a:xfrm>
        </p:spPr>
        <p:txBody>
          <a:bodyPr>
            <a:normAutofit/>
          </a:bodyPr>
          <a:lstStyle/>
          <a:p>
            <a:pPr algn="ctr"/>
            <a:r>
              <a:rPr lang="pt-BR" sz="2200" b="1" u="sng" dirty="0">
                <a:solidFill>
                  <a:srgbClr val="002060"/>
                </a:solidFill>
              </a:rPr>
              <a:t>Decreto nº 9.603/2018</a:t>
            </a:r>
            <a:endParaRPr lang="pt-BR" sz="2200" dirty="0"/>
          </a:p>
        </p:txBody>
      </p:sp>
      <p:sp>
        <p:nvSpPr>
          <p:cNvPr id="3" name="Espaço Reservado para Conteúdo 2"/>
          <p:cNvSpPr>
            <a:spLocks noGrp="1"/>
          </p:cNvSpPr>
          <p:nvPr>
            <p:ph idx="1"/>
          </p:nvPr>
        </p:nvSpPr>
        <p:spPr>
          <a:xfrm>
            <a:off x="757646" y="679269"/>
            <a:ext cx="10768310" cy="5337710"/>
          </a:xfrm>
        </p:spPr>
        <p:txBody>
          <a:bodyPr>
            <a:noAutofit/>
          </a:bodyPr>
          <a:lstStyle/>
          <a:p>
            <a:pPr marL="45720" indent="0" algn="just">
              <a:buNone/>
            </a:pPr>
            <a:r>
              <a:rPr lang="pt-BR" sz="2300" dirty="0">
                <a:solidFill>
                  <a:schemeClr val="tx1"/>
                </a:solidFill>
              </a:rPr>
              <a:t>Art. 20 A escuta especializada será realizada por profissional capacitado conforme o disposto no art. 27.</a:t>
            </a:r>
          </a:p>
          <a:p>
            <a:pPr marL="45720" indent="0" algn="just">
              <a:buNone/>
            </a:pPr>
            <a:r>
              <a:rPr lang="pt-BR" sz="2300" b="1" dirty="0">
                <a:solidFill>
                  <a:schemeClr val="tx1"/>
                </a:solidFill>
              </a:rPr>
              <a:t>“A escuta será realizada por profissional de nível superior capacitado para o cumprimento de sua finalidade” – redação anterior Minuta CONANDA (não vigente)</a:t>
            </a:r>
          </a:p>
          <a:p>
            <a:pPr marL="45720" indent="0" algn="just">
              <a:buNone/>
            </a:pPr>
            <a:r>
              <a:rPr lang="pt-BR" sz="2300" b="1" dirty="0">
                <a:solidFill>
                  <a:schemeClr val="tx1"/>
                </a:solidFill>
              </a:rPr>
              <a:t>Seção III Do Depoimento especial</a:t>
            </a:r>
          </a:p>
          <a:p>
            <a:pPr marL="45720" indent="0" algn="just">
              <a:buNone/>
            </a:pPr>
            <a:r>
              <a:rPr lang="pt-BR" sz="2300" dirty="0">
                <a:solidFill>
                  <a:schemeClr val="tx1"/>
                </a:solidFill>
              </a:rPr>
              <a:t>Art. 22.  O depoimento especial é o procedimento de oitiva de criança ou adolescente vítima ou testemunha de violência perante autoridade policial ou judiciária com a finalidade de produção de provas.</a:t>
            </a:r>
          </a:p>
          <a:p>
            <a:pPr marL="45720" indent="0" algn="just">
              <a:buNone/>
            </a:pPr>
            <a:r>
              <a:rPr lang="pt-BR" sz="2300" dirty="0">
                <a:solidFill>
                  <a:schemeClr val="tx1"/>
                </a:solidFill>
              </a:rPr>
              <a:t>§ 1º  O depoimento especial deverá primar pela não </a:t>
            </a:r>
            <a:r>
              <a:rPr lang="pt-BR" sz="2300" dirty="0" err="1">
                <a:solidFill>
                  <a:schemeClr val="tx1"/>
                </a:solidFill>
              </a:rPr>
              <a:t>revitimização</a:t>
            </a:r>
            <a:r>
              <a:rPr lang="pt-BR" sz="2300" dirty="0">
                <a:solidFill>
                  <a:schemeClr val="tx1"/>
                </a:solidFill>
              </a:rPr>
              <a:t> e pelos limites etários e psicológicos de desenvolvimento da criança ou do adolescente. </a:t>
            </a:r>
          </a:p>
          <a:p>
            <a:pPr marL="45720" indent="0" algn="just">
              <a:buNone/>
            </a:pPr>
            <a:r>
              <a:rPr lang="pt-BR" sz="2300" dirty="0">
                <a:solidFill>
                  <a:schemeClr val="tx1"/>
                </a:solidFill>
              </a:rPr>
              <a:t>§ 2º  A autoridade policial ou judiciária deverá avaliar se é indispensável a oitiva da criança ou do adolescente, consideradas as demais provas existentes, de forma a preservar sua saúde física e mental e seu desenvolvimento moral, intelectual e social.</a:t>
            </a:r>
          </a:p>
          <a:p>
            <a:pPr marL="45720" indent="0" algn="just">
              <a:buNone/>
            </a:pPr>
            <a:r>
              <a:rPr lang="pt-BR" sz="2300" dirty="0">
                <a:solidFill>
                  <a:schemeClr val="tx1"/>
                </a:solidFill>
              </a:rPr>
              <a:t>§ 3º  A criança ou o adolescente serão respeitados em sua iniciativa de não falar sobre a violência sofrida.</a:t>
            </a:r>
          </a:p>
        </p:txBody>
      </p:sp>
    </p:spTree>
    <p:extLst>
      <p:ext uri="{BB962C8B-B14F-4D97-AF65-F5344CB8AC3E}">
        <p14:creationId xmlns:p14="http://schemas.microsoft.com/office/powerpoint/2010/main" val="2710656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588579"/>
            <a:ext cx="9875520" cy="2260249"/>
          </a:xfrm>
        </p:spPr>
        <p:txBody>
          <a:bodyPr>
            <a:normAutofit/>
          </a:bodyPr>
          <a:lstStyle/>
          <a:p>
            <a:pPr algn="ctr"/>
            <a:r>
              <a:rPr lang="pt-BR" sz="2200" b="1" u="sng" dirty="0">
                <a:solidFill>
                  <a:srgbClr val="002060"/>
                </a:solidFill>
              </a:rPr>
              <a:t>Decreto nº 9.603/2018</a:t>
            </a:r>
            <a:endParaRPr lang="pt-BR" sz="2200" dirty="0"/>
          </a:p>
        </p:txBody>
      </p:sp>
      <p:sp>
        <p:nvSpPr>
          <p:cNvPr id="3" name="Espaço Reservado para Conteúdo 2"/>
          <p:cNvSpPr>
            <a:spLocks noGrp="1"/>
          </p:cNvSpPr>
          <p:nvPr>
            <p:ph idx="1"/>
          </p:nvPr>
        </p:nvSpPr>
        <p:spPr>
          <a:xfrm>
            <a:off x="796834" y="756745"/>
            <a:ext cx="10633166" cy="5339255"/>
          </a:xfrm>
        </p:spPr>
        <p:txBody>
          <a:bodyPr>
            <a:noAutofit/>
          </a:bodyPr>
          <a:lstStyle/>
          <a:p>
            <a:pPr marL="274320" lvl="1" indent="0" algn="just">
              <a:buNone/>
            </a:pPr>
            <a:r>
              <a:rPr lang="pt-BR" sz="2300" dirty="0">
                <a:solidFill>
                  <a:schemeClr val="tx1"/>
                </a:solidFill>
              </a:rPr>
              <a:t>Art. 23.  O depoimento especial deverá ser gravado com equipamento que assegure a qualidade audiovisual. </a:t>
            </a:r>
          </a:p>
          <a:p>
            <a:pPr marL="45720" indent="0" algn="just">
              <a:buNone/>
            </a:pPr>
            <a:r>
              <a:rPr lang="pt-BR" sz="2300" dirty="0">
                <a:solidFill>
                  <a:schemeClr val="tx1"/>
                </a:solidFill>
              </a:rPr>
              <a:t>Parágrafo único.  A sala de depoimento especial será reservada, silenciosa, com decoração acolhedora e simples, para evitar distrações.</a:t>
            </a:r>
          </a:p>
          <a:p>
            <a:pPr marL="45720" indent="0" algn="just">
              <a:buNone/>
            </a:pPr>
            <a:r>
              <a:rPr lang="pt-BR" sz="2300" dirty="0">
                <a:solidFill>
                  <a:schemeClr val="tx1"/>
                </a:solidFill>
              </a:rPr>
              <a:t>Art. 25  O depoimento especial será regido por protocolo de oitiva. </a:t>
            </a:r>
            <a:endParaRPr lang="pt-BR" sz="2300" b="1" dirty="0">
              <a:solidFill>
                <a:schemeClr val="tx1"/>
              </a:solidFill>
            </a:endParaRPr>
          </a:p>
          <a:p>
            <a:pPr marL="45720" indent="0" algn="just">
              <a:buNone/>
            </a:pPr>
            <a:r>
              <a:rPr lang="pt-BR" sz="2300" b="1" dirty="0">
                <a:solidFill>
                  <a:schemeClr val="tx1"/>
                </a:solidFill>
              </a:rPr>
              <a:t>Seção IV – Da capacitação dos profissionais do sistema de garantia de direitos</a:t>
            </a:r>
          </a:p>
          <a:p>
            <a:pPr marL="45720" indent="0" algn="just">
              <a:buNone/>
            </a:pPr>
            <a:r>
              <a:rPr lang="pt-BR" sz="2300" dirty="0">
                <a:solidFill>
                  <a:schemeClr val="tx1"/>
                </a:solidFill>
              </a:rPr>
              <a:t>Art. 27.  Os profissionais do sistema de garantia de direitos da criança e do adolescente vítima ou testemunha de violência participarão de cursos de capacitação para o desempenho adequado das funções previstas neste Decreto, respeitada a disponibilidade orçamentária e financeira dos órgãos envolvidos. </a:t>
            </a:r>
          </a:p>
          <a:p>
            <a:pPr marL="45720" indent="0" algn="just">
              <a:buNone/>
            </a:pPr>
            <a:r>
              <a:rPr lang="pt-BR" sz="2300" dirty="0">
                <a:solidFill>
                  <a:schemeClr val="tx1"/>
                </a:solidFill>
              </a:rPr>
              <a:t>(...)</a:t>
            </a:r>
          </a:p>
          <a:p>
            <a:pPr marL="45720" indent="0" algn="just">
              <a:buNone/>
            </a:pPr>
            <a:r>
              <a:rPr lang="pt-BR" sz="2300" dirty="0">
                <a:solidFill>
                  <a:schemeClr val="tx1"/>
                </a:solidFill>
              </a:rPr>
              <a:t>* Redação anterior na Minuta CONANDA: Art. 35 Os dispositivos normativos deste decreto aplicam-se às vítimas ou testemunhas entre 18 (dezoito) e 21 (vinte e um) anos, conforme o art. 3º, parágrafo único, da lei nº 13.431/2017.</a:t>
            </a:r>
          </a:p>
          <a:p>
            <a:pPr marL="45720" indent="0">
              <a:buNone/>
            </a:pPr>
            <a:endParaRPr lang="pt-BR" sz="2300" dirty="0"/>
          </a:p>
        </p:txBody>
      </p:sp>
    </p:spTree>
    <p:extLst>
      <p:ext uri="{BB962C8B-B14F-4D97-AF65-F5344CB8AC3E}">
        <p14:creationId xmlns:p14="http://schemas.microsoft.com/office/powerpoint/2010/main" val="2443690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104503"/>
            <a:ext cx="9875520" cy="1512890"/>
          </a:xfrm>
        </p:spPr>
        <p:txBody>
          <a:bodyPr>
            <a:normAutofit/>
          </a:bodyPr>
          <a:lstStyle/>
          <a:p>
            <a:pPr algn="ctr"/>
            <a:r>
              <a:rPr lang="pt-BR" sz="2000" b="1" dirty="0">
                <a:solidFill>
                  <a:schemeClr val="accent2">
                    <a:lumMod val="75000"/>
                  </a:schemeClr>
                </a:solidFill>
              </a:rPr>
              <a:t>DECRETO nº 9.603, de 10/12/2018 (publicado em 11/12/2018).</a:t>
            </a:r>
          </a:p>
        </p:txBody>
      </p:sp>
      <p:sp>
        <p:nvSpPr>
          <p:cNvPr id="3" name="Espaço Reservado para Conteúdo 2"/>
          <p:cNvSpPr>
            <a:spLocks noGrp="1"/>
          </p:cNvSpPr>
          <p:nvPr>
            <p:ph idx="1"/>
          </p:nvPr>
        </p:nvSpPr>
        <p:spPr>
          <a:xfrm>
            <a:off x="477078" y="783582"/>
            <a:ext cx="11264347" cy="5723236"/>
          </a:xfrm>
        </p:spPr>
        <p:txBody>
          <a:bodyPr>
            <a:noAutofit/>
          </a:bodyPr>
          <a:lstStyle/>
          <a:p>
            <a:pPr marL="45720" indent="0" algn="just">
              <a:buNone/>
            </a:pPr>
            <a:r>
              <a:rPr lang="pt-BR" sz="1800" dirty="0">
                <a:solidFill>
                  <a:schemeClr val="tx1"/>
                </a:solidFill>
              </a:rPr>
              <a:t>Art. 26.  O depoimento especial deverá ser conduzido por autoridades capacitadas, observado o disposto no art. 27, e realizado em ambiente adequado ao desenvolvimento da criança ou do adolescente. </a:t>
            </a:r>
          </a:p>
          <a:p>
            <a:pPr marL="45720" indent="0" algn="just">
              <a:buNone/>
            </a:pPr>
            <a:r>
              <a:rPr lang="pt-BR" sz="1800" dirty="0">
                <a:solidFill>
                  <a:schemeClr val="tx1"/>
                </a:solidFill>
              </a:rPr>
              <a:t>§ 1º  A condução do depoimento especial observará o seguinte:</a:t>
            </a:r>
          </a:p>
          <a:p>
            <a:pPr marL="45720" indent="0" algn="just">
              <a:buNone/>
            </a:pPr>
            <a:r>
              <a:rPr lang="pt-BR" sz="1800" dirty="0">
                <a:solidFill>
                  <a:schemeClr val="tx1"/>
                </a:solidFill>
              </a:rPr>
              <a:t>I - os repasses de informações ou os questionamentos que possam induzir o relato da criança ou do adolescente deverão ser evitados em qualquer fase da oitiva; </a:t>
            </a:r>
          </a:p>
          <a:p>
            <a:pPr marL="45720" indent="0" algn="just">
              <a:buNone/>
            </a:pPr>
            <a:r>
              <a:rPr lang="pt-BR" sz="1800" dirty="0">
                <a:solidFill>
                  <a:schemeClr val="tx1"/>
                </a:solidFill>
              </a:rPr>
              <a:t>II - os questionamentos que atentem contra a dignidade da criança ou do adolescente ou, ainda, que possam ser considerados violência institucional deverão ser evitados;</a:t>
            </a:r>
          </a:p>
          <a:p>
            <a:pPr marL="45720" indent="0" algn="just">
              <a:buNone/>
            </a:pPr>
            <a:r>
              <a:rPr lang="pt-BR" sz="1800" dirty="0">
                <a:solidFill>
                  <a:schemeClr val="tx1"/>
                </a:solidFill>
              </a:rPr>
              <a:t>III - o profissional responsável conduzirá livremente a oitiva sem interrupções, </a:t>
            </a:r>
            <a:r>
              <a:rPr lang="pt-BR" sz="1800" u="sng" dirty="0">
                <a:solidFill>
                  <a:schemeClr val="tx1"/>
                </a:solidFill>
              </a:rPr>
              <a:t>garantida a sua autonomia profissional e respeitados os códigos de ética e as normas profissionais; </a:t>
            </a:r>
            <a:r>
              <a:rPr lang="pt-BR" sz="1800" dirty="0">
                <a:solidFill>
                  <a:schemeClr val="tx1"/>
                </a:solidFill>
              </a:rPr>
              <a:t>(grifos nossos)</a:t>
            </a:r>
            <a:endParaRPr lang="pt-BR" sz="1800" u="sng" dirty="0">
              <a:solidFill>
                <a:schemeClr val="tx1"/>
              </a:solidFill>
            </a:endParaRPr>
          </a:p>
          <a:p>
            <a:pPr marL="45720" indent="0" algn="just">
              <a:buNone/>
            </a:pPr>
            <a:r>
              <a:rPr lang="pt-BR" sz="1800" dirty="0">
                <a:solidFill>
                  <a:schemeClr val="tx1"/>
                </a:solidFill>
              </a:rPr>
              <a:t>IV - as perguntas demandadas pelos componentes da sala de observação serão realizadas após a conclusão da oitiva;</a:t>
            </a:r>
          </a:p>
          <a:p>
            <a:pPr marL="45720" indent="0" algn="just">
              <a:buNone/>
            </a:pPr>
            <a:r>
              <a:rPr lang="pt-BR" sz="1800" dirty="0">
                <a:solidFill>
                  <a:schemeClr val="tx1"/>
                </a:solidFill>
              </a:rPr>
              <a:t>V - as questões provenientes da sala de observação poderão ser adaptadas à linguagem da criança ou do adolescente e ao nível de seu desenvolvimento cognitivo e emocional, de acordo com o seu interesse superior; e</a:t>
            </a:r>
          </a:p>
          <a:p>
            <a:pPr marL="45720" indent="0" algn="just">
              <a:buNone/>
            </a:pPr>
            <a:r>
              <a:rPr lang="pt-BR" sz="1800" dirty="0">
                <a:solidFill>
                  <a:schemeClr val="tx1"/>
                </a:solidFill>
              </a:rPr>
              <a:t>VI - durante a oitiva, deverão ser respeitadas as pausas prolongadas, os silêncios e os tempos de que a criança ou o adolescente necessitarem.</a:t>
            </a:r>
          </a:p>
          <a:p>
            <a:pPr marL="45720" indent="0" algn="just">
              <a:buNone/>
            </a:pPr>
            <a:r>
              <a:rPr lang="pt-BR" sz="1800" dirty="0">
                <a:solidFill>
                  <a:schemeClr val="tx1"/>
                </a:solidFill>
              </a:rPr>
              <a:t>(...)</a:t>
            </a:r>
          </a:p>
          <a:p>
            <a:endParaRPr lang="pt-BR" sz="1800" dirty="0"/>
          </a:p>
        </p:txBody>
      </p:sp>
    </p:spTree>
    <p:extLst>
      <p:ext uri="{BB962C8B-B14F-4D97-AF65-F5344CB8AC3E}">
        <p14:creationId xmlns:p14="http://schemas.microsoft.com/office/powerpoint/2010/main" val="3473358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F9476A7-1DDE-A4CD-4E5D-F9C1B4681A95}"/>
              </a:ext>
            </a:extLst>
          </p:cNvPr>
          <p:cNvSpPr>
            <a:spLocks noGrp="1"/>
          </p:cNvSpPr>
          <p:nvPr>
            <p:ph type="title"/>
          </p:nvPr>
        </p:nvSpPr>
        <p:spPr>
          <a:xfrm>
            <a:off x="1143000" y="278296"/>
            <a:ext cx="9875520" cy="927653"/>
          </a:xfrm>
        </p:spPr>
        <p:txBody>
          <a:bodyPr>
            <a:normAutofit/>
          </a:bodyPr>
          <a:lstStyle/>
          <a:p>
            <a:r>
              <a:rPr lang="pt-BR" sz="2400" dirty="0"/>
              <a:t>                         </a:t>
            </a:r>
            <a:r>
              <a:rPr lang="pt-BR" sz="2500" dirty="0">
                <a:solidFill>
                  <a:schemeClr val="accent2"/>
                </a:solidFill>
              </a:rPr>
              <a:t>Protocolo Brasileiro de Entrevista Forense (PBEF)</a:t>
            </a:r>
          </a:p>
        </p:txBody>
      </p:sp>
      <p:sp>
        <p:nvSpPr>
          <p:cNvPr id="4" name="CaixaDeTexto 3">
            <a:extLst>
              <a:ext uri="{FF2B5EF4-FFF2-40B4-BE49-F238E27FC236}">
                <a16:creationId xmlns="" xmlns:a16="http://schemas.microsoft.com/office/drawing/2014/main" id="{F23BEF93-331F-D781-22CC-0AAD7052C977}"/>
              </a:ext>
            </a:extLst>
          </p:cNvPr>
          <p:cNvSpPr txBox="1"/>
          <p:nvPr/>
        </p:nvSpPr>
        <p:spPr>
          <a:xfrm>
            <a:off x="278296" y="887896"/>
            <a:ext cx="11251095" cy="7663636"/>
          </a:xfrm>
          <a:prstGeom prst="rect">
            <a:avLst/>
          </a:prstGeom>
          <a:noFill/>
        </p:spPr>
        <p:txBody>
          <a:bodyPr wrap="square">
            <a:spAutoFit/>
          </a:bodyPr>
          <a:lstStyle/>
          <a:p>
            <a:pPr algn="just"/>
            <a:r>
              <a:rPr lang="pt-BR" sz="2400" b="1" dirty="0">
                <a:solidFill>
                  <a:srgbClr val="002060"/>
                </a:solidFill>
              </a:rPr>
              <a:t>Desenvolvido em parceria – </a:t>
            </a:r>
            <a:r>
              <a:rPr lang="pt-BR" sz="2400" b="1" dirty="0" err="1">
                <a:solidFill>
                  <a:srgbClr val="002060"/>
                </a:solidFill>
              </a:rPr>
              <a:t>Childhood</a:t>
            </a:r>
            <a:r>
              <a:rPr lang="pt-BR" sz="2400" b="1" dirty="0">
                <a:solidFill>
                  <a:srgbClr val="002060"/>
                </a:solidFill>
              </a:rPr>
              <a:t>, NCAC, UNICEF e Conselho Nacional de Justiça. Uma adaptação do Protocolo NCAC (</a:t>
            </a:r>
            <a:r>
              <a:rPr lang="pt-BR" sz="2400" b="1" dirty="0" err="1">
                <a:solidFill>
                  <a:srgbClr val="002060"/>
                </a:solidFill>
              </a:rPr>
              <a:t>National</a:t>
            </a:r>
            <a:r>
              <a:rPr lang="pt-BR" sz="2400" b="1" dirty="0">
                <a:solidFill>
                  <a:srgbClr val="002060"/>
                </a:solidFill>
              </a:rPr>
              <a:t> </a:t>
            </a:r>
            <a:r>
              <a:rPr lang="pt-BR" sz="2400" b="1" dirty="0" err="1">
                <a:solidFill>
                  <a:srgbClr val="002060"/>
                </a:solidFill>
              </a:rPr>
              <a:t>Children’s</a:t>
            </a:r>
            <a:r>
              <a:rPr lang="pt-BR" sz="2400" b="1" dirty="0">
                <a:solidFill>
                  <a:srgbClr val="002060"/>
                </a:solidFill>
              </a:rPr>
              <a:t> </a:t>
            </a:r>
            <a:r>
              <a:rPr lang="pt-BR" sz="2400" b="1" dirty="0" err="1">
                <a:solidFill>
                  <a:srgbClr val="002060"/>
                </a:solidFill>
              </a:rPr>
              <a:t>Advocacy</a:t>
            </a:r>
            <a:r>
              <a:rPr lang="pt-BR" sz="2400" b="1" dirty="0">
                <a:solidFill>
                  <a:srgbClr val="002060"/>
                </a:solidFill>
              </a:rPr>
              <a:t> Center), instituição do Estado do Alabama – EUA.</a:t>
            </a:r>
          </a:p>
          <a:p>
            <a:pPr algn="just"/>
            <a:r>
              <a:rPr lang="pt-BR" sz="2400" b="1" dirty="0">
                <a:solidFill>
                  <a:srgbClr val="002060"/>
                </a:solidFill>
              </a:rPr>
              <a:t>PROTOCOLO NCAC – composto por 02 (dois) estágios:</a:t>
            </a:r>
          </a:p>
          <a:p>
            <a:pPr algn="just"/>
            <a:r>
              <a:rPr lang="pt-BR" sz="2400" b="1" u="sng" dirty="0">
                <a:solidFill>
                  <a:srgbClr val="002060"/>
                </a:solidFill>
              </a:rPr>
              <a:t>Estágio 1</a:t>
            </a:r>
            <a:r>
              <a:rPr lang="pt-BR" sz="2400" b="1" dirty="0">
                <a:solidFill>
                  <a:srgbClr val="002060"/>
                </a:solidFill>
              </a:rPr>
              <a:t>: construção do vínculo familiar (</a:t>
            </a:r>
            <a:r>
              <a:rPr lang="pt-BR" sz="2400" b="1" i="1" dirty="0" err="1">
                <a:solidFill>
                  <a:srgbClr val="002060"/>
                </a:solidFill>
              </a:rPr>
              <a:t>rapport</a:t>
            </a:r>
            <a:r>
              <a:rPr lang="pt-BR" sz="2400" b="1" dirty="0">
                <a:solidFill>
                  <a:srgbClr val="002060"/>
                </a:solidFill>
              </a:rPr>
              <a:t> ou engajamento inicial).</a:t>
            </a:r>
          </a:p>
          <a:p>
            <a:pPr algn="just"/>
            <a:r>
              <a:rPr lang="pt-BR" sz="2400" b="1" dirty="0">
                <a:solidFill>
                  <a:srgbClr val="002060"/>
                </a:solidFill>
              </a:rPr>
              <a:t>Introdução</a:t>
            </a:r>
          </a:p>
          <a:p>
            <a:pPr algn="just"/>
            <a:r>
              <a:rPr lang="pt-BR" sz="2400" b="1" dirty="0">
                <a:solidFill>
                  <a:srgbClr val="002060"/>
                </a:solidFill>
              </a:rPr>
              <a:t>Construção do vínculo</a:t>
            </a:r>
          </a:p>
          <a:p>
            <a:pPr algn="just"/>
            <a:r>
              <a:rPr lang="pt-BR" sz="2400" b="1" dirty="0">
                <a:solidFill>
                  <a:srgbClr val="002060"/>
                </a:solidFill>
              </a:rPr>
              <a:t>Construção da empatia</a:t>
            </a:r>
          </a:p>
          <a:p>
            <a:pPr algn="just"/>
            <a:r>
              <a:rPr lang="pt-BR" sz="2400" b="1" dirty="0">
                <a:solidFill>
                  <a:srgbClr val="002060"/>
                </a:solidFill>
              </a:rPr>
              <a:t>Regras básicas/diretrizes: 1. verdade e realidade; 2. Corrija-me; 3. Não chute ou não invente; 4 – Não entendo.</a:t>
            </a:r>
          </a:p>
          <a:p>
            <a:pPr algn="just"/>
            <a:r>
              <a:rPr lang="pt-BR" sz="2400" b="1" dirty="0">
                <a:solidFill>
                  <a:srgbClr val="002060"/>
                </a:solidFill>
              </a:rPr>
              <a:t>Prática narrativa – memória de livre evocação. Você me disse que gosta de jogar vôlei. Qual a última vez que você jogou?</a:t>
            </a:r>
          </a:p>
          <a:p>
            <a:pPr algn="just"/>
            <a:r>
              <a:rPr lang="pt-BR" sz="2400" b="1" dirty="0">
                <a:solidFill>
                  <a:srgbClr val="002060"/>
                </a:solidFill>
              </a:rPr>
              <a:t>Memória de reconhecimento: Você mora em casa ou em apto? Quem mais mora na casa? </a:t>
            </a:r>
          </a:p>
          <a:p>
            <a:pPr algn="just"/>
            <a:r>
              <a:rPr lang="pt-BR" sz="2400" b="1" dirty="0">
                <a:solidFill>
                  <a:srgbClr val="002060"/>
                </a:solidFill>
              </a:rPr>
              <a:t>Diálogos sobre a família</a:t>
            </a:r>
          </a:p>
          <a:p>
            <a:pPr algn="just"/>
            <a:endParaRPr lang="pt-BR" sz="2400" b="1" dirty="0">
              <a:solidFill>
                <a:srgbClr val="002060"/>
              </a:solidFill>
            </a:endParaRPr>
          </a:p>
          <a:p>
            <a:pPr algn="just"/>
            <a:endParaRPr lang="pt-BR" sz="2400" b="1" dirty="0">
              <a:solidFill>
                <a:srgbClr val="002060"/>
              </a:solidFill>
            </a:endParaRPr>
          </a:p>
          <a:p>
            <a:pPr algn="just"/>
            <a:endParaRPr lang="pt-BR" sz="2400" b="1" dirty="0">
              <a:solidFill>
                <a:srgbClr val="002060"/>
              </a:solidFill>
            </a:endParaRPr>
          </a:p>
          <a:p>
            <a:pPr algn="just"/>
            <a:endParaRPr lang="pt-BR" sz="2400" b="1" dirty="0">
              <a:solidFill>
                <a:srgbClr val="002060"/>
              </a:solidFill>
            </a:endParaRPr>
          </a:p>
          <a:p>
            <a:pPr algn="just"/>
            <a:endParaRPr lang="pt-BR" b="1" dirty="0">
              <a:solidFill>
                <a:srgbClr val="002060"/>
              </a:solidFill>
            </a:endParaRPr>
          </a:p>
          <a:p>
            <a:pPr algn="just"/>
            <a:endParaRPr lang="pt-BR" dirty="0"/>
          </a:p>
        </p:txBody>
      </p:sp>
    </p:spTree>
    <p:extLst>
      <p:ext uri="{BB962C8B-B14F-4D97-AF65-F5344CB8AC3E}">
        <p14:creationId xmlns:p14="http://schemas.microsoft.com/office/powerpoint/2010/main" val="517322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B934139-7227-68B7-D0AC-C89BC3A21DA1}"/>
              </a:ext>
            </a:extLst>
          </p:cNvPr>
          <p:cNvSpPr>
            <a:spLocks noGrp="1"/>
          </p:cNvSpPr>
          <p:nvPr>
            <p:ph type="title"/>
          </p:nvPr>
        </p:nvSpPr>
        <p:spPr>
          <a:xfrm>
            <a:off x="1143000" y="204840"/>
            <a:ext cx="9875520" cy="1213144"/>
          </a:xfrm>
        </p:spPr>
        <p:txBody>
          <a:bodyPr>
            <a:normAutofit/>
          </a:bodyPr>
          <a:lstStyle/>
          <a:p>
            <a:r>
              <a:rPr lang="pt-BR" sz="2400" dirty="0">
                <a:solidFill>
                  <a:schemeClr val="accent2"/>
                </a:solidFill>
              </a:rPr>
              <a:t>                             Protocolo Brasileiro de Entrevista Forense (PBEF)                </a:t>
            </a:r>
            <a:endParaRPr lang="pt-BR" sz="2400" dirty="0"/>
          </a:p>
        </p:txBody>
      </p:sp>
      <p:sp>
        <p:nvSpPr>
          <p:cNvPr id="4" name="CaixaDeTexto 3">
            <a:extLst>
              <a:ext uri="{FF2B5EF4-FFF2-40B4-BE49-F238E27FC236}">
                <a16:creationId xmlns="" xmlns:a16="http://schemas.microsoft.com/office/drawing/2014/main" id="{A5A689A7-7230-1750-E985-97A4B7730676}"/>
              </a:ext>
            </a:extLst>
          </p:cNvPr>
          <p:cNvSpPr txBox="1"/>
          <p:nvPr/>
        </p:nvSpPr>
        <p:spPr>
          <a:xfrm>
            <a:off x="649356" y="1113183"/>
            <a:ext cx="10813773" cy="5539978"/>
          </a:xfrm>
          <a:prstGeom prst="rect">
            <a:avLst/>
          </a:prstGeom>
          <a:noFill/>
        </p:spPr>
        <p:txBody>
          <a:bodyPr wrap="square">
            <a:spAutoFit/>
          </a:bodyPr>
          <a:lstStyle/>
          <a:p>
            <a:pPr algn="just"/>
            <a:r>
              <a:rPr lang="pt-BR" sz="2400" b="1" u="sng" dirty="0">
                <a:solidFill>
                  <a:srgbClr val="002060"/>
                </a:solidFill>
              </a:rPr>
              <a:t>Estágio 2</a:t>
            </a:r>
            <a:r>
              <a:rPr lang="pt-BR" sz="2400" b="1" dirty="0">
                <a:solidFill>
                  <a:srgbClr val="002060"/>
                </a:solidFill>
              </a:rPr>
              <a:t>: parte substantiva (ou central) – entrevista, com estímulo à memória de livre evocação da criança e estímulo à memória de reconhecimento – processo de revelação. </a:t>
            </a:r>
          </a:p>
          <a:p>
            <a:pPr algn="just"/>
            <a:r>
              <a:rPr lang="pt-BR" sz="2400" b="1" dirty="0">
                <a:solidFill>
                  <a:srgbClr val="002060"/>
                </a:solidFill>
              </a:rPr>
              <a:t>Transição.</a:t>
            </a:r>
          </a:p>
          <a:p>
            <a:pPr algn="just"/>
            <a:r>
              <a:rPr lang="pt-BR" sz="2400" b="1" dirty="0">
                <a:solidFill>
                  <a:srgbClr val="002060"/>
                </a:solidFill>
              </a:rPr>
              <a:t>Descrição narrativa: questionamentos abertos. Me ajude a entender o que aconteceu. Me conte desde quando começou e quando terminou (frequência/nº de vezes).</a:t>
            </a:r>
          </a:p>
          <a:p>
            <a:pPr algn="just"/>
            <a:r>
              <a:rPr lang="pt-BR" sz="2400" b="1" dirty="0">
                <a:solidFill>
                  <a:srgbClr val="002060"/>
                </a:solidFill>
              </a:rPr>
              <a:t>Seguimento e detalhamento: pegar frases-chave ou palavras-chave. Você me disse que foi para a casa de sua avó. Me fale mais sobre isso. </a:t>
            </a:r>
          </a:p>
          <a:p>
            <a:pPr algn="just"/>
            <a:r>
              <a:rPr lang="pt-BR" sz="2400" b="1" dirty="0">
                <a:solidFill>
                  <a:srgbClr val="002060"/>
                </a:solidFill>
              </a:rPr>
              <a:t>*</a:t>
            </a:r>
            <a:r>
              <a:rPr lang="pt-BR" sz="2400" b="1" dirty="0" err="1">
                <a:solidFill>
                  <a:srgbClr val="002060"/>
                </a:solidFill>
              </a:rPr>
              <a:t>Obs</a:t>
            </a:r>
            <a:r>
              <a:rPr lang="pt-BR" sz="2400" b="1" dirty="0">
                <a:solidFill>
                  <a:srgbClr val="002060"/>
                </a:solidFill>
              </a:rPr>
              <a:t>: Só formular perguntas com respostas sim ou não ou de múltipla escolha, se necessário.  </a:t>
            </a:r>
          </a:p>
          <a:p>
            <a:pPr algn="just"/>
            <a:r>
              <a:rPr lang="pt-BR" sz="2400" b="1" dirty="0">
                <a:solidFill>
                  <a:srgbClr val="002060"/>
                </a:solidFill>
              </a:rPr>
              <a:t>Interação com a sala de audiência – diferentes formas (ponto com som no ouvido, telefone, tablet).</a:t>
            </a:r>
          </a:p>
          <a:p>
            <a:pPr algn="just"/>
            <a:r>
              <a:rPr lang="pt-BR" sz="2400" b="1" dirty="0">
                <a:solidFill>
                  <a:srgbClr val="002060"/>
                </a:solidFill>
              </a:rPr>
              <a:t>Fechamento</a:t>
            </a:r>
          </a:p>
          <a:p>
            <a:pPr algn="just"/>
            <a:endParaRPr lang="pt-BR" sz="1800" b="1" dirty="0">
              <a:solidFill>
                <a:srgbClr val="002060"/>
              </a:solidFill>
            </a:endParaRPr>
          </a:p>
        </p:txBody>
      </p:sp>
    </p:spTree>
    <p:extLst>
      <p:ext uri="{BB962C8B-B14F-4D97-AF65-F5344CB8AC3E}">
        <p14:creationId xmlns:p14="http://schemas.microsoft.com/office/powerpoint/2010/main" val="3460650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36469" y="609600"/>
            <a:ext cx="9882051" cy="657497"/>
          </a:xfrm>
        </p:spPr>
        <p:txBody>
          <a:bodyPr>
            <a:normAutofit/>
          </a:bodyPr>
          <a:lstStyle/>
          <a:p>
            <a:pPr algn="ctr"/>
            <a:r>
              <a:rPr lang="pt-BR" sz="2200" b="1" u="sng" dirty="0">
                <a:solidFill>
                  <a:srgbClr val="002060"/>
                </a:solidFill>
              </a:rPr>
              <a:t>Convenção internacional sobre os Direitos da Criança</a:t>
            </a:r>
            <a:endParaRPr lang="pt-BR" sz="2200" dirty="0"/>
          </a:p>
        </p:txBody>
      </p:sp>
      <p:sp>
        <p:nvSpPr>
          <p:cNvPr id="4" name="Retângulo 3"/>
          <p:cNvSpPr/>
          <p:nvPr/>
        </p:nvSpPr>
        <p:spPr>
          <a:xfrm>
            <a:off x="819694" y="1267097"/>
            <a:ext cx="10515600" cy="4893647"/>
          </a:xfrm>
          <a:prstGeom prst="rect">
            <a:avLst/>
          </a:prstGeom>
        </p:spPr>
        <p:txBody>
          <a:bodyPr wrap="square">
            <a:spAutoFit/>
          </a:bodyPr>
          <a:lstStyle/>
          <a:p>
            <a:pPr algn="just"/>
            <a:r>
              <a:rPr lang="pt-BR" sz="2600" b="1" dirty="0"/>
              <a:t>Convenção Internacional sobre os Direitos da Criança, de 25 de novembro de 1989.</a:t>
            </a:r>
            <a:endParaRPr lang="pt-BR" sz="2600" dirty="0"/>
          </a:p>
          <a:p>
            <a:pPr algn="just"/>
            <a:r>
              <a:rPr lang="pt-BR" sz="2600" dirty="0"/>
              <a:t>Ratificada e aprovada pelo Congresso Nacional, em 14 de setembro de 1990, através do Decreto Legislativo nº 28, entrando em vigor, em 02 de setembro de 1990, na forma de seu artigo 49, inciso 1. </a:t>
            </a:r>
          </a:p>
          <a:p>
            <a:pPr algn="just"/>
            <a:r>
              <a:rPr lang="pt-BR" sz="2600" dirty="0"/>
              <a:t>Foi ratificada pelo Governo brasileiro, em 24 de setembro de 1990, tendo entrado em vigor, para o Brasil, em 23 de outubro de 1990, na forma do seu artigo 49, inciso 2 (Decreto nº 99.710/1990).</a:t>
            </a:r>
          </a:p>
          <a:p>
            <a:pPr algn="just"/>
            <a:r>
              <a:rPr lang="pt-BR" sz="2600" dirty="0"/>
              <a:t>Trouxe, como contribuições essenciais, </a:t>
            </a:r>
            <a:r>
              <a:rPr lang="pt-BR" sz="2600" b="1" dirty="0"/>
              <a:t>o tratamento de crianças e adolescentes como pessoas em desenvolvimento e como sujeitos de direitos</a:t>
            </a:r>
            <a:r>
              <a:rPr lang="pt-BR" sz="2600" dirty="0"/>
              <a:t>, além de assegurar os direitos políticos, civis, sociais, econômicos e culturais.</a:t>
            </a:r>
          </a:p>
        </p:txBody>
      </p:sp>
    </p:spTree>
    <p:extLst>
      <p:ext uri="{BB962C8B-B14F-4D97-AF65-F5344CB8AC3E}">
        <p14:creationId xmlns:p14="http://schemas.microsoft.com/office/powerpoint/2010/main" val="2945540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CC3F93D-06D0-7BE7-CF48-A47D54B8C5DB}"/>
              </a:ext>
            </a:extLst>
          </p:cNvPr>
          <p:cNvSpPr>
            <a:spLocks noGrp="1"/>
          </p:cNvSpPr>
          <p:nvPr>
            <p:ph type="title"/>
          </p:nvPr>
        </p:nvSpPr>
        <p:spPr>
          <a:xfrm>
            <a:off x="1143000" y="238540"/>
            <a:ext cx="9875520" cy="1020418"/>
          </a:xfrm>
        </p:spPr>
        <p:txBody>
          <a:bodyPr>
            <a:normAutofit/>
          </a:bodyPr>
          <a:lstStyle/>
          <a:p>
            <a:r>
              <a:rPr lang="pt-BR" sz="2400" dirty="0">
                <a:solidFill>
                  <a:schemeClr val="accent2"/>
                </a:solidFill>
              </a:rPr>
              <a:t>                           Protocolo Brasileiro de Entrevista Forense (PBEF)</a:t>
            </a:r>
            <a:endParaRPr lang="pt-BR" sz="2400" dirty="0"/>
          </a:p>
        </p:txBody>
      </p:sp>
      <p:sp>
        <p:nvSpPr>
          <p:cNvPr id="3" name="Espaço Reservado para Conteúdo 2">
            <a:extLst>
              <a:ext uri="{FF2B5EF4-FFF2-40B4-BE49-F238E27FC236}">
                <a16:creationId xmlns="" xmlns:a16="http://schemas.microsoft.com/office/drawing/2014/main" id="{2AF4CFE8-7DDD-33EF-93F3-63CEC7EE836C}"/>
              </a:ext>
            </a:extLst>
          </p:cNvPr>
          <p:cNvSpPr>
            <a:spLocks noGrp="1"/>
          </p:cNvSpPr>
          <p:nvPr>
            <p:ph idx="1"/>
          </p:nvPr>
        </p:nvSpPr>
        <p:spPr>
          <a:xfrm>
            <a:off x="596348" y="954157"/>
            <a:ext cx="11012556" cy="5353878"/>
          </a:xfrm>
        </p:spPr>
        <p:txBody>
          <a:bodyPr>
            <a:normAutofit fontScale="92500"/>
          </a:bodyPr>
          <a:lstStyle/>
          <a:p>
            <a:pPr marL="0" marR="255270" lvl="0" indent="0" algn="l" fontAlgn="base">
              <a:lnSpc>
                <a:spcPct val="112000"/>
              </a:lnSpc>
              <a:spcAft>
                <a:spcPts val="20"/>
              </a:spcAft>
              <a:buClr>
                <a:srgbClr val="593F5E"/>
              </a:buClr>
              <a:buSzPts val="1000"/>
              <a:buNone/>
            </a:pPr>
            <a:r>
              <a:rPr lang="pt-BR" sz="2400" u="none" strike="noStrike" dirty="0">
                <a:solidFill>
                  <a:schemeClr val="accent2"/>
                </a:solidFill>
                <a:effectLst/>
                <a:uFill>
                  <a:solidFill>
                    <a:srgbClr val="000000"/>
                  </a:solidFill>
                </a:uFill>
                <a:latin typeface="Source Sans Pro" panose="020B0503030403020204" pitchFamily="34" charset="0"/>
                <a:ea typeface="Source Sans Pro" panose="020B0503030403020204" pitchFamily="34" charset="0"/>
                <a:cs typeface="Source Sans Pro" panose="020B0503030403020204" pitchFamily="34" charset="0"/>
              </a:rPr>
              <a:t>Podem ocorrer as seguintes situações no estágio 2:</a:t>
            </a:r>
          </a:p>
          <a:p>
            <a:pPr marL="0" marR="255270" lvl="0" indent="0" algn="l" fontAlgn="base">
              <a:lnSpc>
                <a:spcPct val="112000"/>
              </a:lnSpc>
              <a:spcAft>
                <a:spcPts val="20"/>
              </a:spcAft>
              <a:buClr>
                <a:srgbClr val="593F5E"/>
              </a:buClr>
              <a:buSzPts val="1000"/>
              <a:buNone/>
            </a:pPr>
            <a:r>
              <a:rPr lang="pt-BR" sz="2400" u="none" strike="noStrike" dirty="0">
                <a:solidFill>
                  <a:schemeClr val="accent2"/>
                </a:solidFill>
                <a:effectLst/>
                <a:uFill>
                  <a:solidFill>
                    <a:srgbClr val="000000"/>
                  </a:solidFill>
                </a:uFill>
                <a:latin typeface="Source Sans Pro" panose="020B0503030403020204" pitchFamily="34" charset="0"/>
                <a:ea typeface="Source Sans Pro" panose="020B0503030403020204" pitchFamily="34" charset="0"/>
                <a:cs typeface="Source Sans Pro" panose="020B0503030403020204" pitchFamily="34" charset="0"/>
              </a:rPr>
              <a:t>- A criança não é vítima de maus-tratos – a criança não revela a violência.</a:t>
            </a:r>
          </a:p>
          <a:p>
            <a:pPr marL="0" marR="255270" lvl="0" indent="0" algn="just" fontAlgn="base">
              <a:lnSpc>
                <a:spcPct val="112000"/>
              </a:lnSpc>
              <a:spcAft>
                <a:spcPts val="25"/>
              </a:spcAft>
              <a:buClr>
                <a:srgbClr val="593F5E"/>
              </a:buClr>
              <a:buSzPts val="1000"/>
              <a:buNone/>
            </a:pPr>
            <a:r>
              <a:rPr lang="pt-BR" sz="2400" u="none" strike="noStrike" dirty="0">
                <a:solidFill>
                  <a:schemeClr val="accent2"/>
                </a:solidFill>
                <a:effectLst/>
                <a:uFill>
                  <a:solidFill>
                    <a:srgbClr val="000000"/>
                  </a:solidFill>
                </a:uFill>
                <a:latin typeface="Source Sans Pro" panose="020B0503030403020204" pitchFamily="34" charset="0"/>
                <a:ea typeface="Source Sans Pro" panose="020B0503030403020204" pitchFamily="34" charset="0"/>
                <a:cs typeface="Source Sans Pro" panose="020B0503030403020204" pitchFamily="34" charset="0"/>
              </a:rPr>
              <a:t>- A criança não é vítima maus-tratos – a criança revela a violência que não houve.</a:t>
            </a:r>
          </a:p>
          <a:p>
            <a:pPr marL="0" marR="255270" lvl="0" indent="0" algn="just" fontAlgn="base">
              <a:lnSpc>
                <a:spcPct val="112000"/>
              </a:lnSpc>
              <a:spcAft>
                <a:spcPts val="25"/>
              </a:spcAft>
              <a:buClr>
                <a:srgbClr val="593F5E"/>
              </a:buClr>
              <a:buSzPts val="1000"/>
              <a:buNone/>
            </a:pPr>
            <a:r>
              <a:rPr lang="pt-BR" sz="2400" u="none" strike="noStrike" dirty="0">
                <a:solidFill>
                  <a:schemeClr val="accent2"/>
                </a:solidFill>
                <a:effectLst/>
                <a:uFill>
                  <a:solidFill>
                    <a:srgbClr val="000000"/>
                  </a:solidFill>
                </a:uFill>
                <a:latin typeface="Source Sans Pro" panose="020B0503030403020204" pitchFamily="34" charset="0"/>
                <a:ea typeface="Source Sans Pro" panose="020B0503030403020204" pitchFamily="34" charset="0"/>
                <a:cs typeface="Source Sans Pro" panose="020B0503030403020204" pitchFamily="34" charset="0"/>
              </a:rPr>
              <a:t>* Casos de alienação parental.</a:t>
            </a:r>
          </a:p>
          <a:p>
            <a:pPr marL="0" marR="255270" lvl="0" indent="0" algn="just" fontAlgn="base">
              <a:lnSpc>
                <a:spcPct val="112000"/>
              </a:lnSpc>
              <a:spcAft>
                <a:spcPts val="25"/>
              </a:spcAft>
              <a:buClr>
                <a:srgbClr val="593F5E"/>
              </a:buClr>
              <a:buSzPts val="1000"/>
              <a:buNone/>
            </a:pPr>
            <a:r>
              <a:rPr lang="pt-BR" sz="2400" u="none" strike="noStrike" dirty="0">
                <a:solidFill>
                  <a:schemeClr val="accent2"/>
                </a:solidFill>
                <a:effectLst/>
                <a:uFill>
                  <a:solidFill>
                    <a:srgbClr val="000000"/>
                  </a:solidFill>
                </a:uFill>
                <a:latin typeface="Source Sans Pro" panose="020B0503030403020204" pitchFamily="34" charset="0"/>
                <a:ea typeface="Source Sans Pro" panose="020B0503030403020204" pitchFamily="34" charset="0"/>
                <a:cs typeface="Source Sans Pro" panose="020B0503030403020204" pitchFamily="34" charset="0"/>
              </a:rPr>
              <a:t>- A criança é vítima de maus-tratos –  a criança está disposta a revelar a violência.</a:t>
            </a:r>
          </a:p>
          <a:p>
            <a:pPr marL="0" marR="255270" lvl="0" indent="0" algn="just" fontAlgn="base">
              <a:lnSpc>
                <a:spcPct val="112000"/>
              </a:lnSpc>
              <a:spcAft>
                <a:spcPts val="25"/>
              </a:spcAft>
              <a:buClr>
                <a:srgbClr val="593F5E"/>
              </a:buClr>
              <a:buSzPts val="1000"/>
              <a:buNone/>
            </a:pPr>
            <a:r>
              <a:rPr lang="pt-BR" sz="2400" u="none" strike="noStrike" dirty="0">
                <a:solidFill>
                  <a:schemeClr val="accent2"/>
                </a:solidFill>
                <a:effectLst/>
                <a:uFill>
                  <a:solidFill>
                    <a:srgbClr val="000000"/>
                  </a:solidFill>
                </a:uFill>
                <a:latin typeface="Source Sans Pro" panose="020B0503030403020204" pitchFamily="34" charset="0"/>
                <a:ea typeface="Source Sans Pro" panose="020B0503030403020204" pitchFamily="34" charset="0"/>
                <a:cs typeface="Source Sans Pro" panose="020B0503030403020204" pitchFamily="34" charset="0"/>
              </a:rPr>
              <a:t>- A criança é vítima de maus-tratos –  a criança é relutante em revelar a violência.</a:t>
            </a:r>
          </a:p>
          <a:p>
            <a:pPr marL="0" marR="255270" lvl="0" indent="0" algn="l" fontAlgn="base">
              <a:lnSpc>
                <a:spcPct val="112000"/>
              </a:lnSpc>
              <a:spcAft>
                <a:spcPts val="20"/>
              </a:spcAft>
              <a:buClr>
                <a:srgbClr val="593F5E"/>
              </a:buClr>
              <a:buSzPts val="1000"/>
              <a:buNone/>
            </a:pPr>
            <a:r>
              <a:rPr lang="pt-BR" sz="2400" u="none" strike="noStrike" dirty="0">
                <a:solidFill>
                  <a:schemeClr val="accent2"/>
                </a:solidFill>
                <a:effectLst/>
                <a:uFill>
                  <a:solidFill>
                    <a:srgbClr val="000000"/>
                  </a:solidFill>
                </a:uFill>
                <a:latin typeface="Source Sans Pro" panose="020B0503030403020204" pitchFamily="34" charset="0"/>
                <a:ea typeface="Source Sans Pro" panose="020B0503030403020204" pitchFamily="34" charset="0"/>
                <a:cs typeface="Source Sans Pro" panose="020B0503030403020204" pitchFamily="34" charset="0"/>
              </a:rPr>
              <a:t>- A criança é vítima de maus-tratos –  a criança nega a violência.</a:t>
            </a:r>
          </a:p>
          <a:p>
            <a:pPr marL="0" marR="255270" lvl="0" indent="0" algn="just" fontAlgn="base">
              <a:lnSpc>
                <a:spcPct val="112000"/>
              </a:lnSpc>
              <a:spcAft>
                <a:spcPts val="20"/>
              </a:spcAft>
              <a:buClr>
                <a:srgbClr val="593F5E"/>
              </a:buClr>
              <a:buSzPts val="1000"/>
              <a:buNone/>
            </a:pPr>
            <a:r>
              <a:rPr lang="pt-BR" sz="2400" u="none" strike="noStrike" dirty="0">
                <a:solidFill>
                  <a:schemeClr val="accent2"/>
                </a:solidFill>
                <a:effectLst/>
                <a:uFill>
                  <a:solidFill>
                    <a:srgbClr val="000000"/>
                  </a:solidFill>
                </a:uFill>
                <a:latin typeface="Source Sans Pro" panose="020B0503030403020204" pitchFamily="34" charset="0"/>
                <a:ea typeface="Source Sans Pro" panose="020B0503030403020204" pitchFamily="34" charset="0"/>
                <a:cs typeface="Source Sans Pro" panose="020B0503030403020204" pitchFamily="34" charset="0"/>
              </a:rPr>
              <a:t>O (a) entrevistador (a) deve estar munido de estratégias e deve ter habilidades para fazer a transição do estágio 1 para o estágio 2 com segurança.</a:t>
            </a:r>
          </a:p>
          <a:p>
            <a:pPr marL="0" marR="255270" lvl="0" indent="0" algn="just" fontAlgn="base">
              <a:lnSpc>
                <a:spcPct val="112000"/>
              </a:lnSpc>
              <a:spcAft>
                <a:spcPts val="20"/>
              </a:spcAft>
              <a:buClr>
                <a:srgbClr val="593F5E"/>
              </a:buClr>
              <a:buSzPts val="1000"/>
              <a:buNone/>
            </a:pPr>
            <a:r>
              <a:rPr lang="pt-BR" sz="2400" dirty="0">
                <a:solidFill>
                  <a:schemeClr val="accent2"/>
                </a:solidFill>
                <a:uFill>
                  <a:solidFill>
                    <a:srgbClr val="000000"/>
                  </a:solidFill>
                </a:uFill>
                <a:latin typeface="Source Sans Pro" panose="020B0503030403020204" pitchFamily="34" charset="0"/>
                <a:ea typeface="Source Sans Pro" panose="020B0503030403020204" pitchFamily="34" charset="0"/>
                <a:cs typeface="Source Sans Pro" panose="020B0503030403020204" pitchFamily="34" charset="0"/>
              </a:rPr>
              <a:t>Técnica do afunilamento – Sua mãe está preocupada com você? O que aconteceu? </a:t>
            </a:r>
            <a:endParaRPr lang="pt-BR" sz="2400" u="none" strike="noStrike" dirty="0">
              <a:solidFill>
                <a:schemeClr val="accent2"/>
              </a:solidFill>
              <a:effectLst/>
              <a:uFill>
                <a:solidFill>
                  <a:srgbClr val="000000"/>
                </a:solidFill>
              </a:uFill>
              <a:latin typeface="Source Sans Pro" panose="020B0503030403020204" pitchFamily="34" charset="0"/>
              <a:ea typeface="Source Sans Pro" panose="020B0503030403020204" pitchFamily="34" charset="0"/>
              <a:cs typeface="Source Sans Pro" panose="020B0503030403020204" pitchFamily="34" charset="0"/>
            </a:endParaRPr>
          </a:p>
          <a:p>
            <a:pPr marL="0" marR="255270" lvl="0" indent="0" algn="just" fontAlgn="base">
              <a:lnSpc>
                <a:spcPct val="112000"/>
              </a:lnSpc>
              <a:spcAft>
                <a:spcPts val="20"/>
              </a:spcAft>
              <a:buClr>
                <a:srgbClr val="593F5E"/>
              </a:buClr>
              <a:buSzPts val="1000"/>
              <a:buNone/>
            </a:pPr>
            <a:endParaRPr lang="pt-BR" sz="2400" u="none" strike="noStrike" dirty="0">
              <a:solidFill>
                <a:schemeClr val="accent2"/>
              </a:solidFill>
              <a:effectLst/>
              <a:uFill>
                <a:solidFill>
                  <a:srgbClr val="000000"/>
                </a:solidFill>
              </a:uFill>
              <a:latin typeface="Source Sans Pro" panose="020B0503030403020204" pitchFamily="34" charset="0"/>
              <a:ea typeface="Source Sans Pro" panose="020B0503030403020204" pitchFamily="34" charset="0"/>
              <a:cs typeface="Source Sans Pro" panose="020B0503030403020204" pitchFamily="34" charset="0"/>
            </a:endParaRPr>
          </a:p>
          <a:p>
            <a:endParaRPr lang="pt-BR" dirty="0"/>
          </a:p>
        </p:txBody>
      </p:sp>
    </p:spTree>
    <p:extLst>
      <p:ext uri="{BB962C8B-B14F-4D97-AF65-F5344CB8AC3E}">
        <p14:creationId xmlns:p14="http://schemas.microsoft.com/office/powerpoint/2010/main" val="2216031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8FD0320-0A72-7AEC-0F04-CF2C0AC2DDC4}"/>
              </a:ext>
            </a:extLst>
          </p:cNvPr>
          <p:cNvSpPr>
            <a:spLocks noGrp="1"/>
          </p:cNvSpPr>
          <p:nvPr>
            <p:ph type="title"/>
          </p:nvPr>
        </p:nvSpPr>
        <p:spPr>
          <a:xfrm>
            <a:off x="1076739" y="304800"/>
            <a:ext cx="9875520" cy="940904"/>
          </a:xfrm>
        </p:spPr>
        <p:txBody>
          <a:bodyPr>
            <a:normAutofit/>
          </a:bodyPr>
          <a:lstStyle/>
          <a:p>
            <a:r>
              <a:rPr lang="pt-BR" sz="2400" dirty="0"/>
              <a:t>                                                     Resolução nº 253/2018 – CNJ </a:t>
            </a:r>
          </a:p>
        </p:txBody>
      </p:sp>
      <p:sp>
        <p:nvSpPr>
          <p:cNvPr id="3" name="Espaço Reservado para Conteúdo 2">
            <a:extLst>
              <a:ext uri="{FF2B5EF4-FFF2-40B4-BE49-F238E27FC236}">
                <a16:creationId xmlns="" xmlns:a16="http://schemas.microsoft.com/office/drawing/2014/main" id="{3408E9C1-16F5-F2BD-795C-B37ABE580C18}"/>
              </a:ext>
            </a:extLst>
          </p:cNvPr>
          <p:cNvSpPr>
            <a:spLocks noGrp="1"/>
          </p:cNvSpPr>
          <p:nvPr>
            <p:ph idx="1"/>
          </p:nvPr>
        </p:nvSpPr>
        <p:spPr>
          <a:xfrm>
            <a:off x="927652" y="1245704"/>
            <a:ext cx="10088219" cy="4850296"/>
          </a:xfrm>
        </p:spPr>
        <p:txBody>
          <a:bodyPr>
            <a:normAutofit/>
          </a:bodyPr>
          <a:lstStyle/>
          <a:p>
            <a:pPr algn="just"/>
            <a:r>
              <a:rPr lang="pt-BR" sz="2400" dirty="0">
                <a:solidFill>
                  <a:schemeClr val="accent2"/>
                </a:solidFill>
              </a:rPr>
              <a:t>RESOLUÇÃO CNJ Nº 253, de 04 de setembro de 2018</a:t>
            </a:r>
          </a:p>
          <a:p>
            <a:pPr algn="just"/>
            <a:r>
              <a:rPr lang="pt-BR" sz="2400" dirty="0">
                <a:solidFill>
                  <a:schemeClr val="accent2"/>
                </a:solidFill>
              </a:rPr>
              <a:t>Art. 1º O Poder Judiciário deverá, no exercício de suas competências, adotar as providências necessárias para garantir que as vítimas de crimes e de atos infracionais sejam tratadas com equidade, dignidade e respeito pelos órgãos judiciários e seus serviços auxiliares. </a:t>
            </a:r>
          </a:p>
          <a:p>
            <a:r>
              <a:rPr lang="pt-BR" sz="2400" dirty="0">
                <a:solidFill>
                  <a:schemeClr val="accent2"/>
                </a:solidFill>
              </a:rPr>
              <a:t>(...)</a:t>
            </a:r>
          </a:p>
          <a:p>
            <a:r>
              <a:rPr lang="pt-BR" sz="2400" dirty="0">
                <a:solidFill>
                  <a:schemeClr val="accent2"/>
                </a:solidFill>
              </a:rPr>
              <a:t>Art. 4º Os órgãos judiciários deverão adotar as providências possíveis para destinar ambientes de espera separadas para a vítima e seus familiares nos locais de realização de diligências processuais e audiências. </a:t>
            </a:r>
          </a:p>
          <a:p>
            <a:pPr marL="45720" indent="0">
              <a:buNone/>
            </a:pPr>
            <a:r>
              <a:rPr lang="pt-BR" sz="2400" dirty="0">
                <a:solidFill>
                  <a:schemeClr val="accent2"/>
                </a:solidFill>
              </a:rPr>
              <a:t>   </a:t>
            </a:r>
          </a:p>
          <a:p>
            <a:pPr marL="45720" indent="0">
              <a:buNone/>
            </a:pPr>
            <a:endParaRPr lang="pt-BR" sz="2400" dirty="0">
              <a:solidFill>
                <a:schemeClr val="accent2"/>
              </a:solidFill>
            </a:endParaRPr>
          </a:p>
        </p:txBody>
      </p:sp>
    </p:spTree>
    <p:extLst>
      <p:ext uri="{BB962C8B-B14F-4D97-AF65-F5344CB8AC3E}">
        <p14:creationId xmlns:p14="http://schemas.microsoft.com/office/powerpoint/2010/main" val="2475989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609600"/>
            <a:ext cx="9875520" cy="667657"/>
          </a:xfrm>
        </p:spPr>
        <p:txBody>
          <a:bodyPr>
            <a:normAutofit/>
          </a:bodyPr>
          <a:lstStyle/>
          <a:p>
            <a:pPr algn="ctr"/>
            <a:r>
              <a:rPr lang="pt-BR" sz="2500" dirty="0" smtClean="0"/>
              <a:t>RESOLUÇÃO 299/2019</a:t>
            </a:r>
            <a:endParaRPr lang="pt-BR" sz="2500" dirty="0"/>
          </a:p>
        </p:txBody>
      </p:sp>
      <p:sp>
        <p:nvSpPr>
          <p:cNvPr id="3" name="Espaço Reservado para Conteúdo 2"/>
          <p:cNvSpPr>
            <a:spLocks noGrp="1"/>
          </p:cNvSpPr>
          <p:nvPr>
            <p:ph idx="1"/>
          </p:nvPr>
        </p:nvSpPr>
        <p:spPr>
          <a:xfrm>
            <a:off x="682171" y="1204686"/>
            <a:ext cx="11059885" cy="5268685"/>
          </a:xfrm>
        </p:spPr>
        <p:txBody>
          <a:bodyPr>
            <a:normAutofit fontScale="92500" lnSpcReduction="10000"/>
          </a:bodyPr>
          <a:lstStyle/>
          <a:p>
            <a:r>
              <a:rPr lang="pt-BR" dirty="0" smtClean="0"/>
              <a:t>CAPÍTULO IV DAS EQUIPES PARA REALIZAÇÃO DO DEPOIMENTO ESPECIAL </a:t>
            </a:r>
          </a:p>
          <a:p>
            <a:pPr algn="just"/>
            <a:r>
              <a:rPr lang="pt-BR" dirty="0" smtClean="0"/>
              <a:t>Art. 10. Os profissionais especializados que atuarão na tomada do depoimento especial (Lei no 13.431/2017, art. 12, I) deverão ser preferencialmente aqueles que integram o quadro de servidores da respectiva unidade da federação, que compõem as equipes técnicas </a:t>
            </a:r>
            <a:r>
              <a:rPr lang="pt-BR" dirty="0" err="1" smtClean="0"/>
              <a:t>interprofissionais</a:t>
            </a:r>
            <a:r>
              <a:rPr lang="pt-BR" dirty="0" smtClean="0"/>
              <a:t>, as quais deverão receber capacitação específica para essa atividade. </a:t>
            </a:r>
          </a:p>
          <a:p>
            <a:pPr algn="just"/>
            <a:r>
              <a:rPr lang="pt-BR" dirty="0" smtClean="0"/>
              <a:t>Parágrafo único. No caso de crianças e adolescentes pertencentes aos Povos e Comunidades Tradicionais, a equipe técnica deverá ser integrada por profissional com formação ou conhecimento na área de antropologia. </a:t>
            </a:r>
          </a:p>
          <a:p>
            <a:pPr algn="just"/>
            <a:r>
              <a:rPr lang="pt-BR" dirty="0" smtClean="0"/>
              <a:t>Art. 11. Os tribunais estaduais e federais que não possuem, em seu quadro de pessoal, equipes técnicas </a:t>
            </a:r>
            <a:r>
              <a:rPr lang="pt-BR" dirty="0" err="1" smtClean="0"/>
              <a:t>interprofissionais</a:t>
            </a:r>
            <a:r>
              <a:rPr lang="pt-BR" dirty="0" smtClean="0"/>
              <a:t> especializadas em todas as comarcas, poderão realizar convênios para realização do depoimento especial, até a regularização do quadro funcional. </a:t>
            </a:r>
          </a:p>
          <a:p>
            <a:pPr algn="just"/>
            <a:r>
              <a:rPr lang="pt-BR" dirty="0" smtClean="0"/>
              <a:t>Parágrafo único. Incumbirá aos tribunais estaduais e federais prover a capacitação e treinamento dos profissionais que lhes forem cedidos. </a:t>
            </a:r>
          </a:p>
          <a:p>
            <a:pPr algn="just"/>
            <a:r>
              <a:rPr lang="pt-BR" dirty="0" smtClean="0"/>
              <a:t>Art. 12. Na ausência de profissionais especializados no quadro de pessoal, e de convênios firmados na forma do art. 11, os tribunais estaduais e federais deverão capacitar e treinar pessoas com formação superior, podendo remunerá-las pela atividade de tomada de depoimento especial como perícia. </a:t>
            </a:r>
            <a:endParaRPr lang="pt-B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609600"/>
            <a:ext cx="9875520" cy="812800"/>
          </a:xfrm>
        </p:spPr>
        <p:txBody>
          <a:bodyPr>
            <a:normAutofit/>
          </a:bodyPr>
          <a:lstStyle/>
          <a:p>
            <a:pPr algn="ctr"/>
            <a:r>
              <a:rPr lang="pt-BR" sz="2400" dirty="0" smtClean="0"/>
              <a:t>RESOLUÇÃO 299/2019 - CNJ</a:t>
            </a:r>
            <a:endParaRPr lang="pt-BR" sz="2400" dirty="0"/>
          </a:p>
        </p:txBody>
      </p:sp>
      <p:sp>
        <p:nvSpPr>
          <p:cNvPr id="3" name="Espaço Reservado para Conteúdo 2"/>
          <p:cNvSpPr>
            <a:spLocks noGrp="1"/>
          </p:cNvSpPr>
          <p:nvPr>
            <p:ph idx="1"/>
          </p:nvPr>
        </p:nvSpPr>
        <p:spPr>
          <a:xfrm>
            <a:off x="1143000" y="1248229"/>
            <a:ext cx="9872871" cy="5138057"/>
          </a:xfrm>
        </p:spPr>
        <p:txBody>
          <a:bodyPr>
            <a:normAutofit/>
          </a:bodyPr>
          <a:lstStyle/>
          <a:p>
            <a:pPr algn="just"/>
            <a:r>
              <a:rPr lang="pt-BR" dirty="0" smtClean="0"/>
              <a:t>Art. 13. Os tribunais estaduais e federais deverão manter cadastro de profissionais necessários a realização do depoimento especial, inclusive dos povos e comunidades tradicionais. </a:t>
            </a:r>
          </a:p>
          <a:p>
            <a:pPr algn="just"/>
            <a:r>
              <a:rPr lang="pt-BR" dirty="0" smtClean="0"/>
              <a:t>Parágrafo único. Para o cumprimento do disposto no caput, os tribunais poderão promover parcerias com órgãos e entidades públicas e particulares. </a:t>
            </a:r>
          </a:p>
          <a:p>
            <a:pPr algn="just"/>
            <a:r>
              <a:rPr lang="pt-BR" dirty="0" smtClean="0"/>
              <a:t>Parágrafo único. Para o cumprimento do disposto no caput, os tribunais poderão promover parcerias com órgãos e entidades públicas e particulares</a:t>
            </a:r>
          </a:p>
          <a:p>
            <a:pPr algn="just"/>
            <a:r>
              <a:rPr lang="pt-BR" dirty="0" smtClean="0"/>
              <a:t>Art. 14</a:t>
            </a:r>
          </a:p>
          <a:p>
            <a:pPr algn="just"/>
            <a:r>
              <a:rPr lang="pt-BR" dirty="0" smtClean="0"/>
              <a:t>§ 3o Os magistrados devem ser capacitados a tomar o depoimento nos termos do Protocolo Brasileiro de Entrevista Forense, para a eventualidade de a criança ou o adolescente, vítima ou testemunha, desejar prestar o depoimento diretamente à autoridade judiciária. </a:t>
            </a:r>
            <a:endParaRPr lang="pt-B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449944"/>
            <a:ext cx="9875520" cy="1074056"/>
          </a:xfrm>
        </p:spPr>
        <p:txBody>
          <a:bodyPr>
            <a:normAutofit/>
          </a:bodyPr>
          <a:lstStyle/>
          <a:p>
            <a:pPr algn="ctr"/>
            <a:r>
              <a:rPr lang="pt-BR" sz="2400" dirty="0" smtClean="0"/>
              <a:t>RESOLUÇÃO 299/2019 - CNJ</a:t>
            </a:r>
            <a:endParaRPr lang="pt-BR" sz="2400" dirty="0"/>
          </a:p>
        </p:txBody>
      </p:sp>
      <p:sp>
        <p:nvSpPr>
          <p:cNvPr id="3" name="Espaço Reservado para Conteúdo 2"/>
          <p:cNvSpPr>
            <a:spLocks noGrp="1"/>
          </p:cNvSpPr>
          <p:nvPr>
            <p:ph idx="1"/>
          </p:nvPr>
        </p:nvSpPr>
        <p:spPr>
          <a:xfrm>
            <a:off x="928914" y="1451430"/>
            <a:ext cx="10435772" cy="4644570"/>
          </a:xfrm>
        </p:spPr>
        <p:txBody>
          <a:bodyPr>
            <a:normAutofit lnSpcReduction="10000"/>
          </a:bodyPr>
          <a:lstStyle/>
          <a:p>
            <a:pPr marL="45720" indent="0" algn="just">
              <a:buNone/>
            </a:pPr>
            <a:r>
              <a:rPr lang="pt-BR" sz="2000" dirty="0" smtClean="0"/>
              <a:t>Art. 18. A criança e/ou adolescente deve ser informada sobre seus direitos, a estrutura do procedimento, garantias de segurança e expectativas em relação ao processo por membro da equipe responsável pela tomada do depoimento, inclusive de seu direito à assistência jurídica. </a:t>
            </a:r>
          </a:p>
          <a:p>
            <a:pPr marL="45720" indent="0" algn="just">
              <a:buNone/>
            </a:pPr>
            <a:r>
              <a:rPr lang="pt-BR" sz="2000" dirty="0" smtClean="0"/>
              <a:t>§ 1º O magistrado deverá velar pela assistência jurídica por Defensor Público ou advogado conveniado ou nomeado, se assim desejar a criança e/ou adolescente. </a:t>
            </a:r>
          </a:p>
          <a:p>
            <a:pPr marL="45720" indent="0" algn="just">
              <a:buNone/>
            </a:pPr>
            <a:r>
              <a:rPr lang="pt-BR" sz="2000" dirty="0" smtClean="0"/>
              <a:t>§ 2º Se necessário à efetiva comunicação com criança e adolescente de origem indígena ou que pertença a minorias étnicas ou </a:t>
            </a:r>
            <a:r>
              <a:rPr lang="pt-BR" sz="2000" dirty="0" err="1" smtClean="0"/>
              <a:t>linguísticas</a:t>
            </a:r>
            <a:r>
              <a:rPr lang="pt-BR" sz="2000" dirty="0" smtClean="0"/>
              <a:t>, será garantido intérprete ou outro meio eficaz. </a:t>
            </a:r>
          </a:p>
          <a:p>
            <a:pPr marL="45720" indent="0" algn="just">
              <a:buNone/>
            </a:pPr>
            <a:r>
              <a:rPr lang="pt-BR" sz="2000" dirty="0" smtClean="0"/>
              <a:t>Art. 19. Deve ser garantido à criança e/ou ao adolescente o direito ao silêncio e a não prestar depoimento, esclarecendo-a de maneira adequada ao seu desenvolvimento. </a:t>
            </a:r>
          </a:p>
          <a:p>
            <a:pPr marL="45720" indent="0" algn="just">
              <a:buNone/>
            </a:pPr>
            <a:r>
              <a:rPr lang="pt-BR" sz="2000" dirty="0" smtClean="0"/>
              <a:t>Art. 20. A tomada do depoimento deve seguir protocolo validado cientificamente, assegurando esclarecimentos iniciais, livre narrativa e questões complementares, cabendo ao magistrado zelar pela concordância do referido protocolo. </a:t>
            </a:r>
          </a:p>
          <a:p>
            <a:pPr marL="45720" indent="0" algn="just">
              <a:buNone/>
            </a:pPr>
            <a:r>
              <a:rPr lang="pt-BR" sz="2000" dirty="0" smtClean="0"/>
              <a:t>Art. 21. No caso de criança e adolescente indígena, será intimado o órgão federal responsável pela política indigenista da data designada para o depoimento. </a:t>
            </a:r>
            <a:endParaRPr lang="pt-BR" sz="2000" dirty="0" smtClean="0">
              <a:solidFill>
                <a:schemeClr val="accent2"/>
              </a:solidFill>
            </a:endParaRPr>
          </a:p>
          <a:p>
            <a:endParaRPr lang="pt-B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609600"/>
            <a:ext cx="9875520" cy="870857"/>
          </a:xfrm>
        </p:spPr>
        <p:txBody>
          <a:bodyPr>
            <a:normAutofit/>
          </a:bodyPr>
          <a:lstStyle/>
          <a:p>
            <a:pPr algn="ctr"/>
            <a:r>
              <a:rPr lang="pt-BR" sz="2400" dirty="0" smtClean="0"/>
              <a:t>RESOLUÇÃO 299/2019 - CNJ</a:t>
            </a:r>
            <a:endParaRPr lang="pt-BR" sz="2400" dirty="0"/>
          </a:p>
        </p:txBody>
      </p:sp>
      <p:sp>
        <p:nvSpPr>
          <p:cNvPr id="3" name="Espaço Reservado para Conteúdo 2"/>
          <p:cNvSpPr>
            <a:spLocks noGrp="1"/>
          </p:cNvSpPr>
          <p:nvPr>
            <p:ph idx="1"/>
          </p:nvPr>
        </p:nvSpPr>
        <p:spPr>
          <a:xfrm>
            <a:off x="1143000" y="1596571"/>
            <a:ext cx="9872871" cy="4499429"/>
          </a:xfrm>
        </p:spPr>
        <p:txBody>
          <a:bodyPr>
            <a:normAutofit/>
          </a:bodyPr>
          <a:lstStyle/>
          <a:p>
            <a:pPr algn="just">
              <a:buNone/>
            </a:pPr>
            <a:r>
              <a:rPr lang="pt-BR" dirty="0" smtClean="0"/>
              <a:t>    Art. 23. Na hipótese da criança e/ou adolescente desejar prestar depoimento diretamente ao magistrado, deverá ser observado o protocolo de entrevista forense. </a:t>
            </a:r>
          </a:p>
          <a:p>
            <a:pPr algn="just">
              <a:buNone/>
            </a:pPr>
            <a:r>
              <a:rPr lang="pt-BR" dirty="0" smtClean="0"/>
              <a:t>    Art. 24. O depoimento especial deverá ser gravado em sua integralidade para preservar seu teor e permitir, mediante autorização judicial, sua utilização em outros processos judiciais que tenham, ainda que parcialmente, a situação de violência como objeto. </a:t>
            </a:r>
          </a:p>
          <a:p>
            <a:pPr algn="just">
              <a:buNone/>
            </a:pPr>
            <a:r>
              <a:rPr lang="pt-BR" dirty="0" smtClean="0"/>
              <a:t>    Art. 25. Os tribunais estaduais e federais deverão velar pela estrita observância do direito de crianças e adolescentes vítimas ou testemunhas serem ouvidas por magistrados na forma do depoimento especial, não se tratando de faculdade procedimental. </a:t>
            </a:r>
          </a:p>
          <a:p>
            <a:pPr algn="just">
              <a:buNone/>
            </a:pPr>
            <a:r>
              <a:rPr lang="pt-BR" dirty="0" smtClean="0"/>
              <a:t>   (...)</a:t>
            </a:r>
            <a:endParaRPr lang="pt-B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339634"/>
            <a:ext cx="9875520" cy="1227909"/>
          </a:xfrm>
        </p:spPr>
        <p:txBody>
          <a:bodyPr>
            <a:normAutofit/>
          </a:bodyPr>
          <a:lstStyle/>
          <a:p>
            <a:pPr algn="ctr"/>
            <a:r>
              <a:rPr lang="pt-BR" sz="2400" dirty="0" smtClean="0"/>
              <a:t>Resolução nº 454/2022 – CNJ </a:t>
            </a:r>
            <a:endParaRPr lang="pt-BR" sz="2400" dirty="0"/>
          </a:p>
        </p:txBody>
      </p:sp>
      <p:sp>
        <p:nvSpPr>
          <p:cNvPr id="3" name="Espaço Reservado para Conteúdo 2"/>
          <p:cNvSpPr>
            <a:spLocks noGrp="1"/>
          </p:cNvSpPr>
          <p:nvPr>
            <p:ph idx="1"/>
          </p:nvPr>
        </p:nvSpPr>
        <p:spPr>
          <a:xfrm>
            <a:off x="1143000" y="1190171"/>
            <a:ext cx="9872871" cy="5297715"/>
          </a:xfrm>
        </p:spPr>
        <p:txBody>
          <a:bodyPr>
            <a:normAutofit lnSpcReduction="10000"/>
          </a:bodyPr>
          <a:lstStyle/>
          <a:p>
            <a:pPr algn="just"/>
            <a:r>
              <a:rPr lang="pt-BR" dirty="0" smtClean="0"/>
              <a:t>Art. 16. Recomenda-se a admissão de depoimentos de partes e testemunhas indígenas em sua língua nativa. </a:t>
            </a:r>
          </a:p>
          <a:p>
            <a:pPr algn="just"/>
            <a:r>
              <a:rPr lang="pt-BR" dirty="0" smtClean="0"/>
              <a:t>§ 1º Caso tome o depoimento em língua diversa, o magistrado assegurar-se-á de que o depoente bem compreende o idioma. </a:t>
            </a:r>
          </a:p>
          <a:p>
            <a:pPr algn="just"/>
            <a:r>
              <a:rPr lang="pt-BR" dirty="0" smtClean="0"/>
              <a:t>§2º Será garantido intérprete ao indígena, </a:t>
            </a:r>
            <a:r>
              <a:rPr lang="pt-BR" i="1" dirty="0" smtClean="0"/>
              <a:t>escolhido preferencialmente dentre os membros de sua comunidade,</a:t>
            </a:r>
            <a:r>
              <a:rPr lang="pt-BR" dirty="0" smtClean="0"/>
              <a:t> podendo a escolha recair em não indígena quando esse dominar a língua e for indicado pelo povo ou indivíduo interessado.</a:t>
            </a:r>
          </a:p>
          <a:p>
            <a:pPr algn="just"/>
            <a:r>
              <a:rPr lang="pt-BR" dirty="0" smtClean="0"/>
              <a:t>Art. 21. Em assuntos relativos ao acolhimento familiar ou institucional, à adoção, à tutela ou à guarda, devem ser considerados e respeitados os costumes, a organização social, as línguas, as crenças e as tradições, bem como as instituições dos povos indígenas.</a:t>
            </a:r>
          </a:p>
          <a:p>
            <a:pPr algn="just"/>
            <a:r>
              <a:rPr lang="pt-BR" dirty="0" smtClean="0"/>
              <a:t>(...)</a:t>
            </a:r>
          </a:p>
          <a:p>
            <a:pPr algn="just"/>
            <a:r>
              <a:rPr lang="pt-BR" dirty="0" smtClean="0"/>
              <a:t>§ 3o Na instrução processual, deverão ser observadas as disposições da Resolução CNJ no 299/2019 sobre as especificidades de crianças e adolescentes pertencentes a povos e comunidades tradicionais, vítimas ou testemunhas de violência.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811213" y="424531"/>
            <a:ext cx="5119687" cy="6020719"/>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6223000" y="349250"/>
            <a:ext cx="5410200" cy="6217904"/>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Visualização da image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2051" name="Picture 3"/>
          <p:cNvPicPr>
            <a:picLocks noChangeAspect="1" noChangeArrowheads="1"/>
          </p:cNvPicPr>
          <p:nvPr/>
        </p:nvPicPr>
        <p:blipFill>
          <a:blip r:embed="rId2"/>
          <a:srcRect/>
          <a:stretch>
            <a:fillRect/>
          </a:stretch>
        </p:blipFill>
        <p:spPr bwMode="auto">
          <a:xfrm>
            <a:off x="866503" y="918754"/>
            <a:ext cx="5650896" cy="4238172"/>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6755130" y="763441"/>
            <a:ext cx="4792436" cy="4548335"/>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srcRect/>
          <a:stretch>
            <a:fillRect/>
          </a:stretch>
        </p:blipFill>
        <p:spPr bwMode="auto">
          <a:xfrm>
            <a:off x="3717950" y="601578"/>
            <a:ext cx="4398592" cy="586479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27909" y="-235130"/>
            <a:ext cx="9777548" cy="2214154"/>
          </a:xfrm>
        </p:spPr>
        <p:txBody>
          <a:bodyPr>
            <a:normAutofit/>
          </a:bodyPr>
          <a:lstStyle/>
          <a:p>
            <a:pPr algn="ctr"/>
            <a:r>
              <a:rPr lang="pt-BR" sz="2200" b="1" u="sng" dirty="0">
                <a:solidFill>
                  <a:srgbClr val="002060"/>
                </a:solidFill>
              </a:rPr>
              <a:t>Convenção internacional sobre os direitos da Criança</a:t>
            </a:r>
            <a:endParaRPr lang="pt-BR" sz="2200" dirty="0"/>
          </a:p>
        </p:txBody>
      </p:sp>
      <p:sp>
        <p:nvSpPr>
          <p:cNvPr id="5" name="Retângulo 4"/>
          <p:cNvSpPr/>
          <p:nvPr/>
        </p:nvSpPr>
        <p:spPr>
          <a:xfrm>
            <a:off x="731520" y="1149722"/>
            <a:ext cx="10672354" cy="5755422"/>
          </a:xfrm>
          <a:prstGeom prst="rect">
            <a:avLst/>
          </a:prstGeom>
        </p:spPr>
        <p:txBody>
          <a:bodyPr wrap="square">
            <a:spAutoFit/>
          </a:bodyPr>
          <a:lstStyle/>
          <a:p>
            <a:pPr algn="just"/>
            <a:r>
              <a:rPr lang="pt-BR" sz="2500" dirty="0"/>
              <a:t>Estabeleceu efetiva proteção quanto ao direito à vida e ao desenvolvimento (art. 6º); à nacionalidade e à filiação (art. 7º); à vida familiar (</a:t>
            </a:r>
            <a:r>
              <a:rPr lang="pt-BR" sz="2500" dirty="0" err="1"/>
              <a:t>arts</a:t>
            </a:r>
            <a:r>
              <a:rPr lang="pt-BR" sz="2500" dirty="0"/>
              <a:t>. 8º, 20 e 21); à própria manifestação em juízo e a um procedimento judiciário especial, fundado no devido processo legal, no contraditório e na ampla defesa (</a:t>
            </a:r>
            <a:r>
              <a:rPr lang="pt-BR" sz="2500" dirty="0" err="1"/>
              <a:t>arts</a:t>
            </a:r>
            <a:r>
              <a:rPr lang="pt-BR" sz="2500" dirty="0"/>
              <a:t>. 12 e §2º, 40); às liberdades de expressão, pensamento e associação (</a:t>
            </a:r>
            <a:r>
              <a:rPr lang="pt-BR" sz="2500" dirty="0" err="1"/>
              <a:t>arts</a:t>
            </a:r>
            <a:r>
              <a:rPr lang="pt-BR" sz="2500" dirty="0"/>
              <a:t>. 13, 14 e 15); à intimidade (art. 16); Determina também ser obrigação dos Estados Partes a proteção da criança contra todas as formas de exploração, sejam econômicas, trabalhistas, sexuais, militares, etc.</a:t>
            </a:r>
          </a:p>
          <a:p>
            <a:pPr algn="just"/>
            <a:r>
              <a:rPr lang="pt-BR" sz="2500" b="1" dirty="0"/>
              <a:t>Destaque para o art. 12 e §2º – proporcionar à criança a oportunidade de ser ouvida em todo processo judicial ou administrativo que a afete (sua opinião será levada em consideração).</a:t>
            </a:r>
          </a:p>
          <a:p>
            <a:pPr algn="just"/>
            <a:r>
              <a:rPr lang="pt-BR" sz="2400" dirty="0"/>
              <a:t>*Na Declaração Universal dos Direitos Humanos (1948), as Nações Unidas haviam proclamado que a Infância tem direito a cuidados e assistência especiais. </a:t>
            </a:r>
          </a:p>
          <a:p>
            <a:pPr algn="just"/>
            <a:endParaRPr lang="pt-BR" sz="2000" dirty="0"/>
          </a:p>
          <a:p>
            <a:pPr algn="just"/>
            <a:endParaRPr lang="pt-BR" sz="2500" b="1" dirty="0"/>
          </a:p>
        </p:txBody>
      </p:sp>
    </p:spTree>
    <p:extLst>
      <p:ext uri="{BB962C8B-B14F-4D97-AF65-F5344CB8AC3E}">
        <p14:creationId xmlns:p14="http://schemas.microsoft.com/office/powerpoint/2010/main" val="42393934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282700" y="1460500"/>
            <a:ext cx="9194800" cy="1477328"/>
          </a:xfrm>
          <a:prstGeom prst="rect">
            <a:avLst/>
          </a:prstGeom>
        </p:spPr>
        <p:txBody>
          <a:bodyPr wrap="square">
            <a:spAutoFit/>
          </a:bodyPr>
          <a:lstStyle/>
          <a:p>
            <a:pPr marL="45720" indent="0" algn="just">
              <a:buNone/>
            </a:pPr>
            <a:r>
              <a:rPr lang="pt-BR" sz="2400" dirty="0" smtClean="0">
                <a:solidFill>
                  <a:schemeClr val="accent2"/>
                </a:solidFill>
              </a:rPr>
              <a:t>Juíza Mônica Maciel Soares Fonseca, titular da 1ª Vara de Crimes contra Crianças e Adolescentes de Belém – TJPA </a:t>
            </a:r>
          </a:p>
          <a:p>
            <a:pPr marL="45720" indent="0" algn="just">
              <a:buNone/>
            </a:pPr>
            <a:r>
              <a:rPr lang="pt-BR" sz="2400" dirty="0" err="1" smtClean="0">
                <a:solidFill>
                  <a:schemeClr val="accent2"/>
                </a:solidFill>
              </a:rPr>
              <a:t>E-mail</a:t>
            </a:r>
            <a:r>
              <a:rPr lang="pt-BR" sz="2400" dirty="0" smtClean="0">
                <a:solidFill>
                  <a:schemeClr val="accent2"/>
                </a:solidFill>
              </a:rPr>
              <a:t>: monica.fonseca@tjpa.jus.br</a:t>
            </a:r>
          </a:p>
          <a:p>
            <a:endParaRPr lang="pt-B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A9B3BB1-1AB9-A35D-40D0-AA7C6B7D8E63}"/>
              </a:ext>
            </a:extLst>
          </p:cNvPr>
          <p:cNvSpPr>
            <a:spLocks noGrp="1"/>
          </p:cNvSpPr>
          <p:nvPr>
            <p:ph type="title"/>
          </p:nvPr>
        </p:nvSpPr>
        <p:spPr>
          <a:xfrm>
            <a:off x="1143000" y="609600"/>
            <a:ext cx="9875520" cy="649357"/>
          </a:xfrm>
        </p:spPr>
        <p:txBody>
          <a:bodyPr>
            <a:normAutofit fontScale="90000"/>
          </a:bodyPr>
          <a:lstStyle/>
          <a:p>
            <a:pPr algn="ctr"/>
            <a:r>
              <a:rPr lang="pt-BR" sz="1800" dirty="0"/>
              <a:t>                                                                               </a:t>
            </a:r>
            <a:r>
              <a:rPr lang="pt-BR" sz="1800" dirty="0" smtClean="0"/>
              <a:t/>
            </a:r>
            <a:br>
              <a:rPr lang="pt-BR" sz="1800" dirty="0" smtClean="0"/>
            </a:br>
            <a:r>
              <a:rPr lang="pt-BR" sz="1800" dirty="0" smtClean="0"/>
              <a:t/>
            </a:r>
            <a:br>
              <a:rPr lang="pt-BR" sz="1800" dirty="0" smtClean="0"/>
            </a:br>
            <a:r>
              <a:rPr lang="pt-BR" sz="1800" dirty="0" smtClean="0"/>
              <a:t>  </a:t>
            </a:r>
            <a:r>
              <a:rPr lang="pt-BR" sz="2400" dirty="0">
                <a:solidFill>
                  <a:schemeClr val="tx2"/>
                </a:solidFill>
              </a:rPr>
              <a:t>REFERÊNCIAS</a:t>
            </a:r>
          </a:p>
        </p:txBody>
      </p:sp>
      <p:sp>
        <p:nvSpPr>
          <p:cNvPr id="3" name="Espaço Reservado para Conteúdo 2">
            <a:extLst>
              <a:ext uri="{FF2B5EF4-FFF2-40B4-BE49-F238E27FC236}">
                <a16:creationId xmlns="" xmlns:a16="http://schemas.microsoft.com/office/drawing/2014/main" id="{ABDC2DDF-D6E6-73EA-C6BF-960E44351A2F}"/>
              </a:ext>
            </a:extLst>
          </p:cNvPr>
          <p:cNvSpPr>
            <a:spLocks noGrp="1"/>
          </p:cNvSpPr>
          <p:nvPr>
            <p:ph idx="1"/>
          </p:nvPr>
        </p:nvSpPr>
        <p:spPr>
          <a:xfrm>
            <a:off x="662609" y="1126435"/>
            <a:ext cx="10588487" cy="5009322"/>
          </a:xfrm>
        </p:spPr>
        <p:txBody>
          <a:bodyPr>
            <a:normAutofit fontScale="62500" lnSpcReduction="20000"/>
          </a:bodyPr>
          <a:lstStyle/>
          <a:p>
            <a:pPr marL="45720" indent="0">
              <a:lnSpc>
                <a:spcPct val="115000"/>
              </a:lnSpc>
              <a:spcAft>
                <a:spcPts val="1000"/>
              </a:spcAft>
              <a:buNone/>
            </a:pPr>
            <a:endParaRPr lang="pt-B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t-BR" sz="2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CEZAR, José Antônio </a:t>
            </a:r>
            <a:r>
              <a:rPr lang="pt-BR" sz="26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Daltoé</a:t>
            </a:r>
            <a:r>
              <a:rPr lang="pt-BR" sz="2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Depoimento sem dano: uma alternativa para inquirir crianças e adolescentes nos processos judiciais. Porto Alegre: Livraria do Advogado, 2007;</a:t>
            </a:r>
            <a:endParaRPr lang="pt-BR"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t-BR" sz="2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 GESU, Cristina. Prova penal e falsas memórias, 3ª ed., rev., </a:t>
            </a:r>
            <a:r>
              <a:rPr lang="pt-BR" sz="26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ampl</a:t>
            </a:r>
            <a:r>
              <a:rPr lang="pt-BR" sz="2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e atual., conforme a Lei 13.431/2017. Porto Alegre: Livraria do Advogado, 2019;</a:t>
            </a:r>
            <a:endParaRPr lang="pt-BR"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t-BR" sz="2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DOBKE, Veleda. Abuso sexual: A inquirição das crianças, uma abordagem interdisciplinar. Porto Alegre: Ricardo </a:t>
            </a:r>
            <a:r>
              <a:rPr lang="pt-BR" sz="26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Lenz</a:t>
            </a:r>
            <a:r>
              <a:rPr lang="pt-BR" sz="2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2002;</a:t>
            </a:r>
            <a:endParaRPr lang="pt-BR"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t-BR" sz="2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HOFFMEISTER, </a:t>
            </a:r>
            <a:r>
              <a:rPr lang="pt-BR" sz="26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Marleci</a:t>
            </a:r>
            <a:r>
              <a:rPr lang="pt-BR" sz="2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V.; PÖTTER, Luciane (org.). Depoimento especial de crianças e adolescentes, quando a multidisciplinaridade aproxima os olhares. Porto Alegre: Livraria do Advogado, 2016;</a:t>
            </a:r>
            <a:endParaRPr lang="pt-BR"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t-BR" sz="2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LOPES, Ana Christina Brito (org.). 25 anos – Estatuto da criança e do adolescente: proteção integral a crianças e adolescentes: instrumentos normativos nacionais e internacionais. 2ª ed. Curitiba: SECS, 2015;</a:t>
            </a:r>
            <a:endParaRPr lang="pt-BR"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t-BR" sz="2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MACIEL, Kátia Regina Ferreira Lobo Andrade (coord.). Curso de Direito da criança e do adolescente: aspectos teóricos e práticos. São Paulo: Saraiva, 2018;</a:t>
            </a:r>
            <a:endParaRPr lang="pt-BR"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pt-BR" dirty="0"/>
          </a:p>
        </p:txBody>
      </p:sp>
    </p:spTree>
    <p:extLst>
      <p:ext uri="{BB962C8B-B14F-4D97-AF65-F5344CB8AC3E}">
        <p14:creationId xmlns:p14="http://schemas.microsoft.com/office/powerpoint/2010/main" val="41484945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93CCE0E-1620-3E3E-5472-0593DC57EC17}"/>
              </a:ext>
            </a:extLst>
          </p:cNvPr>
          <p:cNvSpPr>
            <a:spLocks noGrp="1"/>
          </p:cNvSpPr>
          <p:nvPr>
            <p:ph type="title"/>
          </p:nvPr>
        </p:nvSpPr>
        <p:spPr>
          <a:xfrm>
            <a:off x="1143000" y="609600"/>
            <a:ext cx="9875520" cy="728870"/>
          </a:xfrm>
        </p:spPr>
        <p:txBody>
          <a:bodyPr>
            <a:normAutofit/>
          </a:bodyPr>
          <a:lstStyle/>
          <a:p>
            <a:r>
              <a:rPr lang="pt-BR" sz="1800" dirty="0">
                <a:solidFill>
                  <a:schemeClr val="tx2"/>
                </a:solidFill>
              </a:rPr>
              <a:t>                                                                                 </a:t>
            </a:r>
            <a:r>
              <a:rPr lang="pt-BR" sz="2400" dirty="0">
                <a:solidFill>
                  <a:schemeClr val="tx2"/>
                </a:solidFill>
              </a:rPr>
              <a:t>REFERÊNCIAS</a:t>
            </a:r>
            <a:endParaRPr lang="pt-BR" sz="2400" dirty="0"/>
          </a:p>
        </p:txBody>
      </p:sp>
      <p:sp>
        <p:nvSpPr>
          <p:cNvPr id="3" name="Espaço Reservado para Conteúdo 2">
            <a:extLst>
              <a:ext uri="{FF2B5EF4-FFF2-40B4-BE49-F238E27FC236}">
                <a16:creationId xmlns="" xmlns:a16="http://schemas.microsoft.com/office/drawing/2014/main" id="{36BCCAFB-00C3-F347-0574-873E181F845A}"/>
              </a:ext>
            </a:extLst>
          </p:cNvPr>
          <p:cNvSpPr>
            <a:spLocks noGrp="1"/>
          </p:cNvSpPr>
          <p:nvPr>
            <p:ph idx="1"/>
          </p:nvPr>
        </p:nvSpPr>
        <p:spPr>
          <a:xfrm>
            <a:off x="715618" y="1126436"/>
            <a:ext cx="10495722" cy="4691270"/>
          </a:xfrm>
        </p:spPr>
        <p:txBody>
          <a:bodyPr>
            <a:normAutofit fontScale="25000" lnSpcReduction="20000"/>
          </a:bodyPr>
          <a:lstStyle/>
          <a:p>
            <a:pPr algn="just">
              <a:lnSpc>
                <a:spcPct val="115000"/>
              </a:lnSpc>
              <a:spcAft>
                <a:spcPts val="1000"/>
              </a:spcAft>
            </a:pPr>
            <a:r>
              <a:rPr lang="pt-BR" sz="6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PÖTTER, Luciane (org.). A escuta protegida de crianças e adolescentes: os desafios da implantação da lei nº 13.431/2017. Porto Alegre-Livraria do Advogado, 2019; </a:t>
            </a:r>
            <a:endParaRPr lang="pt-BR" sz="6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t-BR" sz="6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___________________. Vitimização secundária infantojuvenil e violência sexual intrafamiliar. Por uma política pública de redução de danos. 3ª ed., rev., atualizada e ampliada. Salvador – Ed. </a:t>
            </a:r>
            <a:r>
              <a:rPr lang="pt-BR" sz="6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JusPodivm</a:t>
            </a:r>
            <a:r>
              <a:rPr lang="pt-BR" sz="6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2019;</a:t>
            </a:r>
            <a:endParaRPr lang="pt-BR" sz="6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t-BR" sz="6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SANDERSON, Christiane. Abuso Sexual em Crianças</a:t>
            </a:r>
            <a:r>
              <a:rPr lang="pt-BR" sz="64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pt-BR" sz="6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fortalecendo pais e professores para proteger crianças contra abusos sexuais e pedofilia</a:t>
            </a:r>
            <a:r>
              <a:rPr lang="pt-BR" sz="64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pt-BR" sz="6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São Paulo – </a:t>
            </a:r>
            <a:r>
              <a:rPr lang="pt-BR" sz="6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M.Books</a:t>
            </a:r>
            <a:r>
              <a:rPr lang="pt-BR" sz="6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do Brasil Editora Ltda.2005;</a:t>
            </a:r>
            <a:endParaRPr lang="pt-BR" sz="6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t-BR" sz="6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SANTOS, Benedito Rodrigues </a:t>
            </a:r>
            <a:r>
              <a:rPr lang="pt-BR" sz="640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et al</a:t>
            </a:r>
            <a:r>
              <a:rPr lang="pt-BR" sz="6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Crianças e Adolescentes vítimas ou testemunhas de violência sexual: metodologias para tomada de depoimento especial. Curitiba: </a:t>
            </a:r>
            <a:r>
              <a:rPr lang="pt-BR" sz="6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Appris</a:t>
            </a:r>
            <a:r>
              <a:rPr lang="pt-BR" sz="6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2017;</a:t>
            </a:r>
            <a:endParaRPr lang="pt-BR" sz="6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t-BR" sz="6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SOUZA, </a:t>
            </a:r>
            <a:r>
              <a:rPr lang="pt-BR" sz="6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Jadir</a:t>
            </a:r>
            <a:r>
              <a:rPr lang="pt-BR" sz="6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pt-BR" sz="6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Cirqueira</a:t>
            </a:r>
            <a:r>
              <a:rPr lang="pt-BR" sz="6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de. Depoimento especial de crianças e adolescentes no Sistema de Justiça. São Paulo: </a:t>
            </a:r>
            <a:r>
              <a:rPr lang="pt-BR" sz="6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Pillares</a:t>
            </a:r>
            <a:r>
              <a:rPr lang="pt-BR" sz="6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2016.</a:t>
            </a:r>
          </a:p>
          <a:p>
            <a:pPr algn="just">
              <a:lnSpc>
                <a:spcPct val="115000"/>
              </a:lnSpc>
              <a:spcAft>
                <a:spcPts val="1000"/>
              </a:spcAft>
            </a:pPr>
            <a:r>
              <a:rPr lang="pt-BR" sz="7200" dirty="0">
                <a:solidFill>
                  <a:schemeClr val="tx1"/>
                </a:solidFill>
                <a:effectLst/>
                <a:latin typeface="Source Sans Pro" panose="020B0503030403020204" pitchFamily="34" charset="0"/>
                <a:ea typeface="Source Sans Pro" panose="020B0503030403020204" pitchFamily="34" charset="0"/>
                <a:cs typeface="Source Sans Pro" panose="020B0503030403020204" pitchFamily="34" charset="0"/>
              </a:rPr>
              <a:t>Protocolo brasileiro de entrevista forense com crianças e adolescentes vítimas ou testemunhas de violência/organizadores: Benedito Rodrigues dos Santos, Itamar Batista Gonçalves, Reginaldo Torres Alves Júnior . São Paulo e Brasília: </a:t>
            </a:r>
            <a:r>
              <a:rPr lang="pt-BR" sz="7200" dirty="0" err="1">
                <a:solidFill>
                  <a:schemeClr val="tx1"/>
                </a:solidFill>
                <a:effectLst/>
                <a:latin typeface="Source Sans Pro" panose="020B0503030403020204" pitchFamily="34" charset="0"/>
                <a:ea typeface="Source Sans Pro" panose="020B0503030403020204" pitchFamily="34" charset="0"/>
                <a:cs typeface="Source Sans Pro" panose="020B0503030403020204" pitchFamily="34" charset="0"/>
              </a:rPr>
              <a:t>Childhood</a:t>
            </a:r>
            <a:r>
              <a:rPr lang="pt-BR" sz="7200" dirty="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rPr>
              <a:t>:</a:t>
            </a:r>
            <a:r>
              <a:rPr lang="pt-BR" sz="7200" dirty="0">
                <a:solidFill>
                  <a:schemeClr val="tx1"/>
                </a:solidFill>
                <a:effectLst/>
                <a:latin typeface="Source Sans Pro" panose="020B0503030403020204" pitchFamily="34" charset="0"/>
                <a:ea typeface="Source Sans Pro" panose="020B0503030403020204" pitchFamily="34" charset="0"/>
                <a:cs typeface="Source Sans Pro" panose="020B0503030403020204" pitchFamily="34" charset="0"/>
              </a:rPr>
              <a:t> Instituto WCF Brasil-CNJ: UNICEF, 2020, 74p.</a:t>
            </a:r>
            <a:endParaRPr lang="pt-BR" sz="7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t-BR" sz="6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Sítio eletrônico:</a:t>
            </a:r>
            <a:r>
              <a:rPr lang="pt-BR" sz="6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pt-BR" sz="6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&lt;</a:t>
            </a:r>
            <a:r>
              <a:rPr lang="pt-BR" sz="6400" u="sng" dirty="0">
                <a:solidFill>
                  <a:srgbClr val="6EAC1C"/>
                </a:solidFill>
                <a:effectLst/>
                <a:latin typeface="Arial" panose="020B0604020202020204" pitchFamily="34" charset="0"/>
                <a:ea typeface="Calibri" panose="020F0502020204030204" pitchFamily="34" charset="0"/>
                <a:cs typeface="Times New Roman" panose="02020603050405020304" pitchFamily="18" charset="0"/>
                <a:hlinkClick r:id="rId2">
                  <a:extLst>
                    <a:ext uri="{A12FA001-AC4F-418D-AE19-62706E023703}">
                      <ahyp:hlinkClr xmlns="" xmlns:ahyp="http://schemas.microsoft.com/office/drawing/2018/hyperlinkcolor" val="tx"/>
                    </a:ext>
                  </a:extLst>
                </a:hlinkClick>
              </a:rPr>
              <a:t>https://childhood.org/</a:t>
            </a:r>
            <a:r>
              <a:rPr lang="pt-BR" sz="6400" u="sng" dirty="0" err="1">
                <a:solidFill>
                  <a:srgbClr val="6EAC1C"/>
                </a:solidFill>
                <a:effectLst/>
                <a:latin typeface="Arial" panose="020B0604020202020204" pitchFamily="34" charset="0"/>
                <a:ea typeface="Calibri" panose="020F0502020204030204" pitchFamily="34" charset="0"/>
                <a:cs typeface="Times New Roman" panose="02020603050405020304" pitchFamily="18" charset="0"/>
                <a:hlinkClick r:id="rId2">
                  <a:extLst>
                    <a:ext uri="{A12FA001-AC4F-418D-AE19-62706E023703}">
                      <ahyp:hlinkClr xmlns="" xmlns:ahyp="http://schemas.microsoft.com/office/drawing/2018/hyperlinkcolor" val="tx"/>
                    </a:ext>
                  </a:extLst>
                </a:hlinkClick>
              </a:rPr>
              <a:t>wp-content</a:t>
            </a:r>
            <a:r>
              <a:rPr lang="pt-BR" sz="6400" u="sng" dirty="0">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2">
                  <a:extLst>
                    <a:ext uri="{A12FA001-AC4F-418D-AE19-62706E023703}">
                      <ahyp:hlinkClr xmlns="" xmlns:ahyp="http://schemas.microsoft.com/office/drawing/2018/hyperlinkcolor" val="tx"/>
                    </a:ext>
                  </a:extLst>
                </a:hlinkClick>
              </a:rPr>
              <a:t>/uploads/2008/11/depoimento-sem-medo.pdf</a:t>
            </a:r>
            <a:r>
              <a:rPr lang="pt-BR" sz="6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&gt;</a:t>
            </a:r>
            <a:endParaRPr lang="pt-BR" sz="6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pt-BR" sz="6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pt-BR"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pt-BR" dirty="0"/>
          </a:p>
        </p:txBody>
      </p:sp>
    </p:spTree>
    <p:extLst>
      <p:ext uri="{BB962C8B-B14F-4D97-AF65-F5344CB8AC3E}">
        <p14:creationId xmlns:p14="http://schemas.microsoft.com/office/powerpoint/2010/main" val="3819352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62594" y="-195942"/>
            <a:ext cx="9882052" cy="1552302"/>
          </a:xfrm>
        </p:spPr>
        <p:txBody>
          <a:bodyPr>
            <a:normAutofit/>
          </a:bodyPr>
          <a:lstStyle/>
          <a:p>
            <a:pPr algn="ctr"/>
            <a:r>
              <a:rPr lang="pt-BR" sz="2200" b="1" u="sng" dirty="0">
                <a:solidFill>
                  <a:srgbClr val="002060"/>
                </a:solidFill>
              </a:rPr>
              <a:t>Estatuto da Criança e do Adolescente (ECA)</a:t>
            </a:r>
            <a:endParaRPr lang="pt-BR" sz="2200" dirty="0"/>
          </a:p>
        </p:txBody>
      </p:sp>
      <p:sp>
        <p:nvSpPr>
          <p:cNvPr id="3" name="Retângulo 2"/>
          <p:cNvSpPr/>
          <p:nvPr/>
        </p:nvSpPr>
        <p:spPr>
          <a:xfrm>
            <a:off x="692332" y="666206"/>
            <a:ext cx="10750732" cy="6174680"/>
          </a:xfrm>
          <a:prstGeom prst="rect">
            <a:avLst/>
          </a:prstGeom>
        </p:spPr>
        <p:txBody>
          <a:bodyPr wrap="square">
            <a:spAutoFit/>
          </a:bodyPr>
          <a:lstStyle/>
          <a:p>
            <a:pPr algn="just"/>
            <a:r>
              <a:rPr lang="pt-BR" sz="2300" dirty="0"/>
              <a:t>Em 13 de julho de 1990, passou a vigorar um dos mais avançados instrumentos legais para a proteção de crianças e adolescentes – </a:t>
            </a:r>
            <a:r>
              <a:rPr lang="pt-BR" sz="2300" b="1" dirty="0"/>
              <a:t>ESTATUTO DA CRIANÇA E DO ADOLESCENTE (ECA) – Lei nº 8.069/90. </a:t>
            </a:r>
            <a:endParaRPr lang="pt-BR" sz="2300" dirty="0"/>
          </a:p>
          <a:p>
            <a:pPr algn="just"/>
            <a:r>
              <a:rPr lang="pt-BR" sz="2300" dirty="0"/>
              <a:t>O ECA ao assegurar, em seu art. 1º, a proteção integral à criança e ao adolescente, reconheceu como fundamentação doutrinária o princípio da Convenção, conforme disposto no seu citado artigo 19. A regra repetiu o que havia sido previsto na Declaração Universal dos Direitos da Criança, de 1959, que no Princípio 9º dispôs: “A criança gozará proteção contra quaisquer formas de negligência, crueldade e exploração. Não será jamais objeto de tráfico, sob qualquer forma”.</a:t>
            </a:r>
          </a:p>
          <a:p>
            <a:pPr algn="just"/>
            <a:r>
              <a:rPr lang="pt-BR" sz="2300" dirty="0"/>
              <a:t>O art. 4º do ECA reproduz a previsão constitucional com relação ao princípio da proteção integral (art. 227), tendo utilizado como fonte instrumentos internacionais, como a Convenção sobre os Direitos da Criança, de 1989, da Organização das Nações Unidas (ONU), da qual o Brasil é signatário. </a:t>
            </a:r>
          </a:p>
          <a:p>
            <a:pPr algn="just"/>
            <a:r>
              <a:rPr lang="pt-BR" sz="2300" b="1" dirty="0"/>
              <a:t>Art. 28, §1º e art. 100, par. único, inciso XII: assegurado à criança e ao adolescente o direito de ter sua opinião considerada e de serem previamente ouvidos por equipe interprofissional, respeitados seu estágio de desenvolvimento e grau de compreensão sobre as implicações da medida.</a:t>
            </a:r>
          </a:p>
        </p:txBody>
      </p:sp>
    </p:spTree>
    <p:extLst>
      <p:ext uri="{BB962C8B-B14F-4D97-AF65-F5344CB8AC3E}">
        <p14:creationId xmlns:p14="http://schemas.microsoft.com/office/powerpoint/2010/main" val="1013863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39733" y="452845"/>
            <a:ext cx="9816737" cy="735874"/>
          </a:xfrm>
        </p:spPr>
        <p:txBody>
          <a:bodyPr>
            <a:normAutofit/>
          </a:bodyPr>
          <a:lstStyle/>
          <a:p>
            <a:pPr algn="ctr"/>
            <a:r>
              <a:rPr lang="pt-BR" sz="2200" b="1" u="sng" dirty="0">
                <a:solidFill>
                  <a:srgbClr val="002060"/>
                </a:solidFill>
              </a:rPr>
              <a:t>Resolução ECOSOC e Recomendação do CNJ</a:t>
            </a:r>
            <a:r>
              <a:rPr lang="pt-BR" sz="2200" dirty="0"/>
              <a:t/>
            </a:r>
            <a:br>
              <a:rPr lang="pt-BR" sz="2200" dirty="0"/>
            </a:br>
            <a:endParaRPr lang="pt-BR" sz="2200" dirty="0"/>
          </a:p>
        </p:txBody>
      </p:sp>
      <p:sp>
        <p:nvSpPr>
          <p:cNvPr id="3" name="Retângulo 2"/>
          <p:cNvSpPr/>
          <p:nvPr/>
        </p:nvSpPr>
        <p:spPr>
          <a:xfrm>
            <a:off x="796834" y="796834"/>
            <a:ext cx="10515598" cy="6056761"/>
          </a:xfrm>
          <a:prstGeom prst="rect">
            <a:avLst/>
          </a:prstGeom>
        </p:spPr>
        <p:txBody>
          <a:bodyPr wrap="square">
            <a:spAutoFit/>
          </a:bodyPr>
          <a:lstStyle/>
          <a:p>
            <a:pPr algn="just"/>
            <a:r>
              <a:rPr lang="pt-BR" sz="2200" b="1" dirty="0"/>
              <a:t>RESOLUÇÃO nº 20/2005 do Conselho Econômico e Social das Nações Unidas (ECOSOC) </a:t>
            </a:r>
            <a:r>
              <a:rPr lang="pt-BR" sz="2200" dirty="0"/>
              <a:t>reconhece a criança vítima como capaz de fala e de testemunho, valoriza seu protagonismo e garante seu direito à privacidade, à reparação e à assistência, devendo ser tratada com dignidade, ser protegida de discriminação, ser informada, ser ouvida e ser protegida de sofrimentos no processo. Recomenda, inclusive, redução do número de declarações (por exemplo, utilizando gravação em vídeo).  </a:t>
            </a:r>
          </a:p>
          <a:p>
            <a:pPr algn="just"/>
            <a:r>
              <a:rPr lang="pt-BR" sz="2200" dirty="0"/>
              <a:t>Art. 41 “Os profissionais devem ser treinados para efetivamente proteger crianças vítimas e testemunhas e atender suas necessidades, inclusive em unidades e serviços especializados”. *</a:t>
            </a:r>
            <a:r>
              <a:rPr lang="pt-BR" sz="2200" dirty="0" err="1"/>
              <a:t>Obs</a:t>
            </a:r>
            <a:r>
              <a:rPr lang="pt-BR" sz="2200" dirty="0"/>
              <a:t>: outra referência normativa: Lei Modelo UNODC, 2009.</a:t>
            </a:r>
          </a:p>
          <a:p>
            <a:pPr algn="just"/>
            <a:r>
              <a:rPr lang="pt-BR" sz="2200" b="1" dirty="0"/>
              <a:t>RECOMENDAÇÃO Nº 33/2010 CNJ – Recomendou aos Tribunais:</a:t>
            </a:r>
          </a:p>
          <a:p>
            <a:pPr algn="just"/>
            <a:r>
              <a:rPr lang="pt-BR" sz="2200" b="1" dirty="0"/>
              <a:t>I – a implantação do sistema de depoimento </a:t>
            </a:r>
            <a:r>
              <a:rPr lang="pt-BR" sz="2200" b="1" dirty="0" err="1"/>
              <a:t>videogravado</a:t>
            </a:r>
            <a:r>
              <a:rPr lang="pt-BR" sz="2200" b="1" dirty="0"/>
              <a:t> para as crianças e adolescentes, o qual deverá ser realizado em ambiente separado da sala de audiências, com a participação de profissional especializado para atuar nessa prática;</a:t>
            </a:r>
          </a:p>
          <a:p>
            <a:pPr algn="just"/>
            <a:r>
              <a:rPr lang="pt-BR" sz="2200" b="1" dirty="0"/>
              <a:t>(...);</a:t>
            </a:r>
          </a:p>
          <a:p>
            <a:pPr algn="just"/>
            <a:r>
              <a:rPr lang="pt-BR" sz="2200" b="1" dirty="0"/>
              <a:t>II – os participantes de escuta judicial deverão ser especificamente capacitados para o emprego da técnica do depoimento especial, usando os princípios básicos da entrevista cognitiva; (...).</a:t>
            </a:r>
          </a:p>
        </p:txBody>
      </p:sp>
    </p:spTree>
    <p:extLst>
      <p:ext uri="{BB962C8B-B14F-4D97-AF65-F5344CB8AC3E}">
        <p14:creationId xmlns:p14="http://schemas.microsoft.com/office/powerpoint/2010/main" val="2543660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661853"/>
            <a:ext cx="9875520" cy="696686"/>
          </a:xfrm>
        </p:spPr>
        <p:txBody>
          <a:bodyPr>
            <a:normAutofit/>
          </a:bodyPr>
          <a:lstStyle/>
          <a:p>
            <a:pPr algn="ctr"/>
            <a:r>
              <a:rPr lang="pt-BR" sz="2200" b="1" u="sng" dirty="0">
                <a:solidFill>
                  <a:srgbClr val="002060"/>
                </a:solidFill>
              </a:rPr>
              <a:t>Prática em outros países – Direito comparado</a:t>
            </a:r>
            <a:r>
              <a:rPr lang="pt-BR" sz="2200" dirty="0"/>
              <a:t/>
            </a:r>
            <a:br>
              <a:rPr lang="pt-BR" sz="2200" dirty="0"/>
            </a:br>
            <a:endParaRPr lang="pt-BR" sz="2200" dirty="0"/>
          </a:p>
        </p:txBody>
      </p:sp>
      <p:sp>
        <p:nvSpPr>
          <p:cNvPr id="3" name="Retângulo 2"/>
          <p:cNvSpPr/>
          <p:nvPr/>
        </p:nvSpPr>
        <p:spPr>
          <a:xfrm>
            <a:off x="744583" y="1018903"/>
            <a:ext cx="10907485" cy="5478423"/>
          </a:xfrm>
          <a:prstGeom prst="rect">
            <a:avLst/>
          </a:prstGeom>
        </p:spPr>
        <p:txBody>
          <a:bodyPr wrap="square">
            <a:spAutoFit/>
          </a:bodyPr>
          <a:lstStyle/>
          <a:p>
            <a:pPr algn="just"/>
            <a:r>
              <a:rPr lang="pt-BR" sz="2500" b="1" dirty="0"/>
              <a:t>Normativa para a tomada de depoimento especial em outros países:</a:t>
            </a:r>
          </a:p>
          <a:p>
            <a:pPr algn="just"/>
            <a:r>
              <a:rPr lang="pt-BR" sz="2500" b="1" dirty="0"/>
              <a:t>REINO UNIDO: </a:t>
            </a:r>
            <a:r>
              <a:rPr lang="pt-BR" sz="2500" dirty="0"/>
              <a:t>Lei da Justiça criminal de 1991 – Criminal Justice </a:t>
            </a:r>
            <a:r>
              <a:rPr lang="pt-BR" sz="2500" dirty="0" err="1"/>
              <a:t>Act</a:t>
            </a:r>
            <a:r>
              <a:rPr lang="pt-BR" sz="2500" dirty="0"/>
              <a:t> – criou na Inglaterra e no País de Gales quadro jurídico que permite a gravação em vídeo da entrevista forense com crianças e adolescentes testemunhas em procedimentos penais a ser usada como prova principal (</a:t>
            </a:r>
            <a:r>
              <a:rPr lang="pt-BR" sz="2500" i="1" dirty="0" err="1"/>
              <a:t>evidence</a:t>
            </a:r>
            <a:r>
              <a:rPr lang="pt-BR" sz="2500" i="1" dirty="0"/>
              <a:t> in </a:t>
            </a:r>
            <a:r>
              <a:rPr lang="pt-BR" sz="2500" i="1" dirty="0" err="1"/>
              <a:t>chief</a:t>
            </a:r>
            <a:r>
              <a:rPr lang="pt-BR" sz="2500" dirty="0"/>
              <a:t>). </a:t>
            </a:r>
          </a:p>
          <a:p>
            <a:pPr algn="just"/>
            <a:r>
              <a:rPr lang="pt-BR" sz="2500" dirty="0"/>
              <a:t>Recursos como colocação de tela ou biombo entre testemunha e acusado; prova por conexão ao vivo; </a:t>
            </a:r>
            <a:r>
              <a:rPr lang="pt-BR" sz="2500" dirty="0" err="1"/>
              <a:t>videogravação</a:t>
            </a:r>
            <a:r>
              <a:rPr lang="pt-BR" sz="2500" dirty="0"/>
              <a:t> de prova principal; oitiva da testemunha por meio de intermediário; prova </a:t>
            </a:r>
            <a:r>
              <a:rPr lang="pt-BR" sz="2500" dirty="0" err="1"/>
              <a:t>vídeogravada</a:t>
            </a:r>
            <a:r>
              <a:rPr lang="pt-BR" sz="2500" dirty="0"/>
              <a:t> e prova fornecida privadamente. </a:t>
            </a:r>
          </a:p>
          <a:p>
            <a:pPr algn="just"/>
            <a:r>
              <a:rPr lang="pt-BR" sz="2500" b="1" dirty="0"/>
              <a:t>CANADÁ</a:t>
            </a:r>
            <a:r>
              <a:rPr lang="pt-BR" sz="2500" dirty="0"/>
              <a:t>: texto legal da Bill C-2 (Lei C-2) que propôs emendas ao Código Criminal e à Lei de provas do Canadá para proteger crianças e outras pessoas vulneráveis contra exploração sexual, violência, abuso e negligência (2005) – criação de sala amigável com a criança no tribunal, com tecnologia de áudio e filmagem integrada ao tribunal por intermédio de CCTV e conexão e vídeo.  </a:t>
            </a:r>
          </a:p>
          <a:p>
            <a:pPr algn="just"/>
            <a:r>
              <a:rPr lang="pt-BR" sz="2500" b="1" dirty="0"/>
              <a:t>* Atividades do CWP desde 1987 – antecederam a reforma jurídica do </a:t>
            </a:r>
            <a:r>
              <a:rPr lang="pt-BR" sz="2500" b="1"/>
              <a:t>Canadá. </a:t>
            </a:r>
            <a:endParaRPr lang="pt-BR" sz="2500" b="1" dirty="0"/>
          </a:p>
        </p:txBody>
      </p:sp>
    </p:spTree>
    <p:extLst>
      <p:ext uri="{BB962C8B-B14F-4D97-AF65-F5344CB8AC3E}">
        <p14:creationId xmlns:p14="http://schemas.microsoft.com/office/powerpoint/2010/main" val="1791318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397565"/>
            <a:ext cx="9875520" cy="1000161"/>
          </a:xfrm>
        </p:spPr>
        <p:txBody>
          <a:bodyPr>
            <a:normAutofit/>
          </a:bodyPr>
          <a:lstStyle/>
          <a:p>
            <a:pPr algn="ctr"/>
            <a:r>
              <a:rPr lang="pt-BR" sz="2200" b="1" u="sng" dirty="0">
                <a:solidFill>
                  <a:srgbClr val="002060"/>
                </a:solidFill>
              </a:rPr>
              <a:t>Prática em outros países</a:t>
            </a:r>
            <a:r>
              <a:rPr lang="pt-BR" sz="2200" dirty="0"/>
              <a:t/>
            </a:r>
            <a:br>
              <a:rPr lang="pt-BR" sz="2200" dirty="0"/>
            </a:br>
            <a:endParaRPr lang="pt-BR" sz="2200" dirty="0"/>
          </a:p>
        </p:txBody>
      </p:sp>
      <p:sp>
        <p:nvSpPr>
          <p:cNvPr id="3" name="Retângulo 2"/>
          <p:cNvSpPr/>
          <p:nvPr/>
        </p:nvSpPr>
        <p:spPr>
          <a:xfrm>
            <a:off x="849086" y="1097280"/>
            <a:ext cx="10580913" cy="6109365"/>
          </a:xfrm>
          <a:prstGeom prst="rect">
            <a:avLst/>
          </a:prstGeom>
        </p:spPr>
        <p:txBody>
          <a:bodyPr wrap="square">
            <a:spAutoFit/>
          </a:bodyPr>
          <a:lstStyle/>
          <a:p>
            <a:pPr algn="just"/>
            <a:r>
              <a:rPr lang="pt-BR" sz="2300" b="1" dirty="0"/>
              <a:t>EUA</a:t>
            </a:r>
            <a:r>
              <a:rPr lang="pt-BR" sz="2300" dirty="0"/>
              <a:t>: destaque para o Código Penal do Estado do Alabama (2012): direito à representação legal gratuita para crianças e adolescentes vítimas e/ou testemunhas de crimes; presença de pessoa de apoio que contribua para o seu bem-estar ao longo de todo o processo e que os acompanhem em ambiente terapêutico; direito à </a:t>
            </a:r>
            <a:r>
              <a:rPr lang="pt-BR" sz="2300" dirty="0" err="1"/>
              <a:t>vídeogravação</a:t>
            </a:r>
            <a:r>
              <a:rPr lang="pt-BR" sz="2300" dirty="0"/>
              <a:t> e filmagem, por meio de CCTV, do depoimento de crianças e adolescentes vítimas e/ou testemunhas de crimes com idade até 16 anos, desde que previamente justificado pelo tribunal, promotoria ou procuradoria geral do Estado, devendo ser consideradas pelo juiz a idade e maturidade, a natureza do delito, a natureza do testemunho e os efeitos que o testemunho ao vivo possa acarretar sobre eles. O 1º CAC foi criado em 1985, no Estado do Alabama (Huntsville).</a:t>
            </a:r>
          </a:p>
          <a:p>
            <a:pPr algn="just"/>
            <a:r>
              <a:rPr lang="pt-BR" sz="2300" dirty="0"/>
              <a:t>Cada Estado é livre para determinar seu protocolo de entrevista forense. </a:t>
            </a:r>
          </a:p>
          <a:p>
            <a:pPr algn="just"/>
            <a:r>
              <a:rPr lang="pt-BR" sz="2300" dirty="0"/>
              <a:t>De um modo geral, a entrevista forense é realizada pelos centros especializados (</a:t>
            </a:r>
            <a:r>
              <a:rPr lang="pt-BR" sz="2300" dirty="0" err="1"/>
              <a:t>CACs</a:t>
            </a:r>
            <a:r>
              <a:rPr lang="pt-BR" sz="2300" dirty="0"/>
              <a:t>), no entanto, o material obtido é normalmente analisado como peça conjunta aos demais elementos coletados durante a fase de investigação para subsidiar a instrução processual. Mais de 900 </a:t>
            </a:r>
            <a:r>
              <a:rPr lang="pt-BR" sz="2300" dirty="0" err="1"/>
              <a:t>CACs</a:t>
            </a:r>
            <a:r>
              <a:rPr lang="pt-BR" sz="2300" dirty="0"/>
              <a:t> registrados em 50 </a:t>
            </a:r>
            <a:r>
              <a:rPr lang="pt-BR" sz="2300"/>
              <a:t>Estados (EUA).  </a:t>
            </a:r>
            <a:endParaRPr lang="pt-BR" sz="2300" dirty="0"/>
          </a:p>
          <a:p>
            <a:pPr algn="just"/>
            <a:endParaRPr lang="pt-BR" sz="2300" dirty="0"/>
          </a:p>
          <a:p>
            <a:pPr algn="just"/>
            <a:endParaRPr lang="pt-BR" sz="2300" dirty="0"/>
          </a:p>
        </p:txBody>
      </p:sp>
    </p:spTree>
    <p:extLst>
      <p:ext uri="{BB962C8B-B14F-4D97-AF65-F5344CB8AC3E}">
        <p14:creationId xmlns:p14="http://schemas.microsoft.com/office/powerpoint/2010/main" val="539514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6875" y="217714"/>
            <a:ext cx="9875520" cy="1153886"/>
          </a:xfrm>
        </p:spPr>
        <p:txBody>
          <a:bodyPr>
            <a:normAutofit/>
          </a:bodyPr>
          <a:lstStyle/>
          <a:p>
            <a:pPr algn="ctr"/>
            <a:r>
              <a:rPr lang="pt-BR" sz="2200" b="1" u="sng" dirty="0">
                <a:solidFill>
                  <a:srgbClr val="002060"/>
                </a:solidFill>
              </a:rPr>
              <a:t>Prática em outros países</a:t>
            </a:r>
            <a:r>
              <a:rPr lang="pt-BR" sz="2200" dirty="0"/>
              <a:t/>
            </a:r>
            <a:br>
              <a:rPr lang="pt-BR" sz="2200" dirty="0"/>
            </a:br>
            <a:endParaRPr lang="pt-BR" sz="2200" dirty="0"/>
          </a:p>
        </p:txBody>
      </p:sp>
      <p:sp>
        <p:nvSpPr>
          <p:cNvPr id="3" name="Retângulo 2"/>
          <p:cNvSpPr/>
          <p:nvPr/>
        </p:nvSpPr>
        <p:spPr>
          <a:xfrm>
            <a:off x="744583" y="953589"/>
            <a:ext cx="10789919" cy="5401479"/>
          </a:xfrm>
          <a:prstGeom prst="rect">
            <a:avLst/>
          </a:prstGeom>
        </p:spPr>
        <p:txBody>
          <a:bodyPr wrap="square">
            <a:spAutoFit/>
          </a:bodyPr>
          <a:lstStyle/>
          <a:p>
            <a:pPr algn="just"/>
            <a:r>
              <a:rPr lang="pt-BR" sz="2300" dirty="0"/>
              <a:t>Tanto no Canadá como nos EUA, por lei, crianças e adolescentes vítimas e/ou testemunhas de violência, precisam estar disponíveis para comparecer na sede de um tribunal durante a fase de julgamento e são compromissados a dizer a verdade.</a:t>
            </a:r>
          </a:p>
          <a:p>
            <a:pPr algn="just"/>
            <a:r>
              <a:rPr lang="pt-BR" sz="2300" dirty="0"/>
              <a:t>Possibilidade de acareação e de condução coercitiva da vítima.</a:t>
            </a:r>
          </a:p>
          <a:p>
            <a:pPr algn="just"/>
            <a:r>
              <a:rPr lang="pt-BR" sz="2300" dirty="0"/>
              <a:t>Entrevista forense </a:t>
            </a:r>
            <a:r>
              <a:rPr lang="pt-BR" sz="2300" dirty="0" err="1"/>
              <a:t>videogravada</a:t>
            </a:r>
            <a:r>
              <a:rPr lang="pt-BR" sz="2300" dirty="0"/>
              <a:t> em um Centro de Defesa de crianças (CAC) e anexada ao processo. </a:t>
            </a:r>
          </a:p>
          <a:p>
            <a:pPr algn="just"/>
            <a:r>
              <a:rPr lang="pt-BR" sz="2300" dirty="0"/>
              <a:t>Na Inglaterra, a entrevista </a:t>
            </a:r>
            <a:r>
              <a:rPr lang="pt-BR" sz="2300" dirty="0" err="1"/>
              <a:t>videogravada</a:t>
            </a:r>
            <a:r>
              <a:rPr lang="pt-BR" sz="2300" dirty="0"/>
              <a:t> com crianças e adolescentes para evidência na etapa de julgamento, é produzida pela polícia durante a fase de investigação, sendo realizada entrevista do tipo forense. Depoimento prestado na fase inicial do processo, geralmente uma única vez, </a:t>
            </a:r>
            <a:r>
              <a:rPr lang="pt-BR" sz="2300" dirty="0" err="1"/>
              <a:t>videogravado</a:t>
            </a:r>
            <a:r>
              <a:rPr lang="pt-BR" sz="2300" dirty="0"/>
              <a:t> e anexado. Se  houver necessidade de novo depoimento no tribunal, será para esclarecimentos adicionais sobre o conteúdo do relato </a:t>
            </a:r>
            <a:r>
              <a:rPr lang="pt-BR" sz="2300" dirty="0" err="1"/>
              <a:t>videogravado</a:t>
            </a:r>
            <a:r>
              <a:rPr lang="pt-BR" sz="2300" dirty="0"/>
              <a:t>.  </a:t>
            </a:r>
          </a:p>
          <a:p>
            <a:pPr algn="just"/>
            <a:r>
              <a:rPr lang="pt-BR" sz="2300" dirty="0"/>
              <a:t>Entrevista realizada por dois agentes de polícia, um conduzindo a entrevista propriamente dita, enquanto o outro assegura o pleno funcionamento dos equipamentos para que o procedimento e o registro eletrônico sejam satisfatórios. </a:t>
            </a:r>
          </a:p>
        </p:txBody>
      </p:sp>
    </p:spTree>
    <p:extLst>
      <p:ext uri="{BB962C8B-B14F-4D97-AF65-F5344CB8AC3E}">
        <p14:creationId xmlns:p14="http://schemas.microsoft.com/office/powerpoint/2010/main" val="2843598952"/>
      </p:ext>
    </p:extLst>
  </p:cSld>
  <p:clrMapOvr>
    <a:masterClrMapping/>
  </p:clrMapOvr>
</p:sld>
</file>

<file path=ppt/theme/theme1.xml><?xml version="1.0" encoding="utf-8"?>
<a:theme xmlns:a="http://schemas.openxmlformats.org/drawingml/2006/main" name="Base">
  <a:themeElements>
    <a:clrScheme name="Base">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e">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docProps/app.xml><?xml version="1.0" encoding="utf-8"?>
<Properties xmlns="http://schemas.openxmlformats.org/officeDocument/2006/extended-properties" xmlns:vt="http://schemas.openxmlformats.org/officeDocument/2006/docPropsVTypes">
  <Template>TM03457444[[fn=Base]]</Template>
  <TotalTime>1764</TotalTime>
  <Words>6055</Words>
  <Application>Microsoft Office PowerPoint</Application>
  <PresentationFormat>Widescreen</PresentationFormat>
  <Paragraphs>267</Paragraphs>
  <Slides>42</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42</vt:i4>
      </vt:variant>
    </vt:vector>
  </HeadingPairs>
  <TitlesOfParts>
    <vt:vector size="49" baseType="lpstr">
      <vt:lpstr>Arial</vt:lpstr>
      <vt:lpstr>Calibri</vt:lpstr>
      <vt:lpstr>Californian FB</vt:lpstr>
      <vt:lpstr>Corbel</vt:lpstr>
      <vt:lpstr>Source Sans Pro</vt:lpstr>
      <vt:lpstr>Times New Roman</vt:lpstr>
      <vt:lpstr>Base</vt:lpstr>
      <vt:lpstr>        Seminário Nacional: O Enfrentamento à violência sexual contra crianças e adolescentes e seus aspectos contemporâneos ASPECTOS PRÁTICOS DO DEPOIMENTO ESPECIAL DE CRIANÇAS E ADOLESCENTES VÍTIMAS E TESTEMUNHAS DE VIOLÊNCIA, DE ACORDO COM A LEI Nº 13.431/2017 E O PROTOCOLO BRASILEIRO DE ENTREVISTA FORENSE (PBEF)     </vt:lpstr>
      <vt:lpstr>Evolução da proteção legal de crianças e adolescentes </vt:lpstr>
      <vt:lpstr>Convenção internacional sobre os Direitos da Criança</vt:lpstr>
      <vt:lpstr>Convenção internacional sobre os direitos da Criança</vt:lpstr>
      <vt:lpstr>Estatuto da Criança e do Adolescente (ECA)</vt:lpstr>
      <vt:lpstr>Resolução ECOSOC e Recomendação do CNJ </vt:lpstr>
      <vt:lpstr>Prática em outros países – Direito comparado </vt:lpstr>
      <vt:lpstr>Prática em outros países </vt:lpstr>
      <vt:lpstr>Prática em outros países </vt:lpstr>
      <vt:lpstr>Prática em outros países</vt:lpstr>
      <vt:lpstr>Depoimento especial de crianças e adolescentes </vt:lpstr>
      <vt:lpstr>                               Depoimento especial de crianças e adolescentes </vt:lpstr>
      <vt:lpstr>Lei nº 13.431, de 04 de abril de 2017 </vt:lpstr>
      <vt:lpstr>Lei nº 13.431, de 04 de abril de 2017</vt:lpstr>
      <vt:lpstr>                                                   Decisões jurisprudenciais</vt:lpstr>
      <vt:lpstr>                                                     Decisões jurisprudenciais</vt:lpstr>
      <vt:lpstr>Lei nº 13.431, de 04 de abril de 2017 </vt:lpstr>
      <vt:lpstr>Lei nº 13.431, de 04 de abril de 2017 </vt:lpstr>
      <vt:lpstr>Lei nº 13.431, de 04 de abril de 2017 </vt:lpstr>
      <vt:lpstr>Lei nº 13.431, de 04 de abril</vt:lpstr>
      <vt:lpstr>Decreto nº 9.603/2018 (publicado em 11/12/2018)</vt:lpstr>
      <vt:lpstr>Decreto nº 9.603/2018</vt:lpstr>
      <vt:lpstr>Decreto nº 9.603/2018</vt:lpstr>
      <vt:lpstr>Decreto nº 9.603/2018</vt:lpstr>
      <vt:lpstr>Decreto nº 9.603/2018</vt:lpstr>
      <vt:lpstr>Decreto nº 9.603/2018</vt:lpstr>
      <vt:lpstr>DECRETO nº 9.603, de 10/12/2018 (publicado em 11/12/2018).</vt:lpstr>
      <vt:lpstr>                         Protocolo Brasileiro de Entrevista Forense (PBEF)</vt:lpstr>
      <vt:lpstr>                             Protocolo Brasileiro de Entrevista Forense (PBEF)                </vt:lpstr>
      <vt:lpstr>                           Protocolo Brasileiro de Entrevista Forense (PBEF)</vt:lpstr>
      <vt:lpstr>                                                     Resolução nº 253/2018 – CNJ </vt:lpstr>
      <vt:lpstr>RESOLUÇÃO 299/2019</vt:lpstr>
      <vt:lpstr>RESOLUÇÃO 299/2019 - CNJ</vt:lpstr>
      <vt:lpstr>RESOLUÇÃO 299/2019 - CNJ</vt:lpstr>
      <vt:lpstr>RESOLUÇÃO 299/2019 - CNJ</vt:lpstr>
      <vt:lpstr>Resolução nº 454/2022 – CNJ </vt:lpstr>
      <vt:lpstr>Apresentação do PowerPoint</vt:lpstr>
      <vt:lpstr>Apresentação do PowerPoint</vt:lpstr>
      <vt:lpstr>Apresentação do PowerPoint</vt:lpstr>
      <vt:lpstr>Apresentação do PowerPoint</vt:lpstr>
      <vt:lpstr>                                                                                   REFERÊNCIAS</vt:lpstr>
      <vt:lpstr>                                                                                 REFERÊNCIAS</vt:lpstr>
    </vt:vector>
  </TitlesOfParts>
  <Company>Tribunal de Justiça do Estado do Pará</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LEI nº 13.431, de 04 de abril de 2017.   Início da vigência:   de abril de 2018 (um ano após sua publicação oficial).  *Estabelecimento do sistema de garantia de direitos da criança e do adolescente vítima ou testemunha de violência, tendo por base o princípio da proteção integral (art. 227 da CF/88 e art. 4º do ECA).</dc:title>
  <dc:creator>W7</dc:creator>
  <cp:lastModifiedBy>MP</cp:lastModifiedBy>
  <cp:revision>383</cp:revision>
  <dcterms:created xsi:type="dcterms:W3CDTF">2017-08-28T14:06:51Z</dcterms:created>
  <dcterms:modified xsi:type="dcterms:W3CDTF">2023-04-19T11:24:07Z</dcterms:modified>
</cp:coreProperties>
</file>