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28"/>
  </p:notesMasterIdLst>
  <p:sldIdLst>
    <p:sldId id="256" r:id="rId2"/>
    <p:sldId id="489" r:id="rId3"/>
    <p:sldId id="490" r:id="rId4"/>
    <p:sldId id="491" r:id="rId5"/>
    <p:sldId id="492" r:id="rId6"/>
    <p:sldId id="493" r:id="rId7"/>
    <p:sldId id="494" r:id="rId8"/>
    <p:sldId id="495" r:id="rId9"/>
    <p:sldId id="496" r:id="rId10"/>
    <p:sldId id="497" r:id="rId11"/>
    <p:sldId id="498" r:id="rId12"/>
    <p:sldId id="499" r:id="rId13"/>
    <p:sldId id="500" r:id="rId14"/>
    <p:sldId id="501" r:id="rId15"/>
    <p:sldId id="502" r:id="rId16"/>
    <p:sldId id="503" r:id="rId17"/>
    <p:sldId id="504" r:id="rId18"/>
    <p:sldId id="505" r:id="rId19"/>
    <p:sldId id="506" r:id="rId20"/>
    <p:sldId id="507" r:id="rId21"/>
    <p:sldId id="508" r:id="rId22"/>
    <p:sldId id="509" r:id="rId23"/>
    <p:sldId id="510" r:id="rId24"/>
    <p:sldId id="511" r:id="rId25"/>
    <p:sldId id="512" r:id="rId26"/>
    <p:sldId id="471" r:id="rId2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8F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7" d="100"/>
          <a:sy n="67" d="100"/>
        </p:scale>
        <p:origin x="452"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9E617B2F-05A9-4E3B-97A1-14C5798F7BAA}" type="datetimeFigureOut">
              <a:rPr lang="pt-BR" smtClean="0"/>
              <a:t>05/11/2022</a:t>
            </a:fld>
            <a:endParaRPr lang="pt-BR" dirty="0"/>
          </a:p>
        </p:txBody>
      </p:sp>
      <p:sp>
        <p:nvSpPr>
          <p:cNvPr id="4" name="Espaço Reservado para Imagem de Slide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5AB56708-70A9-404C-894C-06614B89FAC4}" type="slidenum">
              <a:rPr lang="pt-BR" smtClean="0"/>
              <a:t>‹nº›</a:t>
            </a:fld>
            <a:endParaRPr lang="pt-BR" dirty="0"/>
          </a:p>
        </p:txBody>
      </p:sp>
    </p:spTree>
    <p:extLst>
      <p:ext uri="{BB962C8B-B14F-4D97-AF65-F5344CB8AC3E}">
        <p14:creationId xmlns:p14="http://schemas.microsoft.com/office/powerpoint/2010/main" val="178614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260167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315757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3713479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3515890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232537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100415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68936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318217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207626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349620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F3A0A116-CB80-4860-A62B-16D459DAA56D}" type="datetimeFigureOut">
              <a:rPr lang="pt-BR" smtClean="0"/>
              <a:t>05/11/2022</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4C989FD5-0D82-4698-BCA3-50FE4D16256A}" type="slidenum">
              <a:rPr lang="pt-BR" smtClean="0"/>
              <a:t>‹nº›</a:t>
            </a:fld>
            <a:endParaRPr lang="pt-BR" dirty="0"/>
          </a:p>
        </p:txBody>
      </p:sp>
    </p:spTree>
    <p:extLst>
      <p:ext uri="{BB962C8B-B14F-4D97-AF65-F5344CB8AC3E}">
        <p14:creationId xmlns:p14="http://schemas.microsoft.com/office/powerpoint/2010/main" val="267425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0A116-CB80-4860-A62B-16D459DAA56D}" type="datetimeFigureOut">
              <a:rPr lang="pt-BR" smtClean="0"/>
              <a:t>05/11/2022</a:t>
            </a:fld>
            <a:endParaRPr lang="pt-B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89FD5-0D82-4698-BCA3-50FE4D16256A}" type="slidenum">
              <a:rPr lang="pt-BR" smtClean="0"/>
              <a:t>‹nº›</a:t>
            </a:fld>
            <a:endParaRPr lang="pt-BR" dirty="0"/>
          </a:p>
        </p:txBody>
      </p:sp>
    </p:spTree>
    <p:extLst>
      <p:ext uri="{BB962C8B-B14F-4D97-AF65-F5344CB8AC3E}">
        <p14:creationId xmlns:p14="http://schemas.microsoft.com/office/powerpoint/2010/main" val="2358960108"/>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ana.segatti@mpt.mp.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9E61CCD1-204A-4DC4-A648-90F16997C9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7500" t="35718" r="33333" b="49403"/>
          <a:stretch>
            <a:fillRect/>
          </a:stretch>
        </p:blipFill>
        <p:spPr bwMode="auto">
          <a:xfrm>
            <a:off x="1668780" y="1811382"/>
            <a:ext cx="2960370" cy="2603863"/>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Título 1"/>
          <p:cNvSpPr>
            <a:spLocks noGrp="1"/>
          </p:cNvSpPr>
          <p:nvPr>
            <p:ph type="ctrTitle"/>
          </p:nvPr>
        </p:nvSpPr>
        <p:spPr>
          <a:xfrm>
            <a:off x="5540501" y="1627632"/>
            <a:ext cx="6011418" cy="183750"/>
          </a:xfrm>
          <a:noFill/>
        </p:spPr>
        <p:txBody>
          <a:bodyPr>
            <a:normAutofit fontScale="90000"/>
          </a:bodyPr>
          <a:lstStyle/>
          <a:p>
            <a:pPr algn="just"/>
            <a:r>
              <a:rPr lang="pt-BR" altLang="pt-BR" sz="2900" b="1" dirty="0">
                <a:solidFill>
                  <a:srgbClr val="C00000"/>
                </a:solidFill>
                <a:latin typeface="Arial Black" panose="020B0A04020102020204" pitchFamily="34" charset="0"/>
              </a:rPr>
              <a:t>      </a:t>
            </a:r>
            <a:br>
              <a:rPr lang="pt-BR" altLang="pt-BR" sz="2900" b="1" dirty="0">
                <a:solidFill>
                  <a:srgbClr val="C00000"/>
                </a:solidFill>
                <a:latin typeface="Arial Black" panose="020B0A04020102020204" pitchFamily="34" charset="0"/>
              </a:rPr>
            </a:br>
            <a:endParaRPr lang="pt-BR" altLang="pt-BR" sz="2900" b="1" dirty="0">
              <a:solidFill>
                <a:srgbClr val="C00000"/>
              </a:solidFill>
              <a:latin typeface="Arial Black" panose="020B0A04020102020204" pitchFamily="34" charset="0"/>
            </a:endParaRPr>
          </a:p>
        </p:txBody>
      </p:sp>
      <p:sp>
        <p:nvSpPr>
          <p:cNvPr id="9" name="Subtítulo 8">
            <a:extLst>
              <a:ext uri="{FF2B5EF4-FFF2-40B4-BE49-F238E27FC236}">
                <a16:creationId xmlns:a16="http://schemas.microsoft.com/office/drawing/2014/main" id="{92979435-0FEC-4A02-8832-147042EF86A0}"/>
              </a:ext>
            </a:extLst>
          </p:cNvPr>
          <p:cNvSpPr>
            <a:spLocks noGrp="1"/>
          </p:cNvSpPr>
          <p:nvPr>
            <p:ph type="subTitle" idx="1"/>
          </p:nvPr>
        </p:nvSpPr>
        <p:spPr>
          <a:xfrm>
            <a:off x="4752975" y="828675"/>
            <a:ext cx="6889621" cy="5517262"/>
          </a:xfrm>
          <a:noFill/>
        </p:spPr>
        <p:txBody>
          <a:bodyPr>
            <a:normAutofit/>
          </a:bodyPr>
          <a:lstStyle/>
          <a:p>
            <a:pPr algn="just"/>
            <a:r>
              <a:rPr lang="pt-BR" sz="3800" b="1" dirty="0">
                <a:solidFill>
                  <a:srgbClr val="C00000"/>
                </a:solidFill>
              </a:rPr>
              <a:t>O TRABALHO DE CRIANÇAS E ADOLESCENTES NO AMBIENTE DIGITAL E OS MECANISMOS DE ATUAÇÃO COORDENADA NO SISTEMA DE JUSTIÇA</a:t>
            </a:r>
          </a:p>
          <a:p>
            <a:pPr algn="just"/>
            <a:endParaRPr lang="pt-BR" b="1" dirty="0">
              <a:solidFill>
                <a:srgbClr val="C00000"/>
              </a:solidFill>
              <a:latin typeface="Arial Black" panose="020B0A04020102020204" pitchFamily="34" charset="0"/>
            </a:endParaRPr>
          </a:p>
          <a:p>
            <a:r>
              <a:rPr lang="pt-BR" b="1" dirty="0"/>
              <a:t>ANA ELISA ALVES BRITO SEGATTI</a:t>
            </a:r>
          </a:p>
          <a:p>
            <a:r>
              <a:rPr lang="pt-BR" b="1" dirty="0"/>
              <a:t>Procuradora do Trabalho</a:t>
            </a:r>
          </a:p>
          <a:p>
            <a:r>
              <a:rPr lang="pt-BR" sz="1800" b="1" dirty="0">
                <a:latin typeface="Calibri (Corpo)"/>
              </a:rPr>
              <a:t>Vice-Coordenadora da COORDINFÂNCIA PRT/2ª Região</a:t>
            </a:r>
          </a:p>
          <a:p>
            <a:endParaRPr lang="pt-BR" sz="2800" b="1" dirty="0"/>
          </a:p>
        </p:txBody>
      </p:sp>
    </p:spTree>
    <p:extLst>
      <p:ext uri="{BB962C8B-B14F-4D97-AF65-F5344CB8AC3E}">
        <p14:creationId xmlns:p14="http://schemas.microsoft.com/office/powerpoint/2010/main" val="2518731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CCF45-0B6A-4635-BC3F-E2A0120BF698}"/>
              </a:ext>
            </a:extLst>
          </p:cNvPr>
          <p:cNvSpPr>
            <a:spLocks noGrp="1"/>
          </p:cNvSpPr>
          <p:nvPr>
            <p:ph type="title"/>
          </p:nvPr>
        </p:nvSpPr>
        <p:spPr/>
        <p:txBody>
          <a:bodyPr/>
          <a:lstStyle/>
          <a:p>
            <a:r>
              <a:rPr lang="pt-BR" b="1" dirty="0"/>
              <a:t>CENÁRIO</a:t>
            </a:r>
            <a:endParaRPr lang="pt-BR" dirty="0"/>
          </a:p>
        </p:txBody>
      </p:sp>
      <p:sp>
        <p:nvSpPr>
          <p:cNvPr id="3" name="Espaço Reservado para Conteúdo 2">
            <a:extLst>
              <a:ext uri="{FF2B5EF4-FFF2-40B4-BE49-F238E27FC236}">
                <a16:creationId xmlns:a16="http://schemas.microsoft.com/office/drawing/2014/main" id="{5177BB6A-5358-4DE1-A7C5-35EFD2ACA6B3}"/>
              </a:ext>
            </a:extLst>
          </p:cNvPr>
          <p:cNvSpPr>
            <a:spLocks noGrp="1"/>
          </p:cNvSpPr>
          <p:nvPr>
            <p:ph idx="1"/>
          </p:nvPr>
        </p:nvSpPr>
        <p:spPr/>
        <p:txBody>
          <a:bodyPr/>
          <a:lstStyle/>
          <a:p>
            <a:pPr lvl="0" algn="just"/>
            <a:r>
              <a:rPr lang="pt-BR" dirty="0"/>
              <a:t>Artistas mirins (</a:t>
            </a:r>
            <a:r>
              <a:rPr lang="pt-BR" dirty="0" err="1"/>
              <a:t>yotubers</a:t>
            </a:r>
            <a:r>
              <a:rPr lang="pt-BR" dirty="0"/>
              <a:t>, blogueiros, influencers etc.) – representação</a:t>
            </a:r>
          </a:p>
          <a:p>
            <a:pPr lvl="0" algn="just"/>
            <a:r>
              <a:rPr lang="pt-BR" dirty="0"/>
              <a:t>Representantes legais – poder familiar - prover a guarda, o sustento e a educação das crianças e dos adolescentes até a maioridade. </a:t>
            </a:r>
          </a:p>
          <a:p>
            <a:pPr lvl="0" algn="just"/>
            <a:r>
              <a:rPr lang="pt-BR" dirty="0"/>
              <a:t>Organização financeira (YouTube, Instagram, Facebook, </a:t>
            </a:r>
            <a:r>
              <a:rPr lang="pt-BR" dirty="0" err="1"/>
              <a:t>TikTok</a:t>
            </a:r>
            <a:r>
              <a:rPr lang="pt-BR" dirty="0"/>
              <a:t>) aproveitamento econômico ou não da plataforma digital ou rede social – termos de uso adequado com a legislação do Estado, filtros para adequação do conteúdo  ( 13 anos e declaração de permissão do responsável legal)</a:t>
            </a:r>
          </a:p>
          <a:p>
            <a:pPr algn="just"/>
            <a:r>
              <a:rPr lang="pt-BR" dirty="0"/>
              <a:t>Empresa de publicidade</a:t>
            </a:r>
          </a:p>
        </p:txBody>
      </p:sp>
    </p:spTree>
    <p:extLst>
      <p:ext uri="{BB962C8B-B14F-4D97-AF65-F5344CB8AC3E}">
        <p14:creationId xmlns:p14="http://schemas.microsoft.com/office/powerpoint/2010/main" val="91405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C4EB46-9F0D-47AA-94B7-B0E1A63CDAE8}"/>
              </a:ext>
            </a:extLst>
          </p:cNvPr>
          <p:cNvSpPr>
            <a:spLocks noGrp="1"/>
          </p:cNvSpPr>
          <p:nvPr>
            <p:ph type="title"/>
          </p:nvPr>
        </p:nvSpPr>
        <p:spPr/>
        <p:txBody>
          <a:bodyPr/>
          <a:lstStyle/>
          <a:p>
            <a:r>
              <a:rPr lang="pt-BR" dirty="0"/>
              <a:t>   </a:t>
            </a:r>
          </a:p>
        </p:txBody>
      </p:sp>
      <p:sp>
        <p:nvSpPr>
          <p:cNvPr id="3" name="Espaço Reservado para Conteúdo 2">
            <a:extLst>
              <a:ext uri="{FF2B5EF4-FFF2-40B4-BE49-F238E27FC236}">
                <a16:creationId xmlns:a16="http://schemas.microsoft.com/office/drawing/2014/main" id="{0F023C35-2D4F-4236-8BCB-AAA9200B586D}"/>
              </a:ext>
            </a:extLst>
          </p:cNvPr>
          <p:cNvSpPr>
            <a:spLocks noGrp="1"/>
          </p:cNvSpPr>
          <p:nvPr>
            <p:ph idx="1"/>
          </p:nvPr>
        </p:nvSpPr>
        <p:spPr/>
        <p:txBody>
          <a:bodyPr/>
          <a:lstStyle/>
          <a:p>
            <a:pPr algn="just"/>
            <a:r>
              <a:rPr lang="pt-BR" dirty="0"/>
              <a:t>Empresas - </a:t>
            </a:r>
            <a:r>
              <a:rPr lang="pt-BR" b="1" dirty="0"/>
              <a:t>curso de “formação” de influenciador digital </a:t>
            </a:r>
          </a:p>
          <a:p>
            <a:pPr marL="0" indent="0" algn="just">
              <a:buNone/>
            </a:pPr>
            <a:r>
              <a:rPr lang="pt-BR" dirty="0"/>
              <a:t> - Cursos pagos</a:t>
            </a:r>
          </a:p>
          <a:p>
            <a:pPr marL="0" indent="0" algn="just">
              <a:buNone/>
            </a:pPr>
            <a:r>
              <a:rPr lang="pt-BR" dirty="0"/>
              <a:t> - Carga horária:  módulos de 6 meses com 18 aulas por semana e com duração de 1h30. </a:t>
            </a:r>
          </a:p>
          <a:p>
            <a:pPr marL="0" indent="0" algn="just">
              <a:buNone/>
            </a:pPr>
            <a:r>
              <a:rPr lang="pt-BR" dirty="0"/>
              <a:t> - Conteúdo: criação de canal, abordagem sobre direitos autorais, introdução às técnicas de manutenção e geração de conteúdo, informações para alcançar determinada audiência, qualidade e formatos (cenário, iluminação, vestimenta).</a:t>
            </a:r>
          </a:p>
          <a:p>
            <a:pPr marL="0" indent="0">
              <a:buNone/>
            </a:pPr>
            <a:endParaRPr lang="pt-BR" dirty="0"/>
          </a:p>
        </p:txBody>
      </p:sp>
    </p:spTree>
    <p:extLst>
      <p:ext uri="{BB962C8B-B14F-4D97-AF65-F5344CB8AC3E}">
        <p14:creationId xmlns:p14="http://schemas.microsoft.com/office/powerpoint/2010/main" val="2273843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2C5E0F-7497-4C43-9D91-3C76597929B0}"/>
              </a:ext>
            </a:extLst>
          </p:cNvPr>
          <p:cNvSpPr>
            <a:spLocks noGrp="1"/>
          </p:cNvSpPr>
          <p:nvPr>
            <p:ph type="title"/>
          </p:nvPr>
        </p:nvSpPr>
        <p:spPr/>
        <p:txBody>
          <a:bodyPr/>
          <a:lstStyle/>
          <a:p>
            <a:r>
              <a:rPr lang="pt-BR" dirty="0"/>
              <a:t>   </a:t>
            </a:r>
          </a:p>
        </p:txBody>
      </p:sp>
      <p:sp>
        <p:nvSpPr>
          <p:cNvPr id="3" name="Espaço Reservado para Conteúdo 2">
            <a:extLst>
              <a:ext uri="{FF2B5EF4-FFF2-40B4-BE49-F238E27FC236}">
                <a16:creationId xmlns:a16="http://schemas.microsoft.com/office/drawing/2014/main" id="{C59A45F3-8C69-4AE6-A74E-B793E335958E}"/>
              </a:ext>
            </a:extLst>
          </p:cNvPr>
          <p:cNvSpPr>
            <a:spLocks noGrp="1"/>
          </p:cNvSpPr>
          <p:nvPr>
            <p:ph idx="1"/>
          </p:nvPr>
        </p:nvSpPr>
        <p:spPr/>
        <p:txBody>
          <a:bodyPr/>
          <a:lstStyle/>
          <a:p>
            <a:pPr lvl="0"/>
            <a:r>
              <a:rPr lang="pt-BR" dirty="0"/>
              <a:t>Sindicatos e associações de empregados e empregadores</a:t>
            </a:r>
          </a:p>
          <a:p>
            <a:pPr marL="0" lvl="0" indent="0">
              <a:buNone/>
            </a:pPr>
            <a:endParaRPr lang="pt-BR" dirty="0"/>
          </a:p>
          <a:p>
            <a:pPr lvl="0"/>
            <a:r>
              <a:rPr lang="pt-BR" dirty="0"/>
              <a:t>Assistência à saúde – Pediatria e Psicologia</a:t>
            </a:r>
          </a:p>
          <a:p>
            <a:pPr marL="0" lvl="0" indent="0">
              <a:buNone/>
            </a:pPr>
            <a:endParaRPr lang="pt-BR" dirty="0"/>
          </a:p>
          <a:p>
            <a:pPr lvl="0"/>
            <a:r>
              <a:rPr lang="pt-BR" dirty="0"/>
              <a:t>Instituição de Ensino – educação digital preventiva e rendimento</a:t>
            </a:r>
          </a:p>
          <a:p>
            <a:pPr marL="0" lvl="0" indent="0">
              <a:buNone/>
            </a:pPr>
            <a:endParaRPr lang="pt-BR" dirty="0"/>
          </a:p>
          <a:p>
            <a:pPr lvl="0"/>
            <a:r>
              <a:rPr lang="pt-BR" dirty="0"/>
              <a:t>Ministério do Trabalho e Emprego – fiscalização</a:t>
            </a:r>
          </a:p>
          <a:p>
            <a:pPr marL="0" indent="0">
              <a:buNone/>
            </a:pPr>
            <a:endParaRPr lang="pt-BR" dirty="0"/>
          </a:p>
        </p:txBody>
      </p:sp>
    </p:spTree>
    <p:extLst>
      <p:ext uri="{BB962C8B-B14F-4D97-AF65-F5344CB8AC3E}">
        <p14:creationId xmlns:p14="http://schemas.microsoft.com/office/powerpoint/2010/main" val="2680361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1A17DC-928B-46F4-B14C-4838A60C68E4}"/>
              </a:ext>
            </a:extLst>
          </p:cNvPr>
          <p:cNvSpPr>
            <a:spLocks noGrp="1"/>
          </p:cNvSpPr>
          <p:nvPr>
            <p:ph type="title"/>
          </p:nvPr>
        </p:nvSpPr>
        <p:spPr/>
        <p:txBody>
          <a:bodyPr/>
          <a:lstStyle/>
          <a:p>
            <a:r>
              <a:rPr lang="pt-BR" dirty="0"/>
              <a:t>   </a:t>
            </a:r>
          </a:p>
        </p:txBody>
      </p:sp>
      <p:sp>
        <p:nvSpPr>
          <p:cNvPr id="3" name="Espaço Reservado para Conteúdo 2">
            <a:extLst>
              <a:ext uri="{FF2B5EF4-FFF2-40B4-BE49-F238E27FC236}">
                <a16:creationId xmlns:a16="http://schemas.microsoft.com/office/drawing/2014/main" id="{8A425357-718A-4E9D-B551-03C751BD1403}"/>
              </a:ext>
            </a:extLst>
          </p:cNvPr>
          <p:cNvSpPr>
            <a:spLocks noGrp="1"/>
          </p:cNvSpPr>
          <p:nvPr>
            <p:ph idx="1"/>
          </p:nvPr>
        </p:nvSpPr>
        <p:spPr/>
        <p:txBody>
          <a:bodyPr/>
          <a:lstStyle/>
          <a:p>
            <a:pPr lvl="0"/>
            <a:r>
              <a:rPr lang="pt-BR" dirty="0"/>
              <a:t>Ministério da Justiça – classificação etária</a:t>
            </a:r>
          </a:p>
          <a:p>
            <a:pPr marL="0" lvl="0" indent="0">
              <a:buNone/>
            </a:pPr>
            <a:endParaRPr lang="pt-BR" dirty="0"/>
          </a:p>
          <a:p>
            <a:pPr lvl="0"/>
            <a:r>
              <a:rPr lang="pt-BR" dirty="0"/>
              <a:t>Sociedade civil (pesquisadores, TI, etc.)</a:t>
            </a:r>
          </a:p>
          <a:p>
            <a:pPr marL="0" lvl="0" indent="0">
              <a:buNone/>
            </a:pPr>
            <a:endParaRPr lang="pt-BR" dirty="0"/>
          </a:p>
          <a:p>
            <a:pPr lvl="0"/>
            <a:r>
              <a:rPr lang="pt-BR" dirty="0"/>
              <a:t>Ministério Público</a:t>
            </a:r>
          </a:p>
          <a:p>
            <a:pPr marL="0" indent="0">
              <a:buNone/>
            </a:pPr>
            <a:endParaRPr lang="pt-BR" dirty="0"/>
          </a:p>
        </p:txBody>
      </p:sp>
    </p:spTree>
    <p:extLst>
      <p:ext uri="{BB962C8B-B14F-4D97-AF65-F5344CB8AC3E}">
        <p14:creationId xmlns:p14="http://schemas.microsoft.com/office/powerpoint/2010/main" val="243453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BF7583-4689-4C2A-A37B-79D6608DCBF8}"/>
              </a:ext>
            </a:extLst>
          </p:cNvPr>
          <p:cNvSpPr>
            <a:spLocks noGrp="1"/>
          </p:cNvSpPr>
          <p:nvPr>
            <p:ph type="title"/>
          </p:nvPr>
        </p:nvSpPr>
        <p:spPr/>
        <p:txBody>
          <a:bodyPr/>
          <a:lstStyle/>
          <a:p>
            <a:r>
              <a:rPr lang="pt-BR" b="1" dirty="0">
                <a:latin typeface="+mn-lt"/>
                <a:ea typeface="+mn-ea"/>
                <a:cs typeface="+mn-cs"/>
              </a:rPr>
              <a:t>MECANISMOS DE ATUAÇÃO COORDENADA NO SISTEMA DE JUSTIÇA</a:t>
            </a:r>
          </a:p>
        </p:txBody>
      </p:sp>
      <p:sp>
        <p:nvSpPr>
          <p:cNvPr id="3" name="Espaço Reservado para Conteúdo 2">
            <a:extLst>
              <a:ext uri="{FF2B5EF4-FFF2-40B4-BE49-F238E27FC236}">
                <a16:creationId xmlns:a16="http://schemas.microsoft.com/office/drawing/2014/main" id="{68DBE83F-08FC-4313-9F9F-25909AB4876E}"/>
              </a:ext>
            </a:extLst>
          </p:cNvPr>
          <p:cNvSpPr>
            <a:spLocks noGrp="1"/>
          </p:cNvSpPr>
          <p:nvPr>
            <p:ph idx="1"/>
          </p:nvPr>
        </p:nvSpPr>
        <p:spPr/>
        <p:txBody>
          <a:bodyPr>
            <a:normAutofit fontScale="92500" lnSpcReduction="10000"/>
          </a:bodyPr>
          <a:lstStyle/>
          <a:p>
            <a:pPr algn="just"/>
            <a:r>
              <a:rPr lang="pt-BR" sz="4800" b="1" dirty="0"/>
              <a:t>ATUAÇÃO PREVENTIVA – PROMOCIONAL</a:t>
            </a:r>
          </a:p>
          <a:p>
            <a:pPr marL="0" indent="0" algn="just">
              <a:buNone/>
            </a:pPr>
            <a:r>
              <a:rPr lang="pt-BR" dirty="0"/>
              <a:t> - Eventos, seminários ou audiências públicas – para conscientizar a sociedade que a manifestação artística de crianças e de adolescentes na internet é trabalho artístico</a:t>
            </a:r>
          </a:p>
          <a:p>
            <a:pPr marL="0" indent="0" algn="just">
              <a:buNone/>
            </a:pPr>
            <a:r>
              <a:rPr lang="pt-BR" dirty="0"/>
              <a:t> - Manual de atuação coordenada ou de resolução sobre o tema</a:t>
            </a:r>
          </a:p>
          <a:p>
            <a:pPr marL="0" indent="0" algn="just">
              <a:buNone/>
            </a:pPr>
            <a:r>
              <a:rPr lang="pt-BR" dirty="0"/>
              <a:t> - Atuação junto ao sindicato dos artistas</a:t>
            </a:r>
          </a:p>
          <a:p>
            <a:pPr marL="0" indent="0" algn="just">
              <a:buNone/>
            </a:pPr>
            <a:r>
              <a:rPr lang="pt-BR" dirty="0"/>
              <a:t> - Desenvolver campanhas envolvendo o próprio público infanto juvenil e responsáveis</a:t>
            </a:r>
          </a:p>
          <a:p>
            <a:pPr marL="0" indent="0" algn="just">
              <a:buNone/>
            </a:pPr>
            <a:r>
              <a:rPr lang="pt-BR" dirty="0"/>
              <a:t>  - Articulação junto ao Poder Legislativo – Projeto de Lei 2.259/2022 (atividade de influenciador digital mirim)</a:t>
            </a:r>
          </a:p>
          <a:p>
            <a:endParaRPr lang="pt-BR" dirty="0"/>
          </a:p>
        </p:txBody>
      </p:sp>
    </p:spTree>
    <p:extLst>
      <p:ext uri="{BB962C8B-B14F-4D97-AF65-F5344CB8AC3E}">
        <p14:creationId xmlns:p14="http://schemas.microsoft.com/office/powerpoint/2010/main" val="1216989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75542E-04BF-4F58-8348-2DC8787A9B8E}"/>
              </a:ext>
            </a:extLst>
          </p:cNvPr>
          <p:cNvSpPr>
            <a:spLocks noGrp="1"/>
          </p:cNvSpPr>
          <p:nvPr>
            <p:ph type="title"/>
          </p:nvPr>
        </p:nvSpPr>
        <p:spPr/>
        <p:txBody>
          <a:bodyPr/>
          <a:lstStyle/>
          <a:p>
            <a:r>
              <a:rPr lang="pt-BR" b="1" dirty="0">
                <a:latin typeface="+mn-lt"/>
                <a:ea typeface="+mn-ea"/>
                <a:cs typeface="+mn-cs"/>
              </a:rPr>
              <a:t> ATUAÇÃO</a:t>
            </a:r>
            <a:r>
              <a:rPr lang="pt-BR" b="1" dirty="0"/>
              <a:t> </a:t>
            </a:r>
            <a:r>
              <a:rPr lang="pt-BR" b="1" dirty="0">
                <a:latin typeface="+mn-lt"/>
                <a:ea typeface="+mn-ea"/>
                <a:cs typeface="+mn-cs"/>
              </a:rPr>
              <a:t>RERESSIVA</a:t>
            </a:r>
            <a:r>
              <a:rPr lang="pt-BR" b="1" dirty="0"/>
              <a:t> </a:t>
            </a:r>
          </a:p>
        </p:txBody>
      </p:sp>
      <p:sp>
        <p:nvSpPr>
          <p:cNvPr id="3" name="Espaço Reservado para Conteúdo 2">
            <a:extLst>
              <a:ext uri="{FF2B5EF4-FFF2-40B4-BE49-F238E27FC236}">
                <a16:creationId xmlns:a16="http://schemas.microsoft.com/office/drawing/2014/main" id="{D0ECF5E2-2F61-4943-A8E7-31FFBF9E0ECB}"/>
              </a:ext>
            </a:extLst>
          </p:cNvPr>
          <p:cNvSpPr>
            <a:spLocks noGrp="1"/>
          </p:cNvSpPr>
          <p:nvPr>
            <p:ph idx="1"/>
          </p:nvPr>
        </p:nvSpPr>
        <p:spPr/>
        <p:txBody>
          <a:bodyPr/>
          <a:lstStyle/>
          <a:p>
            <a:pPr marL="0" indent="0" algn="just">
              <a:buNone/>
            </a:pPr>
            <a:r>
              <a:rPr lang="pt-BR" b="1" dirty="0"/>
              <a:t> </a:t>
            </a:r>
          </a:p>
          <a:p>
            <a:pPr algn="just"/>
            <a:r>
              <a:rPr lang="pt-BR" dirty="0"/>
              <a:t>Instaurar Inquérito Civil</a:t>
            </a:r>
          </a:p>
          <a:p>
            <a:pPr algn="just"/>
            <a:r>
              <a:rPr lang="pt-BR" dirty="0"/>
              <a:t>Recomendações</a:t>
            </a:r>
          </a:p>
          <a:p>
            <a:pPr algn="just"/>
            <a:r>
              <a:rPr lang="pt-BR" dirty="0"/>
              <a:t>Inspeções</a:t>
            </a:r>
          </a:p>
          <a:p>
            <a:pPr algn="just"/>
            <a:r>
              <a:rPr lang="pt-BR" dirty="0"/>
              <a:t>Termos de Ajuste de Conduta</a:t>
            </a:r>
          </a:p>
          <a:p>
            <a:pPr algn="just"/>
            <a:r>
              <a:rPr lang="pt-BR" dirty="0"/>
              <a:t>Ação Civil Pública</a:t>
            </a:r>
          </a:p>
          <a:p>
            <a:pPr marL="0" indent="0">
              <a:buNone/>
            </a:pPr>
            <a:endParaRPr lang="pt-BR" dirty="0"/>
          </a:p>
        </p:txBody>
      </p:sp>
    </p:spTree>
    <p:extLst>
      <p:ext uri="{BB962C8B-B14F-4D97-AF65-F5344CB8AC3E}">
        <p14:creationId xmlns:p14="http://schemas.microsoft.com/office/powerpoint/2010/main" val="347779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665E8-2355-4582-A74D-90C709C95204}"/>
              </a:ext>
            </a:extLst>
          </p:cNvPr>
          <p:cNvSpPr>
            <a:spLocks noGrp="1"/>
          </p:cNvSpPr>
          <p:nvPr>
            <p:ph type="title"/>
          </p:nvPr>
        </p:nvSpPr>
        <p:spPr/>
        <p:txBody>
          <a:bodyPr/>
          <a:lstStyle/>
          <a:p>
            <a:r>
              <a:rPr lang="pt-BR" b="1" dirty="0">
                <a:latin typeface="+mn-lt"/>
                <a:ea typeface="+mn-ea"/>
                <a:cs typeface="+mn-cs"/>
              </a:rPr>
              <a:t>OBRIGAÇÕES</a:t>
            </a:r>
          </a:p>
        </p:txBody>
      </p:sp>
      <p:sp>
        <p:nvSpPr>
          <p:cNvPr id="3" name="Espaço Reservado para Conteúdo 2">
            <a:extLst>
              <a:ext uri="{FF2B5EF4-FFF2-40B4-BE49-F238E27FC236}">
                <a16:creationId xmlns:a16="http://schemas.microsoft.com/office/drawing/2014/main" id="{701305E1-8183-4FB1-AA25-276F5384FCE4}"/>
              </a:ext>
            </a:extLst>
          </p:cNvPr>
          <p:cNvSpPr>
            <a:spLocks noGrp="1"/>
          </p:cNvSpPr>
          <p:nvPr>
            <p:ph idx="1"/>
          </p:nvPr>
        </p:nvSpPr>
        <p:spPr/>
        <p:txBody>
          <a:bodyPr>
            <a:normAutofit fontScale="92500"/>
          </a:bodyPr>
          <a:lstStyle/>
          <a:p>
            <a:pPr algn="just"/>
            <a:r>
              <a:rPr lang="pt-BR" b="1" dirty="0"/>
              <a:t>Cláusula 1ª.-</a:t>
            </a:r>
            <a:r>
              <a:rPr lang="pt-BR" dirty="0"/>
              <a:t> Somente admitir crianças ou adolescentes para atuar em atividade de natureza artística quando, comprovadamente, não puder ser desempenhada por maiores de 16 anos, considerando que tal hipótese de labor é excepcional, na forma do art. 8º da Convenção n.º 138 da Organização Internacional do Trabalho.</a:t>
            </a:r>
          </a:p>
          <a:p>
            <a:pPr marL="0" indent="0" algn="just">
              <a:buNone/>
            </a:pPr>
            <a:endParaRPr lang="pt-BR" dirty="0"/>
          </a:p>
          <a:p>
            <a:pPr algn="just"/>
            <a:r>
              <a:rPr lang="pt-BR" b="1" dirty="0"/>
              <a:t>Parágrafo único: </a:t>
            </a:r>
            <a:r>
              <a:rPr lang="pt-BR" dirty="0"/>
              <a:t>Nesta hipótese, somente admitir crianças ou adolescentes com expressa autorização de seus representantes legais e mediante concessão de alvará expedido pela autoridade judiciária competente, de modo que o trabalho artístico propicie, de fato, o desenvolvimento das potencialidades artísticas das crianças ou dos adolescentes</a:t>
            </a:r>
          </a:p>
        </p:txBody>
      </p:sp>
    </p:spTree>
    <p:extLst>
      <p:ext uri="{BB962C8B-B14F-4D97-AF65-F5344CB8AC3E}">
        <p14:creationId xmlns:p14="http://schemas.microsoft.com/office/powerpoint/2010/main" val="4161029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8E371E-9923-4B2E-800C-FF57A396701E}"/>
              </a:ext>
            </a:extLst>
          </p:cNvPr>
          <p:cNvSpPr>
            <a:spLocks noGrp="1"/>
          </p:cNvSpPr>
          <p:nvPr>
            <p:ph type="title"/>
          </p:nvPr>
        </p:nvSpPr>
        <p:spPr/>
        <p:txBody>
          <a:bodyPr/>
          <a:lstStyle/>
          <a:p>
            <a:r>
              <a:rPr lang="pt-BR" dirty="0"/>
              <a:t> </a:t>
            </a:r>
            <a:r>
              <a:rPr lang="pt-BR" b="1" dirty="0">
                <a:latin typeface="+mn-lt"/>
                <a:ea typeface="+mn-ea"/>
                <a:cs typeface="+mn-cs"/>
              </a:rPr>
              <a:t>OBRIGAÇÕES</a:t>
            </a:r>
          </a:p>
        </p:txBody>
      </p:sp>
      <p:sp>
        <p:nvSpPr>
          <p:cNvPr id="3" name="Espaço Reservado para Conteúdo 2">
            <a:extLst>
              <a:ext uri="{FF2B5EF4-FFF2-40B4-BE49-F238E27FC236}">
                <a16:creationId xmlns:a16="http://schemas.microsoft.com/office/drawing/2014/main" id="{0A916EDC-E6EC-4D8D-BA4D-C2CDD0E90970}"/>
              </a:ext>
            </a:extLst>
          </p:cNvPr>
          <p:cNvSpPr>
            <a:spLocks noGrp="1"/>
          </p:cNvSpPr>
          <p:nvPr>
            <p:ph idx="1"/>
          </p:nvPr>
        </p:nvSpPr>
        <p:spPr/>
        <p:txBody>
          <a:bodyPr>
            <a:normAutofit fontScale="92500" lnSpcReduction="20000"/>
          </a:bodyPr>
          <a:lstStyle/>
          <a:p>
            <a:pPr algn="just"/>
            <a:r>
              <a:rPr lang="pt-BR" b="1" dirty="0"/>
              <a:t>Cláusula 2ª</a:t>
            </a:r>
            <a:r>
              <a:rPr lang="pt-BR" dirty="0"/>
              <a:t>.- Abster-se de admitir crianças e adolescentes para trabalho em manifestações artísticas que ocasionem ou possam causar prejuízos ao desenvolvimento biopsicossocial da criança e do adolescente, devidamente aferido em laudo médico-psicológico.</a:t>
            </a:r>
          </a:p>
          <a:p>
            <a:pPr algn="just"/>
            <a:r>
              <a:rPr lang="pt-BR" b="1" dirty="0"/>
              <a:t>Cláusula 3ª.</a:t>
            </a:r>
            <a:r>
              <a:rPr lang="pt-BR" dirty="0"/>
              <a:t> - Não permitir a crianças e adolescentes a realização de trabalho em locais e serviços perigosos, noturnos, insalubres, penosos, prejudiciais à moralidade – inclusive em quaisquer representações artísticas com conteúdo pornográfico ou erótico e/ou que façam apologia ao consumo de bebidas alcóolicas, drogas ou apologia de outros ilícitos, de natureza penal ou não - e em lugares e horários que inviabilizem ou dificultem a frequência à escola ou em casas noturnas e/ou destinadas ao público adulto, nos moldes dos </a:t>
            </a:r>
            <a:r>
              <a:rPr lang="pt-BR" dirty="0" err="1"/>
              <a:t>arts</a:t>
            </a:r>
            <a:r>
              <a:rPr lang="pt-BR" dirty="0"/>
              <a:t>. 405 da Consolidação das Leis do Trabalho, 67 do Estatuto da Criança e do  Adolescente ou item II, 4 do Decreto n. 6.481, de 12.06.2008.</a:t>
            </a:r>
          </a:p>
          <a:p>
            <a:endParaRPr lang="pt-BR" dirty="0"/>
          </a:p>
        </p:txBody>
      </p:sp>
    </p:spTree>
    <p:extLst>
      <p:ext uri="{BB962C8B-B14F-4D97-AF65-F5344CB8AC3E}">
        <p14:creationId xmlns:p14="http://schemas.microsoft.com/office/powerpoint/2010/main" val="4071754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B19437-AB1F-47CC-9AE2-31C91FF3B87B}"/>
              </a:ext>
            </a:extLst>
          </p:cNvPr>
          <p:cNvSpPr>
            <a:spLocks noGrp="1"/>
          </p:cNvSpPr>
          <p:nvPr>
            <p:ph type="title"/>
          </p:nvPr>
        </p:nvSpPr>
        <p:spPr/>
        <p:txBody>
          <a:bodyPr/>
          <a:lstStyle/>
          <a:p>
            <a:r>
              <a:rPr lang="pt-BR" b="1" dirty="0">
                <a:latin typeface="+mn-lt"/>
                <a:ea typeface="+mn-ea"/>
                <a:cs typeface="+mn-cs"/>
              </a:rPr>
              <a:t>OBRIGAÇÕES</a:t>
            </a:r>
          </a:p>
        </p:txBody>
      </p:sp>
      <p:sp>
        <p:nvSpPr>
          <p:cNvPr id="3" name="Espaço Reservado para Conteúdo 2">
            <a:extLst>
              <a:ext uri="{FF2B5EF4-FFF2-40B4-BE49-F238E27FC236}">
                <a16:creationId xmlns:a16="http://schemas.microsoft.com/office/drawing/2014/main" id="{03E09ED2-70CA-44F0-A80E-32AE3DEB2F50}"/>
              </a:ext>
            </a:extLst>
          </p:cNvPr>
          <p:cNvSpPr>
            <a:spLocks noGrp="1"/>
          </p:cNvSpPr>
          <p:nvPr>
            <p:ph idx="1"/>
          </p:nvPr>
        </p:nvSpPr>
        <p:spPr/>
        <p:txBody>
          <a:bodyPr/>
          <a:lstStyle/>
          <a:p>
            <a:pPr algn="just"/>
            <a:r>
              <a:rPr lang="pt-BR" b="1" dirty="0"/>
              <a:t>Cláusula 4ª</a:t>
            </a:r>
            <a:r>
              <a:rPr lang="pt-BR" dirty="0"/>
              <a:t>. - Respeitar a jornada e carga horária semanal máxima de trabalho, bem como os intervalos de descanso e alimentação, e ainda as condições gerais em que o trabalho será realizado sempre em locais destinados ao público infanto-juvenil com classificação indicativa própria para esse faixa etária, tal como fixado pela autoridade judiciária, em alvará, com vistas a se assegurar o desenvolvimento biopsicossocial da criança e do adolescente.</a:t>
            </a:r>
          </a:p>
          <a:p>
            <a:pPr algn="just"/>
            <a:endParaRPr lang="pt-BR" dirty="0"/>
          </a:p>
          <a:p>
            <a:pPr algn="just"/>
            <a:r>
              <a:rPr lang="pt-BR" b="1" dirty="0"/>
              <a:t>Cláusula 5ª</a:t>
            </a:r>
            <a:r>
              <a:rPr lang="pt-BR" dirty="0"/>
              <a:t>. -  Exigir o acompanhamento do responsável legal do artista, ou quem o represente, durante a prestação do serviço.</a:t>
            </a:r>
          </a:p>
          <a:p>
            <a:endParaRPr lang="pt-BR" dirty="0"/>
          </a:p>
        </p:txBody>
      </p:sp>
    </p:spTree>
    <p:extLst>
      <p:ext uri="{BB962C8B-B14F-4D97-AF65-F5344CB8AC3E}">
        <p14:creationId xmlns:p14="http://schemas.microsoft.com/office/powerpoint/2010/main" val="2953443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64591A-CAC2-42E4-BC03-A668021EB107}"/>
              </a:ext>
            </a:extLst>
          </p:cNvPr>
          <p:cNvSpPr>
            <a:spLocks noGrp="1"/>
          </p:cNvSpPr>
          <p:nvPr>
            <p:ph type="title"/>
          </p:nvPr>
        </p:nvSpPr>
        <p:spPr>
          <a:xfrm>
            <a:off x="838200" y="269875"/>
            <a:ext cx="10515600" cy="1325563"/>
          </a:xfrm>
        </p:spPr>
        <p:txBody>
          <a:bodyPr/>
          <a:lstStyle/>
          <a:p>
            <a:r>
              <a:rPr lang="pt-BR" b="1" dirty="0">
                <a:latin typeface="+mn-lt"/>
                <a:ea typeface="+mn-ea"/>
                <a:cs typeface="+mn-cs"/>
              </a:rPr>
              <a:t>OBRIGAÇÕES</a:t>
            </a:r>
          </a:p>
        </p:txBody>
      </p:sp>
      <p:sp>
        <p:nvSpPr>
          <p:cNvPr id="3" name="Espaço Reservado para Conteúdo 2">
            <a:extLst>
              <a:ext uri="{FF2B5EF4-FFF2-40B4-BE49-F238E27FC236}">
                <a16:creationId xmlns:a16="http://schemas.microsoft.com/office/drawing/2014/main" id="{67FE51CD-AC29-404C-8D28-C919496D9B66}"/>
              </a:ext>
            </a:extLst>
          </p:cNvPr>
          <p:cNvSpPr>
            <a:spLocks noGrp="1"/>
          </p:cNvSpPr>
          <p:nvPr>
            <p:ph idx="1"/>
          </p:nvPr>
        </p:nvSpPr>
        <p:spPr/>
        <p:txBody>
          <a:bodyPr>
            <a:normAutofit fontScale="92500" lnSpcReduction="20000"/>
          </a:bodyPr>
          <a:lstStyle/>
          <a:p>
            <a:pPr algn="just"/>
            <a:r>
              <a:rPr lang="pt-BR" b="1" dirty="0"/>
              <a:t>Cláusula 6ª. </a:t>
            </a:r>
            <a:r>
              <a:rPr lang="pt-BR" dirty="0"/>
              <a:t>- Garantir os direitos trabalhistas e previdenciários quando presentes, na relação de trabalho, os requisitos do art. 2º e 3º da Consolidação das Leis do Trabalho.</a:t>
            </a:r>
          </a:p>
          <a:p>
            <a:pPr marL="0" indent="0" algn="just">
              <a:buNone/>
            </a:pPr>
            <a:endParaRPr lang="pt-BR" dirty="0"/>
          </a:p>
          <a:p>
            <a:pPr algn="just"/>
            <a:r>
              <a:rPr lang="pt-BR" b="1" dirty="0"/>
              <a:t>Cláusula 7ª</a:t>
            </a:r>
            <a:r>
              <a:rPr lang="pt-BR" dirty="0"/>
              <a:t>. - Conceder assistência médica, odontológica e psicológica.</a:t>
            </a:r>
          </a:p>
          <a:p>
            <a:pPr marL="0" indent="0" algn="just">
              <a:buNone/>
            </a:pPr>
            <a:endParaRPr lang="pt-BR" dirty="0"/>
          </a:p>
          <a:p>
            <a:pPr algn="just"/>
            <a:r>
              <a:rPr lang="pt-BR" b="1" dirty="0"/>
              <a:t>Cláusula 8ª</a:t>
            </a:r>
            <a:r>
              <a:rPr lang="pt-BR" dirty="0"/>
              <a:t>. -Assegurar o depósito do percentual de 50% (cinquenta por cento) sobre a remuneração devida, em caderneta de poupança, aberta em prol das crianças e dos adolescentes menores de 16 anos, cuja movimentação só lhe será permitida quando completar a maioridade legal ou mediante autorização judicial, em casos de comprovada necessidade (Lei 6.858/80).</a:t>
            </a:r>
          </a:p>
          <a:p>
            <a:endParaRPr lang="pt-BR" dirty="0"/>
          </a:p>
        </p:txBody>
      </p:sp>
    </p:spTree>
    <p:extLst>
      <p:ext uri="{BB962C8B-B14F-4D97-AF65-F5344CB8AC3E}">
        <p14:creationId xmlns:p14="http://schemas.microsoft.com/office/powerpoint/2010/main" val="310153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8C75F0-E2C1-4564-BD7C-AC601DF5F950}"/>
              </a:ext>
            </a:extLst>
          </p:cNvPr>
          <p:cNvSpPr>
            <a:spLocks noGrp="1"/>
          </p:cNvSpPr>
          <p:nvPr>
            <p:ph type="title"/>
          </p:nvPr>
        </p:nvSpPr>
        <p:spPr/>
        <p:txBody>
          <a:bodyPr/>
          <a:lstStyle/>
          <a:p>
            <a:r>
              <a:rPr lang="pt-BR" b="1" dirty="0"/>
              <a:t>Trabalho Infantil Artístico</a:t>
            </a:r>
            <a:endParaRPr lang="pt-BR" dirty="0"/>
          </a:p>
        </p:txBody>
      </p:sp>
      <p:sp>
        <p:nvSpPr>
          <p:cNvPr id="3" name="Espaço Reservado para Conteúdo 2">
            <a:extLst>
              <a:ext uri="{FF2B5EF4-FFF2-40B4-BE49-F238E27FC236}">
                <a16:creationId xmlns:a16="http://schemas.microsoft.com/office/drawing/2014/main" id="{E52DF387-6B39-4CD7-8FFC-21D09A24E6A5}"/>
              </a:ext>
            </a:extLst>
          </p:cNvPr>
          <p:cNvSpPr>
            <a:spLocks noGrp="1"/>
          </p:cNvSpPr>
          <p:nvPr>
            <p:ph idx="1"/>
          </p:nvPr>
        </p:nvSpPr>
        <p:spPr/>
        <p:txBody>
          <a:bodyPr/>
          <a:lstStyle/>
          <a:p>
            <a:pPr marL="0" indent="0" algn="just">
              <a:buNone/>
            </a:pPr>
            <a:endParaRPr lang="pt-BR" b="1" dirty="0"/>
          </a:p>
          <a:p>
            <a:pPr marL="0" indent="0" algn="just">
              <a:buNone/>
            </a:pPr>
            <a:endParaRPr lang="pt-BR" b="1" dirty="0"/>
          </a:p>
          <a:p>
            <a:pPr marL="0" indent="0" algn="just">
              <a:buNone/>
            </a:pPr>
            <a:r>
              <a:rPr lang="pt-BR" b="1" dirty="0"/>
              <a:t>Trabalho infantil artístico </a:t>
            </a:r>
            <a:r>
              <a:rPr lang="pt-BR" dirty="0"/>
              <a:t>é toda atividade que envolve a </a:t>
            </a:r>
            <a:r>
              <a:rPr lang="pt-BR" u="sng" dirty="0"/>
              <a:t>criação, interpretação ou execução de conteúdo cultural (habilidade artística)</a:t>
            </a:r>
            <a:r>
              <a:rPr lang="pt-BR" dirty="0"/>
              <a:t>, remunerada ou não, desenvolvida por crianças ou adolescentes que estão a</a:t>
            </a:r>
            <a:r>
              <a:rPr lang="pt-BR" u="sng" dirty="0"/>
              <a:t>baixo da idade mínima para ingresso no mercado de trabalho</a:t>
            </a:r>
            <a:r>
              <a:rPr lang="pt-BR" dirty="0"/>
              <a:t>.</a:t>
            </a:r>
          </a:p>
          <a:p>
            <a:pPr marL="0" indent="0" algn="just">
              <a:buNone/>
            </a:pPr>
            <a:endParaRPr lang="pt-BR" dirty="0"/>
          </a:p>
          <a:p>
            <a:pPr marL="0" indent="0">
              <a:buNone/>
            </a:pPr>
            <a:endParaRPr lang="pt-BR" dirty="0"/>
          </a:p>
        </p:txBody>
      </p:sp>
    </p:spTree>
    <p:extLst>
      <p:ext uri="{BB962C8B-B14F-4D97-AF65-F5344CB8AC3E}">
        <p14:creationId xmlns:p14="http://schemas.microsoft.com/office/powerpoint/2010/main" val="1221542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A69853-E016-4D58-B6D0-208EC9B9F6B2}"/>
              </a:ext>
            </a:extLst>
          </p:cNvPr>
          <p:cNvSpPr>
            <a:spLocks noGrp="1"/>
          </p:cNvSpPr>
          <p:nvPr>
            <p:ph type="title"/>
          </p:nvPr>
        </p:nvSpPr>
        <p:spPr/>
        <p:txBody>
          <a:bodyPr/>
          <a:lstStyle/>
          <a:p>
            <a:r>
              <a:rPr lang="pt-BR" b="1" dirty="0">
                <a:latin typeface="+mn-lt"/>
                <a:ea typeface="+mn-ea"/>
                <a:cs typeface="+mn-cs"/>
              </a:rPr>
              <a:t>PLATAFORMAS DIGITAIS</a:t>
            </a:r>
          </a:p>
        </p:txBody>
      </p:sp>
      <p:sp>
        <p:nvSpPr>
          <p:cNvPr id="3" name="Espaço Reservado para Conteúdo 2">
            <a:extLst>
              <a:ext uri="{FF2B5EF4-FFF2-40B4-BE49-F238E27FC236}">
                <a16:creationId xmlns:a16="http://schemas.microsoft.com/office/drawing/2014/main" id="{8F967288-7D58-49A6-904F-3ADDC25932A7}"/>
              </a:ext>
            </a:extLst>
          </p:cNvPr>
          <p:cNvSpPr>
            <a:spLocks noGrp="1"/>
          </p:cNvSpPr>
          <p:nvPr>
            <p:ph idx="1"/>
          </p:nvPr>
        </p:nvSpPr>
        <p:spPr/>
        <p:txBody>
          <a:bodyPr/>
          <a:lstStyle/>
          <a:p>
            <a:pPr algn="just">
              <a:buFontTx/>
              <a:buChar char="-"/>
            </a:pPr>
            <a:r>
              <a:rPr lang="pt-BR" dirty="0"/>
              <a:t>Termos de uso – observar a Legislação do Estado</a:t>
            </a:r>
          </a:p>
          <a:p>
            <a:pPr marL="0" indent="0" algn="just">
              <a:buNone/>
            </a:pPr>
            <a:endParaRPr lang="pt-BR" dirty="0"/>
          </a:p>
          <a:p>
            <a:pPr algn="just">
              <a:buFontTx/>
              <a:buChar char="-"/>
            </a:pPr>
            <a:r>
              <a:rPr lang="pt-BR" dirty="0"/>
              <a:t>Adotar mecanismos de proteção:</a:t>
            </a:r>
          </a:p>
          <a:p>
            <a:pPr algn="just"/>
            <a:r>
              <a:rPr lang="pt-BR" dirty="0"/>
              <a:t>Filtros para adequação ao conteúdo – conta</a:t>
            </a:r>
          </a:p>
          <a:p>
            <a:pPr algn="just"/>
            <a:r>
              <a:rPr lang="pt-BR" dirty="0"/>
              <a:t>Alvará judicial</a:t>
            </a:r>
          </a:p>
          <a:p>
            <a:pPr algn="just"/>
            <a:r>
              <a:rPr lang="pt-BR" dirty="0"/>
              <a:t>Evitar comentários (bullying) e downloads</a:t>
            </a:r>
          </a:p>
          <a:p>
            <a:pPr algn="just"/>
            <a:r>
              <a:rPr lang="pt-BR" dirty="0"/>
              <a:t>Assegurar o direito ao esquecimento</a:t>
            </a:r>
          </a:p>
          <a:p>
            <a:pPr marL="0" indent="0">
              <a:buNone/>
            </a:pPr>
            <a:endParaRPr lang="pt-BR" dirty="0"/>
          </a:p>
        </p:txBody>
      </p:sp>
    </p:spTree>
    <p:extLst>
      <p:ext uri="{BB962C8B-B14F-4D97-AF65-F5344CB8AC3E}">
        <p14:creationId xmlns:p14="http://schemas.microsoft.com/office/powerpoint/2010/main" val="4166653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E7B09-1691-4271-9BC5-DC9333F159BD}"/>
              </a:ext>
            </a:extLst>
          </p:cNvPr>
          <p:cNvSpPr>
            <a:spLocks noGrp="1"/>
          </p:cNvSpPr>
          <p:nvPr>
            <p:ph type="title"/>
          </p:nvPr>
        </p:nvSpPr>
        <p:spPr/>
        <p:txBody>
          <a:bodyPr/>
          <a:lstStyle/>
          <a:p>
            <a:r>
              <a:rPr lang="pt-BR" b="1" dirty="0">
                <a:latin typeface="+mn-lt"/>
                <a:ea typeface="+mn-ea"/>
                <a:cs typeface="+mn-cs"/>
              </a:rPr>
              <a:t>COMENTÁRIO GERAL 25</a:t>
            </a:r>
          </a:p>
        </p:txBody>
      </p:sp>
      <p:sp>
        <p:nvSpPr>
          <p:cNvPr id="3" name="Espaço Reservado para Conteúdo 2">
            <a:extLst>
              <a:ext uri="{FF2B5EF4-FFF2-40B4-BE49-F238E27FC236}">
                <a16:creationId xmlns:a16="http://schemas.microsoft.com/office/drawing/2014/main" id="{B0D77E22-EA23-4A42-A3DA-2C6229017A9A}"/>
              </a:ext>
            </a:extLst>
          </p:cNvPr>
          <p:cNvSpPr>
            <a:spLocks noGrp="1"/>
          </p:cNvSpPr>
          <p:nvPr>
            <p:ph idx="1"/>
          </p:nvPr>
        </p:nvSpPr>
        <p:spPr/>
        <p:txBody>
          <a:bodyPr>
            <a:normAutofit fontScale="92500" lnSpcReduction="10000"/>
          </a:bodyPr>
          <a:lstStyle/>
          <a:p>
            <a:pPr algn="just"/>
            <a:r>
              <a:rPr lang="pt-BR" dirty="0"/>
              <a:t>“devem exigir que todas as empresas que afetam os direitos das crianças em relação ao ambiente digital implementem </a:t>
            </a:r>
            <a:r>
              <a:rPr lang="pt-BR" b="1" dirty="0"/>
              <a:t>marcos regulatórios, códigos industriais e termos de serviços </a:t>
            </a:r>
            <a:r>
              <a:rPr lang="pt-BR" dirty="0"/>
              <a:t>que obedeçam aos mais altos padrões de ética, privacidade e segurança em relação ao design, engenharia, desenvolvimento, operação, distribuição e comercialização de seus produtos e serviços. Isso inclui empresas que se dirigem a crianças, que têm crianças como usuários finais ou que de outra forma afetam crianças. Eles devem exigir que esses negócios mantenham altos padrões de transparência e responsabilidade e encorajá-los a tomar medidas inovadoras em favor do </a:t>
            </a:r>
            <a:r>
              <a:rPr lang="pt-BR" b="1" dirty="0"/>
              <a:t>melhor interesse da criança</a:t>
            </a:r>
            <a:r>
              <a:rPr lang="pt-BR" dirty="0"/>
              <a:t>. Devem também exigir o fornecimento de explicações apropriadas à idade das crianças, ou às mães, pais e cuidadores de crianças muito pequenas, sobre seus termos de serviço”.</a:t>
            </a:r>
          </a:p>
          <a:p>
            <a:endParaRPr lang="pt-BR" dirty="0"/>
          </a:p>
        </p:txBody>
      </p:sp>
    </p:spTree>
    <p:extLst>
      <p:ext uri="{BB962C8B-B14F-4D97-AF65-F5344CB8AC3E}">
        <p14:creationId xmlns:p14="http://schemas.microsoft.com/office/powerpoint/2010/main" val="2826288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282E88-0DC5-41EB-83CC-BCD3636D5E1B}"/>
              </a:ext>
            </a:extLst>
          </p:cNvPr>
          <p:cNvSpPr>
            <a:spLocks noGrp="1"/>
          </p:cNvSpPr>
          <p:nvPr>
            <p:ph type="title"/>
          </p:nvPr>
        </p:nvSpPr>
        <p:spPr>
          <a:xfrm>
            <a:off x="752475" y="346075"/>
            <a:ext cx="10515600" cy="1325563"/>
          </a:xfrm>
        </p:spPr>
        <p:txBody>
          <a:bodyPr/>
          <a:lstStyle/>
          <a:p>
            <a:r>
              <a:rPr lang="pt-BR" b="1" dirty="0">
                <a:latin typeface="+mn-lt"/>
                <a:ea typeface="+mn-ea"/>
                <a:cs typeface="+mn-cs"/>
              </a:rPr>
              <a:t>Empresas - Publicidade</a:t>
            </a:r>
          </a:p>
        </p:txBody>
      </p:sp>
      <p:sp>
        <p:nvSpPr>
          <p:cNvPr id="3" name="Espaço Reservado para Conteúdo 2">
            <a:extLst>
              <a:ext uri="{FF2B5EF4-FFF2-40B4-BE49-F238E27FC236}">
                <a16:creationId xmlns:a16="http://schemas.microsoft.com/office/drawing/2014/main" id="{955E6E80-B288-4061-BB96-CFED02683E74}"/>
              </a:ext>
            </a:extLst>
          </p:cNvPr>
          <p:cNvSpPr>
            <a:spLocks noGrp="1"/>
          </p:cNvSpPr>
          <p:nvPr>
            <p:ph idx="1"/>
          </p:nvPr>
        </p:nvSpPr>
        <p:spPr/>
        <p:txBody>
          <a:bodyPr/>
          <a:lstStyle/>
          <a:p>
            <a:pPr algn="just"/>
            <a:r>
              <a:rPr lang="pt-BR" dirty="0"/>
              <a:t>Empresas que se utilizam de artistas mirins digitais para publicidade de produtos voltados a crianças e adolescentes</a:t>
            </a:r>
          </a:p>
          <a:p>
            <a:pPr marL="0" indent="0" algn="just">
              <a:buNone/>
            </a:pPr>
            <a:endParaRPr lang="pt-BR" dirty="0"/>
          </a:p>
          <a:p>
            <a:pPr algn="just"/>
            <a:r>
              <a:rPr lang="pt-BR" dirty="0"/>
              <a:t>Publicidade disfarçada de programação (por crianças, para crianças)</a:t>
            </a:r>
          </a:p>
          <a:p>
            <a:pPr marL="0" indent="0" algn="just">
              <a:buNone/>
            </a:pPr>
            <a:endParaRPr lang="pt-BR" dirty="0"/>
          </a:p>
          <a:p>
            <a:pPr algn="just"/>
            <a:r>
              <a:rPr lang="pt-BR" dirty="0"/>
              <a:t>Vedar a publicidade voltada ao público infantil (</a:t>
            </a:r>
            <a:r>
              <a:rPr lang="de-DE" dirty="0"/>
              <a:t>art.37, §2º e 68 da Lei 8078/1990 e </a:t>
            </a:r>
            <a:r>
              <a:rPr lang="pt-BR" dirty="0"/>
              <a:t>Resolução Conanda nº 163) e a exposição precoce à comunicação mercadológica (art. 5º, Lei 13.257/16)</a:t>
            </a:r>
          </a:p>
          <a:p>
            <a:endParaRPr lang="pt-BR" dirty="0"/>
          </a:p>
        </p:txBody>
      </p:sp>
    </p:spTree>
    <p:extLst>
      <p:ext uri="{BB962C8B-B14F-4D97-AF65-F5344CB8AC3E}">
        <p14:creationId xmlns:p14="http://schemas.microsoft.com/office/powerpoint/2010/main" val="2604872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054B8D-E9EF-4EBE-BC33-F0C23F72E8CA}"/>
              </a:ext>
            </a:extLst>
          </p:cNvPr>
          <p:cNvSpPr>
            <a:spLocks noGrp="1"/>
          </p:cNvSpPr>
          <p:nvPr>
            <p:ph type="title"/>
          </p:nvPr>
        </p:nvSpPr>
        <p:spPr/>
        <p:txBody>
          <a:bodyPr/>
          <a:lstStyle/>
          <a:p>
            <a:r>
              <a:rPr lang="pt-BR" b="1" dirty="0">
                <a:latin typeface="+mn-lt"/>
                <a:ea typeface="+mn-ea"/>
                <a:cs typeface="+mn-cs"/>
              </a:rPr>
              <a:t>EMPRESA “PROFISSIONALIZANTE</a:t>
            </a:r>
            <a:r>
              <a:rPr lang="pt-BR" b="1" dirty="0"/>
              <a:t>”</a:t>
            </a:r>
            <a:endParaRPr lang="pt-BR" dirty="0"/>
          </a:p>
        </p:txBody>
      </p:sp>
      <p:sp>
        <p:nvSpPr>
          <p:cNvPr id="3" name="Espaço Reservado para Conteúdo 2">
            <a:extLst>
              <a:ext uri="{FF2B5EF4-FFF2-40B4-BE49-F238E27FC236}">
                <a16:creationId xmlns:a16="http://schemas.microsoft.com/office/drawing/2014/main" id="{3A03F899-2B04-448C-BFBC-B13427F7C752}"/>
              </a:ext>
            </a:extLst>
          </p:cNvPr>
          <p:cNvSpPr>
            <a:spLocks noGrp="1"/>
          </p:cNvSpPr>
          <p:nvPr>
            <p:ph idx="1"/>
          </p:nvPr>
        </p:nvSpPr>
        <p:spPr/>
        <p:txBody>
          <a:bodyPr/>
          <a:lstStyle/>
          <a:p>
            <a:endParaRPr lang="pt-BR" dirty="0"/>
          </a:p>
          <a:p>
            <a:r>
              <a:rPr lang="pt-BR" dirty="0"/>
              <a:t>Objetivo: curso de “formação de influenciador digital”</a:t>
            </a:r>
          </a:p>
          <a:p>
            <a:pPr marL="0" indent="0">
              <a:buNone/>
            </a:pPr>
            <a:endParaRPr lang="pt-BR" dirty="0"/>
          </a:p>
          <a:p>
            <a:pPr marL="0" indent="0" algn="just">
              <a:buNone/>
            </a:pPr>
            <a:r>
              <a:rPr lang="pt-BR" dirty="0"/>
              <a:t>- Alvará Judicial e requisitos necessários ao desenvolvimento da atividade artística pelo influenciador</a:t>
            </a:r>
          </a:p>
          <a:p>
            <a:endParaRPr lang="pt-BR" dirty="0"/>
          </a:p>
        </p:txBody>
      </p:sp>
    </p:spTree>
    <p:extLst>
      <p:ext uri="{BB962C8B-B14F-4D97-AF65-F5344CB8AC3E}">
        <p14:creationId xmlns:p14="http://schemas.microsoft.com/office/powerpoint/2010/main" val="58325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ED7F01-12BC-4C96-B166-326EDE37E0B8}"/>
              </a:ext>
            </a:extLst>
          </p:cNvPr>
          <p:cNvSpPr>
            <a:spLocks noGrp="1"/>
          </p:cNvSpPr>
          <p:nvPr>
            <p:ph type="title"/>
          </p:nvPr>
        </p:nvSpPr>
        <p:spPr/>
        <p:txBody>
          <a:bodyPr/>
          <a:lstStyle/>
          <a:p>
            <a:r>
              <a:rPr lang="pt-BR" b="1" dirty="0">
                <a:latin typeface="+mn-lt"/>
                <a:ea typeface="+mn-ea"/>
                <a:cs typeface="+mn-cs"/>
              </a:rPr>
              <a:t>Ministério da Justiça - Classificação etária</a:t>
            </a:r>
          </a:p>
        </p:txBody>
      </p:sp>
      <p:sp>
        <p:nvSpPr>
          <p:cNvPr id="3" name="Espaço Reservado para Conteúdo 2">
            <a:extLst>
              <a:ext uri="{FF2B5EF4-FFF2-40B4-BE49-F238E27FC236}">
                <a16:creationId xmlns:a16="http://schemas.microsoft.com/office/drawing/2014/main" id="{8176264C-F45E-4A01-8880-97536568F0FD}"/>
              </a:ext>
            </a:extLst>
          </p:cNvPr>
          <p:cNvSpPr>
            <a:spLocks noGrp="1"/>
          </p:cNvSpPr>
          <p:nvPr>
            <p:ph idx="1"/>
          </p:nvPr>
        </p:nvSpPr>
        <p:spPr/>
        <p:txBody>
          <a:bodyPr>
            <a:normAutofit lnSpcReduction="10000"/>
          </a:bodyPr>
          <a:lstStyle/>
          <a:p>
            <a:r>
              <a:rPr lang="pt-BR" dirty="0"/>
              <a:t>Presença de armas com violência</a:t>
            </a:r>
          </a:p>
          <a:p>
            <a:r>
              <a:rPr lang="pt-BR" dirty="0"/>
              <a:t>Agressão verbal</a:t>
            </a:r>
          </a:p>
          <a:p>
            <a:r>
              <a:rPr lang="pt-BR" dirty="0"/>
              <a:t>Obscenidade</a:t>
            </a:r>
          </a:p>
          <a:p>
            <a:r>
              <a:rPr lang="pt-BR" dirty="0"/>
              <a:t>Linguagem de conteúdo sexual</a:t>
            </a:r>
          </a:p>
          <a:p>
            <a:r>
              <a:rPr lang="pt-BR" dirty="0"/>
              <a:t>Apelo sexual</a:t>
            </a:r>
          </a:p>
          <a:p>
            <a:r>
              <a:rPr lang="pt-BR" dirty="0"/>
              <a:t>Relação sexual intensa</a:t>
            </a:r>
          </a:p>
          <a:p>
            <a:r>
              <a:rPr lang="pt-BR" dirty="0"/>
              <a:t>Lesão corporal</a:t>
            </a:r>
          </a:p>
          <a:p>
            <a:r>
              <a:rPr lang="pt-BR" dirty="0"/>
              <a:t>Masturbação</a:t>
            </a:r>
          </a:p>
          <a:p>
            <a:r>
              <a:rPr lang="pt-BR" dirty="0"/>
              <a:t>Bullying</a:t>
            </a:r>
          </a:p>
          <a:p>
            <a:pPr marL="0" indent="0">
              <a:buNone/>
            </a:pPr>
            <a:endParaRPr lang="pt-BR" dirty="0"/>
          </a:p>
        </p:txBody>
      </p:sp>
    </p:spTree>
    <p:extLst>
      <p:ext uri="{BB962C8B-B14F-4D97-AF65-F5344CB8AC3E}">
        <p14:creationId xmlns:p14="http://schemas.microsoft.com/office/powerpoint/2010/main" val="1160823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4F818-480A-4D3E-904A-2F919AE75F6F}"/>
              </a:ext>
            </a:extLst>
          </p:cNvPr>
          <p:cNvSpPr>
            <a:spLocks noGrp="1"/>
          </p:cNvSpPr>
          <p:nvPr>
            <p:ph type="title"/>
          </p:nvPr>
        </p:nvSpPr>
        <p:spPr/>
        <p:txBody>
          <a:bodyPr/>
          <a:lstStyle/>
          <a:p>
            <a:r>
              <a:rPr lang="pt-BR" b="1" dirty="0">
                <a:latin typeface="+mn-lt"/>
                <a:ea typeface="+mn-ea"/>
                <a:cs typeface="+mn-cs"/>
              </a:rPr>
              <a:t>DIREITO</a:t>
            </a:r>
            <a:r>
              <a:rPr lang="pt-BR" b="1" dirty="0"/>
              <a:t> </a:t>
            </a:r>
            <a:r>
              <a:rPr lang="pt-BR" b="1" dirty="0">
                <a:latin typeface="+mn-lt"/>
                <a:ea typeface="+mn-ea"/>
                <a:cs typeface="+mn-cs"/>
              </a:rPr>
              <a:t>COMPARADO</a:t>
            </a:r>
          </a:p>
        </p:txBody>
      </p:sp>
      <p:sp>
        <p:nvSpPr>
          <p:cNvPr id="3" name="Espaço Reservado para Conteúdo 2">
            <a:extLst>
              <a:ext uri="{FF2B5EF4-FFF2-40B4-BE49-F238E27FC236}">
                <a16:creationId xmlns:a16="http://schemas.microsoft.com/office/drawing/2014/main" id="{B3E4EDD6-C884-4AEC-AB37-7B58016F43B5}"/>
              </a:ext>
            </a:extLst>
          </p:cNvPr>
          <p:cNvSpPr>
            <a:spLocks noGrp="1"/>
          </p:cNvSpPr>
          <p:nvPr>
            <p:ph idx="1"/>
          </p:nvPr>
        </p:nvSpPr>
        <p:spPr/>
        <p:txBody>
          <a:bodyPr/>
          <a:lstStyle/>
          <a:p>
            <a:pPr lvl="1"/>
            <a:r>
              <a:rPr lang="pt-BR" altLang="pt-BR" b="1" dirty="0"/>
              <a:t>EUA </a:t>
            </a:r>
            <a:r>
              <a:rPr lang="pt-BR" altLang="pt-BR" dirty="0"/>
              <a:t>– não ratificaram a Convenção 138 OIT. No Estado da Califórnia – Lei do Artista Infantil – “Lei </a:t>
            </a:r>
            <a:r>
              <a:rPr lang="pt-BR" altLang="pt-BR" dirty="0" err="1"/>
              <a:t>Coogan</a:t>
            </a:r>
            <a:r>
              <a:rPr lang="pt-BR" altLang="pt-BR" dirty="0"/>
              <a:t>” – Pelo menos 50% em poupança até 18 anos.</a:t>
            </a:r>
          </a:p>
          <a:p>
            <a:pPr lvl="1" algn="just"/>
            <a:r>
              <a:rPr lang="pt-BR" altLang="pt-BR" b="1" dirty="0"/>
              <a:t>França</a:t>
            </a:r>
            <a:r>
              <a:rPr lang="pt-BR" altLang="pt-BR" dirty="0"/>
              <a:t> – Aprovou a Lei 1.266 em 2020- Primeiro </a:t>
            </a:r>
            <a:r>
              <a:rPr lang="pt-BR" dirty="0"/>
              <a:t>país a estabelecer regras sobre a atividade das crianças com idade inferior a 16 anos que tiverem sua imagem divulgada </a:t>
            </a:r>
            <a:r>
              <a:rPr lang="pt-BR" b="1" dirty="0"/>
              <a:t>nas plataformas</a:t>
            </a:r>
            <a:r>
              <a:rPr lang="pt-BR" dirty="0"/>
              <a:t>. Autorização individual, depósito em poupança até 16 anos e direito ao esquecimento.</a:t>
            </a:r>
          </a:p>
          <a:p>
            <a:pPr lvl="1" algn="just"/>
            <a:r>
              <a:rPr lang="pt-BR" altLang="pt-BR" b="1" dirty="0"/>
              <a:t>Portugal -</a:t>
            </a:r>
            <a:r>
              <a:rPr lang="pt-BR" altLang="pt-BR" dirty="0"/>
              <a:t> </a:t>
            </a:r>
            <a:r>
              <a:rPr lang="pt-BR" dirty="0"/>
              <a:t>Lei 105/2009 regulamenta a participação de pessoas com menos de 16 anos em atividade de natureza cultural, artística ou publicitária, com restrição ao número de horas de trabalho. Frequência escolar, autorização da Comissão de Proteção de Jovens e Crianças, delimitação das condições da atividade.</a:t>
            </a:r>
            <a:endParaRPr lang="pt-BR" altLang="pt-BR" dirty="0"/>
          </a:p>
          <a:p>
            <a:endParaRPr lang="pt-BR" dirty="0"/>
          </a:p>
        </p:txBody>
      </p:sp>
    </p:spTree>
    <p:extLst>
      <p:ext uri="{BB962C8B-B14F-4D97-AF65-F5344CB8AC3E}">
        <p14:creationId xmlns:p14="http://schemas.microsoft.com/office/powerpoint/2010/main" val="3703315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924A7E-3386-4009-A7D2-08AD94481130}"/>
              </a:ext>
            </a:extLst>
          </p:cNvPr>
          <p:cNvSpPr>
            <a:spLocks noGrp="1"/>
          </p:cNvSpPr>
          <p:nvPr>
            <p:ph type="title"/>
          </p:nvPr>
        </p:nvSpPr>
        <p:spPr/>
        <p:txBody>
          <a:bodyPr/>
          <a:lstStyle/>
          <a:p>
            <a:r>
              <a:rPr lang="pt-BR" dirty="0"/>
              <a:t>     </a:t>
            </a:r>
          </a:p>
        </p:txBody>
      </p:sp>
      <p:sp>
        <p:nvSpPr>
          <p:cNvPr id="3" name="Espaço Reservado para Conteúdo 2">
            <a:extLst>
              <a:ext uri="{FF2B5EF4-FFF2-40B4-BE49-F238E27FC236}">
                <a16:creationId xmlns:a16="http://schemas.microsoft.com/office/drawing/2014/main" id="{84CAF25A-4740-468D-B911-F16F47F053CE}"/>
              </a:ext>
            </a:extLst>
          </p:cNvPr>
          <p:cNvSpPr>
            <a:spLocks noGrp="1"/>
          </p:cNvSpPr>
          <p:nvPr>
            <p:ph idx="1"/>
          </p:nvPr>
        </p:nvSpPr>
        <p:spPr/>
        <p:txBody>
          <a:bodyPr/>
          <a:lstStyle/>
          <a:p>
            <a:endParaRPr lang="pt-BR" dirty="0"/>
          </a:p>
          <a:p>
            <a:endParaRPr lang="pt-BR" dirty="0"/>
          </a:p>
          <a:p>
            <a:pPr marL="0" indent="0" algn="ctr">
              <a:buNone/>
            </a:pPr>
            <a:r>
              <a:rPr lang="pt-BR" b="1" dirty="0"/>
              <a:t>MUITO OBRIGADA!</a:t>
            </a:r>
          </a:p>
          <a:p>
            <a:pPr marL="0" indent="0" algn="ctr">
              <a:buNone/>
            </a:pPr>
            <a:endParaRPr lang="pt-BR" dirty="0"/>
          </a:p>
          <a:p>
            <a:pPr marL="0" indent="0" algn="ctr">
              <a:buNone/>
            </a:pPr>
            <a:r>
              <a:rPr lang="pt-BR" dirty="0"/>
              <a:t>ANA ELISA ALVES BRITO SEGATTI</a:t>
            </a:r>
          </a:p>
          <a:p>
            <a:pPr marL="0" indent="0" algn="ctr">
              <a:buNone/>
            </a:pPr>
            <a:r>
              <a:rPr lang="pt-BR" dirty="0">
                <a:hlinkClick r:id="rId2"/>
              </a:rPr>
              <a:t>ana.segatti@mpt.mp.br</a:t>
            </a:r>
            <a:endParaRPr lang="pt-BR" dirty="0"/>
          </a:p>
          <a:p>
            <a:pPr marL="0" indent="0">
              <a:buNone/>
            </a:pPr>
            <a:endParaRPr lang="pt-BR" dirty="0"/>
          </a:p>
        </p:txBody>
      </p:sp>
    </p:spTree>
    <p:extLst>
      <p:ext uri="{BB962C8B-B14F-4D97-AF65-F5344CB8AC3E}">
        <p14:creationId xmlns:p14="http://schemas.microsoft.com/office/powerpoint/2010/main" val="2591782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F6EF4D-F351-49FC-BF79-F5B807D39C57}"/>
              </a:ext>
            </a:extLst>
          </p:cNvPr>
          <p:cNvSpPr>
            <a:spLocks noGrp="1"/>
          </p:cNvSpPr>
          <p:nvPr>
            <p:ph type="title"/>
          </p:nvPr>
        </p:nvSpPr>
        <p:spPr/>
        <p:txBody>
          <a:bodyPr/>
          <a:lstStyle/>
          <a:p>
            <a:r>
              <a:rPr lang="pt-BR" b="1" dirty="0"/>
              <a:t>Fundamentação Jurídica</a:t>
            </a:r>
            <a:endParaRPr lang="pt-BR" dirty="0"/>
          </a:p>
        </p:txBody>
      </p:sp>
      <p:sp>
        <p:nvSpPr>
          <p:cNvPr id="3" name="Espaço Reservado para Conteúdo 2">
            <a:extLst>
              <a:ext uri="{FF2B5EF4-FFF2-40B4-BE49-F238E27FC236}">
                <a16:creationId xmlns:a16="http://schemas.microsoft.com/office/drawing/2014/main" id="{F25692B4-B054-49C5-A0B0-2E2F8B5707DF}"/>
              </a:ext>
            </a:extLst>
          </p:cNvPr>
          <p:cNvSpPr>
            <a:spLocks noGrp="1"/>
          </p:cNvSpPr>
          <p:nvPr>
            <p:ph idx="1"/>
          </p:nvPr>
        </p:nvSpPr>
        <p:spPr/>
        <p:txBody>
          <a:bodyPr>
            <a:normAutofit lnSpcReduction="10000"/>
          </a:bodyPr>
          <a:lstStyle/>
          <a:p>
            <a:r>
              <a:rPr lang="pt-BR" b="1" dirty="0">
                <a:effectLst>
                  <a:outerShdw blurRad="38100" dist="38100" dir="2700000" algn="tl">
                    <a:srgbClr val="000000">
                      <a:alpha val="43137"/>
                    </a:srgbClr>
                  </a:outerShdw>
                </a:effectLst>
              </a:rPr>
              <a:t>Princípio da proteção integral </a:t>
            </a:r>
            <a:r>
              <a:rPr lang="pt-BR" dirty="0"/>
              <a:t>– Art. 227, CF</a:t>
            </a:r>
          </a:p>
          <a:p>
            <a:pPr algn="just">
              <a:defRPr/>
            </a:pPr>
            <a:r>
              <a:rPr lang="pt-BR" b="1" dirty="0">
                <a:effectLst>
                  <a:outerShdw blurRad="38100" dist="38100" dir="2700000" algn="tl">
                    <a:srgbClr val="000000">
                      <a:alpha val="43137"/>
                    </a:srgbClr>
                  </a:outerShdw>
                </a:effectLst>
              </a:rPr>
              <a:t>No Brasil:  Art. 7, inciso XXXIII, CF e art. 405 CLT</a:t>
            </a:r>
          </a:p>
          <a:p>
            <a:pPr algn="just">
              <a:buFontTx/>
              <a:buChar char="-"/>
              <a:defRPr/>
            </a:pPr>
            <a:r>
              <a:rPr lang="pt-BR" b="1" dirty="0">
                <a:effectLst>
                  <a:outerShdw blurRad="38100" dist="38100" dir="2700000" algn="tl">
                    <a:srgbClr val="000000">
                      <a:alpha val="43137"/>
                    </a:srgbClr>
                  </a:outerShdw>
                </a:effectLst>
              </a:rPr>
              <a:t>PROIBIDO </a:t>
            </a:r>
            <a:r>
              <a:rPr lang="pt-BR" dirty="0">
                <a:effectLst>
                  <a:outerShdw blurRad="38100" dist="38100" dir="2700000" algn="tl">
                    <a:srgbClr val="000000">
                      <a:alpha val="43137"/>
                    </a:srgbClr>
                  </a:outerShdw>
                </a:effectLst>
              </a:rPr>
              <a:t>o trabalho de menor de</a:t>
            </a:r>
            <a:r>
              <a:rPr lang="pt-BR" b="1" dirty="0">
                <a:effectLst>
                  <a:outerShdw blurRad="38100" dist="38100" dir="2700000" algn="tl">
                    <a:srgbClr val="000000">
                      <a:alpha val="43137"/>
                    </a:srgbClr>
                  </a:outerShdw>
                </a:effectLst>
              </a:rPr>
              <a:t> </a:t>
            </a:r>
            <a:r>
              <a:rPr lang="pt-BR" b="1" u="sng" dirty="0">
                <a:effectLst>
                  <a:outerShdw blurRad="38100" dist="38100" dir="2700000" algn="tl">
                    <a:srgbClr val="000000">
                      <a:alpha val="43137"/>
                    </a:srgbClr>
                  </a:outerShdw>
                </a:effectLst>
              </a:rPr>
              <a:t>16 anos</a:t>
            </a:r>
          </a:p>
          <a:p>
            <a:pPr algn="just">
              <a:buFontTx/>
              <a:buChar char="-"/>
              <a:defRPr/>
            </a:pPr>
            <a:r>
              <a:rPr lang="pt-BR" b="1" dirty="0">
                <a:effectLst>
                  <a:outerShdw blurRad="38100" dist="38100" dir="2700000" algn="tl">
                    <a:srgbClr val="000000">
                      <a:alpha val="43137"/>
                    </a:srgbClr>
                  </a:outerShdw>
                </a:effectLst>
              </a:rPr>
              <a:t>PROIBIDO </a:t>
            </a:r>
            <a:r>
              <a:rPr lang="pt-BR" dirty="0">
                <a:effectLst>
                  <a:outerShdw blurRad="38100" dist="38100" dir="2700000" algn="tl">
                    <a:srgbClr val="000000">
                      <a:alpha val="43137"/>
                    </a:srgbClr>
                  </a:outerShdw>
                </a:effectLst>
              </a:rPr>
              <a:t>o trabalho entre</a:t>
            </a:r>
            <a:r>
              <a:rPr lang="pt-BR" b="1" dirty="0">
                <a:effectLst>
                  <a:outerShdw blurRad="38100" dist="38100" dir="2700000" algn="tl">
                    <a:srgbClr val="000000">
                      <a:alpha val="43137"/>
                    </a:srgbClr>
                  </a:outerShdw>
                </a:effectLst>
              </a:rPr>
              <a:t> </a:t>
            </a:r>
            <a:r>
              <a:rPr lang="pt-BR" b="1" u="sng" dirty="0">
                <a:effectLst>
                  <a:outerShdw blurRad="38100" dist="38100" dir="2700000" algn="tl">
                    <a:srgbClr val="000000">
                      <a:alpha val="43137"/>
                    </a:srgbClr>
                  </a:outerShdw>
                </a:effectLst>
              </a:rPr>
              <a:t>14 e 16 anos</a:t>
            </a:r>
            <a:r>
              <a:rPr lang="pt-BR" b="1" dirty="0">
                <a:effectLst>
                  <a:outerShdw blurRad="38100" dist="38100" dir="2700000" algn="tl">
                    <a:srgbClr val="000000">
                      <a:alpha val="43137"/>
                    </a:srgbClr>
                  </a:outerShdw>
                </a:effectLst>
              </a:rPr>
              <a:t>, SALVO COMO APRENDIZ</a:t>
            </a:r>
          </a:p>
          <a:p>
            <a:pPr algn="just">
              <a:buFontTx/>
              <a:buChar char="-"/>
              <a:defRPr/>
            </a:pPr>
            <a:r>
              <a:rPr lang="pt-BR" b="1" dirty="0">
                <a:effectLst>
                  <a:outerShdw blurRad="38100" dist="38100" dir="2700000" algn="tl">
                    <a:srgbClr val="000000">
                      <a:alpha val="43137"/>
                    </a:srgbClr>
                  </a:outerShdw>
                </a:effectLst>
              </a:rPr>
              <a:t>PERMITIDO </a:t>
            </a:r>
            <a:r>
              <a:rPr lang="pt-BR" dirty="0">
                <a:effectLst>
                  <a:outerShdw blurRad="38100" dist="38100" dir="2700000" algn="tl">
                    <a:srgbClr val="000000">
                      <a:alpha val="43137"/>
                    </a:srgbClr>
                  </a:outerShdw>
                </a:effectLst>
              </a:rPr>
              <a:t>o trabalho entre</a:t>
            </a:r>
            <a:r>
              <a:rPr lang="pt-BR" b="1" dirty="0">
                <a:effectLst>
                  <a:outerShdw blurRad="38100" dist="38100" dir="2700000" algn="tl">
                    <a:srgbClr val="000000">
                      <a:alpha val="43137"/>
                    </a:srgbClr>
                  </a:outerShdw>
                </a:effectLst>
              </a:rPr>
              <a:t> </a:t>
            </a:r>
            <a:r>
              <a:rPr lang="pt-BR" b="1" u="sng" dirty="0">
                <a:effectLst>
                  <a:outerShdw blurRad="38100" dist="38100" dir="2700000" algn="tl">
                    <a:srgbClr val="000000">
                      <a:alpha val="43137"/>
                    </a:srgbClr>
                  </a:outerShdw>
                </a:effectLst>
              </a:rPr>
              <a:t>16 e 18 anos</a:t>
            </a:r>
            <a:r>
              <a:rPr lang="pt-BR" b="1" dirty="0">
                <a:effectLst>
                  <a:outerShdw blurRad="38100" dist="38100" dir="2700000" algn="tl">
                    <a:srgbClr val="000000">
                      <a:alpha val="43137"/>
                    </a:srgbClr>
                  </a:outerShdw>
                </a:effectLst>
              </a:rPr>
              <a:t>, EXCETO NAS ATIVIDADES: Perigosas, insalubres, penosas, noturnas (entre 22h e 5h), prejudiciais à formação e desenvolvimento físico, moral, psicológico ou intelectual ou que impeçam a frequência à escola</a:t>
            </a:r>
          </a:p>
          <a:p>
            <a:pPr algn="just">
              <a:buFontTx/>
              <a:buChar char="-"/>
              <a:defRPr/>
            </a:pPr>
            <a:r>
              <a:rPr lang="pt-BR" b="1" dirty="0">
                <a:effectLst>
                  <a:outerShdw blurRad="38100" dist="38100" dir="2700000" algn="tl">
                    <a:srgbClr val="000000">
                      <a:alpha val="43137"/>
                    </a:srgbClr>
                  </a:outerShdw>
                </a:effectLst>
              </a:rPr>
              <a:t>Todas as constantes da Lista TIP – Piores Formas de Trabalho Infantil (Decreto nº. 6.481/2008)</a:t>
            </a:r>
          </a:p>
          <a:p>
            <a:pPr marL="0" indent="0">
              <a:buNone/>
            </a:pPr>
            <a:endParaRPr lang="pt-BR" dirty="0"/>
          </a:p>
        </p:txBody>
      </p:sp>
    </p:spTree>
    <p:extLst>
      <p:ext uri="{BB962C8B-B14F-4D97-AF65-F5344CB8AC3E}">
        <p14:creationId xmlns:p14="http://schemas.microsoft.com/office/powerpoint/2010/main" val="174495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F954D-606D-4589-8FB8-112D53954806}"/>
              </a:ext>
            </a:extLst>
          </p:cNvPr>
          <p:cNvSpPr>
            <a:spLocks noGrp="1"/>
          </p:cNvSpPr>
          <p:nvPr>
            <p:ph type="title"/>
          </p:nvPr>
        </p:nvSpPr>
        <p:spPr/>
        <p:txBody>
          <a:bodyPr/>
          <a:lstStyle/>
          <a:p>
            <a:r>
              <a:rPr lang="pt-BR" dirty="0"/>
              <a:t>    </a:t>
            </a:r>
            <a:br>
              <a:rPr lang="pt-BR" dirty="0"/>
            </a:br>
            <a:endParaRPr lang="pt-BR" dirty="0"/>
          </a:p>
        </p:txBody>
      </p:sp>
      <p:sp>
        <p:nvSpPr>
          <p:cNvPr id="3" name="Espaço Reservado para Conteúdo 2">
            <a:extLst>
              <a:ext uri="{FF2B5EF4-FFF2-40B4-BE49-F238E27FC236}">
                <a16:creationId xmlns:a16="http://schemas.microsoft.com/office/drawing/2014/main" id="{9FCA52F0-6537-4064-B6F8-922B07D8AF53}"/>
              </a:ext>
            </a:extLst>
          </p:cNvPr>
          <p:cNvSpPr>
            <a:spLocks noGrp="1"/>
          </p:cNvSpPr>
          <p:nvPr>
            <p:ph idx="1"/>
          </p:nvPr>
        </p:nvSpPr>
        <p:spPr/>
        <p:txBody>
          <a:bodyPr>
            <a:normAutofit lnSpcReduction="10000"/>
          </a:bodyPr>
          <a:lstStyle/>
          <a:p>
            <a:pPr algn="just"/>
            <a:r>
              <a:rPr lang="pt-BR" sz="3000" b="1" dirty="0">
                <a:effectLst>
                  <a:outerShdw blurRad="38100" dist="38100" dir="2700000" algn="tl">
                    <a:srgbClr val="000000">
                      <a:alpha val="43137"/>
                    </a:srgbClr>
                  </a:outerShdw>
                </a:effectLst>
              </a:rPr>
              <a:t>Convenção 138/1978 da OIT: </a:t>
            </a:r>
            <a:r>
              <a:rPr lang="pt-BR" dirty="0"/>
              <a:t>sobre a idade mínima de admissão ao trabalho e emprego</a:t>
            </a:r>
          </a:p>
          <a:p>
            <a:pPr marL="0" indent="0" algn="just">
              <a:buNone/>
            </a:pPr>
            <a:r>
              <a:rPr lang="pt-BR" dirty="0"/>
              <a:t> - Ratificada pelo Brasil, em 15.02.2002, por meio do Decreto n. 4.134.</a:t>
            </a:r>
          </a:p>
          <a:p>
            <a:pPr marL="0" indent="0" algn="just">
              <a:buNone/>
            </a:pPr>
            <a:endParaRPr lang="pt-BR" dirty="0"/>
          </a:p>
          <a:p>
            <a:pPr algn="just"/>
            <a:r>
              <a:rPr lang="pt-BR" u="sng" dirty="0"/>
              <a:t>Proibição Geral </a:t>
            </a:r>
            <a:r>
              <a:rPr lang="pt-BR" dirty="0"/>
              <a:t>ao Trabalho Infantil Artístico para menores de 16 anos, conforme art. 7º, XXXIII da CF e art. 2, item 1 da Convenção n. 138.</a:t>
            </a:r>
          </a:p>
          <a:p>
            <a:pPr algn="just"/>
            <a:r>
              <a:rPr lang="pt-BR" dirty="0"/>
              <a:t>Possibilidade de </a:t>
            </a:r>
            <a:r>
              <a:rPr lang="pt-BR" u="sng" dirty="0"/>
              <a:t>permissão excepcional</a:t>
            </a:r>
            <a:r>
              <a:rPr lang="pt-BR" dirty="0"/>
              <a:t>, observadas condições específicas, em conformidade com o disposto no artigo 8 item 01 da Convenção 138 da OIT.</a:t>
            </a:r>
          </a:p>
          <a:p>
            <a:endParaRPr lang="pt-BR" dirty="0"/>
          </a:p>
        </p:txBody>
      </p:sp>
    </p:spTree>
    <p:extLst>
      <p:ext uri="{BB962C8B-B14F-4D97-AF65-F5344CB8AC3E}">
        <p14:creationId xmlns:p14="http://schemas.microsoft.com/office/powerpoint/2010/main" val="408730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7D250D-242D-4069-9D6D-306EA2A9CB5F}"/>
              </a:ext>
            </a:extLst>
          </p:cNvPr>
          <p:cNvSpPr>
            <a:spLocks noGrp="1"/>
          </p:cNvSpPr>
          <p:nvPr>
            <p:ph type="title"/>
          </p:nvPr>
        </p:nvSpPr>
        <p:spPr/>
        <p:txBody>
          <a:bodyPr/>
          <a:lstStyle/>
          <a:p>
            <a:r>
              <a:rPr lang="pt-BR" dirty="0"/>
              <a:t>     </a:t>
            </a:r>
          </a:p>
        </p:txBody>
      </p:sp>
      <p:sp>
        <p:nvSpPr>
          <p:cNvPr id="3" name="Espaço Reservado para Conteúdo 2">
            <a:extLst>
              <a:ext uri="{FF2B5EF4-FFF2-40B4-BE49-F238E27FC236}">
                <a16:creationId xmlns:a16="http://schemas.microsoft.com/office/drawing/2014/main" id="{00EA2190-596C-43B6-B5CE-1856143FEEA4}"/>
              </a:ext>
            </a:extLst>
          </p:cNvPr>
          <p:cNvSpPr>
            <a:spLocks noGrp="1"/>
          </p:cNvSpPr>
          <p:nvPr>
            <p:ph idx="1"/>
          </p:nvPr>
        </p:nvSpPr>
        <p:spPr/>
        <p:txBody>
          <a:bodyPr/>
          <a:lstStyle/>
          <a:p>
            <a:pPr algn="just"/>
            <a:r>
              <a:rPr lang="pt-BR" dirty="0"/>
              <a:t>Possibilidade de </a:t>
            </a:r>
            <a:r>
              <a:rPr lang="pt-BR" u="sng" dirty="0"/>
              <a:t>permissão excepcional</a:t>
            </a:r>
            <a:r>
              <a:rPr lang="pt-BR" dirty="0"/>
              <a:t>, desde que observadas condições específicas, conforme </a:t>
            </a:r>
            <a:r>
              <a:rPr lang="pt-BR" b="1" dirty="0"/>
              <a:t>artigo 8, item 1, da Convenção n. 138 OIT.</a:t>
            </a:r>
          </a:p>
          <a:p>
            <a:pPr marL="0" indent="0" algn="just">
              <a:buNone/>
            </a:pPr>
            <a:r>
              <a:rPr lang="pt-BR" dirty="0"/>
              <a:t>  - hipótese específica, individual e parâmetros mínimos</a:t>
            </a:r>
          </a:p>
          <a:p>
            <a:pPr marL="0" indent="0" algn="just">
              <a:buNone/>
            </a:pPr>
            <a:r>
              <a:rPr lang="pt-BR" dirty="0"/>
              <a:t>  - atividade artística - proteção integral</a:t>
            </a:r>
          </a:p>
          <a:p>
            <a:pPr marL="0" indent="0" algn="just">
              <a:buNone/>
            </a:pPr>
            <a:r>
              <a:rPr lang="pt-BR" dirty="0"/>
              <a:t> - sem prejuízos ao desenvolvimento físico, psíquico, social ou moral         das crianças e adolescentes</a:t>
            </a:r>
          </a:p>
          <a:p>
            <a:pPr marL="0" indent="0" algn="just">
              <a:buNone/>
            </a:pPr>
            <a:r>
              <a:rPr lang="pt-BR" dirty="0"/>
              <a:t>- sem referência expressa na Lista TIP (Decreto 6.481/2008)</a:t>
            </a:r>
          </a:p>
          <a:p>
            <a:endParaRPr lang="pt-BR" dirty="0"/>
          </a:p>
        </p:txBody>
      </p:sp>
    </p:spTree>
    <p:extLst>
      <p:ext uri="{BB962C8B-B14F-4D97-AF65-F5344CB8AC3E}">
        <p14:creationId xmlns:p14="http://schemas.microsoft.com/office/powerpoint/2010/main" val="256485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C1C84F-9491-4B39-B0A2-E48B4AE3402F}"/>
              </a:ext>
            </a:extLst>
          </p:cNvPr>
          <p:cNvSpPr>
            <a:spLocks noGrp="1"/>
          </p:cNvSpPr>
          <p:nvPr>
            <p:ph type="title"/>
          </p:nvPr>
        </p:nvSpPr>
        <p:spPr/>
        <p:txBody>
          <a:bodyPr/>
          <a:lstStyle/>
          <a:p>
            <a:r>
              <a:rPr lang="pt-BR" b="1" dirty="0"/>
              <a:t>Item II. 4 do Decreto n.º 6.481/2008</a:t>
            </a:r>
            <a:endParaRPr lang="pt-BR" dirty="0"/>
          </a:p>
        </p:txBody>
      </p:sp>
      <p:sp>
        <p:nvSpPr>
          <p:cNvPr id="3" name="Espaço Reservado para Conteúdo 2">
            <a:extLst>
              <a:ext uri="{FF2B5EF4-FFF2-40B4-BE49-F238E27FC236}">
                <a16:creationId xmlns:a16="http://schemas.microsoft.com/office/drawing/2014/main" id="{9AC5FF18-07B2-45D2-9891-060D511ABF7C}"/>
              </a:ext>
            </a:extLst>
          </p:cNvPr>
          <p:cNvSpPr>
            <a:spLocks noGrp="1"/>
          </p:cNvSpPr>
          <p:nvPr>
            <p:ph idx="1"/>
          </p:nvPr>
        </p:nvSpPr>
        <p:spPr/>
        <p:txBody>
          <a:bodyPr/>
          <a:lstStyle/>
          <a:p>
            <a:pPr marL="0" indent="0">
              <a:buNone/>
            </a:pPr>
            <a:endParaRPr lang="pt-BR" dirty="0"/>
          </a:p>
          <a:p>
            <a:r>
              <a:rPr lang="pt-BR" dirty="0"/>
              <a:t>TRABALHOS PREJUDICIAIS À MORALIDADE	</a:t>
            </a:r>
          </a:p>
          <a:p>
            <a:endParaRPr lang="pt-BR" dirty="0"/>
          </a:p>
          <a:p>
            <a:pPr marL="0" indent="0">
              <a:buNone/>
            </a:pPr>
            <a:r>
              <a:rPr lang="pt-BR" dirty="0"/>
              <a:t>Descrição dos trabalhos: com exposição a abusos físicos, psicológicos ou sexuais</a:t>
            </a:r>
          </a:p>
          <a:p>
            <a:pPr marL="0" indent="0">
              <a:buNone/>
            </a:pPr>
            <a:endParaRPr lang="pt-BR" dirty="0"/>
          </a:p>
        </p:txBody>
      </p:sp>
    </p:spTree>
    <p:extLst>
      <p:ext uri="{BB962C8B-B14F-4D97-AF65-F5344CB8AC3E}">
        <p14:creationId xmlns:p14="http://schemas.microsoft.com/office/powerpoint/2010/main" val="3659587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FF87D-09D2-4F59-926D-9E429D767831}"/>
              </a:ext>
            </a:extLst>
          </p:cNvPr>
          <p:cNvSpPr>
            <a:spLocks noGrp="1"/>
          </p:cNvSpPr>
          <p:nvPr>
            <p:ph type="title"/>
          </p:nvPr>
        </p:nvSpPr>
        <p:spPr/>
        <p:txBody>
          <a:bodyPr/>
          <a:lstStyle/>
          <a:p>
            <a:r>
              <a:rPr lang="pt-BR" b="1" dirty="0"/>
              <a:t>Contextualização</a:t>
            </a:r>
            <a:endParaRPr lang="pt-BR" dirty="0"/>
          </a:p>
        </p:txBody>
      </p:sp>
      <p:sp>
        <p:nvSpPr>
          <p:cNvPr id="3" name="Espaço Reservado para Conteúdo 2">
            <a:extLst>
              <a:ext uri="{FF2B5EF4-FFF2-40B4-BE49-F238E27FC236}">
                <a16:creationId xmlns:a16="http://schemas.microsoft.com/office/drawing/2014/main" id="{75479E81-599A-4A1A-9A4E-A246D9E7AC42}"/>
              </a:ext>
            </a:extLst>
          </p:cNvPr>
          <p:cNvSpPr>
            <a:spLocks noGrp="1"/>
          </p:cNvSpPr>
          <p:nvPr>
            <p:ph idx="1"/>
          </p:nvPr>
        </p:nvSpPr>
        <p:spPr/>
        <p:txBody>
          <a:bodyPr/>
          <a:lstStyle/>
          <a:p>
            <a:pPr algn="just"/>
            <a:r>
              <a:rPr lang="pt-BR" dirty="0"/>
              <a:t>A participação de crianças e de adolescentes em manifestações artísticas : </a:t>
            </a:r>
          </a:p>
          <a:p>
            <a:pPr marL="0" indent="0" algn="just">
              <a:buNone/>
            </a:pPr>
            <a:r>
              <a:rPr lang="pt-BR" dirty="0"/>
              <a:t>   - glamour, estrelato prematuro </a:t>
            </a:r>
          </a:p>
          <a:p>
            <a:pPr marL="0" indent="0" algn="just">
              <a:buNone/>
            </a:pPr>
            <a:r>
              <a:rPr lang="pt-BR" dirty="0"/>
              <a:t>   - incentivo ou desejo dos pais </a:t>
            </a:r>
          </a:p>
          <a:p>
            <a:pPr marL="0" indent="0" algn="just">
              <a:buNone/>
            </a:pPr>
            <a:r>
              <a:rPr lang="pt-BR" dirty="0"/>
              <a:t>   - busca de renda familiar</a:t>
            </a:r>
          </a:p>
          <a:p>
            <a:pPr marL="0" indent="0" algn="just">
              <a:buNone/>
            </a:pPr>
            <a:r>
              <a:rPr lang="pt-BR" dirty="0"/>
              <a:t>   - priorizar a habilidade artística e vedar poses erotizadas, bebidas                                          alcóolicas, apologia ao crime ou conotação sexual</a:t>
            </a:r>
          </a:p>
          <a:p>
            <a:pPr marL="0" indent="0" algn="just">
              <a:buNone/>
            </a:pPr>
            <a:r>
              <a:rPr lang="pt-BR" dirty="0"/>
              <a:t>-  vedar prejuízos físicos, mentais,  e sociais</a:t>
            </a:r>
          </a:p>
          <a:p>
            <a:pPr marL="0" indent="0">
              <a:buNone/>
            </a:pPr>
            <a:endParaRPr lang="pt-BR" dirty="0"/>
          </a:p>
        </p:txBody>
      </p:sp>
    </p:spTree>
    <p:extLst>
      <p:ext uri="{BB962C8B-B14F-4D97-AF65-F5344CB8AC3E}">
        <p14:creationId xmlns:p14="http://schemas.microsoft.com/office/powerpoint/2010/main" val="347727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28E752-D2C4-4518-A878-DE391D676DF5}"/>
              </a:ext>
            </a:extLst>
          </p:cNvPr>
          <p:cNvSpPr>
            <a:spLocks noGrp="1"/>
          </p:cNvSpPr>
          <p:nvPr>
            <p:ph type="title"/>
          </p:nvPr>
        </p:nvSpPr>
        <p:spPr/>
        <p:txBody>
          <a:bodyPr/>
          <a:lstStyle/>
          <a:p>
            <a:r>
              <a:rPr lang="pt-BR" b="1" dirty="0"/>
              <a:t>MEIO DIGITAL</a:t>
            </a:r>
            <a:endParaRPr lang="pt-BR" dirty="0"/>
          </a:p>
        </p:txBody>
      </p:sp>
      <p:sp>
        <p:nvSpPr>
          <p:cNvPr id="3" name="Espaço Reservado para Conteúdo 2">
            <a:extLst>
              <a:ext uri="{FF2B5EF4-FFF2-40B4-BE49-F238E27FC236}">
                <a16:creationId xmlns:a16="http://schemas.microsoft.com/office/drawing/2014/main" id="{2F41E770-5F82-46C5-B03C-B4E28CDF9CB8}"/>
              </a:ext>
            </a:extLst>
          </p:cNvPr>
          <p:cNvSpPr>
            <a:spLocks noGrp="1"/>
          </p:cNvSpPr>
          <p:nvPr>
            <p:ph idx="1"/>
          </p:nvPr>
        </p:nvSpPr>
        <p:spPr/>
        <p:txBody>
          <a:bodyPr/>
          <a:lstStyle/>
          <a:p>
            <a:pPr algn="just"/>
            <a:r>
              <a:rPr lang="pt-BR" dirty="0"/>
              <a:t>OS AVANÇOS TECNOLÓGICOS PARA A EDUCAÇÃO, LAZER E TRABALHO ARTÍSTICO</a:t>
            </a:r>
          </a:p>
          <a:p>
            <a:pPr marL="0" indent="0" algn="just">
              <a:buNone/>
            </a:pPr>
            <a:endParaRPr lang="pt-BR" dirty="0"/>
          </a:p>
          <a:p>
            <a:pPr algn="just"/>
            <a:r>
              <a:rPr lang="pt-BR" dirty="0"/>
              <a:t>BRINCADEIRA (natural) x HABILIDADE ARTÍSTICA</a:t>
            </a:r>
          </a:p>
          <a:p>
            <a:pPr marL="0" indent="0" algn="just">
              <a:buNone/>
            </a:pPr>
            <a:r>
              <a:rPr lang="pt-BR" dirty="0"/>
              <a:t> - Aporte econômico – produção, cenário, computadores, câmaras, vestimenta.</a:t>
            </a:r>
          </a:p>
          <a:p>
            <a:pPr marL="0" indent="0" algn="just">
              <a:buNone/>
            </a:pPr>
            <a:r>
              <a:rPr lang="pt-BR" dirty="0"/>
              <a:t> - Compromissos, eventos, presença VIP, autógrafos </a:t>
            </a:r>
          </a:p>
          <a:p>
            <a:pPr marL="0" indent="0">
              <a:buNone/>
            </a:pPr>
            <a:endParaRPr lang="pt-BR" dirty="0"/>
          </a:p>
        </p:txBody>
      </p:sp>
    </p:spTree>
    <p:extLst>
      <p:ext uri="{BB962C8B-B14F-4D97-AF65-F5344CB8AC3E}">
        <p14:creationId xmlns:p14="http://schemas.microsoft.com/office/powerpoint/2010/main" val="48764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D43299-AFD4-42E6-8A04-A097DEFF1F22}"/>
              </a:ext>
            </a:extLst>
          </p:cNvPr>
          <p:cNvSpPr>
            <a:spLocks noGrp="1"/>
          </p:cNvSpPr>
          <p:nvPr>
            <p:ph type="title"/>
          </p:nvPr>
        </p:nvSpPr>
        <p:spPr/>
        <p:txBody>
          <a:bodyPr/>
          <a:lstStyle/>
          <a:p>
            <a:r>
              <a:rPr lang="pt-BR" b="1" dirty="0"/>
              <a:t>REMUNERAÇÃO</a:t>
            </a:r>
            <a:endParaRPr lang="pt-BR" dirty="0"/>
          </a:p>
        </p:txBody>
      </p:sp>
      <p:sp>
        <p:nvSpPr>
          <p:cNvPr id="3" name="Espaço Reservado para Conteúdo 2">
            <a:extLst>
              <a:ext uri="{FF2B5EF4-FFF2-40B4-BE49-F238E27FC236}">
                <a16:creationId xmlns:a16="http://schemas.microsoft.com/office/drawing/2014/main" id="{084B5377-D127-4FBD-B575-BA0EE3F9D9B2}"/>
              </a:ext>
            </a:extLst>
          </p:cNvPr>
          <p:cNvSpPr>
            <a:spLocks noGrp="1"/>
          </p:cNvSpPr>
          <p:nvPr>
            <p:ph idx="1"/>
          </p:nvPr>
        </p:nvSpPr>
        <p:spPr/>
        <p:txBody>
          <a:bodyPr/>
          <a:lstStyle/>
          <a:p>
            <a:pPr lvl="1" algn="just"/>
            <a:r>
              <a:rPr lang="pt-BR" sz="2800" b="1" dirty="0"/>
              <a:t>monetização:</a:t>
            </a:r>
            <a:r>
              <a:rPr lang="pt-BR" sz="2800" dirty="0"/>
              <a:t> remunera de acordo com a visualização do canal</a:t>
            </a:r>
          </a:p>
          <a:p>
            <a:pPr lvl="1" algn="just"/>
            <a:endParaRPr lang="pt-BR" sz="2800" dirty="0"/>
          </a:p>
          <a:p>
            <a:pPr lvl="1" algn="just"/>
            <a:r>
              <a:rPr lang="pt-BR" sz="2800" dirty="0"/>
              <a:t> </a:t>
            </a:r>
            <a:r>
              <a:rPr lang="pt-BR" sz="2800" b="1" dirty="0"/>
              <a:t>propagandas </a:t>
            </a:r>
            <a:r>
              <a:rPr lang="pt-BR" sz="2800" b="1" dirty="0" err="1"/>
              <a:t>pré</a:t>
            </a:r>
            <a:r>
              <a:rPr lang="pt-BR" sz="2800" b="1" dirty="0"/>
              <a:t> e pós  vídeos </a:t>
            </a:r>
            <a:r>
              <a:rPr lang="pt-BR" sz="2800" dirty="0"/>
              <a:t>- contratos de publicidade</a:t>
            </a:r>
          </a:p>
          <a:p>
            <a:pPr lvl="1" algn="just"/>
            <a:endParaRPr lang="pt-BR" sz="2800" dirty="0"/>
          </a:p>
          <a:p>
            <a:pPr lvl="1" algn="just"/>
            <a:r>
              <a:rPr lang="pt-BR" sz="2800" b="1" dirty="0"/>
              <a:t>desempacotar</a:t>
            </a:r>
            <a:r>
              <a:rPr lang="pt-BR" sz="2800" dirty="0"/>
              <a:t> (unboxing) é o patrocínio indireto.</a:t>
            </a:r>
          </a:p>
          <a:p>
            <a:pPr marL="457200" lvl="1" indent="0">
              <a:buNone/>
            </a:pPr>
            <a:endParaRPr lang="pt-BR" sz="2800" dirty="0"/>
          </a:p>
          <a:p>
            <a:pPr marL="457200" lvl="1" indent="0">
              <a:buNone/>
            </a:pPr>
            <a:r>
              <a:rPr lang="pt-BR" sz="2800" dirty="0"/>
              <a:t>Proibido o direcionamento de comunicação mercadológica à criança (Resolução 163 do CONANDA).</a:t>
            </a:r>
          </a:p>
          <a:p>
            <a:pPr marL="0" indent="0">
              <a:buNone/>
            </a:pPr>
            <a:endParaRPr lang="pt-BR" dirty="0"/>
          </a:p>
        </p:txBody>
      </p:sp>
    </p:spTree>
    <p:extLst>
      <p:ext uri="{BB962C8B-B14F-4D97-AF65-F5344CB8AC3E}">
        <p14:creationId xmlns:p14="http://schemas.microsoft.com/office/powerpoint/2010/main" val="3258992313"/>
      </p:ext>
    </p:extLst>
  </p:cSld>
  <p:clrMapOvr>
    <a:masterClrMapping/>
  </p:clrMapOvr>
</p:sld>
</file>

<file path=ppt/theme/theme1.xml><?xml version="1.0" encoding="utf-8"?>
<a:theme xmlns:a="http://schemas.openxmlformats.org/drawingml/2006/main" name="Office Them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6859</TotalTime>
  <Words>1788</Words>
  <Application>Microsoft Office PowerPoint</Application>
  <PresentationFormat>Widescreen</PresentationFormat>
  <Paragraphs>152</Paragraphs>
  <Slides>26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26</vt:i4>
      </vt:variant>
    </vt:vector>
  </HeadingPairs>
  <TitlesOfParts>
    <vt:vector size="32" baseType="lpstr">
      <vt:lpstr>Arial</vt:lpstr>
      <vt:lpstr>Arial Black</vt:lpstr>
      <vt:lpstr>Calibri</vt:lpstr>
      <vt:lpstr>Calibri (Corpo)</vt:lpstr>
      <vt:lpstr>Calibri Light</vt:lpstr>
      <vt:lpstr>Office Theme</vt:lpstr>
      <vt:lpstr>       </vt:lpstr>
      <vt:lpstr>Trabalho Infantil Artístico</vt:lpstr>
      <vt:lpstr>Fundamentação Jurídica</vt:lpstr>
      <vt:lpstr>     </vt:lpstr>
      <vt:lpstr>     </vt:lpstr>
      <vt:lpstr>Item II. 4 do Decreto n.º 6.481/2008</vt:lpstr>
      <vt:lpstr>Contextualização</vt:lpstr>
      <vt:lpstr>MEIO DIGITAL</vt:lpstr>
      <vt:lpstr>REMUNERAÇÃO</vt:lpstr>
      <vt:lpstr>CENÁRIO</vt:lpstr>
      <vt:lpstr>   </vt:lpstr>
      <vt:lpstr>   </vt:lpstr>
      <vt:lpstr>   </vt:lpstr>
      <vt:lpstr>MECANISMOS DE ATUAÇÃO COORDENADA NO SISTEMA DE JUSTIÇA</vt:lpstr>
      <vt:lpstr> ATUAÇÃO RERESSIVA </vt:lpstr>
      <vt:lpstr>OBRIGAÇÕES</vt:lpstr>
      <vt:lpstr> OBRIGAÇÕES</vt:lpstr>
      <vt:lpstr>OBRIGAÇÕES</vt:lpstr>
      <vt:lpstr>OBRIGAÇÕES</vt:lpstr>
      <vt:lpstr>PLATAFORMAS DIGITAIS</vt:lpstr>
      <vt:lpstr>COMENTÁRIO GERAL 25</vt:lpstr>
      <vt:lpstr>Empresas - Publicidade</vt:lpstr>
      <vt:lpstr>EMPRESA “PROFISSIONALIZANTE”</vt:lpstr>
      <vt:lpstr>Ministério da Justiça - Classificação etária</vt:lpstr>
      <vt:lpstr>DIREITO COMPARADO</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MINISTÉRIO PÚBLICO DO TRABALHO</dc:title>
  <dc:creator>Lydiane Silva</dc:creator>
  <cp:lastModifiedBy>Ana Elisa Alves Brito Segatti</cp:lastModifiedBy>
  <cp:revision>98</cp:revision>
  <dcterms:created xsi:type="dcterms:W3CDTF">2019-06-12T11:42:11Z</dcterms:created>
  <dcterms:modified xsi:type="dcterms:W3CDTF">2022-11-05T21:35:46Z</dcterms:modified>
</cp:coreProperties>
</file>