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464" r:id="rId2"/>
    <p:sldId id="458" r:id="rId3"/>
    <p:sldId id="459" r:id="rId4"/>
    <p:sldId id="460" r:id="rId5"/>
    <p:sldId id="461" r:id="rId6"/>
    <p:sldId id="462" r:id="rId7"/>
    <p:sldId id="463" r:id="rId8"/>
    <p:sldId id="394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43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B5A55-E243-49B5-9306-FE2CF69A2E34}" type="datetimeFigureOut">
              <a:rPr lang="pt-BR" smtClean="0"/>
              <a:t>09/11/2022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7F8B7-BAAF-439D-9161-2A4E557F32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5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7F8B7-BAAF-439D-9161-2A4E557F3290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585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025C23-58D0-49A8-8C2C-A56C875879F5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210425-04DB-4A05-ADB2-14C58A212E22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085939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7C621-7130-4F6D-A153-B59174FE0D0F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477A7-ABEB-4D0C-877F-46C345D432F9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49573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31877-EF0C-41A8-A666-F0748698708A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06D658F9-2A80-4680-828C-D17AF5DF409D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65394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95760-E7C1-4870-9411-1FFCF394A1DF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8EC0-26F4-4CF2-A5B3-C198188637B2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6340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8BBA-DBAE-4E4B-9D17-805654947785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00CF7878-EA01-4B58-BA10-69A65D0B05F2}" type="slidenum">
              <a:rPr lang="pt-BR" altLang="pt-BR"/>
              <a:pPr/>
              <a:t>‹nº›</a:t>
            </a:fld>
            <a:endParaRPr lang="pt-BR" altLang="pt-BR" dirty="0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7964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A636E4-6B20-4FE7-9462-D209C695D121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960C4F-0079-417C-8F3A-EB85B0B5F1D8}" type="slidenum">
              <a:rPr lang="pt-BR" altLang="pt-BR"/>
              <a:pPr/>
              <a:t>‹nº›</a:t>
            </a:fld>
            <a:endParaRPr lang="pt-BR" altLang="pt-BR" dirty="0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70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D5DCDC-5C11-4194-971A-1B5A0042A88F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E8A351-39D1-4ECE-9FF8-D6BC0A4F51B0}" type="slidenum">
              <a:rPr lang="pt-BR" altLang="pt-BR"/>
              <a:pPr/>
              <a:t>‹nº›</a:t>
            </a:fld>
            <a:endParaRPr lang="pt-BR" altLang="pt-BR" dirty="0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301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94520-3169-4DD9-BD18-2754EF59446C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6F9A2-D5C8-4F90-9572-9C8C5E369FBC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2480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E642A-0338-4833-98C1-9AA44B9D70A0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F19C55-AC21-4335-9861-98244C64775A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0226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8AA41-04B9-4E21-A4C7-C84301E46FF4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E4401-3536-4688-917E-C3D322D4EE3D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07977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dirty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DF5279-AF88-40AA-BAB1-E07CF025613F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B2D5A846-8C4B-49C0-80AB-D05BF64F7A74}" type="slidenum">
              <a:rPr lang="pt-BR" altLang="pt-BR"/>
              <a:pPr/>
              <a:t>‹nº›</a:t>
            </a:fld>
            <a:endParaRPr lang="pt-BR" altLang="pt-BR" dirty="0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6995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83F87EE9-E305-44D1-8371-380AB7E26D01}" type="datetimeFigureOut">
              <a:rPr lang="pt-BR"/>
              <a:pPr>
                <a:defRPr/>
              </a:pPr>
              <a:t>09/11/2022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3B8A87C3-F1F6-476C-9167-0592ACA7DBAB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9" r:id="rId2"/>
    <p:sldLayoutId id="2147483824" r:id="rId3"/>
    <p:sldLayoutId id="2147483825" r:id="rId4"/>
    <p:sldLayoutId id="2147483826" r:id="rId5"/>
    <p:sldLayoutId id="2147483820" r:id="rId6"/>
    <p:sldLayoutId id="2147483827" r:id="rId7"/>
    <p:sldLayoutId id="2147483821" r:id="rId8"/>
    <p:sldLayoutId id="2147483828" r:id="rId9"/>
    <p:sldLayoutId id="2147483822" r:id="rId10"/>
    <p:sldLayoutId id="21474838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png"/><Relationship Id="rId7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5" y="188640"/>
            <a:ext cx="8352926" cy="324036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/>
              <a:t>Resolução </a:t>
            </a:r>
            <a:r>
              <a:rPr lang="pt-BR" b="1" dirty="0" err="1"/>
              <a:t>cnmp</a:t>
            </a:r>
            <a:r>
              <a:rPr lang="pt-BR" b="1" dirty="0"/>
              <a:t> nº 71/2011</a:t>
            </a:r>
          </a:p>
        </p:txBody>
      </p:sp>
      <p:sp>
        <p:nvSpPr>
          <p:cNvPr id="10243" name="Subtítulo 2"/>
          <p:cNvSpPr>
            <a:spLocks noGrp="1"/>
          </p:cNvSpPr>
          <p:nvPr>
            <p:ph type="subTitle" idx="1"/>
          </p:nvPr>
        </p:nvSpPr>
        <p:spPr>
          <a:xfrm>
            <a:off x="179512" y="3429000"/>
            <a:ext cx="8640959" cy="1800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3600" b="1" dirty="0"/>
              <a:t>Reunião Técnica sore as Resoluções 67 e 71/2011 e 204/2019</a:t>
            </a:r>
          </a:p>
          <a:p>
            <a:pPr algn="ctr">
              <a:defRPr/>
            </a:pPr>
            <a:r>
              <a:rPr lang="pt-BR" sz="3600" b="1" dirty="0"/>
              <a:t>Brasília/DF – Novembro/2022</a:t>
            </a:r>
          </a:p>
        </p:txBody>
      </p:sp>
      <p:sp>
        <p:nvSpPr>
          <p:cNvPr id="5" name="AutoShape 2" descr="Resultado de imagem para logomarca ministerio público estado tocantins"/>
          <p:cNvSpPr>
            <a:spLocks noChangeAspect="1" noChangeArrowheads="1"/>
          </p:cNvSpPr>
          <p:nvPr/>
        </p:nvSpPr>
        <p:spPr bwMode="auto">
          <a:xfrm>
            <a:off x="7740352" y="362861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51683"/>
            <a:ext cx="4644007" cy="140631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96F191E-25D3-4713-BACD-B0DD56AF11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5451682"/>
            <a:ext cx="1872207" cy="140631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451681"/>
            <a:ext cx="2627784" cy="140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78989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Antes, porém....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069160"/>
          </a:xfrm>
        </p:spPr>
        <p:txBody>
          <a:bodyPr/>
          <a:lstStyle/>
          <a:p>
            <a:pPr algn="just"/>
            <a:r>
              <a:rPr lang="pt-BR" sz="2300" dirty="0"/>
              <a:t>Relação das Corregedorias com Promotorias de Infância e Juventude (ou Defesa da Criança e do Adolescente);</a:t>
            </a:r>
          </a:p>
          <a:p>
            <a:pPr algn="just"/>
            <a:r>
              <a:rPr lang="pt-BR" sz="2300" dirty="0"/>
              <a:t>Normalmente cumuladas com outras áreas;</a:t>
            </a:r>
          </a:p>
          <a:p>
            <a:pPr algn="just"/>
            <a:r>
              <a:rPr lang="pt-BR" sz="2300" dirty="0"/>
              <a:t>“Refugo” de carreira (MP e Magistratura) – dependência do “perfil”;</a:t>
            </a:r>
          </a:p>
          <a:p>
            <a:pPr algn="just"/>
            <a:r>
              <a:rPr lang="pt-BR" sz="2300" dirty="0"/>
              <a:t>Área extremamente especializada e complexa, que exige um intenso trabalho fora do gabinete;</a:t>
            </a:r>
          </a:p>
          <a:p>
            <a:pPr algn="just"/>
            <a:r>
              <a:rPr lang="pt-BR" sz="2300" dirty="0"/>
              <a:t>Fuga dos “padrões normais” de produtividade numérica;</a:t>
            </a:r>
          </a:p>
          <a:p>
            <a:pPr algn="just"/>
            <a:r>
              <a:rPr lang="pt-BR" sz="2300" dirty="0"/>
              <a:t>Ex: numa boa articulação de rede (que leva tempo e demanda muita energia), o número de processos tende a diminuir com o tempo (atuação resolutiva);</a:t>
            </a:r>
          </a:p>
          <a:p>
            <a:pPr algn="just"/>
            <a:r>
              <a:rPr lang="pt-BR" sz="2300" dirty="0"/>
              <a:t>Importância dos Centros de Apoio: sem qualquer função correicional, mas de suporte técnico especializado, sob demanda  (sem violação do princípio do Promotor Natural).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548" y="1"/>
            <a:ext cx="1056451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2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Não por isso...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36496" cy="5257800"/>
          </a:xfrm>
        </p:spPr>
        <p:txBody>
          <a:bodyPr/>
          <a:lstStyle/>
          <a:p>
            <a:pPr algn="just"/>
            <a:r>
              <a:rPr lang="pt-BR" sz="2200" dirty="0"/>
              <a:t>CNMP possui a Recomendação da Corregedoria Nacional n.º 33/2016, que estabelece, que as Corregedorias (Art. 3º)</a:t>
            </a:r>
          </a:p>
          <a:p>
            <a:pPr algn="just"/>
            <a:r>
              <a:rPr lang="pt-BR" sz="2200" dirty="0"/>
              <a:t>I – mantenham, preferencialmente, junto à equipe de Promotores Auxiliares das Corregedorias, </a:t>
            </a:r>
            <a:r>
              <a:rPr lang="pt-BR" sz="2200" b="1" dirty="0"/>
              <a:t>ao menos um membro com especialização em matéria de infância e juventude</a:t>
            </a:r>
            <a:r>
              <a:rPr lang="pt-BR" sz="2200" dirty="0"/>
              <a:t>, bem como obtenham, sempre que necessário, </a:t>
            </a:r>
            <a:r>
              <a:rPr lang="pt-BR" sz="2200" b="1" dirty="0"/>
              <a:t>assessoramento junto às equipes técnicas multidisciplinares </a:t>
            </a:r>
            <a:r>
              <a:rPr lang="pt-BR" sz="2200" dirty="0"/>
              <a:t>mencionadas no artigo anterior; </a:t>
            </a:r>
          </a:p>
          <a:p>
            <a:pPr algn="just"/>
            <a:r>
              <a:rPr lang="pt-BR" sz="2200" dirty="0"/>
              <a:t>II - quando da realização das inspeções ou correições junto às Promotorias da Infância e Juventude, sejam consideradas, para fim de avaliação do trabalho desenvolvido, as </a:t>
            </a:r>
            <a:r>
              <a:rPr lang="pt-BR" sz="2200" b="1" dirty="0"/>
              <a:t>especificidades inerentes à função, com a devida valorização da atuação na esfera extrajudicial</a:t>
            </a:r>
            <a:r>
              <a:rPr lang="pt-BR" sz="2200" dirty="0"/>
              <a:t>, inclusive por meio de reuniões junto a outros órgãos e agentes integrantes da rede de proteção à criança e ao adolescente, visitas de inspeção a entidades de atendimento, palestras em escolas e entidades de atendimento a crianças e adolescente, dentre outros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548" y="1"/>
            <a:ext cx="1056451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5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Voltando ao tema...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069160"/>
          </a:xfrm>
        </p:spPr>
        <p:txBody>
          <a:bodyPr/>
          <a:lstStyle/>
          <a:p>
            <a:pPr algn="just"/>
            <a:r>
              <a:rPr lang="pt-BR" sz="2700" dirty="0"/>
              <a:t>Resolução CNMP 71/2011;</a:t>
            </a:r>
          </a:p>
          <a:p>
            <a:pPr algn="just"/>
            <a:r>
              <a:rPr lang="pt-BR" sz="2700" dirty="0"/>
              <a:t>Contexto:</a:t>
            </a:r>
          </a:p>
          <a:p>
            <a:pPr algn="just"/>
            <a:r>
              <a:rPr lang="pt-BR" sz="2700" dirty="0"/>
              <a:t>Estabelecimento de parâmetros técnicos de fiscalização a partir de 2009 (NOB SUAS e NOB/RH SUAS);</a:t>
            </a:r>
          </a:p>
          <a:p>
            <a:pPr algn="just"/>
            <a:r>
              <a:rPr lang="pt-BR" sz="2700" dirty="0"/>
              <a:t>Presença física do membro do MP nos espaços de acolhimento;</a:t>
            </a:r>
          </a:p>
          <a:p>
            <a:pPr algn="just"/>
            <a:r>
              <a:rPr lang="pt-BR" sz="2700" dirty="0"/>
              <a:t>Em MG: coincide com a criação das CREDCAs e o implemento do apoio técnico nas inspeções;</a:t>
            </a:r>
          </a:p>
          <a:p>
            <a:pPr algn="just"/>
            <a:r>
              <a:rPr lang="pt-BR" sz="2700" dirty="0"/>
              <a:t>Inúmeros reordenamentos e qualificação profissional – rompimento do paradigma do “abrigão”;</a:t>
            </a:r>
          </a:p>
          <a:p>
            <a:pPr algn="just"/>
            <a:r>
              <a:rPr lang="pt-BR" sz="2700" dirty="0"/>
              <a:t>Importância dos recortes temporais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548" y="1"/>
            <a:ext cx="1056451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48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Mas, fundamentalmente...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925144"/>
          </a:xfrm>
        </p:spPr>
        <p:txBody>
          <a:bodyPr/>
          <a:lstStyle/>
          <a:p>
            <a:pPr algn="just"/>
            <a:r>
              <a:rPr lang="pt-BR" dirty="0"/>
              <a:t>A percepção e a construção de uma nova cultura dentro do MP Brasileiro com relação ao direito à convivência familiar e comunitária de crianças e adolescentes;</a:t>
            </a:r>
          </a:p>
          <a:p>
            <a:pPr algn="just"/>
            <a:r>
              <a:rPr lang="pt-BR" dirty="0"/>
              <a:t>Inspeção não é um fim em si mesma, não é um mero preenchimento de relatório;</a:t>
            </a:r>
          </a:p>
          <a:p>
            <a:pPr algn="just"/>
            <a:r>
              <a:rPr lang="pt-BR" dirty="0"/>
              <a:t>É a avaliação de uma política pública, mais ampla</a:t>
            </a:r>
          </a:p>
          <a:p>
            <a:pPr algn="just"/>
            <a:r>
              <a:rPr lang="pt-BR" dirty="0"/>
              <a:t>É (mais um) instrumento de efetivação de direitos, com a devida compreensão dos prejuízos ínsitos ao acolhimento e a preocupação com o TEMPO da criança e do adolescente;</a:t>
            </a:r>
          </a:p>
          <a:p>
            <a:pPr algn="just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548" y="1"/>
            <a:ext cx="1056451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3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847784" cy="990600"/>
          </a:xfrm>
        </p:spPr>
        <p:txBody>
          <a:bodyPr/>
          <a:lstStyle/>
          <a:p>
            <a:pPr algn="ctr"/>
            <a:r>
              <a:rPr lang="pt-BR" dirty="0"/>
              <a:t>Estratégias a serem estimuladas (PGAs, Inspeções, Correições etc.)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856984" cy="5184576"/>
          </a:xfrm>
        </p:spPr>
        <p:txBody>
          <a:bodyPr/>
          <a:lstStyle/>
          <a:p>
            <a:pPr algn="just"/>
            <a:r>
              <a:rPr lang="pt-BR" sz="2000" dirty="0"/>
              <a:t>Fortalecimento da rede a fim de evitar acolhimentos desnecessários;</a:t>
            </a:r>
          </a:p>
          <a:p>
            <a:pPr algn="just"/>
            <a:r>
              <a:rPr lang="pt-BR" sz="2000" dirty="0"/>
              <a:t>Urgência na apreciação dos processos de crianças/adolescentes acolhidos: sem acomodação, pois é medida violadora de direitos;</a:t>
            </a:r>
          </a:p>
          <a:p>
            <a:pPr algn="just"/>
            <a:r>
              <a:rPr lang="pt-BR" sz="2000" dirty="0"/>
              <a:t>Observância dos prazos reavaliativos (relatórios, audiências concentradas, etc.);</a:t>
            </a:r>
          </a:p>
          <a:p>
            <a:pPr algn="just"/>
            <a:r>
              <a:rPr lang="pt-BR" sz="2000" dirty="0"/>
              <a:t>Primazia do acolhimento familiar (art. 34§1º do ECA e Recomendação CNMP 82/2021)</a:t>
            </a:r>
          </a:p>
          <a:p>
            <a:pPr algn="just"/>
            <a:r>
              <a:rPr lang="pt-BR" sz="2000" dirty="0"/>
              <a:t>Respeito ao conceito de “família extensa”: AFETO;</a:t>
            </a:r>
          </a:p>
          <a:p>
            <a:pPr algn="just"/>
            <a:r>
              <a:rPr lang="pt-BR" sz="2000" dirty="0"/>
              <a:t>Ajuizamento das ADPF’s (se o caso) já com elementos de prova suficientes para solicitação da antecipação de tutela, com trâmite célere;</a:t>
            </a:r>
          </a:p>
          <a:p>
            <a:pPr algn="just"/>
            <a:r>
              <a:rPr lang="pt-BR" sz="2000" dirty="0"/>
              <a:t>Combate à adoção direta e adoção à brasileira (art. 242 CP);</a:t>
            </a:r>
          </a:p>
          <a:p>
            <a:pPr algn="just"/>
            <a:r>
              <a:rPr lang="pt-BR" sz="2000" dirty="0"/>
              <a:t>Necessária interlocução com o SNA;</a:t>
            </a:r>
          </a:p>
          <a:p>
            <a:pPr algn="just"/>
            <a:r>
              <a:rPr lang="pt-BR" sz="2000" dirty="0"/>
              <a:t>Estímulo aos programas de entrega legal;</a:t>
            </a:r>
          </a:p>
          <a:p>
            <a:pPr algn="just"/>
            <a:r>
              <a:rPr lang="pt-BR" sz="2000" dirty="0"/>
              <a:t>Estímulo aos programas de visibilidade (busca ativa) e apadrinhamento afetivo;</a:t>
            </a:r>
          </a:p>
          <a:p>
            <a:pPr algn="just"/>
            <a:r>
              <a:rPr lang="pt-BR" sz="2000" dirty="0"/>
              <a:t>Parcerias com Grupos de Apoio à Adoção (GAA’s)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548" y="1"/>
            <a:ext cx="1056451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4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No CNMP...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141168"/>
          </a:xfrm>
        </p:spPr>
        <p:txBody>
          <a:bodyPr/>
          <a:lstStyle/>
          <a:p>
            <a:pPr algn="just"/>
            <a:r>
              <a:rPr lang="pt-BR" dirty="0"/>
              <a:t>Criação de um GT sobre Direito à Convivência Familiar e Comunitária – coordenação Rodrigo Medina (MPRJ);</a:t>
            </a:r>
          </a:p>
          <a:p>
            <a:pPr algn="just"/>
            <a:r>
              <a:rPr lang="pt-BR" dirty="0"/>
              <a:t>Revisão completa da Resolução CNMP n.º 71/2011 e seus formulários de inspeção;</a:t>
            </a:r>
          </a:p>
          <a:p>
            <a:pPr algn="just"/>
            <a:r>
              <a:rPr lang="pt-BR" dirty="0"/>
              <a:t>Formulários  mais curtos, objetivos e análise de dados que permita diagnósticos locais, regionais e nacionais através das soluções de tecnologia da informação;</a:t>
            </a:r>
          </a:p>
          <a:p>
            <a:pPr algn="just"/>
            <a:r>
              <a:rPr lang="pt-BR" dirty="0"/>
              <a:t>Inspeção como um mapeamento para o auxílio na efetivação de direitos;</a:t>
            </a:r>
          </a:p>
          <a:p>
            <a:pPr algn="just"/>
            <a:r>
              <a:rPr lang="pt-BR" dirty="0"/>
              <a:t>De pedra a vidraça....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548" y="1"/>
            <a:ext cx="1056451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1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21488"/>
            <a:ext cx="8388424" cy="1009650"/>
          </a:xfrm>
        </p:spPr>
        <p:txBody>
          <a:bodyPr>
            <a:normAutofit/>
          </a:bodyPr>
          <a:lstStyle/>
          <a:p>
            <a:pPr marL="484632" algn="ctr" defTabSz="914363" eaLnBrk="1" fontAlgn="auto" hangingPunct="1">
              <a:spcAft>
                <a:spcPts val="0"/>
              </a:spcAft>
              <a:defRPr/>
            </a:pPr>
            <a:r>
              <a:rPr lang="pt-BR" dirty="0"/>
              <a:t>CONTATO:</a:t>
            </a:r>
            <a:endParaRPr lang="pt-B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09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95860" y="1124744"/>
            <a:ext cx="7652603" cy="4074319"/>
          </a:xfrm>
        </p:spPr>
        <p:txBody>
          <a:bodyPr>
            <a:normAutofit fontScale="8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pt-BR" b="1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pt-BR" sz="3200" b="1" dirty="0">
                <a:solidFill>
                  <a:schemeClr val="tx1"/>
                </a:solidFill>
              </a:rPr>
              <a:t>ANDRÉ TUMA DELBIM FERREIRA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pt-BR" sz="3200" dirty="0">
                <a:solidFill>
                  <a:schemeClr val="tx1"/>
                </a:solidFill>
              </a:rPr>
              <a:t>Coordenadoria Regional das Promotorias de Defesa da Educação e Defesa da Criança e Adolescente do Triângulo Mineiro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sz="3200" dirty="0">
                <a:solidFill>
                  <a:schemeClr val="tx1"/>
                </a:solidFill>
              </a:rPr>
              <a:t>Rua Cel. Antônio Rios, 951 - Uberaba/MG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sz="3200" dirty="0">
                <a:solidFill>
                  <a:schemeClr val="tx1"/>
                </a:solidFill>
              </a:rPr>
              <a:t>Telefone/Fax: (034) 3312 7881/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sz="3200" dirty="0"/>
              <a:t>credcatm@mpmg.mp.br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sz="3200" dirty="0">
                <a:solidFill>
                  <a:schemeClr val="tx1"/>
                </a:solidFill>
              </a:rPr>
              <a:t>@credcatm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pt-BR" sz="3200" dirty="0">
                <a:solidFill>
                  <a:schemeClr val="tx1"/>
                </a:solidFill>
              </a:rPr>
              <a:t>www.facebook.com/credcatm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51683"/>
            <a:ext cx="6219639" cy="1406317"/>
          </a:xfrm>
          <a:prstGeom prst="rect">
            <a:avLst/>
          </a:prstGeom>
        </p:spPr>
      </p:pic>
      <p:pic>
        <p:nvPicPr>
          <p:cNvPr id="8" name="Imagem 3" descr="lik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688" y="4561312"/>
            <a:ext cx="620171" cy="45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Resultado de imagem para e-mail envelope"/>
          <p:cNvPicPr>
            <a:picLocks noChangeAspect="1" noChangeArrowheads="1"/>
          </p:cNvPicPr>
          <p:nvPr/>
        </p:nvPicPr>
        <p:blipFill>
          <a:blip r:embed="rId4" cstate="print"/>
          <a:srcRect l="3619" t="18806" b="17255"/>
          <a:stretch>
            <a:fillRect/>
          </a:stretch>
        </p:blipFill>
        <p:spPr bwMode="auto">
          <a:xfrm>
            <a:off x="475689" y="3749094"/>
            <a:ext cx="620170" cy="34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Resultado de imagem para phon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688" y="3327029"/>
            <a:ext cx="620171" cy="41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88" y="2931674"/>
            <a:ext cx="620171" cy="38659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96F191E-25D3-4713-BACD-B0DD56AF11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38" y="5451683"/>
            <a:ext cx="2924362" cy="140631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88" y="4129583"/>
            <a:ext cx="620172" cy="48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18489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1950</TotalTime>
  <Words>741</Words>
  <Application>Microsoft Office PowerPoint</Application>
  <PresentationFormat>Apresentação na tela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Mediano</vt:lpstr>
      <vt:lpstr>Resolução cnmp nº 71/2011</vt:lpstr>
      <vt:lpstr>Antes, porém....</vt:lpstr>
      <vt:lpstr>Não por isso...</vt:lpstr>
      <vt:lpstr>Voltando ao tema...</vt:lpstr>
      <vt:lpstr>Mas, fundamentalmente...</vt:lpstr>
      <vt:lpstr>Estratégias a serem estimuladas (PGAs, Inspeções, Correições etc.)</vt:lpstr>
      <vt:lpstr>No CNMP...</vt:lpstr>
      <vt:lpstr>CONTATO: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EFETIVIDADE DO ESTATUTO DA CRIANÇA E DO ADOLESCENTE</dc:title>
  <dc:creator>pgj-mg</dc:creator>
  <cp:lastModifiedBy>Andre Tuma Delbim Ferreira</cp:lastModifiedBy>
  <cp:revision>189</cp:revision>
  <dcterms:created xsi:type="dcterms:W3CDTF">2009-08-24T19:58:30Z</dcterms:created>
  <dcterms:modified xsi:type="dcterms:W3CDTF">2022-11-09T13:48:39Z</dcterms:modified>
</cp:coreProperties>
</file>