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jpeg" ContentType="image/jpeg"/>
  <Override PartName="/ppt/media/image8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CF0FE-2AA7-4EB8-903B-EB41FBC9010E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D55009-F4A5-49F6-89E2-AB6A9D958ADC}">
      <dgm:prSet/>
      <dgm:spPr/>
      <dgm:t>
        <a:bodyPr/>
        <a:lstStyle/>
        <a:p>
          <a:r>
            <a:rPr lang="en-US" b="0"/>
            <a:t>Exposição indevida de imagem, voz e dados sensíveis.</a:t>
          </a:r>
          <a:endParaRPr lang="en-US"/>
        </a:p>
      </dgm:t>
    </dgm:pt>
    <dgm:pt modelId="{85EACE01-E35C-4DC9-95A0-9519EC5CEF59}" type="parTrans" cxnId="{7B471F40-21D0-4504-A65D-ACBD8164F036}">
      <dgm:prSet/>
      <dgm:spPr/>
      <dgm:t>
        <a:bodyPr/>
        <a:lstStyle/>
        <a:p>
          <a:endParaRPr lang="en-US"/>
        </a:p>
      </dgm:t>
    </dgm:pt>
    <dgm:pt modelId="{0FFF3CA4-F287-43F5-A7CE-41F194011D50}" type="sibTrans" cxnId="{7B471F40-21D0-4504-A65D-ACBD8164F036}">
      <dgm:prSet/>
      <dgm:spPr/>
      <dgm:t>
        <a:bodyPr/>
        <a:lstStyle/>
        <a:p>
          <a:endParaRPr lang="en-US"/>
        </a:p>
      </dgm:t>
    </dgm:pt>
    <dgm:pt modelId="{8C4E9D35-F409-4B67-8B82-DB28A0073D6F}">
      <dgm:prSet/>
      <dgm:spPr/>
      <dgm:t>
        <a:bodyPr/>
        <a:lstStyle/>
        <a:p>
          <a:r>
            <a:rPr lang="en-US" b="0"/>
            <a:t>Revitimização: sofrimento renovado.</a:t>
          </a:r>
          <a:endParaRPr lang="en-US"/>
        </a:p>
      </dgm:t>
    </dgm:pt>
    <dgm:pt modelId="{78DB7B8F-6AAD-425C-9766-D2F296A6D895}" type="parTrans" cxnId="{C9D4EBFF-7A26-41CF-977C-12A68C9E7BA8}">
      <dgm:prSet/>
      <dgm:spPr/>
      <dgm:t>
        <a:bodyPr/>
        <a:lstStyle/>
        <a:p>
          <a:endParaRPr lang="en-US"/>
        </a:p>
      </dgm:t>
    </dgm:pt>
    <dgm:pt modelId="{3FD9B6D1-9F32-40F5-B528-35888683D780}" type="sibTrans" cxnId="{C9D4EBFF-7A26-41CF-977C-12A68C9E7BA8}">
      <dgm:prSet/>
      <dgm:spPr/>
      <dgm:t>
        <a:bodyPr/>
        <a:lstStyle/>
        <a:p>
          <a:endParaRPr lang="en-US"/>
        </a:p>
      </dgm:t>
    </dgm:pt>
    <dgm:pt modelId="{C7787BBB-E10C-4E4A-8A2E-7DD7D4B1BB5A}">
      <dgm:prSet/>
      <dgm:spPr/>
      <dgm:t>
        <a:bodyPr/>
        <a:lstStyle/>
        <a:p>
          <a:r>
            <a:rPr lang="en-US" b="0"/>
            <a:t>Vitimização secundária/terciária: estigmatização, comentários maldosos.</a:t>
          </a:r>
          <a:endParaRPr lang="en-US"/>
        </a:p>
      </dgm:t>
    </dgm:pt>
    <dgm:pt modelId="{96C0E473-AD1A-40FC-B3BF-2E1EC9BA5098}" type="parTrans" cxnId="{85207807-EC3F-400D-ACE9-AB373FC5D5EE}">
      <dgm:prSet/>
      <dgm:spPr/>
      <dgm:t>
        <a:bodyPr/>
        <a:lstStyle/>
        <a:p>
          <a:endParaRPr lang="en-US"/>
        </a:p>
      </dgm:t>
    </dgm:pt>
    <dgm:pt modelId="{5C219C4D-2C3D-413B-833B-013515BC4696}" type="sibTrans" cxnId="{85207807-EC3F-400D-ACE9-AB373FC5D5EE}">
      <dgm:prSet/>
      <dgm:spPr/>
      <dgm:t>
        <a:bodyPr/>
        <a:lstStyle/>
        <a:p>
          <a:endParaRPr lang="en-US"/>
        </a:p>
      </dgm:t>
    </dgm:pt>
    <dgm:pt modelId="{EAD055A0-0213-438B-A6FA-0E7C83B81023}">
      <dgm:prSet/>
      <dgm:spPr/>
      <dgm:t>
        <a:bodyPr/>
        <a:lstStyle/>
        <a:p>
          <a:r>
            <a:rPr lang="en-US" b="0"/>
            <a:t>Risco à segurança, sobretudo em casos de crime organizado.</a:t>
          </a:r>
          <a:endParaRPr lang="en-US"/>
        </a:p>
      </dgm:t>
    </dgm:pt>
    <dgm:pt modelId="{7610E2D3-ED7B-443E-9C42-F2C0BE9CE8FC}" type="parTrans" cxnId="{AA1AEEB7-CA3D-4B18-86C1-7C43DE39F8D6}">
      <dgm:prSet/>
      <dgm:spPr/>
      <dgm:t>
        <a:bodyPr/>
        <a:lstStyle/>
        <a:p>
          <a:endParaRPr lang="en-US"/>
        </a:p>
      </dgm:t>
    </dgm:pt>
    <dgm:pt modelId="{115659A9-EDB9-4C4C-8AD8-FA54D50DB3C1}" type="sibTrans" cxnId="{AA1AEEB7-CA3D-4B18-86C1-7C43DE39F8D6}">
      <dgm:prSet/>
      <dgm:spPr/>
      <dgm:t>
        <a:bodyPr/>
        <a:lstStyle/>
        <a:p>
          <a:endParaRPr lang="en-US"/>
        </a:p>
      </dgm:t>
    </dgm:pt>
    <dgm:pt modelId="{22B4DCFC-7A76-4BCD-A2CA-77E2BA18BC69}">
      <dgm:prSet/>
      <dgm:spPr/>
      <dgm:t>
        <a:bodyPr/>
        <a:lstStyle/>
        <a:p>
          <a:r>
            <a:rPr lang="en-US" b="0"/>
            <a:t>Desestímulo à colaboração futura com a Justiça.</a:t>
          </a:r>
          <a:endParaRPr lang="en-US"/>
        </a:p>
      </dgm:t>
    </dgm:pt>
    <dgm:pt modelId="{92FA3482-9005-40E9-A56F-016AA7034001}" type="parTrans" cxnId="{09C5FDD4-305D-4050-927F-FA6BC4F14DD3}">
      <dgm:prSet/>
      <dgm:spPr/>
      <dgm:t>
        <a:bodyPr/>
        <a:lstStyle/>
        <a:p>
          <a:endParaRPr lang="en-US"/>
        </a:p>
      </dgm:t>
    </dgm:pt>
    <dgm:pt modelId="{9AD5CA66-6AB2-4545-ACDC-D2C630F36CDC}" type="sibTrans" cxnId="{09C5FDD4-305D-4050-927F-FA6BC4F14DD3}">
      <dgm:prSet/>
      <dgm:spPr/>
      <dgm:t>
        <a:bodyPr/>
        <a:lstStyle/>
        <a:p>
          <a:endParaRPr lang="en-US"/>
        </a:p>
      </dgm:t>
    </dgm:pt>
    <dgm:pt modelId="{800DE5DB-725C-42A2-9659-1E667B70D0A8}">
      <dgm:prSet/>
      <dgm:spPr/>
      <dgm:t>
        <a:bodyPr/>
        <a:lstStyle/>
        <a:p>
          <a:r>
            <a:rPr lang="en-US" b="0"/>
            <a:t>Manipulação digital (deepfakes, cortes maliciosos).</a:t>
          </a:r>
          <a:endParaRPr lang="en-US"/>
        </a:p>
      </dgm:t>
    </dgm:pt>
    <dgm:pt modelId="{C11B479E-9418-4CC6-8BB9-E9F5D4929AB7}" type="parTrans" cxnId="{2A347277-636B-4395-BA89-3827AFB450F9}">
      <dgm:prSet/>
      <dgm:spPr/>
      <dgm:t>
        <a:bodyPr/>
        <a:lstStyle/>
        <a:p>
          <a:endParaRPr lang="en-US"/>
        </a:p>
      </dgm:t>
    </dgm:pt>
    <dgm:pt modelId="{52096290-471C-4B2F-B995-167692DF543D}" type="sibTrans" cxnId="{2A347277-636B-4395-BA89-3827AFB450F9}">
      <dgm:prSet/>
      <dgm:spPr/>
      <dgm:t>
        <a:bodyPr/>
        <a:lstStyle/>
        <a:p>
          <a:endParaRPr lang="en-US"/>
        </a:p>
      </dgm:t>
    </dgm:pt>
    <dgm:pt modelId="{9EC2C8D2-EB8E-4E2A-935C-7C7DFC010039}">
      <dgm:prSet/>
      <dgm:spPr/>
      <dgm:t>
        <a:bodyPr/>
        <a:lstStyle/>
        <a:p>
          <a:r>
            <a:rPr lang="en-US" b="0"/>
            <a:t>Monetização do sofrimento alheio.</a:t>
          </a:r>
          <a:endParaRPr lang="en-US"/>
        </a:p>
      </dgm:t>
    </dgm:pt>
    <dgm:pt modelId="{FD72BF4A-F6E1-4002-8F07-0B3166161EAE}" type="parTrans" cxnId="{ACDF1F1B-F6E8-4F55-B143-AC0618619F29}">
      <dgm:prSet/>
      <dgm:spPr/>
      <dgm:t>
        <a:bodyPr/>
        <a:lstStyle/>
        <a:p>
          <a:endParaRPr lang="en-US"/>
        </a:p>
      </dgm:t>
    </dgm:pt>
    <dgm:pt modelId="{2E645CDA-0C17-4E64-A616-9DE9A401A5DE}" type="sibTrans" cxnId="{ACDF1F1B-F6E8-4F55-B143-AC0618619F29}">
      <dgm:prSet/>
      <dgm:spPr/>
      <dgm:t>
        <a:bodyPr/>
        <a:lstStyle/>
        <a:p>
          <a:endParaRPr lang="en-US"/>
        </a:p>
      </dgm:t>
    </dgm:pt>
    <dgm:pt modelId="{5A8008F9-162C-4836-8C19-625B1DEDF92F}" type="pres">
      <dgm:prSet presAssocID="{779CF0FE-2AA7-4EB8-903B-EB41FBC9010E}" presName="Name0" presStyleCnt="0">
        <dgm:presLayoutVars>
          <dgm:dir/>
          <dgm:resizeHandles val="exact"/>
        </dgm:presLayoutVars>
      </dgm:prSet>
      <dgm:spPr/>
    </dgm:pt>
    <dgm:pt modelId="{E8D3D8D3-19BC-4878-AA29-FB0F9EF5C1AA}" type="pres">
      <dgm:prSet presAssocID="{91D55009-F4A5-49F6-89E2-AB6A9D958ADC}" presName="node" presStyleLbl="node1" presStyleIdx="0" presStyleCnt="7">
        <dgm:presLayoutVars>
          <dgm:bulletEnabled val="1"/>
        </dgm:presLayoutVars>
      </dgm:prSet>
      <dgm:spPr/>
    </dgm:pt>
    <dgm:pt modelId="{689F3132-062C-4410-B32E-2A0D0A0145B8}" type="pres">
      <dgm:prSet presAssocID="{0FFF3CA4-F287-43F5-A7CE-41F194011D50}" presName="sibTrans" presStyleLbl="sibTrans1D1" presStyleIdx="0" presStyleCnt="6"/>
      <dgm:spPr/>
    </dgm:pt>
    <dgm:pt modelId="{98574325-D4D1-4764-8ADA-AFDC29E00889}" type="pres">
      <dgm:prSet presAssocID="{0FFF3CA4-F287-43F5-A7CE-41F194011D50}" presName="connectorText" presStyleLbl="sibTrans1D1" presStyleIdx="0" presStyleCnt="6"/>
      <dgm:spPr/>
    </dgm:pt>
    <dgm:pt modelId="{47C0996D-360F-456F-9ACE-8083FE863049}" type="pres">
      <dgm:prSet presAssocID="{8C4E9D35-F409-4B67-8B82-DB28A0073D6F}" presName="node" presStyleLbl="node1" presStyleIdx="1" presStyleCnt="7">
        <dgm:presLayoutVars>
          <dgm:bulletEnabled val="1"/>
        </dgm:presLayoutVars>
      </dgm:prSet>
      <dgm:spPr/>
    </dgm:pt>
    <dgm:pt modelId="{FE685756-77B3-40A8-8B74-DF69AC732ABB}" type="pres">
      <dgm:prSet presAssocID="{3FD9B6D1-9F32-40F5-B528-35888683D780}" presName="sibTrans" presStyleLbl="sibTrans1D1" presStyleIdx="1" presStyleCnt="6"/>
      <dgm:spPr/>
    </dgm:pt>
    <dgm:pt modelId="{6FE4DE20-E9D2-41B0-BCD1-7AE78B9F8589}" type="pres">
      <dgm:prSet presAssocID="{3FD9B6D1-9F32-40F5-B528-35888683D780}" presName="connectorText" presStyleLbl="sibTrans1D1" presStyleIdx="1" presStyleCnt="6"/>
      <dgm:spPr/>
    </dgm:pt>
    <dgm:pt modelId="{1A4BF93B-42DB-4EA4-AE2B-D7CCED1421CB}" type="pres">
      <dgm:prSet presAssocID="{C7787BBB-E10C-4E4A-8A2E-7DD7D4B1BB5A}" presName="node" presStyleLbl="node1" presStyleIdx="2" presStyleCnt="7">
        <dgm:presLayoutVars>
          <dgm:bulletEnabled val="1"/>
        </dgm:presLayoutVars>
      </dgm:prSet>
      <dgm:spPr/>
    </dgm:pt>
    <dgm:pt modelId="{DC77B884-B399-451C-9FEC-1405EB37D34B}" type="pres">
      <dgm:prSet presAssocID="{5C219C4D-2C3D-413B-833B-013515BC4696}" presName="sibTrans" presStyleLbl="sibTrans1D1" presStyleIdx="2" presStyleCnt="6"/>
      <dgm:spPr/>
    </dgm:pt>
    <dgm:pt modelId="{0B91F97E-9F43-4D6D-82D0-D6A8A6B3C5F8}" type="pres">
      <dgm:prSet presAssocID="{5C219C4D-2C3D-413B-833B-013515BC4696}" presName="connectorText" presStyleLbl="sibTrans1D1" presStyleIdx="2" presStyleCnt="6"/>
      <dgm:spPr/>
    </dgm:pt>
    <dgm:pt modelId="{8D02BF5A-C4D1-41E6-82F8-DC753D884648}" type="pres">
      <dgm:prSet presAssocID="{EAD055A0-0213-438B-A6FA-0E7C83B81023}" presName="node" presStyleLbl="node1" presStyleIdx="3" presStyleCnt="7">
        <dgm:presLayoutVars>
          <dgm:bulletEnabled val="1"/>
        </dgm:presLayoutVars>
      </dgm:prSet>
      <dgm:spPr/>
    </dgm:pt>
    <dgm:pt modelId="{690D8E86-106B-47FB-A91A-AFFF90B3E4FA}" type="pres">
      <dgm:prSet presAssocID="{115659A9-EDB9-4C4C-8AD8-FA54D50DB3C1}" presName="sibTrans" presStyleLbl="sibTrans1D1" presStyleIdx="3" presStyleCnt="6"/>
      <dgm:spPr/>
    </dgm:pt>
    <dgm:pt modelId="{69D85882-A2C7-4973-92B7-F584D7F25B41}" type="pres">
      <dgm:prSet presAssocID="{115659A9-EDB9-4C4C-8AD8-FA54D50DB3C1}" presName="connectorText" presStyleLbl="sibTrans1D1" presStyleIdx="3" presStyleCnt="6"/>
      <dgm:spPr/>
    </dgm:pt>
    <dgm:pt modelId="{95462280-3D06-4644-B0FE-D513334F6E28}" type="pres">
      <dgm:prSet presAssocID="{22B4DCFC-7A76-4BCD-A2CA-77E2BA18BC69}" presName="node" presStyleLbl="node1" presStyleIdx="4" presStyleCnt="7">
        <dgm:presLayoutVars>
          <dgm:bulletEnabled val="1"/>
        </dgm:presLayoutVars>
      </dgm:prSet>
      <dgm:spPr/>
    </dgm:pt>
    <dgm:pt modelId="{0A8F4B74-F497-4AB6-BA86-44ECD0DA5CDB}" type="pres">
      <dgm:prSet presAssocID="{9AD5CA66-6AB2-4545-ACDC-D2C630F36CDC}" presName="sibTrans" presStyleLbl="sibTrans1D1" presStyleIdx="4" presStyleCnt="6"/>
      <dgm:spPr/>
    </dgm:pt>
    <dgm:pt modelId="{8A0D530C-98C7-45FB-A00C-D7FC717BC701}" type="pres">
      <dgm:prSet presAssocID="{9AD5CA66-6AB2-4545-ACDC-D2C630F36CDC}" presName="connectorText" presStyleLbl="sibTrans1D1" presStyleIdx="4" presStyleCnt="6"/>
      <dgm:spPr/>
    </dgm:pt>
    <dgm:pt modelId="{F4AB31C7-FDE2-429D-96AF-FD245209BA97}" type="pres">
      <dgm:prSet presAssocID="{800DE5DB-725C-42A2-9659-1E667B70D0A8}" presName="node" presStyleLbl="node1" presStyleIdx="5" presStyleCnt="7">
        <dgm:presLayoutVars>
          <dgm:bulletEnabled val="1"/>
        </dgm:presLayoutVars>
      </dgm:prSet>
      <dgm:spPr/>
    </dgm:pt>
    <dgm:pt modelId="{6BA1E91C-E2CA-4864-823B-F2299B7D28C0}" type="pres">
      <dgm:prSet presAssocID="{52096290-471C-4B2F-B995-167692DF543D}" presName="sibTrans" presStyleLbl="sibTrans1D1" presStyleIdx="5" presStyleCnt="6"/>
      <dgm:spPr/>
    </dgm:pt>
    <dgm:pt modelId="{ED9D79DD-9F5D-496B-8057-018E4BE31EBB}" type="pres">
      <dgm:prSet presAssocID="{52096290-471C-4B2F-B995-167692DF543D}" presName="connectorText" presStyleLbl="sibTrans1D1" presStyleIdx="5" presStyleCnt="6"/>
      <dgm:spPr/>
    </dgm:pt>
    <dgm:pt modelId="{7554A94F-AAC5-4635-95D6-593F0A1345B2}" type="pres">
      <dgm:prSet presAssocID="{9EC2C8D2-EB8E-4E2A-935C-7C7DFC010039}" presName="node" presStyleLbl="node1" presStyleIdx="6" presStyleCnt="7">
        <dgm:presLayoutVars>
          <dgm:bulletEnabled val="1"/>
        </dgm:presLayoutVars>
      </dgm:prSet>
      <dgm:spPr/>
    </dgm:pt>
  </dgm:ptLst>
  <dgm:cxnLst>
    <dgm:cxn modelId="{85207807-EC3F-400D-ACE9-AB373FC5D5EE}" srcId="{779CF0FE-2AA7-4EB8-903B-EB41FBC9010E}" destId="{C7787BBB-E10C-4E4A-8A2E-7DD7D4B1BB5A}" srcOrd="2" destOrd="0" parTransId="{96C0E473-AD1A-40FC-B3BF-2E1EC9BA5098}" sibTransId="{5C219C4D-2C3D-413B-833B-013515BC4696}"/>
    <dgm:cxn modelId="{ACDF1F1B-F6E8-4F55-B143-AC0618619F29}" srcId="{779CF0FE-2AA7-4EB8-903B-EB41FBC9010E}" destId="{9EC2C8D2-EB8E-4E2A-935C-7C7DFC010039}" srcOrd="6" destOrd="0" parTransId="{FD72BF4A-F6E1-4002-8F07-0B3166161EAE}" sibTransId="{2E645CDA-0C17-4E64-A616-9DE9A401A5DE}"/>
    <dgm:cxn modelId="{EC469623-829E-4AE6-8A46-998D3E897564}" type="presOf" srcId="{3FD9B6D1-9F32-40F5-B528-35888683D780}" destId="{FE685756-77B3-40A8-8B74-DF69AC732ABB}" srcOrd="0" destOrd="0" presId="urn:microsoft.com/office/officeart/2016/7/layout/RepeatingBendingProcessNew"/>
    <dgm:cxn modelId="{DE60DB25-D289-4EC9-8D74-BF39DEDD36B4}" type="presOf" srcId="{779CF0FE-2AA7-4EB8-903B-EB41FBC9010E}" destId="{5A8008F9-162C-4836-8C19-625B1DEDF92F}" srcOrd="0" destOrd="0" presId="urn:microsoft.com/office/officeart/2016/7/layout/RepeatingBendingProcessNew"/>
    <dgm:cxn modelId="{5A421428-E565-49D4-BFDA-0740EB4EC3C1}" type="presOf" srcId="{9AD5CA66-6AB2-4545-ACDC-D2C630F36CDC}" destId="{8A0D530C-98C7-45FB-A00C-D7FC717BC701}" srcOrd="1" destOrd="0" presId="urn:microsoft.com/office/officeart/2016/7/layout/RepeatingBendingProcessNew"/>
    <dgm:cxn modelId="{28874A28-828E-491B-BC40-D31C15D937C2}" type="presOf" srcId="{9EC2C8D2-EB8E-4E2A-935C-7C7DFC010039}" destId="{7554A94F-AAC5-4635-95D6-593F0A1345B2}" srcOrd="0" destOrd="0" presId="urn:microsoft.com/office/officeart/2016/7/layout/RepeatingBendingProcessNew"/>
    <dgm:cxn modelId="{54051D29-850B-4341-9A79-BE977F74C140}" type="presOf" srcId="{22B4DCFC-7A76-4BCD-A2CA-77E2BA18BC69}" destId="{95462280-3D06-4644-B0FE-D513334F6E28}" srcOrd="0" destOrd="0" presId="urn:microsoft.com/office/officeart/2016/7/layout/RepeatingBendingProcessNew"/>
    <dgm:cxn modelId="{F8E26F33-B806-4E84-8E85-ED425E9B2926}" type="presOf" srcId="{5C219C4D-2C3D-413B-833B-013515BC4696}" destId="{DC77B884-B399-451C-9FEC-1405EB37D34B}" srcOrd="0" destOrd="0" presId="urn:microsoft.com/office/officeart/2016/7/layout/RepeatingBendingProcessNew"/>
    <dgm:cxn modelId="{7B471F40-21D0-4504-A65D-ACBD8164F036}" srcId="{779CF0FE-2AA7-4EB8-903B-EB41FBC9010E}" destId="{91D55009-F4A5-49F6-89E2-AB6A9D958ADC}" srcOrd="0" destOrd="0" parTransId="{85EACE01-E35C-4DC9-95A0-9519EC5CEF59}" sibTransId="{0FFF3CA4-F287-43F5-A7CE-41F194011D50}"/>
    <dgm:cxn modelId="{5F1F7362-8C3B-4C9E-ADCF-0A1E8ECEBEB9}" type="presOf" srcId="{8C4E9D35-F409-4B67-8B82-DB28A0073D6F}" destId="{47C0996D-360F-456F-9ACE-8083FE863049}" srcOrd="0" destOrd="0" presId="urn:microsoft.com/office/officeart/2016/7/layout/RepeatingBendingProcessNew"/>
    <dgm:cxn modelId="{41AE984C-4EDF-4B41-AE86-29D9DD571BB2}" type="presOf" srcId="{115659A9-EDB9-4C4C-8AD8-FA54D50DB3C1}" destId="{690D8E86-106B-47FB-A91A-AFFF90B3E4FA}" srcOrd="0" destOrd="0" presId="urn:microsoft.com/office/officeart/2016/7/layout/RepeatingBendingProcessNew"/>
    <dgm:cxn modelId="{D14C726E-A434-47AA-9B0D-92D7312EEF5A}" type="presOf" srcId="{C7787BBB-E10C-4E4A-8A2E-7DD7D4B1BB5A}" destId="{1A4BF93B-42DB-4EA4-AE2B-D7CCED1421CB}" srcOrd="0" destOrd="0" presId="urn:microsoft.com/office/officeart/2016/7/layout/RepeatingBendingProcessNew"/>
    <dgm:cxn modelId="{2A347277-636B-4395-BA89-3827AFB450F9}" srcId="{779CF0FE-2AA7-4EB8-903B-EB41FBC9010E}" destId="{800DE5DB-725C-42A2-9659-1E667B70D0A8}" srcOrd="5" destOrd="0" parTransId="{C11B479E-9418-4CC6-8BB9-E9F5D4929AB7}" sibTransId="{52096290-471C-4B2F-B995-167692DF543D}"/>
    <dgm:cxn modelId="{5259EA88-3E26-4FF7-8692-A792686C1488}" type="presOf" srcId="{52096290-471C-4B2F-B995-167692DF543D}" destId="{ED9D79DD-9F5D-496B-8057-018E4BE31EBB}" srcOrd="1" destOrd="0" presId="urn:microsoft.com/office/officeart/2016/7/layout/RepeatingBendingProcessNew"/>
    <dgm:cxn modelId="{8AC79793-EC54-4868-9640-AAD6B25714B9}" type="presOf" srcId="{0FFF3CA4-F287-43F5-A7CE-41F194011D50}" destId="{98574325-D4D1-4764-8ADA-AFDC29E00889}" srcOrd="1" destOrd="0" presId="urn:microsoft.com/office/officeart/2016/7/layout/RepeatingBendingProcessNew"/>
    <dgm:cxn modelId="{A6542E94-48C8-4062-BF2C-5CC4E9886E96}" type="presOf" srcId="{52096290-471C-4B2F-B995-167692DF543D}" destId="{6BA1E91C-E2CA-4864-823B-F2299B7D28C0}" srcOrd="0" destOrd="0" presId="urn:microsoft.com/office/officeart/2016/7/layout/RepeatingBendingProcessNew"/>
    <dgm:cxn modelId="{79E75396-2514-4BE0-8816-967B9F5EAF43}" type="presOf" srcId="{3FD9B6D1-9F32-40F5-B528-35888683D780}" destId="{6FE4DE20-E9D2-41B0-BCD1-7AE78B9F8589}" srcOrd="1" destOrd="0" presId="urn:microsoft.com/office/officeart/2016/7/layout/RepeatingBendingProcessNew"/>
    <dgm:cxn modelId="{27B8EDA9-89F3-4D2A-BB6B-E4C988EEDC88}" type="presOf" srcId="{EAD055A0-0213-438B-A6FA-0E7C83B81023}" destId="{8D02BF5A-C4D1-41E6-82F8-DC753D884648}" srcOrd="0" destOrd="0" presId="urn:microsoft.com/office/officeart/2016/7/layout/RepeatingBendingProcessNew"/>
    <dgm:cxn modelId="{B5C926AA-232E-4E7A-BBE2-47DEC478E641}" type="presOf" srcId="{91D55009-F4A5-49F6-89E2-AB6A9D958ADC}" destId="{E8D3D8D3-19BC-4878-AA29-FB0F9EF5C1AA}" srcOrd="0" destOrd="0" presId="urn:microsoft.com/office/officeart/2016/7/layout/RepeatingBendingProcessNew"/>
    <dgm:cxn modelId="{B200EDAF-A671-4351-8A11-BBA07428B53C}" type="presOf" srcId="{115659A9-EDB9-4C4C-8AD8-FA54D50DB3C1}" destId="{69D85882-A2C7-4973-92B7-F584D7F25B41}" srcOrd="1" destOrd="0" presId="urn:microsoft.com/office/officeart/2016/7/layout/RepeatingBendingProcessNew"/>
    <dgm:cxn modelId="{AA1AEEB7-CA3D-4B18-86C1-7C43DE39F8D6}" srcId="{779CF0FE-2AA7-4EB8-903B-EB41FBC9010E}" destId="{EAD055A0-0213-438B-A6FA-0E7C83B81023}" srcOrd="3" destOrd="0" parTransId="{7610E2D3-ED7B-443E-9C42-F2C0BE9CE8FC}" sibTransId="{115659A9-EDB9-4C4C-8AD8-FA54D50DB3C1}"/>
    <dgm:cxn modelId="{D52C4ACA-217B-4DDC-BCA4-F2FD8B1095DA}" type="presOf" srcId="{0FFF3CA4-F287-43F5-A7CE-41F194011D50}" destId="{689F3132-062C-4410-B32E-2A0D0A0145B8}" srcOrd="0" destOrd="0" presId="urn:microsoft.com/office/officeart/2016/7/layout/RepeatingBendingProcessNew"/>
    <dgm:cxn modelId="{09C5FDD4-305D-4050-927F-FA6BC4F14DD3}" srcId="{779CF0FE-2AA7-4EB8-903B-EB41FBC9010E}" destId="{22B4DCFC-7A76-4BCD-A2CA-77E2BA18BC69}" srcOrd="4" destOrd="0" parTransId="{92FA3482-9005-40E9-A56F-016AA7034001}" sibTransId="{9AD5CA66-6AB2-4545-ACDC-D2C630F36CDC}"/>
    <dgm:cxn modelId="{CB5311D7-735D-4DB6-986B-E6A501B59CD5}" type="presOf" srcId="{5C219C4D-2C3D-413B-833B-013515BC4696}" destId="{0B91F97E-9F43-4D6D-82D0-D6A8A6B3C5F8}" srcOrd="1" destOrd="0" presId="urn:microsoft.com/office/officeart/2016/7/layout/RepeatingBendingProcessNew"/>
    <dgm:cxn modelId="{0AD482DC-3333-416C-9A2D-CFF1A8A29CFB}" type="presOf" srcId="{800DE5DB-725C-42A2-9659-1E667B70D0A8}" destId="{F4AB31C7-FDE2-429D-96AF-FD245209BA97}" srcOrd="0" destOrd="0" presId="urn:microsoft.com/office/officeart/2016/7/layout/RepeatingBendingProcessNew"/>
    <dgm:cxn modelId="{A0F170F6-34DF-4CD8-8F0B-7A067C91D984}" type="presOf" srcId="{9AD5CA66-6AB2-4545-ACDC-D2C630F36CDC}" destId="{0A8F4B74-F497-4AB6-BA86-44ECD0DA5CDB}" srcOrd="0" destOrd="0" presId="urn:microsoft.com/office/officeart/2016/7/layout/RepeatingBendingProcessNew"/>
    <dgm:cxn modelId="{C9D4EBFF-7A26-41CF-977C-12A68C9E7BA8}" srcId="{779CF0FE-2AA7-4EB8-903B-EB41FBC9010E}" destId="{8C4E9D35-F409-4B67-8B82-DB28A0073D6F}" srcOrd="1" destOrd="0" parTransId="{78DB7B8F-6AAD-425C-9766-D2F296A6D895}" sibTransId="{3FD9B6D1-9F32-40F5-B528-35888683D780}"/>
    <dgm:cxn modelId="{1663D68C-FBD1-4239-9842-85BC2882C656}" type="presParOf" srcId="{5A8008F9-162C-4836-8C19-625B1DEDF92F}" destId="{E8D3D8D3-19BC-4878-AA29-FB0F9EF5C1AA}" srcOrd="0" destOrd="0" presId="urn:microsoft.com/office/officeart/2016/7/layout/RepeatingBendingProcessNew"/>
    <dgm:cxn modelId="{DAF8413A-EECC-4845-AED2-9F4458BD542B}" type="presParOf" srcId="{5A8008F9-162C-4836-8C19-625B1DEDF92F}" destId="{689F3132-062C-4410-B32E-2A0D0A0145B8}" srcOrd="1" destOrd="0" presId="urn:microsoft.com/office/officeart/2016/7/layout/RepeatingBendingProcessNew"/>
    <dgm:cxn modelId="{BE11E454-3154-441B-8598-CE19F355015A}" type="presParOf" srcId="{689F3132-062C-4410-B32E-2A0D0A0145B8}" destId="{98574325-D4D1-4764-8ADA-AFDC29E00889}" srcOrd="0" destOrd="0" presId="urn:microsoft.com/office/officeart/2016/7/layout/RepeatingBendingProcessNew"/>
    <dgm:cxn modelId="{19DE8AFE-3A19-4D5E-A4B4-83AC7BA0D997}" type="presParOf" srcId="{5A8008F9-162C-4836-8C19-625B1DEDF92F}" destId="{47C0996D-360F-456F-9ACE-8083FE863049}" srcOrd="2" destOrd="0" presId="urn:microsoft.com/office/officeart/2016/7/layout/RepeatingBendingProcessNew"/>
    <dgm:cxn modelId="{1D4ACEAC-7071-45FF-BB7D-E24ED6A40115}" type="presParOf" srcId="{5A8008F9-162C-4836-8C19-625B1DEDF92F}" destId="{FE685756-77B3-40A8-8B74-DF69AC732ABB}" srcOrd="3" destOrd="0" presId="urn:microsoft.com/office/officeart/2016/7/layout/RepeatingBendingProcessNew"/>
    <dgm:cxn modelId="{1A653108-4EAD-4580-BF2B-3705032D0BEC}" type="presParOf" srcId="{FE685756-77B3-40A8-8B74-DF69AC732ABB}" destId="{6FE4DE20-E9D2-41B0-BCD1-7AE78B9F8589}" srcOrd="0" destOrd="0" presId="urn:microsoft.com/office/officeart/2016/7/layout/RepeatingBendingProcessNew"/>
    <dgm:cxn modelId="{211D05CE-7A58-4A78-9086-8E64FFEEBECA}" type="presParOf" srcId="{5A8008F9-162C-4836-8C19-625B1DEDF92F}" destId="{1A4BF93B-42DB-4EA4-AE2B-D7CCED1421CB}" srcOrd="4" destOrd="0" presId="urn:microsoft.com/office/officeart/2016/7/layout/RepeatingBendingProcessNew"/>
    <dgm:cxn modelId="{01CC4219-AD5C-4F0C-86CD-85A7C18A8F0C}" type="presParOf" srcId="{5A8008F9-162C-4836-8C19-625B1DEDF92F}" destId="{DC77B884-B399-451C-9FEC-1405EB37D34B}" srcOrd="5" destOrd="0" presId="urn:microsoft.com/office/officeart/2016/7/layout/RepeatingBendingProcessNew"/>
    <dgm:cxn modelId="{61346D6B-AD08-487C-A953-335B559DBD70}" type="presParOf" srcId="{DC77B884-B399-451C-9FEC-1405EB37D34B}" destId="{0B91F97E-9F43-4D6D-82D0-D6A8A6B3C5F8}" srcOrd="0" destOrd="0" presId="urn:microsoft.com/office/officeart/2016/7/layout/RepeatingBendingProcessNew"/>
    <dgm:cxn modelId="{580D178F-9B7F-443C-8687-14D12EED1A03}" type="presParOf" srcId="{5A8008F9-162C-4836-8C19-625B1DEDF92F}" destId="{8D02BF5A-C4D1-41E6-82F8-DC753D884648}" srcOrd="6" destOrd="0" presId="urn:microsoft.com/office/officeart/2016/7/layout/RepeatingBendingProcessNew"/>
    <dgm:cxn modelId="{0B715531-CD3B-437F-AB01-293CB6972B19}" type="presParOf" srcId="{5A8008F9-162C-4836-8C19-625B1DEDF92F}" destId="{690D8E86-106B-47FB-A91A-AFFF90B3E4FA}" srcOrd="7" destOrd="0" presId="urn:microsoft.com/office/officeart/2016/7/layout/RepeatingBendingProcessNew"/>
    <dgm:cxn modelId="{33F32468-57C6-4D56-8F40-7722E047FFE0}" type="presParOf" srcId="{690D8E86-106B-47FB-A91A-AFFF90B3E4FA}" destId="{69D85882-A2C7-4973-92B7-F584D7F25B41}" srcOrd="0" destOrd="0" presId="urn:microsoft.com/office/officeart/2016/7/layout/RepeatingBendingProcessNew"/>
    <dgm:cxn modelId="{24B8BBC8-D94D-4257-8D29-14F8376F9AF6}" type="presParOf" srcId="{5A8008F9-162C-4836-8C19-625B1DEDF92F}" destId="{95462280-3D06-4644-B0FE-D513334F6E28}" srcOrd="8" destOrd="0" presId="urn:microsoft.com/office/officeart/2016/7/layout/RepeatingBendingProcessNew"/>
    <dgm:cxn modelId="{615BFB36-4F99-420B-8587-202503E7992C}" type="presParOf" srcId="{5A8008F9-162C-4836-8C19-625B1DEDF92F}" destId="{0A8F4B74-F497-4AB6-BA86-44ECD0DA5CDB}" srcOrd="9" destOrd="0" presId="urn:microsoft.com/office/officeart/2016/7/layout/RepeatingBendingProcessNew"/>
    <dgm:cxn modelId="{2B50C1D4-ABB9-4A47-AD14-CB9AF6EB79E5}" type="presParOf" srcId="{0A8F4B74-F497-4AB6-BA86-44ECD0DA5CDB}" destId="{8A0D530C-98C7-45FB-A00C-D7FC717BC701}" srcOrd="0" destOrd="0" presId="urn:microsoft.com/office/officeart/2016/7/layout/RepeatingBendingProcessNew"/>
    <dgm:cxn modelId="{2F664488-3ACE-453B-8C6E-5EA6878B3BD2}" type="presParOf" srcId="{5A8008F9-162C-4836-8C19-625B1DEDF92F}" destId="{F4AB31C7-FDE2-429D-96AF-FD245209BA97}" srcOrd="10" destOrd="0" presId="urn:microsoft.com/office/officeart/2016/7/layout/RepeatingBendingProcessNew"/>
    <dgm:cxn modelId="{868951F9-EF16-4326-9CD2-DE6C04008416}" type="presParOf" srcId="{5A8008F9-162C-4836-8C19-625B1DEDF92F}" destId="{6BA1E91C-E2CA-4864-823B-F2299B7D28C0}" srcOrd="11" destOrd="0" presId="urn:microsoft.com/office/officeart/2016/7/layout/RepeatingBendingProcessNew"/>
    <dgm:cxn modelId="{B17F7143-1365-4363-B73A-3495073366F0}" type="presParOf" srcId="{6BA1E91C-E2CA-4864-823B-F2299B7D28C0}" destId="{ED9D79DD-9F5D-496B-8057-018E4BE31EBB}" srcOrd="0" destOrd="0" presId="urn:microsoft.com/office/officeart/2016/7/layout/RepeatingBendingProcessNew"/>
    <dgm:cxn modelId="{2B81F519-D7E4-4403-AB76-F6114614A599}" type="presParOf" srcId="{5A8008F9-162C-4836-8C19-625B1DEDF92F}" destId="{7554A94F-AAC5-4635-95D6-593F0A1345B2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479DE-81B3-4605-9048-448E2ABCD540}" type="doc">
      <dgm:prSet loTypeId="urn:microsoft.com/office/officeart/2005/8/layout/matrix3" loCatId="matrix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8AC46A-5143-4421-9CA5-77448AD16C47}">
      <dgm:prSet/>
      <dgm:spPr/>
      <dgm:t>
        <a:bodyPr/>
        <a:lstStyle/>
        <a:p>
          <a:r>
            <a:rPr lang="en-US" b="0"/>
            <a:t>Publicidade não é absoluta – publicidade ≠ publicização.</a:t>
          </a:r>
          <a:endParaRPr lang="en-US"/>
        </a:p>
      </dgm:t>
    </dgm:pt>
    <dgm:pt modelId="{0D4D5889-5C1B-4244-81F5-559A72A4115C}" type="parTrans" cxnId="{385A6EF7-7055-4962-8A18-82B8CF0DD804}">
      <dgm:prSet/>
      <dgm:spPr/>
      <dgm:t>
        <a:bodyPr/>
        <a:lstStyle/>
        <a:p>
          <a:endParaRPr lang="en-US"/>
        </a:p>
      </dgm:t>
    </dgm:pt>
    <dgm:pt modelId="{F1101E95-BF9F-4F87-BF1A-0B37756CF8B2}" type="sibTrans" cxnId="{385A6EF7-7055-4962-8A18-82B8CF0DD804}">
      <dgm:prSet/>
      <dgm:spPr/>
      <dgm:t>
        <a:bodyPr/>
        <a:lstStyle/>
        <a:p>
          <a:endParaRPr lang="en-US"/>
        </a:p>
      </dgm:t>
    </dgm:pt>
    <dgm:pt modelId="{356D2AA4-9CB8-4F04-B008-F2EA9314919C}">
      <dgm:prSet/>
      <dgm:spPr/>
      <dgm:t>
        <a:bodyPr/>
        <a:lstStyle/>
        <a:p>
          <a:r>
            <a:rPr lang="en-US" b="0"/>
            <a:t>Audiência pública já satisfaz a exigência de publicidade.</a:t>
          </a:r>
          <a:endParaRPr lang="en-US"/>
        </a:p>
      </dgm:t>
    </dgm:pt>
    <dgm:pt modelId="{A3951C96-2080-4D1A-8CAC-404C0A463EE5}" type="parTrans" cxnId="{EBDFB1FF-A355-466C-97E6-AFB52D7E02A7}">
      <dgm:prSet/>
      <dgm:spPr/>
      <dgm:t>
        <a:bodyPr/>
        <a:lstStyle/>
        <a:p>
          <a:endParaRPr lang="en-US"/>
        </a:p>
      </dgm:t>
    </dgm:pt>
    <dgm:pt modelId="{B7DC310B-5CC7-40BF-A01A-F529B7366126}" type="sibTrans" cxnId="{EBDFB1FF-A355-466C-97E6-AFB52D7E02A7}">
      <dgm:prSet/>
      <dgm:spPr/>
      <dgm:t>
        <a:bodyPr/>
        <a:lstStyle/>
        <a:p>
          <a:endParaRPr lang="en-US"/>
        </a:p>
      </dgm:t>
    </dgm:pt>
    <dgm:pt modelId="{B1E7BBB4-E3A4-4F09-AC3F-B43E5150917A}">
      <dgm:prSet/>
      <dgm:spPr/>
      <dgm:t>
        <a:bodyPr/>
        <a:lstStyle/>
        <a:p>
          <a:r>
            <a:rPr lang="en-US" b="0"/>
            <a:t>Gravação é documento processual, não conteúdo público.</a:t>
          </a:r>
          <a:endParaRPr lang="en-US"/>
        </a:p>
      </dgm:t>
    </dgm:pt>
    <dgm:pt modelId="{980BC485-6C80-4BF0-B2CF-287796747F09}" type="parTrans" cxnId="{F5C87E6B-2D26-4EDD-A039-BD01C7966BDE}">
      <dgm:prSet/>
      <dgm:spPr/>
      <dgm:t>
        <a:bodyPr/>
        <a:lstStyle/>
        <a:p>
          <a:endParaRPr lang="en-US"/>
        </a:p>
      </dgm:t>
    </dgm:pt>
    <dgm:pt modelId="{5E25172C-F02F-4AEC-996D-98C4E706D930}" type="sibTrans" cxnId="{F5C87E6B-2D26-4EDD-A039-BD01C7966BDE}">
      <dgm:prSet/>
      <dgm:spPr/>
      <dgm:t>
        <a:bodyPr/>
        <a:lstStyle/>
        <a:p>
          <a:endParaRPr lang="en-US"/>
        </a:p>
      </dgm:t>
    </dgm:pt>
    <dgm:pt modelId="{47DE3E03-FEBB-42CB-8A38-2A9DD0A9E19D}">
      <dgm:prSet/>
      <dgm:spPr/>
      <dgm:t>
        <a:bodyPr/>
        <a:lstStyle/>
        <a:p>
          <a:r>
            <a:rPr lang="en-US" b="0"/>
            <a:t>STF e STJ: intimidade pode justificar restrição da publicidade.</a:t>
          </a:r>
          <a:endParaRPr lang="en-US"/>
        </a:p>
      </dgm:t>
    </dgm:pt>
    <dgm:pt modelId="{FA9F4120-1DE5-4E4A-A4C6-F7B89FCD4E2E}" type="parTrans" cxnId="{5A1CF81D-7DAF-4673-B2EF-CC198E7EA85D}">
      <dgm:prSet/>
      <dgm:spPr/>
      <dgm:t>
        <a:bodyPr/>
        <a:lstStyle/>
        <a:p>
          <a:endParaRPr lang="en-US"/>
        </a:p>
      </dgm:t>
    </dgm:pt>
    <dgm:pt modelId="{0A25EA51-152D-4E3E-BB44-6F7EF13C3CD5}" type="sibTrans" cxnId="{5A1CF81D-7DAF-4673-B2EF-CC198E7EA85D}">
      <dgm:prSet/>
      <dgm:spPr/>
      <dgm:t>
        <a:bodyPr/>
        <a:lstStyle/>
        <a:p>
          <a:endParaRPr lang="en-US"/>
        </a:p>
      </dgm:t>
    </dgm:pt>
    <dgm:pt modelId="{A26B601F-8120-482D-B427-A2AE9D026222}" type="pres">
      <dgm:prSet presAssocID="{8A3479DE-81B3-4605-9048-448E2ABCD540}" presName="matrix" presStyleCnt="0">
        <dgm:presLayoutVars>
          <dgm:chMax val="1"/>
          <dgm:dir/>
          <dgm:resizeHandles val="exact"/>
        </dgm:presLayoutVars>
      </dgm:prSet>
      <dgm:spPr/>
    </dgm:pt>
    <dgm:pt modelId="{ED65A05B-DE57-4099-803B-B6D0AF809CD5}" type="pres">
      <dgm:prSet presAssocID="{8A3479DE-81B3-4605-9048-448E2ABCD540}" presName="diamond" presStyleLbl="bgShp" presStyleIdx="0" presStyleCnt="1"/>
      <dgm:spPr/>
    </dgm:pt>
    <dgm:pt modelId="{1A4A446F-9D1C-4439-9D16-715419D2377F}" type="pres">
      <dgm:prSet presAssocID="{8A3479DE-81B3-4605-9048-448E2ABCD54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7F99E9-5BCE-4EEA-A183-F9938DD811AB}" type="pres">
      <dgm:prSet presAssocID="{8A3479DE-81B3-4605-9048-448E2ABCD54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FC2F935-7B16-4B57-AD79-693E96B79B62}" type="pres">
      <dgm:prSet presAssocID="{8A3479DE-81B3-4605-9048-448E2ABCD54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08CFB1-6785-4455-BA66-8D04DB27E4C1}" type="pres">
      <dgm:prSet presAssocID="{8A3479DE-81B3-4605-9048-448E2ABCD54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A37D20F-BDE7-4008-8435-6AE24437A1AC}" type="presOf" srcId="{356D2AA4-9CB8-4F04-B008-F2EA9314919C}" destId="{8F7F99E9-5BCE-4EEA-A183-F9938DD811AB}" srcOrd="0" destOrd="0" presId="urn:microsoft.com/office/officeart/2005/8/layout/matrix3"/>
    <dgm:cxn modelId="{5A1CF81D-7DAF-4673-B2EF-CC198E7EA85D}" srcId="{8A3479DE-81B3-4605-9048-448E2ABCD540}" destId="{47DE3E03-FEBB-42CB-8A38-2A9DD0A9E19D}" srcOrd="3" destOrd="0" parTransId="{FA9F4120-1DE5-4E4A-A4C6-F7B89FCD4E2E}" sibTransId="{0A25EA51-152D-4E3E-BB44-6F7EF13C3CD5}"/>
    <dgm:cxn modelId="{9D6B5235-0C06-485C-ABDE-A96B94F86474}" type="presOf" srcId="{8A3479DE-81B3-4605-9048-448E2ABCD540}" destId="{A26B601F-8120-482D-B427-A2AE9D026222}" srcOrd="0" destOrd="0" presId="urn:microsoft.com/office/officeart/2005/8/layout/matrix3"/>
    <dgm:cxn modelId="{CDA98D65-EEB5-495F-8D43-42C380E5819D}" type="presOf" srcId="{47DE3E03-FEBB-42CB-8A38-2A9DD0A9E19D}" destId="{9508CFB1-6785-4455-BA66-8D04DB27E4C1}" srcOrd="0" destOrd="0" presId="urn:microsoft.com/office/officeart/2005/8/layout/matrix3"/>
    <dgm:cxn modelId="{67A67769-B8B8-428B-882B-52E20F6833CB}" type="presOf" srcId="{B1E7BBB4-E3A4-4F09-AC3F-B43E5150917A}" destId="{2FC2F935-7B16-4B57-AD79-693E96B79B62}" srcOrd="0" destOrd="0" presId="urn:microsoft.com/office/officeart/2005/8/layout/matrix3"/>
    <dgm:cxn modelId="{F5C87E6B-2D26-4EDD-A039-BD01C7966BDE}" srcId="{8A3479DE-81B3-4605-9048-448E2ABCD540}" destId="{B1E7BBB4-E3A4-4F09-AC3F-B43E5150917A}" srcOrd="2" destOrd="0" parTransId="{980BC485-6C80-4BF0-B2CF-287796747F09}" sibTransId="{5E25172C-F02F-4AEC-996D-98C4E706D930}"/>
    <dgm:cxn modelId="{43BC8E9A-6443-48A5-9134-B319C781153D}" type="presOf" srcId="{108AC46A-5143-4421-9CA5-77448AD16C47}" destId="{1A4A446F-9D1C-4439-9D16-715419D2377F}" srcOrd="0" destOrd="0" presId="urn:microsoft.com/office/officeart/2005/8/layout/matrix3"/>
    <dgm:cxn modelId="{385A6EF7-7055-4962-8A18-82B8CF0DD804}" srcId="{8A3479DE-81B3-4605-9048-448E2ABCD540}" destId="{108AC46A-5143-4421-9CA5-77448AD16C47}" srcOrd="0" destOrd="0" parTransId="{0D4D5889-5C1B-4244-81F5-559A72A4115C}" sibTransId="{F1101E95-BF9F-4F87-BF1A-0B37756CF8B2}"/>
    <dgm:cxn modelId="{EBDFB1FF-A355-466C-97E6-AFB52D7E02A7}" srcId="{8A3479DE-81B3-4605-9048-448E2ABCD540}" destId="{356D2AA4-9CB8-4F04-B008-F2EA9314919C}" srcOrd="1" destOrd="0" parTransId="{A3951C96-2080-4D1A-8CAC-404C0A463EE5}" sibTransId="{B7DC310B-5CC7-40BF-A01A-F529B7366126}"/>
    <dgm:cxn modelId="{BACE8192-FC05-4147-A1A0-B7F35834708B}" type="presParOf" srcId="{A26B601F-8120-482D-B427-A2AE9D026222}" destId="{ED65A05B-DE57-4099-803B-B6D0AF809CD5}" srcOrd="0" destOrd="0" presId="urn:microsoft.com/office/officeart/2005/8/layout/matrix3"/>
    <dgm:cxn modelId="{969DD77B-2F05-49B4-B9FA-BF5283479C6B}" type="presParOf" srcId="{A26B601F-8120-482D-B427-A2AE9D026222}" destId="{1A4A446F-9D1C-4439-9D16-715419D2377F}" srcOrd="1" destOrd="0" presId="urn:microsoft.com/office/officeart/2005/8/layout/matrix3"/>
    <dgm:cxn modelId="{131A8F5C-5687-4578-8756-78EA7B9F1213}" type="presParOf" srcId="{A26B601F-8120-482D-B427-A2AE9D026222}" destId="{8F7F99E9-5BCE-4EEA-A183-F9938DD811AB}" srcOrd="2" destOrd="0" presId="urn:microsoft.com/office/officeart/2005/8/layout/matrix3"/>
    <dgm:cxn modelId="{19449EF2-A39A-4FF3-BCB9-BA0B199FDB92}" type="presParOf" srcId="{A26B601F-8120-482D-B427-A2AE9D026222}" destId="{2FC2F935-7B16-4B57-AD79-693E96B79B62}" srcOrd="3" destOrd="0" presId="urn:microsoft.com/office/officeart/2005/8/layout/matrix3"/>
    <dgm:cxn modelId="{50CECA4A-A1CA-4351-B1C6-CD1E8E6ED0B2}" type="presParOf" srcId="{A26B601F-8120-482D-B427-A2AE9D026222}" destId="{9508CFB1-6785-4455-BA66-8D04DB27E4C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CF8798-D241-49F1-8C5B-AEA2FA29F19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7B3E5E-A4EC-4FA0-83B2-3E089D807149}">
      <dgm:prSet/>
      <dgm:spPr/>
      <dgm:t>
        <a:bodyPr/>
        <a:lstStyle/>
        <a:p>
          <a:r>
            <a:rPr lang="en-US" b="0"/>
            <a:t>Pedido de sigilo das gravações das audiências do Júri.</a:t>
          </a:r>
          <a:endParaRPr lang="en-US"/>
        </a:p>
      </dgm:t>
    </dgm:pt>
    <dgm:pt modelId="{03D15F29-E077-4F4D-A7D1-134DB2880454}" type="parTrans" cxnId="{06EE0FCA-7EA6-4C73-9C0B-D6FA0E334A31}">
      <dgm:prSet/>
      <dgm:spPr/>
      <dgm:t>
        <a:bodyPr/>
        <a:lstStyle/>
        <a:p>
          <a:endParaRPr lang="en-US"/>
        </a:p>
      </dgm:t>
    </dgm:pt>
    <dgm:pt modelId="{B0D4F817-16FE-4E7F-BF62-CB106316E732}" type="sibTrans" cxnId="{06EE0FCA-7EA6-4C73-9C0B-D6FA0E334A31}">
      <dgm:prSet/>
      <dgm:spPr/>
      <dgm:t>
        <a:bodyPr/>
        <a:lstStyle/>
        <a:p>
          <a:endParaRPr lang="en-US"/>
        </a:p>
      </dgm:t>
    </dgm:pt>
    <dgm:pt modelId="{00BF7EE4-EB5C-481C-B18D-B9C9E4F9489E}">
      <dgm:prSet/>
      <dgm:spPr/>
      <dgm:t>
        <a:bodyPr/>
        <a:lstStyle/>
        <a:p>
          <a:r>
            <a:rPr lang="en-US" b="0"/>
            <a:t>Pedido pode ser feito antes ou depois da sessão plenária.</a:t>
          </a:r>
          <a:endParaRPr lang="en-US"/>
        </a:p>
      </dgm:t>
    </dgm:pt>
    <dgm:pt modelId="{6D62F6E7-8254-43D7-AA5F-9D605F0F0AF2}" type="parTrans" cxnId="{18EB0EC2-E0E1-4C83-B5F8-8BA2CD46EABD}">
      <dgm:prSet/>
      <dgm:spPr/>
      <dgm:t>
        <a:bodyPr/>
        <a:lstStyle/>
        <a:p>
          <a:endParaRPr lang="en-US"/>
        </a:p>
      </dgm:t>
    </dgm:pt>
    <dgm:pt modelId="{237583F6-57E0-4448-B63C-9ACD07BF97FA}" type="sibTrans" cxnId="{18EB0EC2-E0E1-4C83-B5F8-8BA2CD46EABD}">
      <dgm:prSet/>
      <dgm:spPr/>
      <dgm:t>
        <a:bodyPr/>
        <a:lstStyle/>
        <a:p>
          <a:endParaRPr lang="en-US"/>
        </a:p>
      </dgm:t>
    </dgm:pt>
    <dgm:pt modelId="{D4594F4B-4856-41EA-96DA-9C0741156634}">
      <dgm:prSet/>
      <dgm:spPr/>
      <dgm:t>
        <a:bodyPr/>
        <a:lstStyle/>
        <a:p>
          <a:r>
            <a:rPr lang="en-US" b="0"/>
            <a:t>Atuação junto ao TJ para evitar transmissões ao vivo pela internet.</a:t>
          </a:r>
          <a:endParaRPr lang="en-US"/>
        </a:p>
      </dgm:t>
    </dgm:pt>
    <dgm:pt modelId="{86FB7AC5-0FA5-49F1-B86A-A43F7D67F08C}" type="parTrans" cxnId="{552FD072-EA38-4AF4-8377-9824DEE78303}">
      <dgm:prSet/>
      <dgm:spPr/>
      <dgm:t>
        <a:bodyPr/>
        <a:lstStyle/>
        <a:p>
          <a:endParaRPr lang="en-US"/>
        </a:p>
      </dgm:t>
    </dgm:pt>
    <dgm:pt modelId="{2DCABC2B-B568-41A4-A8E5-A87B7DD91C8F}" type="sibTrans" cxnId="{552FD072-EA38-4AF4-8377-9824DEE78303}">
      <dgm:prSet/>
      <dgm:spPr/>
      <dgm:t>
        <a:bodyPr/>
        <a:lstStyle/>
        <a:p>
          <a:endParaRPr lang="en-US"/>
        </a:p>
      </dgm:t>
    </dgm:pt>
    <dgm:pt modelId="{54D6516F-6004-4953-B196-B4B952C44E03}" type="pres">
      <dgm:prSet presAssocID="{A0CF8798-D241-49F1-8C5B-AEA2FA29F191}" presName="linear" presStyleCnt="0">
        <dgm:presLayoutVars>
          <dgm:animLvl val="lvl"/>
          <dgm:resizeHandles val="exact"/>
        </dgm:presLayoutVars>
      </dgm:prSet>
      <dgm:spPr/>
    </dgm:pt>
    <dgm:pt modelId="{C2ADEC49-8695-4862-9565-FF1E75E08E60}" type="pres">
      <dgm:prSet presAssocID="{C67B3E5E-A4EC-4FA0-83B2-3E089D8071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53545F-4ED9-4119-9282-FF4201A84003}" type="pres">
      <dgm:prSet presAssocID="{B0D4F817-16FE-4E7F-BF62-CB106316E732}" presName="spacer" presStyleCnt="0"/>
      <dgm:spPr/>
    </dgm:pt>
    <dgm:pt modelId="{B021806C-4F25-4B42-AEFD-D32AF765BB8C}" type="pres">
      <dgm:prSet presAssocID="{00BF7EE4-EB5C-481C-B18D-B9C9E4F948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6F8A4D-2691-46EB-8F07-040EDACE4CF8}" type="pres">
      <dgm:prSet presAssocID="{237583F6-57E0-4448-B63C-9ACD07BF97FA}" presName="spacer" presStyleCnt="0"/>
      <dgm:spPr/>
    </dgm:pt>
    <dgm:pt modelId="{81346A77-B876-43A3-8863-EF70C3ECA297}" type="pres">
      <dgm:prSet presAssocID="{D4594F4B-4856-41EA-96DA-9C07411566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D445E1B-033D-41EE-B9F7-8C4FDA1F258D}" type="presOf" srcId="{D4594F4B-4856-41EA-96DA-9C0741156634}" destId="{81346A77-B876-43A3-8863-EF70C3ECA297}" srcOrd="0" destOrd="0" presId="urn:microsoft.com/office/officeart/2005/8/layout/vList2"/>
    <dgm:cxn modelId="{59A48C32-D285-43DD-A800-462F17F17854}" type="presOf" srcId="{A0CF8798-D241-49F1-8C5B-AEA2FA29F191}" destId="{54D6516F-6004-4953-B196-B4B952C44E03}" srcOrd="0" destOrd="0" presId="urn:microsoft.com/office/officeart/2005/8/layout/vList2"/>
    <dgm:cxn modelId="{8DD74845-74BB-4232-8EFA-2E9FCD1AB41A}" type="presOf" srcId="{C67B3E5E-A4EC-4FA0-83B2-3E089D807149}" destId="{C2ADEC49-8695-4862-9565-FF1E75E08E60}" srcOrd="0" destOrd="0" presId="urn:microsoft.com/office/officeart/2005/8/layout/vList2"/>
    <dgm:cxn modelId="{552FD072-EA38-4AF4-8377-9824DEE78303}" srcId="{A0CF8798-D241-49F1-8C5B-AEA2FA29F191}" destId="{D4594F4B-4856-41EA-96DA-9C0741156634}" srcOrd="2" destOrd="0" parTransId="{86FB7AC5-0FA5-49F1-B86A-A43F7D67F08C}" sibTransId="{2DCABC2B-B568-41A4-A8E5-A87B7DD91C8F}"/>
    <dgm:cxn modelId="{AE14DA7D-8D14-4226-8D5F-952A8070FC08}" type="presOf" srcId="{00BF7EE4-EB5C-481C-B18D-B9C9E4F9489E}" destId="{B021806C-4F25-4B42-AEFD-D32AF765BB8C}" srcOrd="0" destOrd="0" presId="urn:microsoft.com/office/officeart/2005/8/layout/vList2"/>
    <dgm:cxn modelId="{18EB0EC2-E0E1-4C83-B5F8-8BA2CD46EABD}" srcId="{A0CF8798-D241-49F1-8C5B-AEA2FA29F191}" destId="{00BF7EE4-EB5C-481C-B18D-B9C9E4F9489E}" srcOrd="1" destOrd="0" parTransId="{6D62F6E7-8254-43D7-AA5F-9D605F0F0AF2}" sibTransId="{237583F6-57E0-4448-B63C-9ACD07BF97FA}"/>
    <dgm:cxn modelId="{06EE0FCA-7EA6-4C73-9C0B-D6FA0E334A31}" srcId="{A0CF8798-D241-49F1-8C5B-AEA2FA29F191}" destId="{C67B3E5E-A4EC-4FA0-83B2-3E089D807149}" srcOrd="0" destOrd="0" parTransId="{03D15F29-E077-4F4D-A7D1-134DB2880454}" sibTransId="{B0D4F817-16FE-4E7F-BF62-CB106316E732}"/>
    <dgm:cxn modelId="{146800AA-C649-454C-935A-8473BB42310D}" type="presParOf" srcId="{54D6516F-6004-4953-B196-B4B952C44E03}" destId="{C2ADEC49-8695-4862-9565-FF1E75E08E60}" srcOrd="0" destOrd="0" presId="urn:microsoft.com/office/officeart/2005/8/layout/vList2"/>
    <dgm:cxn modelId="{D06037B7-8995-475B-B158-5EE4E75E0831}" type="presParOf" srcId="{54D6516F-6004-4953-B196-B4B952C44E03}" destId="{3B53545F-4ED9-4119-9282-FF4201A84003}" srcOrd="1" destOrd="0" presId="urn:microsoft.com/office/officeart/2005/8/layout/vList2"/>
    <dgm:cxn modelId="{DE77EE04-8373-4C0D-9AA5-0190D9A55FC3}" type="presParOf" srcId="{54D6516F-6004-4953-B196-B4B952C44E03}" destId="{B021806C-4F25-4B42-AEFD-D32AF765BB8C}" srcOrd="2" destOrd="0" presId="urn:microsoft.com/office/officeart/2005/8/layout/vList2"/>
    <dgm:cxn modelId="{ECFF531A-6FC8-429C-8206-67CC571E6B5A}" type="presParOf" srcId="{54D6516F-6004-4953-B196-B4B952C44E03}" destId="{836F8A4D-2691-46EB-8F07-040EDACE4CF8}" srcOrd="3" destOrd="0" presId="urn:microsoft.com/office/officeart/2005/8/layout/vList2"/>
    <dgm:cxn modelId="{25F7C7E9-55DD-426A-9E90-DD90E1E009E3}" type="presParOf" srcId="{54D6516F-6004-4953-B196-B4B952C44E03}" destId="{81346A77-B876-43A3-8863-EF70C3ECA2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AFAB9A-5BB8-429C-A041-1C510613119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70375D-05E1-45B7-A922-6C00BD6C678D}">
      <dgm:prSet/>
      <dgm:spPr/>
      <dgm:t>
        <a:bodyPr/>
        <a:lstStyle/>
        <a:p>
          <a:r>
            <a:rPr lang="en-US" b="0"/>
            <a:t>Divulgação de vídeos do Júri na internet: prática ilegal e lesiva.</a:t>
          </a:r>
          <a:endParaRPr lang="en-US"/>
        </a:p>
      </dgm:t>
    </dgm:pt>
    <dgm:pt modelId="{3F4FED91-B690-4B23-83B7-B06CEE0E5F72}" type="parTrans" cxnId="{6D9B7160-94AB-4A52-9FA4-BB134E274E6D}">
      <dgm:prSet/>
      <dgm:spPr/>
      <dgm:t>
        <a:bodyPr/>
        <a:lstStyle/>
        <a:p>
          <a:endParaRPr lang="en-US"/>
        </a:p>
      </dgm:t>
    </dgm:pt>
    <dgm:pt modelId="{EF8F77EB-3A78-4941-B7A9-6C9EDE15B1DB}" type="sibTrans" cxnId="{6D9B7160-94AB-4A52-9FA4-BB134E274E6D}">
      <dgm:prSet/>
      <dgm:spPr/>
      <dgm:t>
        <a:bodyPr/>
        <a:lstStyle/>
        <a:p>
          <a:endParaRPr lang="en-US"/>
        </a:p>
      </dgm:t>
    </dgm:pt>
    <dgm:pt modelId="{C7904AE0-0502-40CD-A566-1485B1001F0A}">
      <dgm:prSet/>
      <dgm:spPr/>
      <dgm:t>
        <a:bodyPr/>
        <a:lstStyle/>
        <a:p>
          <a:r>
            <a:rPr lang="en-US" b="0"/>
            <a:t>MP deve atuar ativamente para proteger vítimas e testemunhas.</a:t>
          </a:r>
          <a:endParaRPr lang="en-US"/>
        </a:p>
      </dgm:t>
    </dgm:pt>
    <dgm:pt modelId="{4035F0C2-9897-4076-B508-37A682A24AA2}" type="parTrans" cxnId="{5A63B1B7-DA7A-4B96-A994-0A4787F6B899}">
      <dgm:prSet/>
      <dgm:spPr/>
      <dgm:t>
        <a:bodyPr/>
        <a:lstStyle/>
        <a:p>
          <a:endParaRPr lang="en-US"/>
        </a:p>
      </dgm:t>
    </dgm:pt>
    <dgm:pt modelId="{183C79F1-299F-4DC6-A00E-10D222752C34}" type="sibTrans" cxnId="{5A63B1B7-DA7A-4B96-A994-0A4787F6B899}">
      <dgm:prSet/>
      <dgm:spPr/>
      <dgm:t>
        <a:bodyPr/>
        <a:lstStyle/>
        <a:p>
          <a:endParaRPr lang="en-US"/>
        </a:p>
      </dgm:t>
    </dgm:pt>
    <dgm:pt modelId="{5A489D61-D234-4DC4-9674-CAE68E98CAD6}">
      <dgm:prSet/>
      <dgm:spPr/>
      <dgm:t>
        <a:bodyPr/>
        <a:lstStyle/>
        <a:p>
          <a:r>
            <a:rPr lang="en-US" b="0"/>
            <a:t>Sigilo das gravações: medida técnica, ética e humanizadora.</a:t>
          </a:r>
          <a:endParaRPr lang="en-US"/>
        </a:p>
      </dgm:t>
    </dgm:pt>
    <dgm:pt modelId="{FC1B94EF-1537-4581-9361-2B1DAFD92578}" type="parTrans" cxnId="{D18FF49C-4C7C-47DA-BDD6-4B6C15F8B05F}">
      <dgm:prSet/>
      <dgm:spPr/>
      <dgm:t>
        <a:bodyPr/>
        <a:lstStyle/>
        <a:p>
          <a:endParaRPr lang="en-US"/>
        </a:p>
      </dgm:t>
    </dgm:pt>
    <dgm:pt modelId="{3148BF63-AF23-49E3-93ED-F69102DE2C32}" type="sibTrans" cxnId="{D18FF49C-4C7C-47DA-BDD6-4B6C15F8B05F}">
      <dgm:prSet/>
      <dgm:spPr/>
      <dgm:t>
        <a:bodyPr/>
        <a:lstStyle/>
        <a:p>
          <a:endParaRPr lang="en-US"/>
        </a:p>
      </dgm:t>
    </dgm:pt>
    <dgm:pt modelId="{FE19E43D-ECB9-4B7A-A2EB-8322C6AF5B3A}">
      <dgm:prSet/>
      <dgm:spPr/>
      <dgm:t>
        <a:bodyPr/>
        <a:lstStyle/>
        <a:p>
          <a:r>
            <a:rPr lang="en-US" b="0"/>
            <a:t>Compromisso institucional: garantir um sistema de justiça não revitimizante.</a:t>
          </a:r>
          <a:endParaRPr lang="en-US"/>
        </a:p>
      </dgm:t>
    </dgm:pt>
    <dgm:pt modelId="{60D90915-1203-4798-A649-1EE4C2E47557}" type="parTrans" cxnId="{5B263E69-4AD4-45E1-B8AA-D1EC3B94F236}">
      <dgm:prSet/>
      <dgm:spPr/>
      <dgm:t>
        <a:bodyPr/>
        <a:lstStyle/>
        <a:p>
          <a:endParaRPr lang="en-US"/>
        </a:p>
      </dgm:t>
    </dgm:pt>
    <dgm:pt modelId="{7F3AB12B-2872-4B45-9F21-654FC9D68D0D}" type="sibTrans" cxnId="{5B263E69-4AD4-45E1-B8AA-D1EC3B94F236}">
      <dgm:prSet/>
      <dgm:spPr/>
      <dgm:t>
        <a:bodyPr/>
        <a:lstStyle/>
        <a:p>
          <a:endParaRPr lang="en-US"/>
        </a:p>
      </dgm:t>
    </dgm:pt>
    <dgm:pt modelId="{580EFC26-3167-4FB4-A6EB-BE134834D365}" type="pres">
      <dgm:prSet presAssocID="{F0AFAB9A-5BB8-429C-A041-1C5106131198}" presName="linear" presStyleCnt="0">
        <dgm:presLayoutVars>
          <dgm:animLvl val="lvl"/>
          <dgm:resizeHandles val="exact"/>
        </dgm:presLayoutVars>
      </dgm:prSet>
      <dgm:spPr/>
    </dgm:pt>
    <dgm:pt modelId="{8B4AC5F8-7117-474C-86B9-0737089514FF}" type="pres">
      <dgm:prSet presAssocID="{C970375D-05E1-45B7-A922-6C00BD6C678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43141C-BA7E-43B2-978A-D30EB87D745E}" type="pres">
      <dgm:prSet presAssocID="{EF8F77EB-3A78-4941-B7A9-6C9EDE15B1DB}" presName="spacer" presStyleCnt="0"/>
      <dgm:spPr/>
    </dgm:pt>
    <dgm:pt modelId="{70B87FD4-8FDE-4E75-AB31-E146EC97D3F2}" type="pres">
      <dgm:prSet presAssocID="{C7904AE0-0502-40CD-A566-1485B1001F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EC18319-E928-4BF9-B7B6-A3B0250ECBCF}" type="pres">
      <dgm:prSet presAssocID="{183C79F1-299F-4DC6-A00E-10D222752C34}" presName="spacer" presStyleCnt="0"/>
      <dgm:spPr/>
    </dgm:pt>
    <dgm:pt modelId="{54F19944-395B-4976-B084-3C0B28E201F8}" type="pres">
      <dgm:prSet presAssocID="{5A489D61-D234-4DC4-9674-CAE68E98CAD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DD626C-8331-484E-9F06-5D1015835FBD}" type="pres">
      <dgm:prSet presAssocID="{3148BF63-AF23-49E3-93ED-F69102DE2C32}" presName="spacer" presStyleCnt="0"/>
      <dgm:spPr/>
    </dgm:pt>
    <dgm:pt modelId="{DACB4640-852E-4832-B5EB-9BFB1252DA2A}" type="pres">
      <dgm:prSet presAssocID="{FE19E43D-ECB9-4B7A-A2EB-8322C6AF5B3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DD75708-70AB-4CF2-945A-787CB5920EC3}" type="presOf" srcId="{F0AFAB9A-5BB8-429C-A041-1C5106131198}" destId="{580EFC26-3167-4FB4-A6EB-BE134834D365}" srcOrd="0" destOrd="0" presId="urn:microsoft.com/office/officeart/2005/8/layout/vList2"/>
    <dgm:cxn modelId="{3F343120-129B-4A12-9591-6BEDBDA50CF9}" type="presOf" srcId="{FE19E43D-ECB9-4B7A-A2EB-8322C6AF5B3A}" destId="{DACB4640-852E-4832-B5EB-9BFB1252DA2A}" srcOrd="0" destOrd="0" presId="urn:microsoft.com/office/officeart/2005/8/layout/vList2"/>
    <dgm:cxn modelId="{6D9B7160-94AB-4A52-9FA4-BB134E274E6D}" srcId="{F0AFAB9A-5BB8-429C-A041-1C5106131198}" destId="{C970375D-05E1-45B7-A922-6C00BD6C678D}" srcOrd="0" destOrd="0" parTransId="{3F4FED91-B690-4B23-83B7-B06CEE0E5F72}" sibTransId="{EF8F77EB-3A78-4941-B7A9-6C9EDE15B1DB}"/>
    <dgm:cxn modelId="{5B263E69-4AD4-45E1-B8AA-D1EC3B94F236}" srcId="{F0AFAB9A-5BB8-429C-A041-1C5106131198}" destId="{FE19E43D-ECB9-4B7A-A2EB-8322C6AF5B3A}" srcOrd="3" destOrd="0" parTransId="{60D90915-1203-4798-A649-1EE4C2E47557}" sibTransId="{7F3AB12B-2872-4B45-9F21-654FC9D68D0D}"/>
    <dgm:cxn modelId="{2AF1447B-ADC3-411F-97FD-0F061881EF46}" type="presOf" srcId="{5A489D61-D234-4DC4-9674-CAE68E98CAD6}" destId="{54F19944-395B-4976-B084-3C0B28E201F8}" srcOrd="0" destOrd="0" presId="urn:microsoft.com/office/officeart/2005/8/layout/vList2"/>
    <dgm:cxn modelId="{9DB2E186-C834-4331-A8F7-B83170043986}" type="presOf" srcId="{C970375D-05E1-45B7-A922-6C00BD6C678D}" destId="{8B4AC5F8-7117-474C-86B9-0737089514FF}" srcOrd="0" destOrd="0" presId="urn:microsoft.com/office/officeart/2005/8/layout/vList2"/>
    <dgm:cxn modelId="{D18FF49C-4C7C-47DA-BDD6-4B6C15F8B05F}" srcId="{F0AFAB9A-5BB8-429C-A041-1C5106131198}" destId="{5A489D61-D234-4DC4-9674-CAE68E98CAD6}" srcOrd="2" destOrd="0" parTransId="{FC1B94EF-1537-4581-9361-2B1DAFD92578}" sibTransId="{3148BF63-AF23-49E3-93ED-F69102DE2C32}"/>
    <dgm:cxn modelId="{F5D8AEA1-D8A7-4121-B284-1D52998773E9}" type="presOf" srcId="{C7904AE0-0502-40CD-A566-1485B1001F0A}" destId="{70B87FD4-8FDE-4E75-AB31-E146EC97D3F2}" srcOrd="0" destOrd="0" presId="urn:microsoft.com/office/officeart/2005/8/layout/vList2"/>
    <dgm:cxn modelId="{5A63B1B7-DA7A-4B96-A994-0A4787F6B899}" srcId="{F0AFAB9A-5BB8-429C-A041-1C5106131198}" destId="{C7904AE0-0502-40CD-A566-1485B1001F0A}" srcOrd="1" destOrd="0" parTransId="{4035F0C2-9897-4076-B508-37A682A24AA2}" sibTransId="{183C79F1-299F-4DC6-A00E-10D222752C34}"/>
    <dgm:cxn modelId="{41D2D8E1-BA7F-434F-95A0-B0CD182C74CF}" type="presParOf" srcId="{580EFC26-3167-4FB4-A6EB-BE134834D365}" destId="{8B4AC5F8-7117-474C-86B9-0737089514FF}" srcOrd="0" destOrd="0" presId="urn:microsoft.com/office/officeart/2005/8/layout/vList2"/>
    <dgm:cxn modelId="{44320E77-54AD-4E62-8422-879C8AB70071}" type="presParOf" srcId="{580EFC26-3167-4FB4-A6EB-BE134834D365}" destId="{2A43141C-BA7E-43B2-978A-D30EB87D745E}" srcOrd="1" destOrd="0" presId="urn:microsoft.com/office/officeart/2005/8/layout/vList2"/>
    <dgm:cxn modelId="{EA9A5A0E-47CC-4E1B-98F6-18F3AC1387BF}" type="presParOf" srcId="{580EFC26-3167-4FB4-A6EB-BE134834D365}" destId="{70B87FD4-8FDE-4E75-AB31-E146EC97D3F2}" srcOrd="2" destOrd="0" presId="urn:microsoft.com/office/officeart/2005/8/layout/vList2"/>
    <dgm:cxn modelId="{1FA1E345-48E4-4AFC-AA2C-3E99F2CCEA2E}" type="presParOf" srcId="{580EFC26-3167-4FB4-A6EB-BE134834D365}" destId="{BEC18319-E928-4BF9-B7B6-A3B0250ECBCF}" srcOrd="3" destOrd="0" presId="urn:microsoft.com/office/officeart/2005/8/layout/vList2"/>
    <dgm:cxn modelId="{777B8617-76D5-4C0D-BDDD-49973B13E734}" type="presParOf" srcId="{580EFC26-3167-4FB4-A6EB-BE134834D365}" destId="{54F19944-395B-4976-B084-3C0B28E201F8}" srcOrd="4" destOrd="0" presId="urn:microsoft.com/office/officeart/2005/8/layout/vList2"/>
    <dgm:cxn modelId="{A37995E0-415F-4C3F-9341-8B42A56ADBF1}" type="presParOf" srcId="{580EFC26-3167-4FB4-A6EB-BE134834D365}" destId="{32DD626C-8331-484E-9F06-5D1015835FBD}" srcOrd="5" destOrd="0" presId="urn:microsoft.com/office/officeart/2005/8/layout/vList2"/>
    <dgm:cxn modelId="{A068F8BF-BEE0-428F-987F-70C61A4FC2F5}" type="presParOf" srcId="{580EFC26-3167-4FB4-A6EB-BE134834D365}" destId="{DACB4640-852E-4832-B5EB-9BFB1252DA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3132-062C-4410-B32E-2A0D0A0145B8}">
      <dsp:nvSpPr>
        <dsp:cNvPr id="0" name=""/>
        <dsp:cNvSpPr/>
      </dsp:nvSpPr>
      <dsp:spPr>
        <a:xfrm>
          <a:off x="2537366" y="533412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2213" y="576920"/>
        <a:ext cx="22120" cy="4424"/>
      </dsp:txXfrm>
    </dsp:sp>
    <dsp:sp modelId="{E8D3D8D3-19BC-4878-AA29-FB0F9EF5C1AA}">
      <dsp:nvSpPr>
        <dsp:cNvPr id="0" name=""/>
        <dsp:cNvSpPr/>
      </dsp:nvSpPr>
      <dsp:spPr>
        <a:xfrm>
          <a:off x="615628" y="2070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Exposição indevida de imagem, voz e dados sensíveis.</a:t>
          </a:r>
          <a:endParaRPr lang="en-US" sz="1400" kern="1200"/>
        </a:p>
      </dsp:txBody>
      <dsp:txXfrm>
        <a:off x="615628" y="2070"/>
        <a:ext cx="1923538" cy="1154123"/>
      </dsp:txXfrm>
    </dsp:sp>
    <dsp:sp modelId="{FE685756-77B3-40A8-8B74-DF69AC732ABB}">
      <dsp:nvSpPr>
        <dsp:cNvPr id="0" name=""/>
        <dsp:cNvSpPr/>
      </dsp:nvSpPr>
      <dsp:spPr>
        <a:xfrm>
          <a:off x="4903319" y="533412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635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8165" y="576920"/>
        <a:ext cx="22120" cy="4424"/>
      </dsp:txXfrm>
    </dsp:sp>
    <dsp:sp modelId="{47C0996D-360F-456F-9ACE-8083FE863049}">
      <dsp:nvSpPr>
        <dsp:cNvPr id="0" name=""/>
        <dsp:cNvSpPr/>
      </dsp:nvSpPr>
      <dsp:spPr>
        <a:xfrm>
          <a:off x="2981580" y="2070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Revitimização: sofrimento renovado.</a:t>
          </a:r>
          <a:endParaRPr lang="en-US" sz="1400" kern="1200"/>
        </a:p>
      </dsp:txBody>
      <dsp:txXfrm>
        <a:off x="2981580" y="2070"/>
        <a:ext cx="1923538" cy="1154123"/>
      </dsp:txXfrm>
    </dsp:sp>
    <dsp:sp modelId="{DC77B884-B399-451C-9FEC-1405EB37D34B}">
      <dsp:nvSpPr>
        <dsp:cNvPr id="0" name=""/>
        <dsp:cNvSpPr/>
      </dsp:nvSpPr>
      <dsp:spPr>
        <a:xfrm>
          <a:off x="1577397" y="1154393"/>
          <a:ext cx="4731904" cy="411813"/>
        </a:xfrm>
        <a:custGeom>
          <a:avLst/>
          <a:gdLst/>
          <a:ahLst/>
          <a:cxnLst/>
          <a:rect l="0" t="0" r="0" b="0"/>
          <a:pathLst>
            <a:path>
              <a:moveTo>
                <a:pt x="4731904" y="0"/>
              </a:moveTo>
              <a:lnTo>
                <a:pt x="4731904" y="223006"/>
              </a:lnTo>
              <a:lnTo>
                <a:pt x="0" y="223006"/>
              </a:lnTo>
              <a:lnTo>
                <a:pt x="0" y="411813"/>
              </a:lnTo>
            </a:path>
          </a:pathLst>
        </a:custGeom>
        <a:noFill/>
        <a:ln w="635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4536" y="1358088"/>
        <a:ext cx="237627" cy="4424"/>
      </dsp:txXfrm>
    </dsp:sp>
    <dsp:sp modelId="{1A4BF93B-42DB-4EA4-AE2B-D7CCED1421CB}">
      <dsp:nvSpPr>
        <dsp:cNvPr id="0" name=""/>
        <dsp:cNvSpPr/>
      </dsp:nvSpPr>
      <dsp:spPr>
        <a:xfrm>
          <a:off x="5347533" y="2070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Vitimização secundária/terciária: estigmatização, comentários maldosos.</a:t>
          </a:r>
          <a:endParaRPr lang="en-US" sz="1400" kern="1200"/>
        </a:p>
      </dsp:txBody>
      <dsp:txXfrm>
        <a:off x="5347533" y="2070"/>
        <a:ext cx="1923538" cy="1154123"/>
      </dsp:txXfrm>
    </dsp:sp>
    <dsp:sp modelId="{690D8E86-106B-47FB-A91A-AFFF90B3E4FA}">
      <dsp:nvSpPr>
        <dsp:cNvPr id="0" name=""/>
        <dsp:cNvSpPr/>
      </dsp:nvSpPr>
      <dsp:spPr>
        <a:xfrm>
          <a:off x="2537366" y="2129949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635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32213" y="2173456"/>
        <a:ext cx="22120" cy="4424"/>
      </dsp:txXfrm>
    </dsp:sp>
    <dsp:sp modelId="{8D02BF5A-C4D1-41E6-82F8-DC753D884648}">
      <dsp:nvSpPr>
        <dsp:cNvPr id="0" name=""/>
        <dsp:cNvSpPr/>
      </dsp:nvSpPr>
      <dsp:spPr>
        <a:xfrm>
          <a:off x="615628" y="1598607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Risco à segurança, sobretudo em casos de crime organizado.</a:t>
          </a:r>
          <a:endParaRPr lang="en-US" sz="1400" kern="1200"/>
        </a:p>
      </dsp:txBody>
      <dsp:txXfrm>
        <a:off x="615628" y="1598607"/>
        <a:ext cx="1923538" cy="1154123"/>
      </dsp:txXfrm>
    </dsp:sp>
    <dsp:sp modelId="{0A8F4B74-F497-4AB6-BA86-44ECD0DA5CDB}">
      <dsp:nvSpPr>
        <dsp:cNvPr id="0" name=""/>
        <dsp:cNvSpPr/>
      </dsp:nvSpPr>
      <dsp:spPr>
        <a:xfrm>
          <a:off x="4903319" y="2129949"/>
          <a:ext cx="411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813" y="45720"/>
              </a:lnTo>
            </a:path>
          </a:pathLst>
        </a:custGeom>
        <a:noFill/>
        <a:ln w="635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98165" y="2173456"/>
        <a:ext cx="22120" cy="4424"/>
      </dsp:txXfrm>
    </dsp:sp>
    <dsp:sp modelId="{95462280-3D06-4644-B0FE-D513334F6E28}">
      <dsp:nvSpPr>
        <dsp:cNvPr id="0" name=""/>
        <dsp:cNvSpPr/>
      </dsp:nvSpPr>
      <dsp:spPr>
        <a:xfrm>
          <a:off x="2981580" y="1598607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Desestímulo à colaboração futura com a Justiça.</a:t>
          </a:r>
          <a:endParaRPr lang="en-US" sz="1400" kern="1200"/>
        </a:p>
      </dsp:txBody>
      <dsp:txXfrm>
        <a:off x="2981580" y="1598607"/>
        <a:ext cx="1923538" cy="1154123"/>
      </dsp:txXfrm>
    </dsp:sp>
    <dsp:sp modelId="{6BA1E91C-E2CA-4864-823B-F2299B7D28C0}">
      <dsp:nvSpPr>
        <dsp:cNvPr id="0" name=""/>
        <dsp:cNvSpPr/>
      </dsp:nvSpPr>
      <dsp:spPr>
        <a:xfrm>
          <a:off x="1577397" y="2750930"/>
          <a:ext cx="4731904" cy="411813"/>
        </a:xfrm>
        <a:custGeom>
          <a:avLst/>
          <a:gdLst/>
          <a:ahLst/>
          <a:cxnLst/>
          <a:rect l="0" t="0" r="0" b="0"/>
          <a:pathLst>
            <a:path>
              <a:moveTo>
                <a:pt x="4731904" y="0"/>
              </a:moveTo>
              <a:lnTo>
                <a:pt x="4731904" y="223006"/>
              </a:lnTo>
              <a:lnTo>
                <a:pt x="0" y="223006"/>
              </a:lnTo>
              <a:lnTo>
                <a:pt x="0" y="411813"/>
              </a:lnTo>
            </a:path>
          </a:pathLst>
        </a:custGeom>
        <a:noFill/>
        <a:ln w="63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4536" y="2954625"/>
        <a:ext cx="237627" cy="4424"/>
      </dsp:txXfrm>
    </dsp:sp>
    <dsp:sp modelId="{F4AB31C7-FDE2-429D-96AF-FD245209BA97}">
      <dsp:nvSpPr>
        <dsp:cNvPr id="0" name=""/>
        <dsp:cNvSpPr/>
      </dsp:nvSpPr>
      <dsp:spPr>
        <a:xfrm>
          <a:off x="5347533" y="1598607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Manipulação digital (deepfakes, cortes maliciosos).</a:t>
          </a:r>
          <a:endParaRPr lang="en-US" sz="1400" kern="1200"/>
        </a:p>
      </dsp:txBody>
      <dsp:txXfrm>
        <a:off x="5347533" y="1598607"/>
        <a:ext cx="1923538" cy="1154123"/>
      </dsp:txXfrm>
    </dsp:sp>
    <dsp:sp modelId="{7554A94F-AAC5-4635-95D6-593F0A1345B2}">
      <dsp:nvSpPr>
        <dsp:cNvPr id="0" name=""/>
        <dsp:cNvSpPr/>
      </dsp:nvSpPr>
      <dsp:spPr>
        <a:xfrm>
          <a:off x="615628" y="3195144"/>
          <a:ext cx="1923538" cy="115412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55" tIns="98937" rIns="94255" bIns="9893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Monetização do sofrimento alheio.</a:t>
          </a:r>
          <a:endParaRPr lang="en-US" sz="1400" kern="1200"/>
        </a:p>
      </dsp:txBody>
      <dsp:txXfrm>
        <a:off x="615628" y="3195144"/>
        <a:ext cx="1923538" cy="1154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5A05B-DE57-4099-803B-B6D0AF809CD5}">
      <dsp:nvSpPr>
        <dsp:cNvPr id="0" name=""/>
        <dsp:cNvSpPr/>
      </dsp:nvSpPr>
      <dsp:spPr>
        <a:xfrm>
          <a:off x="366296" y="0"/>
          <a:ext cx="4303465" cy="430346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A446F-9D1C-4439-9D16-715419D2377F}">
      <dsp:nvSpPr>
        <dsp:cNvPr id="0" name=""/>
        <dsp:cNvSpPr/>
      </dsp:nvSpPr>
      <dsp:spPr>
        <a:xfrm>
          <a:off x="775125" y="408829"/>
          <a:ext cx="1678351" cy="16783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Publicidade não é absoluta – publicidade ≠ publicização.</a:t>
          </a:r>
          <a:endParaRPr lang="en-US" sz="1700" kern="1200"/>
        </a:p>
      </dsp:txBody>
      <dsp:txXfrm>
        <a:off x="857055" y="490759"/>
        <a:ext cx="1514491" cy="1514491"/>
      </dsp:txXfrm>
    </dsp:sp>
    <dsp:sp modelId="{8F7F99E9-5BCE-4EEA-A183-F9938DD811AB}">
      <dsp:nvSpPr>
        <dsp:cNvPr id="0" name=""/>
        <dsp:cNvSpPr/>
      </dsp:nvSpPr>
      <dsp:spPr>
        <a:xfrm>
          <a:off x="2582580" y="408829"/>
          <a:ext cx="1678351" cy="1678351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Audiência pública já satisfaz a exigência de publicidade.</a:t>
          </a:r>
          <a:endParaRPr lang="en-US" sz="1700" kern="1200"/>
        </a:p>
      </dsp:txBody>
      <dsp:txXfrm>
        <a:off x="2664510" y="490759"/>
        <a:ext cx="1514491" cy="1514491"/>
      </dsp:txXfrm>
    </dsp:sp>
    <dsp:sp modelId="{2FC2F935-7B16-4B57-AD79-693E96B79B62}">
      <dsp:nvSpPr>
        <dsp:cNvPr id="0" name=""/>
        <dsp:cNvSpPr/>
      </dsp:nvSpPr>
      <dsp:spPr>
        <a:xfrm>
          <a:off x="775125" y="2216284"/>
          <a:ext cx="1678351" cy="1678351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Gravação é documento processual, não conteúdo público.</a:t>
          </a:r>
          <a:endParaRPr lang="en-US" sz="1700" kern="1200"/>
        </a:p>
      </dsp:txBody>
      <dsp:txXfrm>
        <a:off x="857055" y="2298214"/>
        <a:ext cx="1514491" cy="1514491"/>
      </dsp:txXfrm>
    </dsp:sp>
    <dsp:sp modelId="{9508CFB1-6785-4455-BA66-8D04DB27E4C1}">
      <dsp:nvSpPr>
        <dsp:cNvPr id="0" name=""/>
        <dsp:cNvSpPr/>
      </dsp:nvSpPr>
      <dsp:spPr>
        <a:xfrm>
          <a:off x="2582580" y="2216284"/>
          <a:ext cx="1678351" cy="1678351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STF e STJ: intimidade pode justificar restrição da publicidade.</a:t>
          </a:r>
          <a:endParaRPr lang="en-US" sz="1700" kern="1200"/>
        </a:p>
      </dsp:txBody>
      <dsp:txXfrm>
        <a:off x="2664510" y="2298214"/>
        <a:ext cx="1514491" cy="1514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DEC49-8695-4862-9565-FF1E75E08E60}">
      <dsp:nvSpPr>
        <dsp:cNvPr id="0" name=""/>
        <dsp:cNvSpPr/>
      </dsp:nvSpPr>
      <dsp:spPr>
        <a:xfrm>
          <a:off x="0" y="44670"/>
          <a:ext cx="5175384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Pedido de sigilo das gravações das audiências do Júri.</a:t>
          </a:r>
          <a:endParaRPr lang="en-US" sz="3400" kern="1200"/>
        </a:p>
      </dsp:txBody>
      <dsp:txXfrm>
        <a:off x="85444" y="130114"/>
        <a:ext cx="5004496" cy="1579432"/>
      </dsp:txXfrm>
    </dsp:sp>
    <dsp:sp modelId="{B021806C-4F25-4B42-AEFD-D32AF765BB8C}">
      <dsp:nvSpPr>
        <dsp:cNvPr id="0" name=""/>
        <dsp:cNvSpPr/>
      </dsp:nvSpPr>
      <dsp:spPr>
        <a:xfrm>
          <a:off x="0" y="1892910"/>
          <a:ext cx="5175384" cy="17503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Pedido pode ser feito antes ou depois da sessão plenária.</a:t>
          </a:r>
          <a:endParaRPr lang="en-US" sz="3400" kern="1200"/>
        </a:p>
      </dsp:txBody>
      <dsp:txXfrm>
        <a:off x="85444" y="1978354"/>
        <a:ext cx="5004496" cy="1579432"/>
      </dsp:txXfrm>
    </dsp:sp>
    <dsp:sp modelId="{81346A77-B876-43A3-8863-EF70C3ECA297}">
      <dsp:nvSpPr>
        <dsp:cNvPr id="0" name=""/>
        <dsp:cNvSpPr/>
      </dsp:nvSpPr>
      <dsp:spPr>
        <a:xfrm>
          <a:off x="0" y="3741150"/>
          <a:ext cx="5175384" cy="17503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/>
            <a:t>Atuação junto ao TJ para evitar transmissões ao vivo pela internet.</a:t>
          </a:r>
          <a:endParaRPr lang="en-US" sz="3400" kern="1200"/>
        </a:p>
      </dsp:txBody>
      <dsp:txXfrm>
        <a:off x="85444" y="3826594"/>
        <a:ext cx="5004496" cy="1579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AC5F8-7117-474C-86B9-0737089514FF}">
      <dsp:nvSpPr>
        <dsp:cNvPr id="0" name=""/>
        <dsp:cNvSpPr/>
      </dsp:nvSpPr>
      <dsp:spPr>
        <a:xfrm>
          <a:off x="0" y="27592"/>
          <a:ext cx="5000124" cy="12956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Divulgação de vídeos do Júri na internet: prática ilegal e lesiva.</a:t>
          </a:r>
          <a:endParaRPr lang="en-US" sz="2500" kern="1200"/>
        </a:p>
      </dsp:txBody>
      <dsp:txXfrm>
        <a:off x="63250" y="90842"/>
        <a:ext cx="4873624" cy="1169183"/>
      </dsp:txXfrm>
    </dsp:sp>
    <dsp:sp modelId="{70B87FD4-8FDE-4E75-AB31-E146EC97D3F2}">
      <dsp:nvSpPr>
        <dsp:cNvPr id="0" name=""/>
        <dsp:cNvSpPr/>
      </dsp:nvSpPr>
      <dsp:spPr>
        <a:xfrm>
          <a:off x="0" y="1395276"/>
          <a:ext cx="5000124" cy="1295683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MP deve atuar ativamente para proteger vítimas e testemunhas.</a:t>
          </a:r>
          <a:endParaRPr lang="en-US" sz="2500" kern="1200"/>
        </a:p>
      </dsp:txBody>
      <dsp:txXfrm>
        <a:off x="63250" y="1458526"/>
        <a:ext cx="4873624" cy="1169183"/>
      </dsp:txXfrm>
    </dsp:sp>
    <dsp:sp modelId="{54F19944-395B-4976-B084-3C0B28E201F8}">
      <dsp:nvSpPr>
        <dsp:cNvPr id="0" name=""/>
        <dsp:cNvSpPr/>
      </dsp:nvSpPr>
      <dsp:spPr>
        <a:xfrm>
          <a:off x="0" y="2762960"/>
          <a:ext cx="5000124" cy="1295683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Sigilo das gravações: medida técnica, ética e humanizadora.</a:t>
          </a:r>
          <a:endParaRPr lang="en-US" sz="2500" kern="1200"/>
        </a:p>
      </dsp:txBody>
      <dsp:txXfrm>
        <a:off x="63250" y="2826210"/>
        <a:ext cx="4873624" cy="1169183"/>
      </dsp:txXfrm>
    </dsp:sp>
    <dsp:sp modelId="{DACB4640-852E-4832-B5EB-9BFB1252DA2A}">
      <dsp:nvSpPr>
        <dsp:cNvPr id="0" name=""/>
        <dsp:cNvSpPr/>
      </dsp:nvSpPr>
      <dsp:spPr>
        <a:xfrm>
          <a:off x="0" y="4130643"/>
          <a:ext cx="5000124" cy="129568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Compromisso institucional: garantir um sistema de justiça não revitimizante.</a:t>
          </a:r>
          <a:endParaRPr lang="en-US" sz="2500" kern="1200"/>
        </a:p>
      </dsp:txBody>
      <dsp:txXfrm>
        <a:off x="63250" y="4193893"/>
        <a:ext cx="4873624" cy="1169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064A7F-90CD-408A-B0BC-3C106A17C5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BF1052-8C30-49D1-8557-43508824C0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64E183-2E65-4D62-B958-43C70864F97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8BD10E-37F1-4DA3-B0EF-A057AD30F36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B315471-7287-4557-B610-9624F793C50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AC0AF8A-2460-44CF-82EE-E0682B78EE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2555050-99CC-473C-951C-F2F663F67B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04825D9-A00A-4405-B5F4-0D28C86941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AB6569E-7BFC-4D5F-8B2E-986C1F718AF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34D0F18-FC0D-446D-BB80-8E206C64E3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8B0A11A-24D2-4235-B883-E4473A52BD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51EFFD-C506-42C2-A099-74816EABAF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7274691-D177-4D36-A62E-AEA18369B8E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4F844AC-39C2-42D9-BD01-34868212BD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A144DE1-078F-45D5-9EFE-A6FDD6D1296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056C7F-C9A4-48A2-9957-0CE4C5DF085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42BA5B0-8D7E-48B0-B9E1-CA518B76675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70F4B8-7FFB-4313-9B3D-9F167ED339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D228F2-EE67-444C-A1D2-B139170F69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B5D8BB-0D24-4F08-90D2-3749A9238B1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450EB2-6884-4F73-AB30-0D78C305710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1ABEF25-8D8B-4C9F-B09F-94556CA09B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48D14B-EFD0-409D-84F9-ACE783B7F7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E0E1F2-B364-4603-80DA-EE749C410A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BD8925A-785C-4230-97DA-4A8AAF729CFF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13A5607-AA19-46DE-B152-ABC39A938EC4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s://www.youtube.com/watch?v=8hZUmLvJQWc" TargetMode="External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www.youtube.com/watch?v=Z3K_lycROEA" TargetMode="External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OkY0BJRvS_E&amp;t=4413s" TargetMode="Externa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www.youtube.com/watch?v=2oimtLtTHY4" TargetMode="External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135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3" name="Freeform: Shape 137"/>
          <p:cNvSpPr/>
          <p:nvPr/>
        </p:nvSpPr>
        <p:spPr>
          <a:xfrm>
            <a:off x="0" y="0"/>
            <a:ext cx="9143640" cy="2877480"/>
          </a:xfrm>
          <a:custGeom>
            <a:avLst/>
            <a:gdLst>
              <a:gd name="textAreaLeft" fmla="*/ 0 w 9143640"/>
              <a:gd name="textAreaRight" fmla="*/ 9144000 w 9143640"/>
              <a:gd name="textAreaTop" fmla="*/ 0 h 2877480"/>
              <a:gd name="textAreaBottom" fmla="*/ 2877840 h 2877480"/>
            </a:gdLst>
            <a:ahLst/>
            <a:rect l="textAreaLeft" t="textAreaTop" r="textAreaRight" b="textAreaBottom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79160" y="390600"/>
            <a:ext cx="8181720" cy="1509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300" spc="-1" strike="noStrike">
                <a:solidFill>
                  <a:srgbClr val="ffffff"/>
                </a:solidFill>
                <a:latin typeface="Arial"/>
                <a:ea typeface="DejaVu Sans"/>
              </a:rPr>
              <a:t>Violação de direitos das vítimas pela publicização de dados sensíveis nos procedimentos criminais. </a:t>
            </a:r>
            <a:br>
              <a:rPr sz="2300"/>
            </a:br>
            <a:r>
              <a:rPr b="0" lang="en-US" sz="2300" spc="-1" strike="noStrike">
                <a:solidFill>
                  <a:srgbClr val="ffffff"/>
                </a:solidFill>
                <a:latin typeface="Arial"/>
                <a:ea typeface="DejaVu Sans"/>
              </a:rPr>
              <a:t>Atuação do Ministério Público.</a:t>
            </a:r>
            <a:endParaRPr b="0" lang="pt-BR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2171880" y="1900800"/>
            <a:ext cx="4796640" cy="66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NUAV/MPDFT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sketch line"/>
          <p:cNvSpPr/>
          <p:nvPr/>
        </p:nvSpPr>
        <p:spPr>
          <a:xfrm>
            <a:off x="2980800" y="1753200"/>
            <a:ext cx="3182400" cy="18000"/>
          </a:xfrm>
          <a:custGeom>
            <a:avLst/>
            <a:gdLst>
              <a:gd name="textAreaLeft" fmla="*/ 0 w 3182400"/>
              <a:gd name="textAreaRight" fmla="*/ 3182760 w 3182400"/>
              <a:gd name="textAreaTop" fmla="*/ 0 h 18000"/>
              <a:gd name="textAreaBottom" fmla="*/ 18360 h 18000"/>
            </a:gdLst>
            <a:ahLst/>
            <a:rect l="textAreaLeft" t="textAreaTop" r="textAreaRight" b="textAreaBottom"/>
            <a:pathLst>
              <a:path fill="none" w="3182692" h="18288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stroke="0" w="3182692" h="18288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cap="rnd" w="3810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87" name="Imagem 1" descr="Interface gráfica do usuário, Aplicativo&#10;&#10;O conteúdo gerado por IA pode estar incorreto."/>
          <p:cNvPicPr/>
          <p:nvPr/>
        </p:nvPicPr>
        <p:blipFill>
          <a:blip r:embed="rId1"/>
          <a:stretch/>
        </p:blipFill>
        <p:spPr>
          <a:xfrm>
            <a:off x="776520" y="3836880"/>
            <a:ext cx="7588440" cy="147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09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4" name="Freeform: Shape 111"/>
          <p:cNvSpPr/>
          <p:nvPr/>
        </p:nvSpPr>
        <p:spPr>
          <a:xfrm flipH="1" rot="18900000">
            <a:off x="-281880" y="-253800"/>
            <a:ext cx="1370520" cy="1376640"/>
          </a:xfrm>
          <a:custGeom>
            <a:avLst/>
            <a:gdLst>
              <a:gd name="textAreaLeft" fmla="*/ -360 w 1370520"/>
              <a:gd name="textAreaRight" fmla="*/ 1370520 w 1370520"/>
              <a:gd name="textAreaTop" fmla="*/ 0 h 1376640"/>
              <a:gd name="textAreaBottom" fmla="*/ 1377000 h 1376640"/>
            </a:gdLst>
            <a:ahLst/>
            <a:rect l="textAreaLeft" t="textAreaTop" r="textAreaRight" b="textAreaBottom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5" name="Rectangle 113"/>
          <p:cNvSpPr/>
          <p:nvPr/>
        </p:nvSpPr>
        <p:spPr>
          <a:xfrm flipH="1" rot="18900000">
            <a:off x="667800" y="421920"/>
            <a:ext cx="483840" cy="645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6" name="Rectangle 115"/>
          <p:cNvSpPr/>
          <p:nvPr/>
        </p:nvSpPr>
        <p:spPr>
          <a:xfrm flipH="1" rot="18900000">
            <a:off x="7532640" y="654840"/>
            <a:ext cx="515160" cy="68724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7" name="Freeform: Shape 117"/>
          <p:cNvSpPr/>
          <p:nvPr/>
        </p:nvSpPr>
        <p:spPr>
          <a:xfrm flipH="1" rot="10800000">
            <a:off x="7017840" y="360"/>
            <a:ext cx="2126160" cy="1480320"/>
          </a:xfrm>
          <a:custGeom>
            <a:avLst/>
            <a:gdLst>
              <a:gd name="textAreaLeft" fmla="*/ 360 w 2126160"/>
              <a:gd name="textAreaRight" fmla="*/ 2126880 w 2126160"/>
              <a:gd name="textAreaTop" fmla="*/ 0 h 1480320"/>
              <a:gd name="textAreaBottom" fmla="*/ 1480680 h 1480320"/>
            </a:gdLst>
            <a:ahLst/>
            <a:rect l="textAreaLeft" t="textAreaTop" r="textAreaRight" b="textAreaBottom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38" name="Isosceles Triangle 119"/>
          <p:cNvSpPr/>
          <p:nvPr/>
        </p:nvSpPr>
        <p:spPr>
          <a:xfrm flipH="1">
            <a:off x="5981400" y="6115680"/>
            <a:ext cx="1120680" cy="7419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139" name="Espaço Reservado para Conteúdo 104" descr=""/>
          <p:cNvPicPr/>
          <p:nvPr/>
        </p:nvPicPr>
        <p:blipFill>
          <a:blip r:embed="rId1"/>
          <a:stretch/>
        </p:blipFill>
        <p:spPr>
          <a:xfrm>
            <a:off x="482760" y="1323000"/>
            <a:ext cx="8178480" cy="4211640"/>
          </a:xfrm>
          <a:prstGeom prst="rect">
            <a:avLst/>
          </a:prstGeom>
          <a:ln w="0">
            <a:noFill/>
          </a:ln>
        </p:spPr>
      </p:pic>
      <p:sp>
        <p:nvSpPr>
          <p:cNvPr id="140" name="Isosceles Triangle 121"/>
          <p:cNvSpPr/>
          <p:nvPr/>
        </p:nvSpPr>
        <p:spPr>
          <a:xfrm flipH="1">
            <a:off x="5702400" y="6453000"/>
            <a:ext cx="610920" cy="40464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20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142" name="Group 122"/>
          <p:cNvGrpSpPr/>
          <p:nvPr/>
        </p:nvGrpSpPr>
        <p:grpSpPr>
          <a:xfrm>
            <a:off x="0" y="0"/>
            <a:ext cx="5600520" cy="6857640"/>
            <a:chOff x="0" y="0"/>
            <a:chExt cx="5600520" cy="6857640"/>
          </a:xfrm>
        </p:grpSpPr>
        <p:sp>
          <p:nvSpPr>
            <p:cNvPr id="143" name="Rectangle 123"/>
            <p:cNvSpPr/>
            <p:nvPr/>
          </p:nvSpPr>
          <p:spPr>
            <a:xfrm>
              <a:off x="0" y="0"/>
              <a:ext cx="5600520" cy="685764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144" name="Rectangle 124"/>
            <p:cNvSpPr/>
            <p:nvPr/>
          </p:nvSpPr>
          <p:spPr>
            <a:xfrm>
              <a:off x="0" y="0"/>
              <a:ext cx="5600520" cy="685764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45" name="Freeform: Shape 126"/>
          <p:cNvSpPr/>
          <p:nvPr/>
        </p:nvSpPr>
        <p:spPr>
          <a:xfrm>
            <a:off x="0" y="0"/>
            <a:ext cx="5527080" cy="6857640"/>
          </a:xfrm>
          <a:custGeom>
            <a:avLst/>
            <a:gdLst>
              <a:gd name="textAreaLeft" fmla="*/ 0 w 5527080"/>
              <a:gd name="textAreaRight" fmla="*/ 5527440 w 552708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 useBgFill="1">
        <p:nvSpPr>
          <p:cNvPr id="146" name="Rectangle 128"/>
          <p:cNvSpPr/>
          <p:nvPr/>
        </p:nvSpPr>
        <p:spPr>
          <a:xfrm>
            <a:off x="343080" y="990720"/>
            <a:ext cx="8457840" cy="4876560"/>
          </a:xfrm>
          <a:prstGeom prst="rect">
            <a:avLst/>
          </a:prstGeom>
          <a:ln>
            <a:noFill/>
          </a:ln>
          <a:effectLst>
            <a:outerShdw algn="ctr" blurRad="317520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57160" y="1676520"/>
            <a:ext cx="2857320" cy="350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DELIBERAÇÃO N. 6/2023 CÂMARA DE COORDENAÇÃO E REVISÃO CRIMINAL MPDFT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Retângulo 106"/>
          <p:cNvSpPr/>
          <p:nvPr/>
        </p:nvSpPr>
        <p:spPr>
          <a:xfrm>
            <a:off x="3886200" y="1676520"/>
            <a:ext cx="4228560" cy="35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8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O membro do Ministério Público, ao peticionar eletronicamente em feitos judiciais e extrajudiciais, deverá, sempre que possível, adotar cautelas para que não sejam inseridos dados sensíveis de vítimas diretas e indiretas e testemunhas de infrações penais e atos infracionais: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pt-BR" sz="800" spc="-1" strike="noStrike">
              <a:solidFill>
                <a:srgbClr val="000000"/>
              </a:solidFill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8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a) Entende-se como dados sensíveis as informações relativas aos endereços, telefones e e-mail;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pt-BR" sz="800" spc="-1" strike="noStrike">
              <a:solidFill>
                <a:srgbClr val="000000"/>
              </a:solidFill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8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b) No decorrer da investigação levada a efeito pelo Ministério Público, os dados sensíveis não devem constar dos termos de declaração, laudos, ofícios ou qualquer outro documento de investigação, salvo certidões, com a marcação de sigilo;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pt-BR" sz="800" spc="-1" strike="noStrike">
              <a:solidFill>
                <a:srgbClr val="000000"/>
              </a:solidFill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8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c) Os dados sensíveis das vítimas diretas e indiretas e testemunhas de infrações penais e atos infracionais não devem ser inseridos na Denúncia ou na Representação, salvo se absolutamente necessário. Se o membro do Ministério Público obtiver dados sensíveis das vítimas e testemunhas por ocasião do oferecimento das referidas peças, deverá, sempre que possível, proceder sua inserção através de petição apartada e com marcação manual do sigilo, comunicando ao Juízo esta providência;</a:t>
            </a:r>
            <a:endParaRPr b="0" lang="pt-BR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2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150" name="Group 124"/>
          <p:cNvGrpSpPr/>
          <p:nvPr/>
        </p:nvGrpSpPr>
        <p:grpSpPr>
          <a:xfrm>
            <a:off x="0" y="0"/>
            <a:ext cx="5600520" cy="6857640"/>
            <a:chOff x="0" y="0"/>
            <a:chExt cx="5600520" cy="6857640"/>
          </a:xfrm>
        </p:grpSpPr>
        <p:sp>
          <p:nvSpPr>
            <p:cNvPr id="151" name="Rectangle 125"/>
            <p:cNvSpPr/>
            <p:nvPr/>
          </p:nvSpPr>
          <p:spPr>
            <a:xfrm>
              <a:off x="0" y="0"/>
              <a:ext cx="5600520" cy="685764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152" name="Rectangle 126"/>
            <p:cNvSpPr/>
            <p:nvPr/>
          </p:nvSpPr>
          <p:spPr>
            <a:xfrm>
              <a:off x="0" y="0"/>
              <a:ext cx="5600520" cy="685764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53" name="Freeform: Shape 128"/>
          <p:cNvSpPr/>
          <p:nvPr/>
        </p:nvSpPr>
        <p:spPr>
          <a:xfrm>
            <a:off x="0" y="0"/>
            <a:ext cx="5527080" cy="6857640"/>
          </a:xfrm>
          <a:custGeom>
            <a:avLst/>
            <a:gdLst>
              <a:gd name="textAreaLeft" fmla="*/ 0 w 5527080"/>
              <a:gd name="textAreaRight" fmla="*/ 5527440 w 552708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 useBgFill="1">
        <p:nvSpPr>
          <p:cNvPr id="154" name="Rectangle 130"/>
          <p:cNvSpPr/>
          <p:nvPr/>
        </p:nvSpPr>
        <p:spPr>
          <a:xfrm>
            <a:off x="343080" y="990720"/>
            <a:ext cx="8457840" cy="4876560"/>
          </a:xfrm>
          <a:prstGeom prst="rect">
            <a:avLst/>
          </a:prstGeom>
          <a:ln>
            <a:noFill/>
          </a:ln>
          <a:effectLst>
            <a:outerShdw algn="ctr" blurRad="317520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57160" y="1676520"/>
            <a:ext cx="2857320" cy="350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  <a:ea typeface="DejaVu Sans"/>
              </a:rPr>
              <a:t>DELIBERAÇÃO N. 6/2023 CÂMARA DE COORDENAÇÃO E REVISÃO CRIMINAL MPDFT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Retângulo 108"/>
          <p:cNvSpPr/>
          <p:nvPr/>
        </p:nvSpPr>
        <p:spPr>
          <a:xfrm>
            <a:off x="3886200" y="1676520"/>
            <a:ext cx="4228560" cy="35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0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d) Constatada a necessidade de inserção no sistema PJE, de documentos do Setor de Diligências, da Coordenadoria Executiva Psicossocial (CEPS) ou qualquer outro que contenha dados sensíveis da vítima ou testemunha, o membro do Ministério Público deverá, sempre que possível, fazê-lo em petição apartada e com marcação manual do sigilo, comunicando ao Juízo esta providência;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0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e) No sistema PJE a vítima deve ser cadastrada com marcação de “parte sigilosa”;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0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f) O mandado de intimação da vítima e testemunha, bem como a certidão de diligência, devem ser juntados, nos autos extrajudiciais, em sigilo;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  <a:p>
            <a:pPr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en-US" sz="10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g) Os arquivos de vídeos juntados aos autos, inclusive referentes às audiências, que contenham a imagem de vítimas e testemunhas, devem ser marcados em sigilo”.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2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158" name="Group 126"/>
          <p:cNvGrpSpPr/>
          <p:nvPr/>
        </p:nvGrpSpPr>
        <p:grpSpPr>
          <a:xfrm>
            <a:off x="0" y="0"/>
            <a:ext cx="5600520" cy="6857640"/>
            <a:chOff x="0" y="0"/>
            <a:chExt cx="5600520" cy="6857640"/>
          </a:xfrm>
        </p:grpSpPr>
        <p:sp>
          <p:nvSpPr>
            <p:cNvPr id="159" name="Rectangle 127"/>
            <p:cNvSpPr/>
            <p:nvPr/>
          </p:nvSpPr>
          <p:spPr>
            <a:xfrm>
              <a:off x="0" y="0"/>
              <a:ext cx="5600520" cy="685764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160" name="Rectangle 128"/>
            <p:cNvSpPr/>
            <p:nvPr/>
          </p:nvSpPr>
          <p:spPr>
            <a:xfrm>
              <a:off x="0" y="0"/>
              <a:ext cx="5600520" cy="685764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61" name="Freeform: Shape 130"/>
          <p:cNvSpPr/>
          <p:nvPr/>
        </p:nvSpPr>
        <p:spPr>
          <a:xfrm>
            <a:off x="0" y="0"/>
            <a:ext cx="5527080" cy="6857640"/>
          </a:xfrm>
          <a:custGeom>
            <a:avLst/>
            <a:gdLst>
              <a:gd name="textAreaLeft" fmla="*/ 0 w 5527080"/>
              <a:gd name="textAreaRight" fmla="*/ 5527440 w 552708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 useBgFill="1">
        <p:nvSpPr>
          <p:cNvPr id="162" name="Rectangle 132"/>
          <p:cNvSpPr/>
          <p:nvPr/>
        </p:nvSpPr>
        <p:spPr>
          <a:xfrm>
            <a:off x="343080" y="990720"/>
            <a:ext cx="8457840" cy="4876560"/>
          </a:xfrm>
          <a:prstGeom prst="rect">
            <a:avLst/>
          </a:prstGeom>
          <a:ln>
            <a:noFill/>
          </a:ln>
          <a:effectLst>
            <a:outerShdw algn="ctr" blurRad="317520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57160" y="1676520"/>
            <a:ext cx="2857320" cy="350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000000"/>
                </a:solidFill>
                <a:latin typeface="Arial"/>
                <a:ea typeface="DejaVu Sans"/>
              </a:rPr>
              <a:t>2. Sigilo dos Dados – Parte 2</a:t>
            </a:r>
            <a:endParaRPr b="0" lang="pt-B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886200" y="1676520"/>
            <a:ext cx="4228560" cy="350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Providências no GT (MP/TJDFT/PCDF):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• </a:t>
            </a: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Ocorrência simplificada/completa em sigilo.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• </a:t>
            </a: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Adequação de certidões e termos.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• </a:t>
            </a: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Certidões em sigilo para demais atos.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• </a:t>
            </a: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TJDFT – marca d’água em documentos e vídeos baixados.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• </a:t>
            </a: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Protocolo separado para dados qualificativos sigilosos.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Resolução 427 CNJ – proteção de dados qualificativos.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15" descr=""/>
          <p:cNvPicPr/>
          <p:nvPr/>
        </p:nvPicPr>
        <p:blipFill>
          <a:blip r:embed="rId1"/>
          <a:srcRect l="3890" t="9090" r="15328" b="8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66" name="Rectangle 119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eeece1">
                  <a:alpha val="68235"/>
                </a:srgbClr>
              </a:gs>
              <a:gs pos="100000">
                <a:srgbClr val="eeece1">
                  <a:alpha val="9725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3. Riscos e Consequências da Divulgação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548550983"/>
              </p:ext>
            </p:extLst>
          </p:nvPr>
        </p:nvGraphicFramePr>
        <p:xfrm>
          <a:off x="628560" y="1825560"/>
          <a:ext cx="7886520" cy="435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8" name="Rectangle 121"/>
          <p:cNvSpPr/>
          <p:nvPr/>
        </p:nvSpPr>
        <p:spPr>
          <a:xfrm>
            <a:off x="0" y="0"/>
            <a:ext cx="914148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000000"/>
                </a:solidFill>
                <a:latin typeface="Arial"/>
                <a:ea typeface="DejaVu Sans"/>
              </a:rPr>
              <a:t>4. Publicidade dos Atos Processuais</a:t>
            </a:r>
            <a:endParaRPr b="0" lang="pt-BR" sz="3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17" descr=""/>
          <p:cNvPicPr/>
          <p:nvPr/>
        </p:nvPicPr>
        <p:blipFill>
          <a:blip r:embed="rId1"/>
          <a:srcRect l="24083" t="0" r="30349" b="17"/>
          <a:stretch/>
        </p:blipFill>
        <p:spPr>
          <a:xfrm>
            <a:off x="5991840" y="1904400"/>
            <a:ext cx="2566800" cy="42246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841250783"/>
              </p:ext>
            </p:extLst>
          </p:nvPr>
        </p:nvGraphicFramePr>
        <p:xfrm>
          <a:off x="628560" y="1825560"/>
          <a:ext cx="5035680" cy="430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1" name="Rectangle 122"/>
          <p:cNvSpPr/>
          <p:nvPr/>
        </p:nvSpPr>
        <p:spPr>
          <a:xfrm>
            <a:off x="0" y="0"/>
            <a:ext cx="914148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76280" y="640800"/>
            <a:ext cx="2563560" cy="5582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5. Providências Recomendadas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sketch line"/>
          <p:cNvSpPr/>
          <p:nvPr/>
        </p:nvSpPr>
        <p:spPr>
          <a:xfrm rot="5400000">
            <a:off x="544320" y="3465000"/>
            <a:ext cx="5409720" cy="13320"/>
          </a:xfrm>
          <a:custGeom>
            <a:avLst/>
            <a:gdLst>
              <a:gd name="textAreaLeft" fmla="*/ 0 w 5409720"/>
              <a:gd name="textAreaRight" fmla="*/ 5410080 w 5409720"/>
              <a:gd name="textAreaTop" fmla="*/ 0 h 13320"/>
              <a:gd name="textAreaBottom" fmla="*/ 13680 h 13320"/>
            </a:gdLst>
            <a:ahLst/>
            <a:rect l="textAreaLeft" t="textAreaTop" r="textAreaRight" b="textAreaBottom"/>
            <a:pathLst>
              <a:path fill="none" w="5410200" h="13716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stroke="0" w="5410200" h="13716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rgbClr val="c0504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1320" bIns="-313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62687495"/>
              </p:ext>
            </p:extLst>
          </p:nvPr>
        </p:nvGraphicFramePr>
        <p:xfrm>
          <a:off x="3485880" y="640800"/>
          <a:ext cx="5175000" cy="553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" name="Rectangle 12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5" name="Rectangle 126"/>
          <p:cNvSpPr/>
          <p:nvPr/>
        </p:nvSpPr>
        <p:spPr>
          <a:xfrm flipH="1" rot="5400000">
            <a:off x="-1915560" y="1915200"/>
            <a:ext cx="6857640" cy="3027960"/>
          </a:xfrm>
          <a:prstGeom prst="rect">
            <a:avLst/>
          </a:prstGeom>
          <a:gradFill rotWithShape="0">
            <a:gsLst>
              <a:gs pos="8000">
                <a:srgbClr val="000000"/>
              </a:gs>
              <a:gs pos="100000">
                <a:srgbClr val="376092"/>
              </a:gs>
            </a:gsLst>
            <a:lin ang="13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6" name="Rectangle 128"/>
          <p:cNvSpPr/>
          <p:nvPr/>
        </p:nvSpPr>
        <p:spPr>
          <a:xfrm flipH="1" rot="5400000">
            <a:off x="-1915560" y="1925280"/>
            <a:ext cx="6857640" cy="3027960"/>
          </a:xfrm>
          <a:prstGeom prst="rect">
            <a:avLst/>
          </a:prstGeom>
          <a:gradFill rotWithShape="0">
            <a:gsLst>
              <a:gs pos="1000">
                <a:srgbClr val="4f81bd">
                  <a:alpha val="46274"/>
                </a:srgbClr>
              </a:gs>
              <a:gs pos="100000">
                <a:srgbClr val="000000">
                  <a:alpha val="0"/>
                </a:srgbClr>
              </a:gs>
            </a:gsLst>
            <a:lin ang="14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7" name="Rectangle 130"/>
          <p:cNvSpPr/>
          <p:nvPr/>
        </p:nvSpPr>
        <p:spPr>
          <a:xfrm flipH="1" rot="5400000">
            <a:off x="262080" y="4093200"/>
            <a:ext cx="2501640" cy="3027960"/>
          </a:xfrm>
          <a:prstGeom prst="rect">
            <a:avLst/>
          </a:prstGeom>
          <a:gradFill rotWithShape="0">
            <a:gsLst>
              <a:gs pos="2000">
                <a:srgbClr val="4f81bd">
                  <a:alpha val="29019"/>
                </a:srgbClr>
              </a:gs>
              <a:gs pos="100000">
                <a:srgbClr val="000000">
                  <a:alpha val="30196"/>
                </a:srgbClr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8" name="Freeform: Shape 132"/>
          <p:cNvSpPr/>
          <p:nvPr/>
        </p:nvSpPr>
        <p:spPr>
          <a:xfrm rot="20635800">
            <a:off x="-376200" y="969480"/>
            <a:ext cx="2925000" cy="4178520"/>
          </a:xfrm>
          <a:custGeom>
            <a:avLst/>
            <a:gdLst>
              <a:gd name="textAreaLeft" fmla="*/ 0 w 2925000"/>
              <a:gd name="textAreaRight" fmla="*/ 2925360 w 2925000"/>
              <a:gd name="textAreaTop" fmla="*/ 0 h 4178520"/>
              <a:gd name="textAreaBottom" fmla="*/ 4178880 h 4178520"/>
            </a:gdLst>
            <a:ahLst/>
            <a:rect l="textAreaLeft" t="textAreaTop" r="textAreaRight" b="textAreaBottom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 rotWithShape="0">
            <a:gsLst>
              <a:gs pos="29000">
                <a:srgbClr val="000000">
                  <a:alpha val="0"/>
                </a:srgbClr>
              </a:gs>
              <a:gs pos="100000">
                <a:srgbClr val="4f81bd">
                  <a:alpha val="43137"/>
                </a:srgbClr>
              </a:gs>
            </a:gsLst>
            <a:lin ang="834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9" name="Rectangle 134"/>
          <p:cNvSpPr/>
          <p:nvPr/>
        </p:nvSpPr>
        <p:spPr>
          <a:xfrm flipH="1" rot="5400000">
            <a:off x="-1915560" y="1915200"/>
            <a:ext cx="6857640" cy="3027960"/>
          </a:xfrm>
          <a:prstGeom prst="rect">
            <a:avLst/>
          </a:prstGeom>
          <a:gradFill rotWithShape="0">
            <a:gsLst>
              <a:gs pos="1000">
                <a:srgbClr val="95b3d7">
                  <a:alpha val="11372"/>
                </a:srgbClr>
              </a:gs>
              <a:gs pos="100000">
                <a:srgbClr val="000000">
                  <a:alpha val="0"/>
                </a:srgbClr>
              </a:gs>
            </a:gsLst>
            <a:lin ang="9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39920" y="1683720"/>
            <a:ext cx="2336040" cy="2396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algn="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ffffff"/>
                </a:solidFill>
                <a:latin typeface="Arial"/>
                <a:ea typeface="DejaVu Sans"/>
              </a:rPr>
              <a:t>6. Conclusão</a:t>
            </a:r>
            <a:endParaRPr b="0" lang="pt-BR" sz="35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3054853501"/>
              </p:ext>
            </p:extLst>
          </p:nvPr>
        </p:nvGraphicFramePr>
        <p:xfrm>
          <a:off x="3678840" y="750600"/>
          <a:ext cx="4999680" cy="545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aixaDeTexto 1"/>
          <p:cNvSpPr/>
          <p:nvPr/>
        </p:nvSpPr>
        <p:spPr>
          <a:xfrm>
            <a:off x="3168000" y="3753000"/>
            <a:ext cx="5613840" cy="24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0" y="-180000"/>
            <a:ext cx="9143640" cy="6379560"/>
          </a:xfrm>
          <a:prstGeom prst="rect">
            <a:avLst/>
          </a:prstGeom>
          <a:ln w="0">
            <a:noFill/>
          </a:ln>
        </p:spPr>
      </p:pic>
      <p:sp>
        <p:nvSpPr>
          <p:cNvPr id="90" name=""/>
          <p:cNvSpPr txBox="1"/>
          <p:nvPr/>
        </p:nvSpPr>
        <p:spPr>
          <a:xfrm>
            <a:off x="720000" y="6300000"/>
            <a:ext cx="536688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  <a:hlinkClick r:id="rId2"/>
              </a:rPr>
              <a:t>https://www.youtube.com/watch?v=8hZUmLvJQWc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Imagem 3"/>
          <p:cNvSpPr/>
          <p:nvPr/>
        </p:nvSpPr>
        <p:spPr>
          <a:xfrm>
            <a:off x="0" y="0"/>
            <a:ext cx="9143640" cy="3710160"/>
          </a:xfrm>
          <a:custGeom>
            <a:avLst/>
            <a:gdLst>
              <a:gd name="textAreaLeft" fmla="*/ 0 w 9143640"/>
              <a:gd name="textAreaRight" fmla="*/ 9144000 w 9143640"/>
              <a:gd name="textAreaTop" fmla="*/ 0 h 3710160"/>
              <a:gd name="textAreaBottom" fmla="*/ 3710520 h 3710160"/>
            </a:gdLst>
            <a:ahLst/>
            <a:rect l="textAreaLeft" t="textAreaTop" r="textAreaRight" b="textAreaBottom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aixaDeTexto 2"/>
          <p:cNvSpPr/>
          <p:nvPr/>
        </p:nvSpPr>
        <p:spPr>
          <a:xfrm>
            <a:off x="3168000" y="3753000"/>
            <a:ext cx="5613840" cy="24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https://www.youtube.com/watch?v=Z3K_lycROEAhttps://www.youtube.com/watch?v=Z3K_lycROEA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/>
          <p:cNvSpPr/>
          <p:nvPr/>
        </p:nvSpPr>
        <p:spPr>
          <a:xfrm>
            <a:off x="0" y="0"/>
            <a:ext cx="914148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94" name="Imagem 87" descr=""/>
          <p:cNvPicPr/>
          <p:nvPr/>
        </p:nvPicPr>
        <p:blipFill>
          <a:blip r:embed="rId1"/>
          <a:srcRect l="7714" t="0" r="21965" b="0"/>
          <a:stretch/>
        </p:blipFill>
        <p:spPr>
          <a:xfrm>
            <a:off x="0" y="0"/>
            <a:ext cx="7251840" cy="6857640"/>
          </a:xfrm>
          <a:prstGeom prst="rect">
            <a:avLst/>
          </a:prstGeom>
          <a:ln w="0">
            <a:noFill/>
          </a:ln>
        </p:spPr>
      </p:pic>
      <p:sp>
        <p:nvSpPr>
          <p:cNvPr id="95" name="Rectangle 94"/>
          <p:cNvSpPr/>
          <p:nvPr/>
        </p:nvSpPr>
        <p:spPr>
          <a:xfrm flipH="1">
            <a:off x="3843720" y="0"/>
            <a:ext cx="529992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951520" y="743400"/>
            <a:ext cx="2584080" cy="3691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https://www.youtube.com/watch?v=OkY0BJRvS_E</a:t>
            </a:r>
            <a:br>
              <a:rPr sz="3800"/>
            </a:br>
            <a:endParaRPr b="0" lang="pt-BR" sz="3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5"/>
          <p:cNvSpPr/>
          <p:nvPr/>
        </p:nvSpPr>
        <p:spPr>
          <a:xfrm>
            <a:off x="0" y="0"/>
            <a:ext cx="9143640" cy="685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98" name="CaixaDeTexto 90"/>
          <p:cNvSpPr/>
          <p:nvPr/>
        </p:nvSpPr>
        <p:spPr>
          <a:xfrm>
            <a:off x="6950880" y="2023200"/>
            <a:ext cx="1851840" cy="28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0" lang="en-US" sz="27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"/>
              </a:rPr>
              <a:t>https://www.youtube.com/watch?v=OkY0BJRvS_E&amp;t=4413s</a:t>
            </a: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CaixaDeTexto 89"/>
          <p:cNvSpPr/>
          <p:nvPr/>
        </p:nvSpPr>
        <p:spPr>
          <a:xfrm>
            <a:off x="6950880" y="5086440"/>
            <a:ext cx="1834560" cy="11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https://www.youtube.com/watch?v=2oimtLtTHY4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Rectangle 97"/>
          <p:cNvSpPr/>
          <p:nvPr/>
        </p:nvSpPr>
        <p:spPr>
          <a:xfrm rot="16200000">
            <a:off x="2360880" y="245880"/>
            <a:ext cx="1715040" cy="6437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1" name="Rectangle 99"/>
          <p:cNvSpPr/>
          <p:nvPr/>
        </p:nvSpPr>
        <p:spPr>
          <a:xfrm>
            <a:off x="226440" y="664200"/>
            <a:ext cx="6061680" cy="560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680" dir="5400000" dist="12708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102" name="Imagem 88" descr=""/>
          <p:cNvPicPr/>
          <p:nvPr/>
        </p:nvPicPr>
        <p:blipFill>
          <a:blip r:embed="rId2"/>
          <a:stretch/>
        </p:blipFill>
        <p:spPr>
          <a:xfrm>
            <a:off x="408960" y="2230560"/>
            <a:ext cx="5706000" cy="2467440"/>
          </a:xfrm>
          <a:prstGeom prst="rect">
            <a:avLst/>
          </a:prstGeom>
          <a:ln w="0">
            <a:noFill/>
          </a:ln>
        </p:spPr>
      </p:pic>
      <p:sp>
        <p:nvSpPr>
          <p:cNvPr id="103" name="Rectangle 101"/>
          <p:cNvSpPr/>
          <p:nvPr/>
        </p:nvSpPr>
        <p:spPr>
          <a:xfrm rot="5400000">
            <a:off x="5748480" y="3411360"/>
            <a:ext cx="1718640" cy="113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98"/>
          <p:cNvSpPr/>
          <p:nvPr/>
        </p:nvSpPr>
        <p:spPr>
          <a:xfrm>
            <a:off x="0" y="0"/>
            <a:ext cx="914148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pic>
        <p:nvPicPr>
          <p:cNvPr id="105" name="Imagem 92" descr=""/>
          <p:cNvPicPr/>
          <p:nvPr/>
        </p:nvPicPr>
        <p:blipFill>
          <a:blip r:embed="rId1"/>
          <a:srcRect l="31265" t="0" r="0" b="0"/>
          <a:stretch/>
        </p:blipFill>
        <p:spPr>
          <a:xfrm>
            <a:off x="0" y="0"/>
            <a:ext cx="7251840" cy="6857640"/>
          </a:xfrm>
          <a:prstGeom prst="rect">
            <a:avLst/>
          </a:prstGeom>
          <a:ln w="0">
            <a:noFill/>
          </a:ln>
        </p:spPr>
      </p:pic>
      <p:sp>
        <p:nvSpPr>
          <p:cNvPr id="106" name="Rectangle 100"/>
          <p:cNvSpPr/>
          <p:nvPr/>
        </p:nvSpPr>
        <p:spPr>
          <a:xfrm flipH="1">
            <a:off x="3843720" y="0"/>
            <a:ext cx="5299920" cy="68576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951520" y="743400"/>
            <a:ext cx="2584080" cy="3691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8" name="CaixaDeTexto 93"/>
          <p:cNvSpPr/>
          <p:nvPr/>
        </p:nvSpPr>
        <p:spPr>
          <a:xfrm>
            <a:off x="5951520" y="4629240"/>
            <a:ext cx="2584080" cy="14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https://www.youtube.com/watch?v=2oimtLtTHY4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3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110" name="Group 135"/>
          <p:cNvGrpSpPr/>
          <p:nvPr/>
        </p:nvGrpSpPr>
        <p:grpSpPr>
          <a:xfrm>
            <a:off x="0" y="0"/>
            <a:ext cx="5600520" cy="6857640"/>
            <a:chOff x="0" y="0"/>
            <a:chExt cx="5600520" cy="6857640"/>
          </a:xfrm>
        </p:grpSpPr>
        <p:sp>
          <p:nvSpPr>
            <p:cNvPr id="111" name="Rectangle 136"/>
            <p:cNvSpPr/>
            <p:nvPr/>
          </p:nvSpPr>
          <p:spPr>
            <a:xfrm>
              <a:off x="0" y="0"/>
              <a:ext cx="5600520" cy="685764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112" name="Rectangle 137"/>
            <p:cNvSpPr/>
            <p:nvPr/>
          </p:nvSpPr>
          <p:spPr>
            <a:xfrm>
              <a:off x="0" y="0"/>
              <a:ext cx="5600520" cy="685764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13" name="Freeform: Shape 139"/>
          <p:cNvSpPr/>
          <p:nvPr/>
        </p:nvSpPr>
        <p:spPr>
          <a:xfrm>
            <a:off x="0" y="0"/>
            <a:ext cx="5527080" cy="6857640"/>
          </a:xfrm>
          <a:custGeom>
            <a:avLst/>
            <a:gdLst>
              <a:gd name="textAreaLeft" fmla="*/ 0 w 5527080"/>
              <a:gd name="textAreaRight" fmla="*/ 5527440 w 552708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 useBgFill="1">
        <p:nvSpPr>
          <p:cNvPr id="114" name="Rectangle 141"/>
          <p:cNvSpPr/>
          <p:nvPr/>
        </p:nvSpPr>
        <p:spPr>
          <a:xfrm>
            <a:off x="343080" y="990720"/>
            <a:ext cx="8457840" cy="4876560"/>
          </a:xfrm>
          <a:prstGeom prst="rect">
            <a:avLst/>
          </a:prstGeom>
          <a:ln>
            <a:noFill/>
          </a:ln>
          <a:effectLst>
            <a:outerShdw algn="ctr" blurRad="317520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57160" y="1676520"/>
            <a:ext cx="2857320" cy="350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000000"/>
                </a:solidFill>
                <a:latin typeface="Arial"/>
                <a:ea typeface="DejaVu Sans"/>
              </a:rPr>
              <a:t>1. Fundamentação Jurídica – Parte 1</a:t>
            </a: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3886200" y="1676520"/>
            <a:ext cx="4228560" cy="350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Constituição Federal: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• </a:t>
            </a: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Art. 5º, X – intimidade, vida privada, honra e imagem.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• </a:t>
            </a: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Art. 5º, LX – publicidade pode ser restringida para proteger a intimidade.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• </a:t>
            </a: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Art. 93, IX – julgamentos públicos, mas com limitação possível.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LGPD (Lei 13.709/2018) – voz e imagem como dados pessoais.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CPP, art. 201, §6º – Código de Processo Penal.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118" name="Group 115"/>
          <p:cNvGrpSpPr/>
          <p:nvPr/>
        </p:nvGrpSpPr>
        <p:grpSpPr>
          <a:xfrm>
            <a:off x="0" y="0"/>
            <a:ext cx="5600520" cy="6857640"/>
            <a:chOff x="0" y="0"/>
            <a:chExt cx="5600520" cy="6857640"/>
          </a:xfrm>
        </p:grpSpPr>
        <p:sp>
          <p:nvSpPr>
            <p:cNvPr id="119" name="Rectangle 116"/>
            <p:cNvSpPr/>
            <p:nvPr/>
          </p:nvSpPr>
          <p:spPr>
            <a:xfrm>
              <a:off x="0" y="0"/>
              <a:ext cx="5600520" cy="685764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120" name="Rectangle 117"/>
            <p:cNvSpPr/>
            <p:nvPr/>
          </p:nvSpPr>
          <p:spPr>
            <a:xfrm>
              <a:off x="0" y="0"/>
              <a:ext cx="5600520" cy="685764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21" name="Freeform: Shape 119"/>
          <p:cNvSpPr/>
          <p:nvPr/>
        </p:nvSpPr>
        <p:spPr>
          <a:xfrm>
            <a:off x="0" y="0"/>
            <a:ext cx="5527080" cy="6857640"/>
          </a:xfrm>
          <a:custGeom>
            <a:avLst/>
            <a:gdLst>
              <a:gd name="textAreaLeft" fmla="*/ 0 w 5527080"/>
              <a:gd name="textAreaRight" fmla="*/ 5527440 w 552708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 useBgFill="1">
        <p:nvSpPr>
          <p:cNvPr id="122" name="Rectangle 121"/>
          <p:cNvSpPr/>
          <p:nvPr/>
        </p:nvSpPr>
        <p:spPr>
          <a:xfrm>
            <a:off x="343080" y="990720"/>
            <a:ext cx="8457840" cy="4876560"/>
          </a:xfrm>
          <a:prstGeom prst="rect">
            <a:avLst/>
          </a:prstGeom>
          <a:ln>
            <a:noFill/>
          </a:ln>
          <a:effectLst>
            <a:outerShdw algn="ctr" blurRad="317520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57160" y="1676520"/>
            <a:ext cx="2857320" cy="350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000000"/>
                </a:solidFill>
                <a:latin typeface="Arial"/>
                <a:ea typeface="DejaVu Sans"/>
              </a:rPr>
              <a:t>1. Fundamentação Jurídica – Parte 2</a:t>
            </a: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3886200" y="1676520"/>
            <a:ext cx="4228560" cy="350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Lei 14.245/2021 (Lei Mariana Ferrer) – proibição de revitimização.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Lei 14.231/2022 – combate à violência institucional.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Lei Maria da Penha – vedação à exposição da vítima.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Lei 9.807/1999 e Lei 12.850/2013 – proteção a vítimas/testemunhas.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Lei 13.869/2019 (Abuso de Autoridade) – crime expor intimidade.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Resolução 243/21 CNMP – proteção da intimidade e prevenção da revitimização.</a:t>
            </a:r>
            <a:endParaRPr b="0" lang="pt-B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15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grpSp>
        <p:nvGrpSpPr>
          <p:cNvPr id="126" name="Group 117"/>
          <p:cNvGrpSpPr/>
          <p:nvPr/>
        </p:nvGrpSpPr>
        <p:grpSpPr>
          <a:xfrm>
            <a:off x="0" y="0"/>
            <a:ext cx="5600520" cy="6857640"/>
            <a:chOff x="0" y="0"/>
            <a:chExt cx="5600520" cy="6857640"/>
          </a:xfrm>
        </p:grpSpPr>
        <p:sp>
          <p:nvSpPr>
            <p:cNvPr id="127" name="Rectangle 118"/>
            <p:cNvSpPr/>
            <p:nvPr/>
          </p:nvSpPr>
          <p:spPr>
            <a:xfrm>
              <a:off x="0" y="0"/>
              <a:ext cx="5600520" cy="685764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  <p:sp>
          <p:nvSpPr>
            <p:cNvPr id="128" name="Rectangle 119"/>
            <p:cNvSpPr/>
            <p:nvPr/>
          </p:nvSpPr>
          <p:spPr>
            <a:xfrm>
              <a:off x="0" y="0"/>
              <a:ext cx="5600520" cy="685764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n-US" sz="1800" spc="-1" strike="noStrike">
                <a:solidFill>
                  <a:srgbClr val="ffffff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29" name="Freeform: Shape 121"/>
          <p:cNvSpPr/>
          <p:nvPr/>
        </p:nvSpPr>
        <p:spPr>
          <a:xfrm>
            <a:off x="0" y="0"/>
            <a:ext cx="5527080" cy="6857640"/>
          </a:xfrm>
          <a:custGeom>
            <a:avLst/>
            <a:gdLst>
              <a:gd name="textAreaLeft" fmla="*/ 0 w 5527080"/>
              <a:gd name="textAreaRight" fmla="*/ 5527440 w 552708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 useBgFill="1">
        <p:nvSpPr>
          <p:cNvPr id="130" name="Rectangle 123"/>
          <p:cNvSpPr/>
          <p:nvPr/>
        </p:nvSpPr>
        <p:spPr>
          <a:xfrm>
            <a:off x="343080" y="990720"/>
            <a:ext cx="8457840" cy="4876560"/>
          </a:xfrm>
          <a:prstGeom prst="rect">
            <a:avLst/>
          </a:prstGeom>
          <a:ln>
            <a:noFill/>
          </a:ln>
          <a:effectLst>
            <a:outerShdw algn="ctr" blurRad="317520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57160" y="1676520"/>
            <a:ext cx="2857320" cy="350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500" spc="-1" strike="noStrike">
                <a:solidFill>
                  <a:srgbClr val="000000"/>
                </a:solidFill>
                <a:latin typeface="Arial"/>
                <a:ea typeface="DejaVu Sans"/>
              </a:rPr>
              <a:t>2. Sigilo dos Dados – Parte 1</a:t>
            </a:r>
            <a:endParaRPr b="0" lang="pt-B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3886200" y="1676520"/>
            <a:ext cx="4228560" cy="350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Providências internas (MPDFT):</a:t>
            </a:r>
            <a:endParaRPr b="0" lang="pt-BR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• </a:t>
            </a:r>
            <a:r>
              <a:rPr b="0" lang="en-US" sz="21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Deliberação n. 6/2023/CCR.</a:t>
            </a:r>
            <a:endParaRPr b="0" lang="pt-BR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1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• </a:t>
            </a:r>
            <a:r>
              <a:rPr b="0" lang="en-US" sz="2100" spc="-1" strike="noStrike">
                <a:solidFill>
                  <a:srgbClr val="000000">
                    <a:alpha val="55000"/>
                  </a:srgbClr>
                </a:solidFill>
                <a:latin typeface="Arial"/>
                <a:ea typeface="DejaVu Sans"/>
              </a:rPr>
              <a:t>Formulário de Atendimento à Vítima e Ficha de dados sensíveis em sigilo.</a:t>
            </a:r>
            <a:endParaRPr b="0" lang="pt-BR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Application>LibreOffice/7.5.7.1$Windows_X86_64 LibreOffice_project/47eb0cf7efbacdee9b19ae25d6752381ede23126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/>
  <dc:description>generated using python-pptx</dc:description>
  <dc:language>pt-BR</dc:language>
  <cp:lastModifiedBy/>
  <dcterms:modified xsi:type="dcterms:W3CDTF">2025-09-10T18:09:33Z</dcterms:modified>
  <cp:revision>49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(4:3)</vt:lpwstr>
  </property>
  <property fmtid="{D5CDD505-2E9C-101B-9397-08002B2CF9AE}" pid="3" name="Slides">
    <vt:i4>16</vt:i4>
  </property>
</Properties>
</file>