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2" r:id="rId2"/>
    <p:sldId id="541" r:id="rId3"/>
    <p:sldId id="542" r:id="rId4"/>
    <p:sldId id="543" r:id="rId5"/>
    <p:sldId id="544" r:id="rId6"/>
    <p:sldId id="260" r:id="rId7"/>
    <p:sldId id="258" r:id="rId8"/>
    <p:sldId id="461" r:id="rId9"/>
    <p:sldId id="259" r:id="rId10"/>
    <p:sldId id="463" r:id="rId11"/>
    <p:sldId id="464" r:id="rId12"/>
    <p:sldId id="262" r:id="rId13"/>
    <p:sldId id="263" r:id="rId14"/>
    <p:sldId id="465" r:id="rId15"/>
    <p:sldId id="466" r:id="rId16"/>
    <p:sldId id="266" r:id="rId17"/>
    <p:sldId id="468" r:id="rId18"/>
    <p:sldId id="545" r:id="rId19"/>
    <p:sldId id="267" r:id="rId20"/>
    <p:sldId id="546" r:id="rId21"/>
    <p:sldId id="469" r:id="rId22"/>
    <p:sldId id="547" r:id="rId23"/>
    <p:sldId id="548" r:id="rId24"/>
    <p:sldId id="277" r:id="rId25"/>
    <p:sldId id="471" r:id="rId26"/>
    <p:sldId id="540" r:id="rId27"/>
    <p:sldId id="549" r:id="rId28"/>
    <p:sldId id="550" r:id="rId2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270"/>
    <a:srgbClr val="F4592F"/>
    <a:srgbClr val="AC169F"/>
    <a:srgbClr val="B02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4FDD-C12A-4E05-80BF-74DC53A7B32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9038B-72C0-44E2-B407-7551FCA7C8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19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>
            <a:extLst>
              <a:ext uri="{FF2B5EF4-FFF2-40B4-BE49-F238E27FC236}">
                <a16:creationId xmlns:a16="http://schemas.microsoft.com/office/drawing/2014/main" id="{8535123D-5CF4-41A6-A770-C18B5977A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>
            <a:extLst>
              <a:ext uri="{FF2B5EF4-FFF2-40B4-BE49-F238E27FC236}">
                <a16:creationId xmlns:a16="http://schemas.microsoft.com/office/drawing/2014/main" id="{8B877B1B-4371-449C-95B8-52C427DB3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Marcador de número de diapositiva 3">
            <a:extLst>
              <a:ext uri="{FF2B5EF4-FFF2-40B4-BE49-F238E27FC236}">
                <a16:creationId xmlns:a16="http://schemas.microsoft.com/office/drawing/2014/main" id="{813B53B8-1943-45DE-9E93-DF878FB88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9F0C3-B187-4CE9-A548-546EC13D55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5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>
            <a:extLst>
              <a:ext uri="{FF2B5EF4-FFF2-40B4-BE49-F238E27FC236}">
                <a16:creationId xmlns:a16="http://schemas.microsoft.com/office/drawing/2014/main" id="{8535123D-5CF4-41A6-A770-C18B5977A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>
            <a:extLst>
              <a:ext uri="{FF2B5EF4-FFF2-40B4-BE49-F238E27FC236}">
                <a16:creationId xmlns:a16="http://schemas.microsoft.com/office/drawing/2014/main" id="{8B877B1B-4371-449C-95B8-52C427DB3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Marcador de número de diapositiva 3">
            <a:extLst>
              <a:ext uri="{FF2B5EF4-FFF2-40B4-BE49-F238E27FC236}">
                <a16:creationId xmlns:a16="http://schemas.microsoft.com/office/drawing/2014/main" id="{813B53B8-1943-45DE-9E93-DF878FB88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9F0C3-B187-4CE9-A548-546EC13D55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20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>
            <a:extLst>
              <a:ext uri="{FF2B5EF4-FFF2-40B4-BE49-F238E27FC236}">
                <a16:creationId xmlns:a16="http://schemas.microsoft.com/office/drawing/2014/main" id="{8535123D-5CF4-41A6-A770-C18B5977A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>
            <a:extLst>
              <a:ext uri="{FF2B5EF4-FFF2-40B4-BE49-F238E27FC236}">
                <a16:creationId xmlns:a16="http://schemas.microsoft.com/office/drawing/2014/main" id="{8B877B1B-4371-449C-95B8-52C427DB3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Marcador de número de diapositiva 3">
            <a:extLst>
              <a:ext uri="{FF2B5EF4-FFF2-40B4-BE49-F238E27FC236}">
                <a16:creationId xmlns:a16="http://schemas.microsoft.com/office/drawing/2014/main" id="{813B53B8-1943-45DE-9E93-DF878FB88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9F0C3-B187-4CE9-A548-546EC13D55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46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72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0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0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9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48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54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80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22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31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3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E95D-6163-4F5D-8498-6722BCCF8AF5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5E63-3F9E-431B-A191-0B0A7936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52A0EE-40DA-4A3A-9FF7-EA885AB7E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8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81088" y="533400"/>
            <a:ext cx="6981825" cy="616296"/>
          </a:xfrm>
          <a:prstGeom prst="rect">
            <a:avLst/>
          </a:prstGeom>
          <a:solidFill>
            <a:srgbClr val="AC1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9999"/>
              </a:solidFill>
            </a:endParaRPr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pt-BR" sz="4000" b="1" dirty="0">
                <a:solidFill>
                  <a:srgbClr val="AC169F"/>
                </a:solidFill>
              </a:rPr>
              <a:t>A </a:t>
            </a:r>
            <a:r>
              <a:rPr lang="pt-BR" sz="4000" b="1" dirty="0">
                <a:solidFill>
                  <a:schemeClr val="bg1"/>
                </a:solidFill>
              </a:rPr>
              <a:t>TOMADA DE DECISÃO </a:t>
            </a:r>
            <a:br>
              <a:rPr lang="pt-BR" sz="2800" b="1" dirty="0">
                <a:solidFill>
                  <a:srgbClr val="AC169F"/>
                </a:solidFill>
              </a:rPr>
            </a:br>
            <a:r>
              <a:rPr lang="pt-BR" sz="2800" b="1" dirty="0">
                <a:solidFill>
                  <a:srgbClr val="AC169F"/>
                </a:solidFill>
              </a:rPr>
              <a:t>da transferência do Acolhimento Institucional</a:t>
            </a:r>
            <a:br>
              <a:rPr lang="pt-BR" sz="2800" b="1" dirty="0">
                <a:solidFill>
                  <a:srgbClr val="AC169F"/>
                </a:solidFill>
              </a:rPr>
            </a:br>
            <a:r>
              <a:rPr lang="pt-BR" sz="2800" b="1" dirty="0">
                <a:solidFill>
                  <a:srgbClr val="AC169F"/>
                </a:solidFill>
              </a:rPr>
              <a:t>para o acolhimento em Família Acolhedora</a:t>
            </a:r>
            <a:endParaRPr lang="pt-BR" sz="2800" dirty="0">
              <a:solidFill>
                <a:srgbClr val="AC169F"/>
              </a:solidFill>
            </a:endParaRPr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457200" y="2499742"/>
            <a:ext cx="8229600" cy="144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pt-BR" b="1" dirty="0">
                <a:solidFill>
                  <a:srgbClr val="E80270"/>
                </a:solidFill>
              </a:rPr>
              <a:t>Outubro de 2019: </a:t>
            </a:r>
            <a:r>
              <a:rPr lang="pt-BR" dirty="0">
                <a:solidFill>
                  <a:srgbClr val="AC169F"/>
                </a:solidFill>
              </a:rPr>
              <a:t>início do processo de transferência das crianças/adolescentes acolhidas na Unidade de Acolhimento Institucional Lar Frei Leopoldo para o Serviço Família Acolhedora.</a:t>
            </a:r>
            <a:endParaRPr dirty="0">
              <a:solidFill>
                <a:srgbClr val="AC169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67544" y="1986718"/>
            <a:ext cx="3970784" cy="23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pt-BR" sz="2000" dirty="0">
                <a:solidFill>
                  <a:srgbClr val="262626"/>
                </a:solidFill>
              </a:rPr>
              <a:t>Realização de diversas </a:t>
            </a:r>
            <a:r>
              <a:rPr lang="pt-BR" sz="2000" b="1" dirty="0">
                <a:solidFill>
                  <a:srgbClr val="262626"/>
                </a:solidFill>
              </a:rPr>
              <a:t>reuniões</a:t>
            </a:r>
            <a:r>
              <a:rPr lang="pt-BR" sz="2000" dirty="0">
                <a:solidFill>
                  <a:srgbClr val="262626"/>
                </a:solidFill>
              </a:rPr>
              <a:t>, envolvendo diversos atores (PROVIDENS, PBH, UAI, SFA e VIJ), buscando o melhor encaminhamento para as acolhidas, considerando suas singularidades.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262626"/>
              </a:solidFill>
            </a:endParaRPr>
          </a:p>
        </p:txBody>
      </p:sp>
      <p:pic>
        <p:nvPicPr>
          <p:cNvPr id="119" name="Google Shape;119;p6" descr="C:\Users\769937\Downloads\24_10_2019_Reunião de integração Lar Frei Leopoldo e Família Acolhedor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0450" y="987574"/>
            <a:ext cx="4075989" cy="30729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" name="Google Shape;118;p6"/>
          <p:cNvSpPr txBox="1">
            <a:spLocks/>
          </p:cNvSpPr>
          <p:nvPr/>
        </p:nvSpPr>
        <p:spPr>
          <a:xfrm>
            <a:off x="619666" y="886948"/>
            <a:ext cx="3970784" cy="52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262626"/>
              </a:buClr>
              <a:buSzPts val="2000"/>
              <a:buNone/>
            </a:pPr>
            <a:r>
              <a:rPr lang="pt-BR" sz="7200" b="1" dirty="0">
                <a:solidFill>
                  <a:srgbClr val="F4592F"/>
                </a:solidFill>
              </a:rPr>
              <a:t>DIÁLOGO</a:t>
            </a:r>
          </a:p>
          <a:p>
            <a:pPr marL="127000" indent="0">
              <a:spcBef>
                <a:spcPts val="400"/>
              </a:spcBef>
              <a:buSzPts val="2000"/>
              <a:buNone/>
            </a:pPr>
            <a:endParaRPr lang="pt-BR" sz="800" dirty="0">
              <a:solidFill>
                <a:srgbClr val="F4592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131590"/>
            <a:ext cx="4258816" cy="3394472"/>
          </a:xfrm>
        </p:spPr>
        <p:txBody>
          <a:bodyPr>
            <a:noAutofit/>
          </a:bodyPr>
          <a:lstStyle/>
          <a:p>
            <a:r>
              <a:rPr lang="pt-BR" sz="1800" b="1" dirty="0">
                <a:solidFill>
                  <a:srgbClr val="F4592F"/>
                </a:solidFill>
              </a:rPr>
              <a:t>O SIM DAS CRIANÇAS</a:t>
            </a:r>
          </a:p>
          <a:p>
            <a:pPr lvl="1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Escuta das crianças através do atendimento individualizado e em grupo</a:t>
            </a:r>
          </a:p>
          <a:p>
            <a:endParaRPr lang="pt-BR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Identificação da família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cada criança/adolescente</a:t>
            </a:r>
          </a:p>
          <a:p>
            <a:pPr marL="0" indent="0">
              <a:buNone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Período de convivência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visando estabelecer e/ou fomentar o vínculo afetivo entre todas as partes envolvidas</a:t>
            </a:r>
          </a:p>
          <a:p>
            <a:pPr marL="914400" lvl="1" indent="-514350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Salienta-se o fato de ter sido realizado o processo de habilitação das famílias indicadas pela UAI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E80270"/>
                </a:solidFill>
              </a:rPr>
              <a:t>A preparação para a transferência</a:t>
            </a:r>
            <a:endParaRPr lang="pt-BR" sz="4000" dirty="0">
              <a:solidFill>
                <a:srgbClr val="E80270"/>
              </a:solidFill>
            </a:endParaRPr>
          </a:p>
        </p:txBody>
      </p:sp>
      <p:pic>
        <p:nvPicPr>
          <p:cNvPr id="3074" name="Picture 2" descr="C:\Users\769937\Downloads\13_12_2019_Mudança meninas Lar Frei Leopoldo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606"/>
            <a:ext cx="3575043" cy="268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6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Concomitante a esse processo, a equipe técnica do SFA realizou atendimentos as crianças/adolescentes e as famílias acolhedoras,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construindo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assim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condições para um acolhimento qualificado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mesma forma, a equipe da UAI recebeu as famílias acolhedoras, dando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suporte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que a transferência acontecesse da melhor maneira possível. Após avaliações positivas, solicitamos a VIJ os trâmites legais para efetivação das transferências.</a:t>
            </a:r>
          </a:p>
          <a:p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4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676275" y="291704"/>
            <a:ext cx="56197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pt-BR" b="1" dirty="0">
                <a:solidFill>
                  <a:srgbClr val="AC169F"/>
                </a:solidFill>
              </a:rPr>
              <a:t>A transferência</a:t>
            </a:r>
            <a:endParaRPr dirty="0">
              <a:solidFill>
                <a:srgbClr val="AC169F"/>
              </a:solidFill>
            </a:endParaRPr>
          </a:p>
        </p:txBody>
      </p:sp>
      <p:pic>
        <p:nvPicPr>
          <p:cNvPr id="138" name="Google Shape;138;p9" descr="C:\Users\769937\Downloads\13_12-2019_Despedidas Lar Frei Leopoldo (5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83" y="1274424"/>
            <a:ext cx="41284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de cantos arredondados 4"/>
          <p:cNvSpPr/>
          <p:nvPr/>
        </p:nvSpPr>
        <p:spPr>
          <a:xfrm>
            <a:off x="676275" y="1795493"/>
            <a:ext cx="3743325" cy="2054205"/>
          </a:xfrm>
          <a:prstGeom prst="roundRect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757486" y="1967515"/>
            <a:ext cx="3312368" cy="216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262626"/>
              </a:buClr>
              <a:buSzPts val="2000"/>
            </a:pPr>
            <a:r>
              <a:rPr lang="pt-BR" sz="1600" b="1" dirty="0">
                <a:solidFill>
                  <a:schemeClr val="bg1"/>
                </a:solidFill>
              </a:rPr>
              <a:t>Data das transferências:</a:t>
            </a:r>
            <a:r>
              <a:rPr lang="pt-BR" sz="1600" dirty="0">
                <a:solidFill>
                  <a:schemeClr val="bg1"/>
                </a:solidFill>
              </a:rPr>
              <a:t> 13/12/2019</a:t>
            </a:r>
          </a:p>
          <a:p>
            <a:pPr marL="342900">
              <a:spcBef>
                <a:spcPts val="0"/>
              </a:spcBef>
              <a:buClr>
                <a:srgbClr val="262626"/>
              </a:buClr>
              <a:buSzPts val="2000"/>
            </a:pPr>
            <a:endParaRPr sz="2400" dirty="0">
              <a:solidFill>
                <a:schemeClr val="bg1"/>
              </a:solidFill>
            </a:endParaRPr>
          </a:p>
          <a:p>
            <a:pPr marL="342900">
              <a:spcBef>
                <a:spcPts val="400"/>
              </a:spcBef>
              <a:buClr>
                <a:srgbClr val="262626"/>
              </a:buClr>
              <a:buSzPts val="2000"/>
            </a:pPr>
            <a:r>
              <a:rPr lang="pt-BR" sz="1600" b="1" dirty="0">
                <a:solidFill>
                  <a:schemeClr val="bg1"/>
                </a:solidFill>
              </a:rPr>
              <a:t>Total de crianças/ adolescentes transferidas:</a:t>
            </a:r>
            <a:r>
              <a:rPr lang="pt-BR" sz="1600" dirty="0">
                <a:solidFill>
                  <a:schemeClr val="bg1"/>
                </a:solidFill>
              </a:rPr>
              <a:t> 7 meninas</a:t>
            </a:r>
            <a:endParaRPr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 descr="C:\Users\769937\Downloads\13_12-2019_Despedidas Lar Frei Leopoldo (4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77" y="699543"/>
            <a:ext cx="2493955" cy="33252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10" descr="C:\Users\769937\Downloads\13_12-2019_Despedidas Lar Frei Leopoldo (3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2181" y="699543"/>
            <a:ext cx="2493955" cy="332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 descr="C:\Users\769937\Downloads\13_12-2019_Despedidas Lar Frei Leopoldo (2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8485" y="683957"/>
            <a:ext cx="2493955" cy="332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B023A4"/>
                </a:solidFill>
              </a:rPr>
              <a:t>Fluxo de Transferência de crianças e</a:t>
            </a:r>
            <a:br>
              <a:rPr lang="pt-BR" sz="2800" b="1" dirty="0">
                <a:solidFill>
                  <a:srgbClr val="B023A4"/>
                </a:solidFill>
              </a:rPr>
            </a:br>
            <a:r>
              <a:rPr lang="pt-BR" sz="2800" b="1" dirty="0">
                <a:solidFill>
                  <a:srgbClr val="B023A4"/>
                </a:solidFill>
              </a:rPr>
              <a:t>adolescentes do Acolhimento Institucional </a:t>
            </a:r>
            <a:br>
              <a:rPr lang="pt-BR" sz="2800" b="1" dirty="0">
                <a:solidFill>
                  <a:srgbClr val="B023A4"/>
                </a:solidFill>
              </a:rPr>
            </a:br>
            <a:r>
              <a:rPr lang="pt-BR" sz="2800" b="1" dirty="0">
                <a:solidFill>
                  <a:srgbClr val="B023A4"/>
                </a:solidFill>
              </a:rPr>
              <a:t>para o Serviço de Acolhimento em Família Acolhedora</a:t>
            </a:r>
            <a:endParaRPr lang="pt-BR" sz="2800" dirty="0">
              <a:solidFill>
                <a:srgbClr val="B023A4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032" y="2043058"/>
            <a:ext cx="8229600" cy="31029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800" b="1" dirty="0">
                <a:solidFill>
                  <a:srgbClr val="E802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 de Acolhimento em Família Acolhedora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modalidade de acolhimento para crianças e adolescentes afastados de suas famílias por medida protetiva de acolhimento familiar aplicada pela Vara Cível da Infância e Juventude - VIJ.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serviço que compõe a Proteção Social Especial de Alta Complexidade do Sistema Único de Assistência Social - SUAS, este é parte da rede municipal de proteção à criança e ao adolescente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451" y="1923678"/>
            <a:ext cx="5554960" cy="24482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E802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do SFA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ferta de acolhimento em ambiente familiar e o acompanhamento  das famílias de origem, visando a garantia do direito à convivência familiar através da reintegração.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b="1" dirty="0">
              <a:solidFill>
                <a:srgbClr val="F45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808884-12DD-4932-BF36-6566FAEAD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70" y="4299942"/>
            <a:ext cx="1153459" cy="4421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263E0B0-5AA5-4BFF-9D39-CB2467298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/>
          <a:stretch/>
        </p:blipFill>
        <p:spPr>
          <a:xfrm>
            <a:off x="6516216" y="4198130"/>
            <a:ext cx="1368152" cy="7504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C76842-2272-4418-BD9B-27DC6BFF4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4" y="4227934"/>
            <a:ext cx="2257521" cy="5909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9D8A190-37E6-4E0E-B92B-08FD1A6AF499}"/>
              </a:ext>
            </a:extLst>
          </p:cNvPr>
          <p:cNvSpPr txBox="1"/>
          <p:nvPr/>
        </p:nvSpPr>
        <p:spPr>
          <a:xfrm>
            <a:off x="683568" y="804868"/>
            <a:ext cx="734481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PROVIDENS e Prefeitura de BH = </a:t>
            </a:r>
            <a:r>
              <a:rPr lang="pt-BR" sz="1800" b="1" dirty="0">
                <a:solidFill>
                  <a:srgbClr val="F459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 de Colaboração para execução do Serviço de Acolhimento em Família Acolhedora em Belo Horizonte.</a:t>
            </a:r>
            <a:endParaRPr lang="pt-BR" sz="1800" b="1" dirty="0">
              <a:solidFill>
                <a:srgbClr val="F45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7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336C685-7E31-48EA-B037-1221FDDCE854}"/>
              </a:ext>
            </a:extLst>
          </p:cNvPr>
          <p:cNvSpPr/>
          <p:nvPr/>
        </p:nvSpPr>
        <p:spPr>
          <a:xfrm>
            <a:off x="4600061" y="2067694"/>
            <a:ext cx="4104456" cy="2520280"/>
          </a:xfrm>
          <a:prstGeom prst="rect">
            <a:avLst/>
          </a:prstGeom>
          <a:solidFill>
            <a:srgbClr val="AC169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370001-207B-4510-8224-4A3923076C12}"/>
              </a:ext>
            </a:extLst>
          </p:cNvPr>
          <p:cNvSpPr/>
          <p:nvPr/>
        </p:nvSpPr>
        <p:spPr>
          <a:xfrm>
            <a:off x="395536" y="2067694"/>
            <a:ext cx="4104456" cy="2520280"/>
          </a:xfrm>
          <a:prstGeom prst="rect">
            <a:avLst/>
          </a:prstGeom>
          <a:solidFill>
            <a:srgbClr val="E8027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158417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F45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Modalidades</a:t>
            </a:r>
          </a:p>
          <a:p>
            <a:pPr marL="186055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Em</a:t>
            </a:r>
            <a:r>
              <a:rPr lang="pt-PT" sz="1800" spc="-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Belo</a:t>
            </a:r>
            <a:r>
              <a:rPr lang="pt-PT" sz="1800" spc="-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Horizonte,</a:t>
            </a:r>
            <a:r>
              <a:rPr lang="pt-PT" sz="1800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o</a:t>
            </a:r>
            <a:r>
              <a:rPr lang="pt-PT" sz="1800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Serviço</a:t>
            </a:r>
            <a:r>
              <a:rPr lang="pt-PT" sz="1800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é</a:t>
            </a:r>
            <a:r>
              <a:rPr lang="pt-PT" sz="1800" spc="-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ofertado</a:t>
            </a:r>
            <a:r>
              <a:rPr lang="pt-PT" sz="1800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em</a:t>
            </a:r>
            <a:r>
              <a:rPr lang="pt-PT" sz="1800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duas</a:t>
            </a:r>
            <a:r>
              <a:rPr lang="pt-PT" sz="1800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modalidades:</a:t>
            </a:r>
            <a:endParaRPr lang="pt-BR" sz="18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7D30E1-B208-4B88-9168-DEB18F72DCB2}"/>
              </a:ext>
            </a:extLst>
          </p:cNvPr>
          <p:cNvSpPr txBox="1"/>
          <p:nvPr/>
        </p:nvSpPr>
        <p:spPr>
          <a:xfrm>
            <a:off x="457200" y="2211710"/>
            <a:ext cx="3960440" cy="200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215"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431800" algn="l"/>
              </a:tabLst>
            </a:pPr>
            <a:r>
              <a:rPr lang="pt-PT" sz="1200" b="1" i="1" dirty="0">
                <a:effectLst/>
                <a:latin typeface="+mj-lt"/>
                <a:ea typeface="Arial MT"/>
                <a:cs typeface="Arial MT"/>
              </a:rPr>
              <a:t>Modalidade</a:t>
            </a:r>
            <a:r>
              <a:rPr lang="pt-PT" sz="1200" b="1" i="1" spc="-3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b="1" i="1" dirty="0">
                <a:effectLst/>
                <a:latin typeface="+mj-lt"/>
                <a:ea typeface="Arial MT"/>
                <a:cs typeface="Arial MT"/>
              </a:rPr>
              <a:t>1</a:t>
            </a:r>
            <a:r>
              <a:rPr lang="pt-PT" sz="1200" b="1" i="1" spc="-25" dirty="0">
                <a:latin typeface="+mj-lt"/>
                <a:ea typeface="Arial MT"/>
                <a:cs typeface="Arial MT"/>
              </a:rPr>
              <a:t>: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norteada</a:t>
            </a:r>
            <a:r>
              <a:rPr lang="pt-PT" sz="1200" spc="-3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pelo</a:t>
            </a:r>
            <a:r>
              <a:rPr lang="pt-PT" sz="1200" spc="-50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princípio</a:t>
            </a:r>
            <a:r>
              <a:rPr lang="pt-PT" sz="1200" spc="-3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da</a:t>
            </a:r>
            <a:r>
              <a:rPr lang="pt-PT" sz="1200" spc="-3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brevidade</a:t>
            </a:r>
            <a:r>
              <a:rPr lang="pt-PT" sz="1200" spc="-3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do</a:t>
            </a:r>
            <a:r>
              <a:rPr lang="pt-PT" sz="1200" spc="-3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acolhimento</a:t>
            </a:r>
            <a:r>
              <a:rPr lang="pt-PT" sz="1200" spc="-40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do</a:t>
            </a:r>
            <a:r>
              <a:rPr lang="pt-PT" sz="1200" spc="-3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ECA</a:t>
            </a:r>
            <a:r>
              <a:rPr lang="pt-PT" sz="1200" spc="-40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(máximo de 18 meses, prorrogáveis). Todos os esforços visam a garantia da convivência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familiar e a possibilidade de reintegração familiar, no menor tempo possível. São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acolhidos crianças e adolescentes com possibilidade (ainda que mínima) de retorno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para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sua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família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de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origem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(nuclear,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extensa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ou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ampliada).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endParaRPr lang="pt-PT" sz="1200" dirty="0">
              <a:effectLst/>
              <a:latin typeface="+mj-lt"/>
              <a:ea typeface="Arial MT"/>
              <a:cs typeface="Arial M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396A3F-33BD-4EE5-A46F-C1B7DED2EF97}"/>
              </a:ext>
            </a:extLst>
          </p:cNvPr>
          <p:cNvSpPr txBox="1"/>
          <p:nvPr/>
        </p:nvSpPr>
        <p:spPr>
          <a:xfrm>
            <a:off x="4726362" y="2186444"/>
            <a:ext cx="3960440" cy="2279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4295" lvl="0">
              <a:lnSpc>
                <a:spcPct val="150000"/>
              </a:lnSpc>
              <a:spcBef>
                <a:spcPts val="600"/>
              </a:spcBef>
              <a:buSzPts val="1200"/>
              <a:tabLst>
                <a:tab pos="431800" algn="l"/>
              </a:tabLst>
            </a:pPr>
            <a:r>
              <a:rPr lang="pt-PT" sz="1200" b="1" i="1" dirty="0">
                <a:effectLst/>
                <a:latin typeface="+mj-lt"/>
                <a:ea typeface="Arial MT"/>
                <a:cs typeface="Arial MT"/>
              </a:rPr>
              <a:t>Modalidade 2: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essa modalidade compreende a possibilidade de acolhimento familiar de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longa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duração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(até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maioridade)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para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crianças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e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adolescentes sem possibilidade de reintegração em suas famílias de origem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(nuclear,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extensa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ou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ampliada),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destituídos do poder familiar e sem pretendentes à adoção,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que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como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perspectiva,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permaneceriam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até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a</a:t>
            </a:r>
            <a:r>
              <a:rPr lang="pt-PT" sz="1200" spc="5" dirty="0">
                <a:effectLst/>
                <a:latin typeface="+mj-lt"/>
                <a:ea typeface="Arial MT"/>
                <a:cs typeface="Arial MT"/>
              </a:rPr>
              <a:t> </a:t>
            </a:r>
            <a:r>
              <a:rPr lang="pt-PT" sz="1200" dirty="0">
                <a:effectLst/>
                <a:latin typeface="+mj-lt"/>
                <a:ea typeface="Arial MT"/>
                <a:cs typeface="Arial MT"/>
              </a:rPr>
              <a:t>maioridade em acolhimento institucional. </a:t>
            </a:r>
            <a:endParaRPr lang="pt-BR" sz="1200" dirty="0">
              <a:effectLst/>
              <a:latin typeface="+mj-l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5795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0338"/>
            <a:ext cx="8229600" cy="857250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4592F"/>
                </a:solidFill>
              </a:rPr>
              <a:t>Fluxo de transferência</a:t>
            </a:r>
            <a:endParaRPr lang="pt-BR" sz="4000" dirty="0">
              <a:solidFill>
                <a:srgbClr val="F4592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427734"/>
            <a:ext cx="6984776" cy="230425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800" b="1" i="1" dirty="0">
                <a:effectLst/>
                <a:ea typeface="Arial MT"/>
                <a:cs typeface="Arial MT"/>
              </a:rPr>
              <a:t>1°) Relatório Circunstanciado: </a:t>
            </a:r>
            <a:r>
              <a:rPr lang="pt-PT" sz="1800" dirty="0">
                <a:effectLst/>
                <a:ea typeface="Arial MT"/>
                <a:cs typeface="Arial MT"/>
              </a:rPr>
              <a:t>A equipe técnica da UAI deve encaminhar e-mail para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Coordenação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do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Acolhimento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Familiar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na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SUASS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spc="-5" dirty="0">
                <a:effectLst/>
                <a:ea typeface="Arial MT"/>
                <a:cs typeface="Arial MT"/>
              </a:rPr>
              <a:t>solicitando</a:t>
            </a:r>
            <a:r>
              <a:rPr lang="pt-PT" sz="1800" spc="-65" dirty="0">
                <a:effectLst/>
                <a:ea typeface="Arial MT"/>
                <a:cs typeface="Arial MT"/>
              </a:rPr>
              <a:t> </a:t>
            </a:r>
            <a:r>
              <a:rPr lang="pt-PT" sz="1800" spc="-5" dirty="0">
                <a:effectLst/>
                <a:ea typeface="Arial MT"/>
                <a:cs typeface="Arial MT"/>
              </a:rPr>
              <a:t>a</a:t>
            </a:r>
            <a:r>
              <a:rPr lang="pt-PT" sz="1800" spc="-50" dirty="0">
                <a:effectLst/>
                <a:ea typeface="Arial MT"/>
                <a:cs typeface="Arial MT"/>
              </a:rPr>
              <a:t> </a:t>
            </a:r>
            <a:r>
              <a:rPr lang="pt-PT" sz="1800" spc="-5" dirty="0">
                <a:effectLst/>
                <a:ea typeface="Arial MT"/>
                <a:cs typeface="Arial MT"/>
              </a:rPr>
              <a:t>avaliação</a:t>
            </a:r>
            <a:r>
              <a:rPr lang="pt-PT" sz="1800" spc="-80" dirty="0">
                <a:effectLst/>
                <a:ea typeface="Arial MT"/>
                <a:cs typeface="Arial MT"/>
              </a:rPr>
              <a:t> </a:t>
            </a:r>
            <a:r>
              <a:rPr lang="pt-PT" sz="1800" spc="-5" dirty="0">
                <a:effectLst/>
                <a:ea typeface="Arial MT"/>
                <a:cs typeface="Arial MT"/>
              </a:rPr>
              <a:t>para</a:t>
            </a:r>
            <a:r>
              <a:rPr lang="pt-PT" sz="1800" spc="-55" dirty="0">
                <a:effectLst/>
                <a:ea typeface="Arial MT"/>
                <a:cs typeface="Arial MT"/>
              </a:rPr>
              <a:t> </a:t>
            </a:r>
            <a:r>
              <a:rPr lang="pt-PT" sz="1800" spc="-5" dirty="0">
                <a:effectLst/>
                <a:ea typeface="Arial MT"/>
                <a:cs typeface="Arial MT"/>
              </a:rPr>
              <a:t>transferência,</a:t>
            </a:r>
            <a:r>
              <a:rPr lang="pt-PT" sz="1800" spc="-5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anexando</a:t>
            </a:r>
            <a:r>
              <a:rPr lang="pt-PT" sz="1800" spc="-5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relatório</a:t>
            </a:r>
            <a:r>
              <a:rPr lang="pt-PT" sz="1800" spc="-5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circunstanciado</a:t>
            </a:r>
            <a:r>
              <a:rPr lang="pt-PT" sz="1800" spc="-5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do</a:t>
            </a:r>
            <a:r>
              <a:rPr lang="pt-PT" sz="1800" spc="-5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caso</a:t>
            </a:r>
            <a:r>
              <a:rPr lang="pt-PT" sz="1800" spc="-320" dirty="0">
                <a:effectLst/>
                <a:ea typeface="Arial MT"/>
                <a:cs typeface="Arial MT"/>
              </a:rPr>
              <a:t>   </a:t>
            </a:r>
            <a:r>
              <a:rPr lang="pt-PT" sz="1800" dirty="0">
                <a:effectLst/>
                <a:ea typeface="Arial MT"/>
                <a:cs typeface="Arial MT"/>
              </a:rPr>
              <a:t>com</a:t>
            </a:r>
            <a:r>
              <a:rPr lang="pt-PT" sz="1800" spc="-6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informações</a:t>
            </a:r>
            <a:r>
              <a:rPr lang="pt-PT" sz="1800" spc="-7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sobre</a:t>
            </a:r>
            <a:r>
              <a:rPr lang="pt-PT" sz="1800" spc="-6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o</a:t>
            </a:r>
            <a:r>
              <a:rPr lang="pt-PT" sz="1800" spc="-7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acolhido</a:t>
            </a:r>
            <a:r>
              <a:rPr lang="pt-PT" sz="1800" spc="-6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(desenvolvimento,</a:t>
            </a:r>
            <a:r>
              <a:rPr lang="pt-PT" sz="1800" spc="-7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saúde,</a:t>
            </a:r>
            <a:r>
              <a:rPr lang="pt-PT" sz="1800" spc="-6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convivência</a:t>
            </a:r>
            <a:r>
              <a:rPr lang="pt-PT" sz="1800" spc="-6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comunitária,</a:t>
            </a:r>
            <a:r>
              <a:rPr lang="pt-PT" sz="1800" spc="-32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escolarização,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profissionalização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etc),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acompanhamento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familiar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realizado,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situação</a:t>
            </a:r>
            <a:r>
              <a:rPr lang="pt-PT" sz="1800" spc="-1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do</a:t>
            </a:r>
            <a:r>
              <a:rPr lang="pt-PT" sz="1800" spc="-1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processo</a:t>
            </a:r>
            <a:r>
              <a:rPr lang="pt-PT" sz="1800" spc="-1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na</a:t>
            </a:r>
            <a:r>
              <a:rPr lang="pt-PT" sz="1800" spc="-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VIJ</a:t>
            </a:r>
            <a:r>
              <a:rPr lang="pt-PT" sz="1800" spc="-1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e</a:t>
            </a:r>
            <a:r>
              <a:rPr lang="pt-PT" sz="1800" spc="-1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outras</a:t>
            </a:r>
            <a:r>
              <a:rPr lang="pt-PT" sz="1800" spc="-2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informações</a:t>
            </a:r>
            <a:r>
              <a:rPr lang="pt-PT" sz="1800" spc="-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que</a:t>
            </a:r>
            <a:r>
              <a:rPr lang="pt-PT" sz="1800" spc="-1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</a:t>
            </a:r>
            <a:r>
              <a:rPr lang="pt-PT" sz="1800" spc="-1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Equipe julgar</a:t>
            </a:r>
            <a:r>
              <a:rPr lang="pt-PT" sz="1800" spc="-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relevantes</a:t>
            </a:r>
            <a:endParaRPr lang="pt-BR" sz="1800" dirty="0">
              <a:effectLst/>
              <a:ea typeface="Arial MT"/>
              <a:cs typeface="Arial M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BFAA3A0-DCDA-42AE-ACB0-9C12A1E181D0}"/>
              </a:ext>
            </a:extLst>
          </p:cNvPr>
          <p:cNvSpPr/>
          <p:nvPr/>
        </p:nvSpPr>
        <p:spPr>
          <a:xfrm>
            <a:off x="621904" y="2499742"/>
            <a:ext cx="576064" cy="288032"/>
          </a:xfrm>
          <a:prstGeom prst="rightArrow">
            <a:avLst/>
          </a:prstGeom>
          <a:solidFill>
            <a:srgbClr val="AC1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43B010-24A3-403D-A02D-EDAB6CCD6F04}"/>
              </a:ext>
            </a:extLst>
          </p:cNvPr>
          <p:cNvSpPr txBox="1"/>
          <p:nvPr/>
        </p:nvSpPr>
        <p:spPr>
          <a:xfrm>
            <a:off x="621904" y="1015617"/>
            <a:ext cx="8064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120" marR="71755" indent="457200">
              <a:spcAft>
                <a:spcPts val="0"/>
              </a:spcAft>
            </a:pPr>
            <a:r>
              <a:rPr lang="pt-PT" sz="1800" dirty="0">
                <a:effectLst/>
                <a:ea typeface="Arial MT"/>
                <a:cs typeface="Arial MT"/>
              </a:rPr>
              <a:t>A </a:t>
            </a:r>
            <a:r>
              <a:rPr lang="pt-PT" sz="1800" b="1" i="1" dirty="0">
                <a:effectLst/>
                <a:ea typeface="Arial MT"/>
                <a:cs typeface="Arial MT"/>
              </a:rPr>
              <a:t>transferência</a:t>
            </a:r>
            <a:r>
              <a:rPr lang="pt-PT" sz="1800" dirty="0">
                <a:effectLst/>
                <a:ea typeface="Arial MT"/>
                <a:cs typeface="Arial MT"/>
              </a:rPr>
              <a:t> para</a:t>
            </a:r>
            <a:r>
              <a:rPr lang="pt-PT" sz="1800" b="1" i="1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o Serviço Família Acolhedora pode ser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solicitada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à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Coordenação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do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Acolhimento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Familiar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na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SUASS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pelos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Serviços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de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Acolhimento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Institucional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para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Crianças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e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Adolescentes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de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Belo</a:t>
            </a:r>
            <a:r>
              <a:rPr lang="pt-PT" sz="1800" spc="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Horizonte, devendo</a:t>
            </a:r>
            <a:r>
              <a:rPr lang="pt-PT" sz="1800" spc="-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seguir</a:t>
            </a:r>
            <a:r>
              <a:rPr lang="pt-PT" sz="1800" spc="-10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o</a:t>
            </a:r>
            <a:r>
              <a:rPr lang="pt-PT" sz="1800" spc="-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fluxo</a:t>
            </a:r>
            <a:r>
              <a:rPr lang="pt-PT" sz="1800" spc="-5" dirty="0">
                <a:effectLst/>
                <a:ea typeface="Arial MT"/>
                <a:cs typeface="Arial MT"/>
              </a:rPr>
              <a:t> </a:t>
            </a:r>
            <a:r>
              <a:rPr lang="pt-PT" sz="1800" dirty="0">
                <a:effectLst/>
                <a:ea typeface="Arial MT"/>
                <a:cs typeface="Arial MT"/>
              </a:rPr>
              <a:t>abaixo:</a:t>
            </a:r>
            <a:endParaRPr lang="pt-BR" sz="1800" dirty="0">
              <a:effectLst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96329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817D9FEC-1F09-4866-82EE-D5992B77BC30}"/>
              </a:ext>
            </a:extLst>
          </p:cNvPr>
          <p:cNvSpPr/>
          <p:nvPr/>
        </p:nvSpPr>
        <p:spPr>
          <a:xfrm>
            <a:off x="0" y="2630989"/>
            <a:ext cx="5853287" cy="1960130"/>
          </a:xfrm>
          <a:custGeom>
            <a:avLst/>
            <a:gdLst/>
            <a:ahLst/>
            <a:cxnLst/>
            <a:rect l="l" t="t" r="r" b="b"/>
            <a:pathLst>
              <a:path w="18288000" h="6124228">
                <a:moveTo>
                  <a:pt x="0" y="0"/>
                </a:moveTo>
                <a:lnTo>
                  <a:pt x="18288000" y="0"/>
                </a:lnTo>
                <a:lnTo>
                  <a:pt x="18288000" y="6124228"/>
                </a:lnTo>
                <a:lnTo>
                  <a:pt x="0" y="6124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300"/>
            </a:stretch>
          </a:blipFill>
        </p:spPr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C4B8EB4-7176-4AC3-8EBE-AE4047A97FC0}"/>
              </a:ext>
            </a:extLst>
          </p:cNvPr>
          <p:cNvSpPr/>
          <p:nvPr/>
        </p:nvSpPr>
        <p:spPr>
          <a:xfrm>
            <a:off x="6417071" y="3670504"/>
            <a:ext cx="1912541" cy="646559"/>
          </a:xfrm>
          <a:prstGeom prst="rect">
            <a:avLst/>
          </a:prstGeom>
          <a:solidFill>
            <a:srgbClr val="8D5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FBCD18-DE05-4D62-9EF4-B234CD1EF7FA}"/>
              </a:ext>
            </a:extLst>
          </p:cNvPr>
          <p:cNvSpPr/>
          <p:nvPr/>
        </p:nvSpPr>
        <p:spPr>
          <a:xfrm>
            <a:off x="364330" y="301629"/>
            <a:ext cx="6052742" cy="842153"/>
          </a:xfrm>
          <a:prstGeom prst="rect">
            <a:avLst/>
          </a:prstGeom>
          <a:solidFill>
            <a:srgbClr val="AC1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B8E2B2-57E6-439C-80CA-10C10FD5329E}"/>
              </a:ext>
            </a:extLst>
          </p:cNvPr>
          <p:cNvSpPr txBox="1"/>
          <p:nvPr/>
        </p:nvSpPr>
        <p:spPr>
          <a:xfrm>
            <a:off x="415752" y="1306025"/>
            <a:ext cx="5437535" cy="1547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400" b="1" dirty="0">
                <a:solidFill>
                  <a:srgbClr val="F4592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Nossa missão é: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500" dirty="0">
                <a:ea typeface="Calibri" panose="020F0502020204030204" pitchFamily="34" charset="0"/>
                <a:cs typeface="Times New Roman" panose="02020603050405020304" pitchFamily="18" charset="0"/>
              </a:rPr>
              <a:t>Fortalecer as </a:t>
            </a:r>
            <a:r>
              <a:rPr lang="pt-BR" sz="1500" b="1" dirty="0">
                <a:solidFill>
                  <a:srgbClr val="E802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INCIDÊNCIAS TÉCNICAS E POLÍTICA </a:t>
            </a:r>
            <a:r>
              <a:rPr lang="pt-BR" sz="1500" dirty="0">
                <a:ea typeface="Calibri" panose="020F0502020204030204" pitchFamily="34" charset="0"/>
                <a:cs typeface="Times New Roman" panose="02020603050405020304" pitchFamily="18" charset="0"/>
              </a:rPr>
              <a:t>das organizações, no campo de direitos humanos de crianças e adolescentes, com </a:t>
            </a:r>
            <a:r>
              <a:rPr lang="pt-BR" sz="1500" b="1" dirty="0">
                <a:solidFill>
                  <a:srgbClr val="AC169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FOCO NA CONVIVÊNCIA FAMILIAR E COMUNITÁRIA.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7AD0E6-A66A-4A9A-8A96-7043169229B9}"/>
              </a:ext>
            </a:extLst>
          </p:cNvPr>
          <p:cNvSpPr txBox="1"/>
          <p:nvPr/>
        </p:nvSpPr>
        <p:spPr>
          <a:xfrm>
            <a:off x="576658" y="432992"/>
            <a:ext cx="6052742" cy="69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pt-BR" sz="27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 Movimento Nacional </a:t>
            </a:r>
          </a:p>
          <a:p>
            <a:pPr>
              <a:lnSpc>
                <a:spcPts val="2250"/>
              </a:lnSpc>
            </a:pPr>
            <a:r>
              <a:rPr lang="pt-BR" sz="27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Pró-Convivência Familiar e Comunitária</a:t>
            </a:r>
            <a:endParaRPr lang="pt-BR" sz="27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72B2EC-5844-402C-A964-FC64AA1967C7}"/>
              </a:ext>
            </a:extLst>
          </p:cNvPr>
          <p:cNvSpPr txBox="1"/>
          <p:nvPr/>
        </p:nvSpPr>
        <p:spPr>
          <a:xfrm>
            <a:off x="6479812" y="3699657"/>
            <a:ext cx="1646963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</a:pPr>
            <a:r>
              <a:rPr lang="pt-BR" sz="15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Estamos </a:t>
            </a:r>
            <a:r>
              <a:rPr lang="pt-BR" sz="15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presentes </a:t>
            </a:r>
          </a:p>
          <a:p>
            <a:pPr>
              <a:lnSpc>
                <a:spcPts val="1125"/>
              </a:lnSpc>
            </a:pPr>
            <a:r>
              <a:rPr lang="pt-BR" sz="15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todas as macrorregiões </a:t>
            </a:r>
          </a:p>
          <a:p>
            <a:pPr>
              <a:lnSpc>
                <a:spcPts val="1125"/>
              </a:lnSpc>
            </a:pPr>
            <a:r>
              <a:rPr lang="pt-BR" sz="15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Brasil </a:t>
            </a:r>
          </a:p>
        </p:txBody>
      </p:sp>
      <p:pic>
        <p:nvPicPr>
          <p:cNvPr id="1028" name="Picture 4" descr="Regiões do Brasil: quais são, mapa, características">
            <a:extLst>
              <a:ext uri="{FF2B5EF4-FFF2-40B4-BE49-F238E27FC236}">
                <a16:creationId xmlns:a16="http://schemas.microsoft.com/office/drawing/2014/main" id="{47DC0F38-981D-4166-A250-8E4D862F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2" b="97577" l="2000" r="94889">
                        <a14:foregroundMark x1="5556" y1="31057" x2="5556" y2="31057"/>
                        <a14:foregroundMark x1="2000" y1="32379" x2="2000" y2="32379"/>
                        <a14:foregroundMark x1="17111" y1="9251" x2="17111" y2="9251"/>
                        <a14:foregroundMark x1="30222" y1="4405" x2="30222" y2="4405"/>
                        <a14:foregroundMark x1="24444" y1="3744" x2="24444" y2="3744"/>
                        <a14:foregroundMark x1="34444" y1="1982" x2="34444" y2="1982"/>
                        <a14:foregroundMark x1="33778" y1="25991" x2="33778" y2="25991"/>
                        <a14:foregroundMark x1="37556" y1="25991" x2="37556" y2="25991"/>
                        <a14:foregroundMark x1="41778" y1="26652" x2="41778" y2="26652"/>
                        <a14:foregroundMark x1="43778" y1="25991" x2="43778" y2="25991"/>
                        <a14:foregroundMark x1="95333" y1="31938" x2="95333" y2="31938"/>
                        <a14:foregroundMark x1="40000" y1="26211" x2="40000" y2="26211"/>
                        <a14:foregroundMark x1="50889" y1="91410" x2="50889" y2="91410"/>
                        <a14:foregroundMark x1="52667" y1="95374" x2="52667" y2="95374"/>
                        <a14:foregroundMark x1="52000" y1="97577" x2="52000" y2="9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06" y="2743550"/>
            <a:ext cx="1646964" cy="16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4F5009B-268A-41E7-A09A-6EAD8FDDAADC}"/>
              </a:ext>
            </a:extLst>
          </p:cNvPr>
          <p:cNvSpPr/>
          <p:nvPr/>
        </p:nvSpPr>
        <p:spPr>
          <a:xfrm>
            <a:off x="6224586" y="1272075"/>
            <a:ext cx="2157414" cy="225724"/>
          </a:xfrm>
          <a:prstGeom prst="rect">
            <a:avLst/>
          </a:prstGeom>
          <a:solidFill>
            <a:srgbClr val="FC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589452-E733-46D6-8443-D184F9B98040}"/>
              </a:ext>
            </a:extLst>
          </p:cNvPr>
          <p:cNvSpPr txBox="1"/>
          <p:nvPr/>
        </p:nvSpPr>
        <p:spPr>
          <a:xfrm>
            <a:off x="6218236" y="1259713"/>
            <a:ext cx="2324102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pt-BR" sz="1500" b="1" dirty="0">
                <a:solidFill>
                  <a:srgbClr val="8D5A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ATUAÇÃO EM CINCO GT’S:</a:t>
            </a:r>
          </a:p>
          <a:p>
            <a:pPr marL="257175" indent="-257175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rgbClr val="8D5A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Prevenção</a:t>
            </a:r>
          </a:p>
          <a:p>
            <a:pPr marL="257175" indent="-257175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rgbClr val="8D5A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Acolhimento familiar</a:t>
            </a:r>
          </a:p>
          <a:p>
            <a:pPr marL="257175" indent="-257175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rgbClr val="8D5A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Acolhimento institucional e outras modalidades</a:t>
            </a:r>
          </a:p>
          <a:p>
            <a:pPr marL="257175" indent="-257175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rgbClr val="8D5A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Adoção</a:t>
            </a:r>
          </a:p>
          <a:p>
            <a:pPr marL="257175" indent="-257175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solidFill>
                  <a:srgbClr val="8D5A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Egressos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4717D6C-01A4-43BE-9FA8-91AC45A3CDF6}"/>
              </a:ext>
            </a:extLst>
          </p:cNvPr>
          <p:cNvCxnSpPr/>
          <p:nvPr/>
        </p:nvCxnSpPr>
        <p:spPr>
          <a:xfrm>
            <a:off x="6012743" y="1306026"/>
            <a:ext cx="0" cy="126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6">
            <a:extLst>
              <a:ext uri="{FF2B5EF4-FFF2-40B4-BE49-F238E27FC236}">
                <a16:creationId xmlns:a16="http://schemas.microsoft.com/office/drawing/2014/main" id="{7D0F5672-66D8-405C-BADA-C6A6C4E2C2AC}"/>
              </a:ext>
            </a:extLst>
          </p:cNvPr>
          <p:cNvGrpSpPr/>
          <p:nvPr/>
        </p:nvGrpSpPr>
        <p:grpSpPr>
          <a:xfrm>
            <a:off x="42863" y="3723901"/>
            <a:ext cx="870815" cy="870815"/>
            <a:chOff x="0" y="0"/>
            <a:chExt cx="812800" cy="8128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15C7D29-95F7-4831-AA85-8756ACA9C8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9186" y="0"/>
                  </a:moveTo>
                  <a:lnTo>
                    <a:pt x="733614" y="0"/>
                  </a:lnTo>
                  <a:cubicBezTo>
                    <a:pt x="754615" y="0"/>
                    <a:pt x="774757" y="8343"/>
                    <a:pt x="789607" y="23193"/>
                  </a:cubicBezTo>
                  <a:cubicBezTo>
                    <a:pt x="804457" y="38043"/>
                    <a:pt x="812800" y="58185"/>
                    <a:pt x="812800" y="79186"/>
                  </a:cubicBezTo>
                  <a:lnTo>
                    <a:pt x="812800" y="733614"/>
                  </a:lnTo>
                  <a:cubicBezTo>
                    <a:pt x="812800" y="754615"/>
                    <a:pt x="804457" y="774757"/>
                    <a:pt x="789607" y="789607"/>
                  </a:cubicBezTo>
                  <a:cubicBezTo>
                    <a:pt x="774757" y="804457"/>
                    <a:pt x="754615" y="812800"/>
                    <a:pt x="733614" y="812800"/>
                  </a:cubicBezTo>
                  <a:lnTo>
                    <a:pt x="79186" y="812800"/>
                  </a:lnTo>
                  <a:cubicBezTo>
                    <a:pt x="58185" y="812800"/>
                    <a:pt x="38043" y="804457"/>
                    <a:pt x="23193" y="789607"/>
                  </a:cubicBezTo>
                  <a:cubicBezTo>
                    <a:pt x="8343" y="774757"/>
                    <a:pt x="0" y="754615"/>
                    <a:pt x="0" y="733614"/>
                  </a:cubicBezTo>
                  <a:lnTo>
                    <a:pt x="0" y="79186"/>
                  </a:lnTo>
                  <a:cubicBezTo>
                    <a:pt x="0" y="58185"/>
                    <a:pt x="8343" y="38043"/>
                    <a:pt x="23193" y="23193"/>
                  </a:cubicBezTo>
                  <a:cubicBezTo>
                    <a:pt x="38043" y="8343"/>
                    <a:pt x="58185" y="0"/>
                    <a:pt x="79186" y="0"/>
                  </a:cubicBezTo>
                  <a:close/>
                </a:path>
              </a:pathLst>
            </a:custGeom>
            <a:blipFill>
              <a:blip r:embed="rId6"/>
              <a:stretch>
                <a:fillRect l="-20373" t="-14987" r="-15651" b="-18624"/>
              </a:stretch>
            </a:blipFill>
          </p:spPr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54940AD-C724-473C-B279-2A750DA4CC6C}"/>
              </a:ext>
            </a:extLst>
          </p:cNvPr>
          <p:cNvSpPr txBox="1"/>
          <p:nvPr/>
        </p:nvSpPr>
        <p:spPr>
          <a:xfrm>
            <a:off x="913678" y="4266212"/>
            <a:ext cx="4939609" cy="35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pt-BR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Aponte a câmera do seu celular para o QR </a:t>
            </a:r>
            <a:r>
              <a:rPr lang="pt-BR" sz="1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t-BR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ao lado e conheça mais</a:t>
            </a:r>
            <a:endParaRPr lang="pt-BR" sz="1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7BC06E9-5F20-468D-AE2A-0900B04C32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9864"/>
            <a:ext cx="2100712" cy="5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4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B42C3988-E3C3-4129-A765-8CF635103EE8}"/>
              </a:ext>
            </a:extLst>
          </p:cNvPr>
          <p:cNvSpPr/>
          <p:nvPr/>
        </p:nvSpPr>
        <p:spPr>
          <a:xfrm>
            <a:off x="955139" y="502704"/>
            <a:ext cx="576064" cy="288032"/>
          </a:xfrm>
          <a:prstGeom prst="rightArrow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BFAA3A0-DCDA-42AE-ACB0-9C12A1E181D0}"/>
              </a:ext>
            </a:extLst>
          </p:cNvPr>
          <p:cNvSpPr/>
          <p:nvPr/>
        </p:nvSpPr>
        <p:spPr>
          <a:xfrm>
            <a:off x="955612" y="1616478"/>
            <a:ext cx="576064" cy="288032"/>
          </a:xfrm>
          <a:prstGeom prst="rightArrow">
            <a:avLst/>
          </a:prstGeom>
          <a:solidFill>
            <a:srgbClr val="AC1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56450776-9C50-4F08-8151-AC48261676FB}"/>
              </a:ext>
            </a:extLst>
          </p:cNvPr>
          <p:cNvSpPr/>
          <p:nvPr/>
        </p:nvSpPr>
        <p:spPr>
          <a:xfrm>
            <a:off x="955139" y="1041629"/>
            <a:ext cx="576064" cy="288032"/>
          </a:xfrm>
          <a:prstGeom prst="rightArrow">
            <a:avLst/>
          </a:prstGeom>
          <a:solidFill>
            <a:srgbClr val="E80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63E6C3E-5F12-44EC-8212-BC4524720EDB}"/>
              </a:ext>
            </a:extLst>
          </p:cNvPr>
          <p:cNvSpPr/>
          <p:nvPr/>
        </p:nvSpPr>
        <p:spPr>
          <a:xfrm>
            <a:off x="955139" y="2176073"/>
            <a:ext cx="576064" cy="288032"/>
          </a:xfrm>
          <a:prstGeom prst="rightArrow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6A51EB7F-4DC3-4787-9DA5-59679DB06CD3}"/>
              </a:ext>
            </a:extLst>
          </p:cNvPr>
          <p:cNvSpPr/>
          <p:nvPr/>
        </p:nvSpPr>
        <p:spPr>
          <a:xfrm>
            <a:off x="955139" y="3336853"/>
            <a:ext cx="576064" cy="288032"/>
          </a:xfrm>
          <a:prstGeom prst="rightArrow">
            <a:avLst/>
          </a:prstGeom>
          <a:solidFill>
            <a:srgbClr val="B02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5160A2BE-53D4-4CD4-A786-9AC15C48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339502"/>
            <a:ext cx="6696744" cy="23042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2°) Avaliação da solicitação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3°) Consulta ao cadastro de famílias habilitadas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4°) Reunião para Discussão do Caso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5°) Processo de habilitação dos voluntários indicados pela UAI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6°) Período de Convivência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7°) Atendimento aos acolhidos e às famílias acolhedoras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8°) Avaliação Final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i="1" dirty="0">
                <a:effectLst/>
                <a:ea typeface="Arial MT"/>
                <a:cs typeface="Arial MT"/>
              </a:rPr>
              <a:t>9°) Efetivação da Transferência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6F4A7EB4-D7C9-469D-ABC7-F1A2FF5711EF}"/>
              </a:ext>
            </a:extLst>
          </p:cNvPr>
          <p:cNvSpPr/>
          <p:nvPr/>
        </p:nvSpPr>
        <p:spPr>
          <a:xfrm>
            <a:off x="955139" y="2750922"/>
            <a:ext cx="576064" cy="288032"/>
          </a:xfrm>
          <a:prstGeom prst="rightArrow">
            <a:avLst/>
          </a:prstGeom>
          <a:solidFill>
            <a:srgbClr val="E80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3C93FC6D-85F1-47E0-937D-5D2EF9871CE4}"/>
              </a:ext>
            </a:extLst>
          </p:cNvPr>
          <p:cNvSpPr/>
          <p:nvPr/>
        </p:nvSpPr>
        <p:spPr>
          <a:xfrm>
            <a:off x="955139" y="3911702"/>
            <a:ext cx="576064" cy="288032"/>
          </a:xfrm>
          <a:prstGeom prst="rightArrow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DB3D28C-AD74-48F0-B064-D4D9708C6373}"/>
              </a:ext>
            </a:extLst>
          </p:cNvPr>
          <p:cNvSpPr/>
          <p:nvPr/>
        </p:nvSpPr>
        <p:spPr>
          <a:xfrm>
            <a:off x="955139" y="4439451"/>
            <a:ext cx="576064" cy="288032"/>
          </a:xfrm>
          <a:prstGeom prst="rightArrow">
            <a:avLst/>
          </a:prstGeom>
          <a:solidFill>
            <a:srgbClr val="E80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02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530788-2CFA-4237-901A-EF858A8D4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2627784" y="0"/>
            <a:ext cx="37777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496A6F1-BEC5-4EA0-8F8E-F6373D482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2627784" y="0"/>
            <a:ext cx="3761293" cy="51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C82C5D-DB8E-4FD5-A90B-5600D8460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36341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3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7BEA35BF-A15F-63FE-D3DD-6250398EA1C7}"/>
              </a:ext>
            </a:extLst>
          </p:cNvPr>
          <p:cNvSpPr txBox="1"/>
          <p:nvPr/>
        </p:nvSpPr>
        <p:spPr>
          <a:xfrm>
            <a:off x="4623423" y="610563"/>
            <a:ext cx="38415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AC169F"/>
                </a:solidFill>
              </a:rPr>
              <a:t>Jesús</a:t>
            </a:r>
            <a:r>
              <a:rPr lang="pt-BR" b="1" dirty="0">
                <a:solidFill>
                  <a:srgbClr val="AC169F"/>
                </a:solidFill>
              </a:rPr>
              <a:t> </a:t>
            </a:r>
            <a:r>
              <a:rPr lang="pt-BR" b="1" dirty="0" err="1">
                <a:solidFill>
                  <a:srgbClr val="AC169F"/>
                </a:solidFill>
              </a:rPr>
              <a:t>Palacios</a:t>
            </a:r>
            <a:r>
              <a:rPr lang="pt-BR" b="1" dirty="0">
                <a:solidFill>
                  <a:srgbClr val="AC169F"/>
                </a:solidFill>
              </a:rPr>
              <a:t>, lembra:</a:t>
            </a:r>
          </a:p>
          <a:p>
            <a:endParaRPr lang="pt-BR" dirty="0"/>
          </a:p>
          <a:p>
            <a:r>
              <a:rPr lang="pt-BR" dirty="0"/>
              <a:t>Para que uma criança se desenvolva normalmente é necessário que pelo menos uma pessoa seja louca por ela</a:t>
            </a:r>
          </a:p>
          <a:p>
            <a:r>
              <a:rPr lang="pt-BR" dirty="0"/>
              <a:t>(</a:t>
            </a:r>
            <a:r>
              <a:rPr lang="pt-BR" dirty="0" err="1"/>
              <a:t>Bronfenbrenner</a:t>
            </a:r>
            <a:r>
              <a:rPr lang="pt-BR" dirty="0"/>
              <a:t>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Muito obrigada! </a:t>
            </a:r>
          </a:p>
          <a:p>
            <a:r>
              <a:rPr lang="pt-BR" sz="4500" b="1" dirty="0">
                <a:latin typeface="Edwardian Script ITC" panose="030303020407070D0804" pitchFamily="66" charset="0"/>
              </a:rPr>
              <a:t>Fernanda Flaviana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F8E7FF-8243-4DBA-87E3-34D6BCEE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" y="0"/>
            <a:ext cx="4026416" cy="51435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B3B64B9-31BF-4B37-9A41-C37A6B743ECB}"/>
              </a:ext>
            </a:extLst>
          </p:cNvPr>
          <p:cNvSpPr/>
          <p:nvPr/>
        </p:nvSpPr>
        <p:spPr>
          <a:xfrm>
            <a:off x="3905466" y="0"/>
            <a:ext cx="377788" cy="5143500"/>
          </a:xfrm>
          <a:prstGeom prst="rect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D21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92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9B0ADBF-814E-4F11-8513-2AA6FDC9385A}"/>
              </a:ext>
            </a:extLst>
          </p:cNvPr>
          <p:cNvSpPr/>
          <p:nvPr/>
        </p:nvSpPr>
        <p:spPr>
          <a:xfrm>
            <a:off x="2387601" y="3002477"/>
            <a:ext cx="1689100" cy="1404424"/>
          </a:xfrm>
          <a:prstGeom prst="roundRect">
            <a:avLst/>
          </a:prstGeom>
          <a:solidFill>
            <a:srgbClr val="FC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FBCD18-DE05-4D62-9EF4-B234CD1EF7FA}"/>
              </a:ext>
            </a:extLst>
          </p:cNvPr>
          <p:cNvSpPr/>
          <p:nvPr/>
        </p:nvSpPr>
        <p:spPr>
          <a:xfrm>
            <a:off x="364331" y="301629"/>
            <a:ext cx="4969670" cy="528638"/>
          </a:xfrm>
          <a:prstGeom prst="rect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7AD0E6-A66A-4A9A-8A96-7043169229B9}"/>
              </a:ext>
            </a:extLst>
          </p:cNvPr>
          <p:cNvSpPr txBox="1"/>
          <p:nvPr/>
        </p:nvSpPr>
        <p:spPr>
          <a:xfrm>
            <a:off x="576658" y="432993"/>
            <a:ext cx="6052742" cy="404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pt-BR" sz="27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Algumas de nossas publicações</a:t>
            </a:r>
            <a:endParaRPr lang="pt-BR" sz="27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3328236A-D8B9-42FA-8A5D-E73CB1D47FC6}"/>
              </a:ext>
            </a:extLst>
          </p:cNvPr>
          <p:cNvSpPr/>
          <p:nvPr/>
        </p:nvSpPr>
        <p:spPr>
          <a:xfrm>
            <a:off x="5334001" y="2275219"/>
            <a:ext cx="2974395" cy="2246378"/>
          </a:xfrm>
          <a:custGeom>
            <a:avLst/>
            <a:gdLst/>
            <a:ahLst/>
            <a:cxnLst/>
            <a:rect l="l" t="t" r="r" b="b"/>
            <a:pathLst>
              <a:path w="5617509" h="4242560">
                <a:moveTo>
                  <a:pt x="0" y="0"/>
                </a:moveTo>
                <a:lnTo>
                  <a:pt x="5617509" y="0"/>
                </a:lnTo>
                <a:lnTo>
                  <a:pt x="5617509" y="4242560"/>
                </a:lnTo>
                <a:lnTo>
                  <a:pt x="0" y="424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33" r="-8031"/>
            </a:stretch>
          </a:blipFill>
        </p:spPr>
      </p:sp>
      <p:sp>
        <p:nvSpPr>
          <p:cNvPr id="17" name="Freeform 5" descr="Minha Vida Fora Dali&quot;: a perspectiva de jovens egressos dos serviços de  acolhimento — Instituto Fazendo História">
            <a:extLst>
              <a:ext uri="{FF2B5EF4-FFF2-40B4-BE49-F238E27FC236}">
                <a16:creationId xmlns:a16="http://schemas.microsoft.com/office/drawing/2014/main" id="{A3963B38-4EFA-4793-97BC-95CCB2064F39}"/>
              </a:ext>
            </a:extLst>
          </p:cNvPr>
          <p:cNvSpPr/>
          <p:nvPr/>
        </p:nvSpPr>
        <p:spPr>
          <a:xfrm>
            <a:off x="6358055" y="528466"/>
            <a:ext cx="1186441" cy="1443377"/>
          </a:xfrm>
          <a:custGeom>
            <a:avLst/>
            <a:gdLst/>
            <a:ahLst/>
            <a:cxnLst/>
            <a:rect l="l" t="t" r="r" b="b"/>
            <a:pathLst>
              <a:path w="2919757" h="3552059">
                <a:moveTo>
                  <a:pt x="0" y="0"/>
                </a:moveTo>
                <a:lnTo>
                  <a:pt x="2919758" y="0"/>
                </a:lnTo>
                <a:lnTo>
                  <a:pt x="2919758" y="3552059"/>
                </a:lnTo>
                <a:lnTo>
                  <a:pt x="0" y="3552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"/>
            </a:stretch>
          </a:blipFill>
        </p:spPr>
        <p:txBody>
          <a:bodyPr/>
          <a:lstStyle/>
          <a:p>
            <a:endParaRPr lang="pt-BR" sz="1350" dirty="0"/>
          </a:p>
        </p:txBody>
      </p:sp>
      <p:sp>
        <p:nvSpPr>
          <p:cNvPr id="18" name="Freeform 6" descr="Nossas Publicações | Movimento Nacional P">
            <a:extLst>
              <a:ext uri="{FF2B5EF4-FFF2-40B4-BE49-F238E27FC236}">
                <a16:creationId xmlns:a16="http://schemas.microsoft.com/office/drawing/2014/main" id="{87386885-F456-49E1-BFB5-3EFEAF341651}"/>
              </a:ext>
            </a:extLst>
          </p:cNvPr>
          <p:cNvSpPr/>
          <p:nvPr/>
        </p:nvSpPr>
        <p:spPr>
          <a:xfrm>
            <a:off x="364331" y="986325"/>
            <a:ext cx="2271681" cy="3209881"/>
          </a:xfrm>
          <a:custGeom>
            <a:avLst/>
            <a:gdLst/>
            <a:ahLst/>
            <a:cxnLst/>
            <a:rect l="l" t="t" r="r" b="b"/>
            <a:pathLst>
              <a:path w="7280265" h="10287000">
                <a:moveTo>
                  <a:pt x="0" y="0"/>
                </a:moveTo>
                <a:lnTo>
                  <a:pt x="7280265" y="0"/>
                </a:lnTo>
                <a:lnTo>
                  <a:pt x="72802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03E7EFB3-9D7D-4F85-996D-EDE0EE8B4E18}"/>
              </a:ext>
            </a:extLst>
          </p:cNvPr>
          <p:cNvGrpSpPr/>
          <p:nvPr/>
        </p:nvGrpSpPr>
        <p:grpSpPr>
          <a:xfrm>
            <a:off x="2766204" y="3156382"/>
            <a:ext cx="1096612" cy="1096612"/>
            <a:chOff x="0" y="0"/>
            <a:chExt cx="812800" cy="81280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779E90E8-F7A5-492E-8CC5-8F1DEF1203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0111" y="0"/>
                  </a:moveTo>
                  <a:lnTo>
                    <a:pt x="762689" y="0"/>
                  </a:lnTo>
                  <a:cubicBezTo>
                    <a:pt x="775979" y="0"/>
                    <a:pt x="788725" y="5280"/>
                    <a:pt x="798123" y="14677"/>
                  </a:cubicBezTo>
                  <a:cubicBezTo>
                    <a:pt x="807520" y="24075"/>
                    <a:pt x="812800" y="36821"/>
                    <a:pt x="812800" y="50111"/>
                  </a:cubicBezTo>
                  <a:lnTo>
                    <a:pt x="812800" y="762689"/>
                  </a:lnTo>
                  <a:cubicBezTo>
                    <a:pt x="812800" y="775979"/>
                    <a:pt x="807520" y="788725"/>
                    <a:pt x="798123" y="798123"/>
                  </a:cubicBezTo>
                  <a:cubicBezTo>
                    <a:pt x="788725" y="807520"/>
                    <a:pt x="775979" y="812800"/>
                    <a:pt x="762689" y="812800"/>
                  </a:cubicBezTo>
                  <a:lnTo>
                    <a:pt x="50111" y="812800"/>
                  </a:lnTo>
                  <a:cubicBezTo>
                    <a:pt x="36821" y="812800"/>
                    <a:pt x="24075" y="807520"/>
                    <a:pt x="14677" y="798123"/>
                  </a:cubicBezTo>
                  <a:cubicBezTo>
                    <a:pt x="5280" y="788725"/>
                    <a:pt x="0" y="775979"/>
                    <a:pt x="0" y="762689"/>
                  </a:cubicBezTo>
                  <a:lnTo>
                    <a:pt x="0" y="50111"/>
                  </a:lnTo>
                  <a:cubicBezTo>
                    <a:pt x="0" y="36821"/>
                    <a:pt x="5280" y="24075"/>
                    <a:pt x="14677" y="14677"/>
                  </a:cubicBezTo>
                  <a:cubicBezTo>
                    <a:pt x="24075" y="5280"/>
                    <a:pt x="36821" y="0"/>
                    <a:pt x="50111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id="{0395B924-68E0-499E-9CAA-5684C81BDBA5}"/>
              </a:ext>
            </a:extLst>
          </p:cNvPr>
          <p:cNvSpPr txBox="1"/>
          <p:nvPr/>
        </p:nvSpPr>
        <p:spPr>
          <a:xfrm>
            <a:off x="2766204" y="1835572"/>
            <a:ext cx="155478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500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Aponte a </a:t>
            </a:r>
            <a:r>
              <a:rPr lang="en-US" sz="1500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câmera</a:t>
            </a:r>
            <a:r>
              <a:rPr lang="en-US" sz="1500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do </a:t>
            </a:r>
            <a:r>
              <a:rPr lang="en-US" sz="1500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seu</a:t>
            </a:r>
            <a:r>
              <a:rPr lang="en-US" sz="1500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500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celular</a:t>
            </a:r>
            <a:r>
              <a:rPr lang="en-US" sz="1500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para o </a:t>
            </a:r>
            <a:r>
              <a:rPr lang="en-US" sz="1500" b="1" dirty="0">
                <a:solidFill>
                  <a:srgbClr val="F18A00"/>
                </a:solidFill>
                <a:ea typeface="Roboto Condensed Bold"/>
                <a:cs typeface="Roboto Condensed Bold"/>
                <a:sym typeface="Roboto Condensed Bold"/>
              </a:rPr>
              <a:t>QR Code</a:t>
            </a:r>
            <a:r>
              <a:rPr lang="en-US" sz="1500" dirty="0">
                <a:solidFill>
                  <a:srgbClr val="F18A0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500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abaixo</a:t>
            </a:r>
            <a:r>
              <a:rPr lang="en-US" sz="1500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e </a:t>
            </a:r>
          </a:p>
          <a:p>
            <a:r>
              <a:rPr lang="en-US" sz="1500" b="1" dirty="0" err="1">
                <a:solidFill>
                  <a:srgbClr val="F18A00"/>
                </a:solidFill>
                <a:ea typeface="Roboto Condensed Bold"/>
                <a:cs typeface="Roboto Condensed Bold"/>
                <a:sym typeface="Roboto Condensed Bold"/>
              </a:rPr>
              <a:t>faça</a:t>
            </a:r>
            <a:r>
              <a:rPr lang="en-US" sz="1500" b="1" dirty="0">
                <a:solidFill>
                  <a:srgbClr val="F18A00"/>
                </a:solidFill>
                <a:ea typeface="Roboto Condensed Bold"/>
                <a:cs typeface="Roboto Condensed Bold"/>
                <a:sym typeface="Roboto Condensed Bold"/>
              </a:rPr>
              <a:t> o download agora </a:t>
            </a:r>
            <a:r>
              <a:rPr lang="en-US" sz="1500" b="1" dirty="0" err="1">
                <a:solidFill>
                  <a:srgbClr val="F18A00"/>
                </a:solidFill>
                <a:ea typeface="Roboto Condensed Bold"/>
                <a:cs typeface="Roboto Condensed Bold"/>
                <a:sym typeface="Roboto Condensed Bold"/>
              </a:rPr>
              <a:t>mesmo</a:t>
            </a:r>
            <a:r>
              <a:rPr lang="en-US" sz="1500" b="1" dirty="0">
                <a:solidFill>
                  <a:srgbClr val="F18A00"/>
                </a:solidFill>
                <a:ea typeface="Roboto Condensed Bold"/>
                <a:cs typeface="Roboto Condensed Bold"/>
                <a:sym typeface="Roboto Condensed Bol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428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F387AAC-21A3-4B91-A13C-2781D869D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1417F0D9-EAEE-4B6B-B068-6C59676E49D1}"/>
              </a:ext>
            </a:extLst>
          </p:cNvPr>
          <p:cNvSpPr/>
          <p:nvPr/>
        </p:nvSpPr>
        <p:spPr>
          <a:xfrm>
            <a:off x="5220072" y="3239337"/>
            <a:ext cx="2736304" cy="1233705"/>
          </a:xfrm>
          <a:prstGeom prst="rect">
            <a:avLst/>
          </a:prstGeom>
          <a:solidFill>
            <a:srgbClr val="AC169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C9D7DA0-806B-4010-8818-9534887B0A8D}"/>
              </a:ext>
            </a:extLst>
          </p:cNvPr>
          <p:cNvSpPr/>
          <p:nvPr/>
        </p:nvSpPr>
        <p:spPr>
          <a:xfrm>
            <a:off x="827584" y="3239337"/>
            <a:ext cx="4032448" cy="1233706"/>
          </a:xfrm>
          <a:prstGeom prst="rect">
            <a:avLst/>
          </a:prstGeom>
          <a:solidFill>
            <a:srgbClr val="E8027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FBCD18-DE05-4D62-9EF4-B234CD1EF7FA}"/>
              </a:ext>
            </a:extLst>
          </p:cNvPr>
          <p:cNvSpPr/>
          <p:nvPr/>
        </p:nvSpPr>
        <p:spPr>
          <a:xfrm>
            <a:off x="2699792" y="699542"/>
            <a:ext cx="5184576" cy="1512168"/>
          </a:xfrm>
          <a:prstGeom prst="rect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595C74D-A0F8-407C-A68E-9C88EE9F63CA}"/>
              </a:ext>
            </a:extLst>
          </p:cNvPr>
          <p:cNvSpPr/>
          <p:nvPr/>
        </p:nvSpPr>
        <p:spPr>
          <a:xfrm>
            <a:off x="827369" y="3239336"/>
            <a:ext cx="4032448" cy="441618"/>
          </a:xfrm>
          <a:prstGeom prst="rect">
            <a:avLst/>
          </a:prstGeom>
          <a:solidFill>
            <a:srgbClr val="E80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7AD0E6-A66A-4A9A-8A96-7043169229B9}"/>
              </a:ext>
            </a:extLst>
          </p:cNvPr>
          <p:cNvSpPr txBox="1"/>
          <p:nvPr/>
        </p:nvSpPr>
        <p:spPr>
          <a:xfrm>
            <a:off x="3689392" y="945991"/>
            <a:ext cx="4468310" cy="1305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pt-BR" sz="6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COLOQUE </a:t>
            </a:r>
          </a:p>
          <a:p>
            <a:pPr>
              <a:lnSpc>
                <a:spcPts val="4500"/>
              </a:lnSpc>
            </a:pPr>
            <a:r>
              <a:rPr lang="pt-BR" sz="6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AGENDA</a:t>
            </a:r>
            <a:endParaRPr lang="pt-BR" sz="6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5CF4C62-2698-4D45-92AA-465A33C53F67}"/>
              </a:ext>
            </a:extLst>
          </p:cNvPr>
          <p:cNvSpPr/>
          <p:nvPr/>
        </p:nvSpPr>
        <p:spPr>
          <a:xfrm>
            <a:off x="5220072" y="3239337"/>
            <a:ext cx="2736304" cy="441617"/>
          </a:xfrm>
          <a:prstGeom prst="rect">
            <a:avLst/>
          </a:prstGeom>
          <a:solidFill>
            <a:srgbClr val="AC1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0395B924-68E0-499E-9CAA-5684C81BDBA5}"/>
              </a:ext>
            </a:extLst>
          </p:cNvPr>
          <p:cNvSpPr txBox="1"/>
          <p:nvPr/>
        </p:nvSpPr>
        <p:spPr>
          <a:xfrm>
            <a:off x="600635" y="2644490"/>
            <a:ext cx="790642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Próximos</a:t>
            </a:r>
            <a:r>
              <a:rPr lang="en-US" b="1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b="1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eventos</a:t>
            </a:r>
            <a:r>
              <a:rPr lang="en-US" b="1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do </a:t>
            </a:r>
            <a:r>
              <a:rPr lang="en-US" b="1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Movimento</a:t>
            </a:r>
            <a:r>
              <a:rPr lang="en-US" b="1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Nacional </a:t>
            </a:r>
            <a:r>
              <a:rPr lang="en-US" b="1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Pró-Convivência</a:t>
            </a:r>
            <a:r>
              <a:rPr lang="en-US" b="1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 Familiar e </a:t>
            </a:r>
            <a:r>
              <a:rPr lang="en-US" b="1" dirty="0" err="1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Comunitária</a:t>
            </a:r>
            <a:r>
              <a:rPr lang="en-US" b="1" dirty="0">
                <a:solidFill>
                  <a:srgbClr val="003B4A"/>
                </a:solidFill>
                <a:ea typeface="Roboto Condensed"/>
                <a:cs typeface="Roboto Condensed"/>
                <a:sym typeface="Roboto Condensed"/>
              </a:rPr>
              <a:t>:</a:t>
            </a:r>
            <a:endParaRPr lang="en-US" b="1" dirty="0">
              <a:solidFill>
                <a:srgbClr val="F18A00"/>
              </a:solidFill>
              <a:ea typeface="Roboto Condensed Bold"/>
              <a:cs typeface="Roboto Condensed Bold"/>
              <a:sym typeface="Roboto Condensed Bold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60C6B0-3E1E-4CBE-BA9C-F0942D93F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23400" r="46063" b="5864"/>
          <a:stretch/>
        </p:blipFill>
        <p:spPr>
          <a:xfrm>
            <a:off x="859774" y="171859"/>
            <a:ext cx="2952328" cy="246623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AD4A7EE3-A158-44EC-9FB4-16460932DB33}"/>
              </a:ext>
            </a:extLst>
          </p:cNvPr>
          <p:cNvSpPr txBox="1"/>
          <p:nvPr/>
        </p:nvSpPr>
        <p:spPr>
          <a:xfrm>
            <a:off x="953448" y="3346596"/>
            <a:ext cx="388843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Seminário</a:t>
            </a:r>
            <a:r>
              <a:rPr lang="en-US" sz="1600" b="1" dirty="0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Minha</a:t>
            </a:r>
            <a:r>
              <a:rPr lang="en-US" sz="1600" b="1" dirty="0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 Vida Fora do </a:t>
            </a:r>
            <a:r>
              <a:rPr lang="en-US" sz="1600" b="1" dirty="0" err="1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Acolhimento</a:t>
            </a:r>
            <a:r>
              <a:rPr lang="en-US" sz="1600" b="1" dirty="0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 2</a:t>
            </a:r>
          </a:p>
          <a:p>
            <a:endParaRPr lang="en-US" sz="1600" b="1" dirty="0">
              <a:solidFill>
                <a:srgbClr val="003B4A"/>
              </a:solidFill>
              <a:ea typeface="Roboto Condensed"/>
              <a:cs typeface="Roboto Condensed Bold"/>
              <a:sym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6 e 7 de </a:t>
            </a:r>
            <a:r>
              <a:rPr lang="en-US" sz="1600" b="1" dirty="0" err="1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novembro</a:t>
            </a:r>
            <a:r>
              <a:rPr lang="en-US" sz="1600" b="1" dirty="0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 de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Belo Horizonte/MG</a:t>
            </a:r>
            <a:endParaRPr lang="en-US" sz="1600" b="1" dirty="0">
              <a:solidFill>
                <a:srgbClr val="F18A00"/>
              </a:solidFill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8D914B62-6630-46DD-BA81-2CEC481C05BD}"/>
              </a:ext>
            </a:extLst>
          </p:cNvPr>
          <p:cNvSpPr txBox="1"/>
          <p:nvPr/>
        </p:nvSpPr>
        <p:spPr>
          <a:xfrm>
            <a:off x="5292080" y="3346596"/>
            <a:ext cx="295232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Seminário</a:t>
            </a:r>
            <a:r>
              <a:rPr lang="en-US" sz="1600" b="1" dirty="0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Força</a:t>
            </a:r>
            <a:r>
              <a:rPr lang="en-US" sz="1600" b="1" dirty="0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 dos </a:t>
            </a:r>
            <a:r>
              <a:rPr lang="en-US" sz="1600" b="1" dirty="0" err="1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Laços</a:t>
            </a:r>
            <a:r>
              <a:rPr lang="en-US" sz="1600" b="1" dirty="0">
                <a:solidFill>
                  <a:schemeClr val="bg1"/>
                </a:solidFill>
                <a:ea typeface="Roboto Condensed"/>
                <a:cs typeface="Roboto Condensed Bold"/>
                <a:sym typeface="Roboto Condensed"/>
              </a:rPr>
              <a:t> 2</a:t>
            </a:r>
          </a:p>
          <a:p>
            <a:endParaRPr lang="en-US" sz="1600" b="1" dirty="0">
              <a:solidFill>
                <a:srgbClr val="003B4A"/>
              </a:solidFill>
              <a:ea typeface="Roboto Condensed"/>
              <a:cs typeface="Roboto Condensed Bold"/>
              <a:sym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15 e 16 de </a:t>
            </a:r>
            <a:r>
              <a:rPr lang="en-US" sz="1600" b="1" dirty="0" err="1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abril</a:t>
            </a:r>
            <a:r>
              <a:rPr lang="en-US" sz="1600" b="1" dirty="0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 de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B4A"/>
                </a:solidFill>
                <a:ea typeface="Roboto Condensed"/>
                <a:cs typeface="Roboto Condensed Bold"/>
                <a:sym typeface="Roboto Condensed"/>
              </a:rPr>
              <a:t>Belo Horizonte/MG</a:t>
            </a:r>
            <a:endParaRPr lang="en-US" sz="1600" b="1" dirty="0">
              <a:solidFill>
                <a:srgbClr val="F18A00"/>
              </a:solidFill>
              <a:ea typeface="Roboto Condensed Bold"/>
              <a:cs typeface="Roboto Condensed Bold"/>
              <a:sym typeface="Roboto Condensed Bold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5B115C41-2755-4F70-B333-39F49CBF8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56" y="4605197"/>
            <a:ext cx="1709840" cy="4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0F9EA-C598-4DC7-891F-236B29A1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/>
          <a:lstStyle/>
          <a:p>
            <a:r>
              <a:rPr lang="pt-BR" b="1" dirty="0">
                <a:solidFill>
                  <a:srgbClr val="AC169F"/>
                </a:solidFill>
              </a:rPr>
              <a:t>Siga nossas redes: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60EC93-C3EB-4242-B0B3-8E8B71500F79}"/>
              </a:ext>
            </a:extLst>
          </p:cNvPr>
          <p:cNvSpPr txBox="1"/>
          <p:nvPr/>
        </p:nvSpPr>
        <p:spPr>
          <a:xfrm>
            <a:off x="1547664" y="3437303"/>
            <a:ext cx="252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BR" b="1" i="0" dirty="0">
                <a:solidFill>
                  <a:srgbClr val="F4592F"/>
                </a:solidFill>
                <a:effectLst/>
              </a:rPr>
              <a:t>@providensacaosocial</a:t>
            </a:r>
            <a:endParaRPr lang="pt-BR" dirty="0">
              <a:solidFill>
                <a:srgbClr val="F4592F"/>
              </a:solidFill>
              <a:effectLst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A102073-CCBD-4EFC-A782-0D326BF44B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29000" r="62598" b="29000"/>
          <a:stretch/>
        </p:blipFill>
        <p:spPr>
          <a:xfrm>
            <a:off x="2123728" y="2173157"/>
            <a:ext cx="1348422" cy="1264146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225F3D5F-91EE-45C3-B44A-C41237B4FF34}"/>
              </a:ext>
            </a:extLst>
          </p:cNvPr>
          <p:cNvGrpSpPr/>
          <p:nvPr/>
        </p:nvGrpSpPr>
        <p:grpSpPr>
          <a:xfrm>
            <a:off x="5796136" y="2061636"/>
            <a:ext cx="1487187" cy="1487187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7882FFE-D685-4FEF-A420-F2160B291E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9186" y="0"/>
                  </a:moveTo>
                  <a:lnTo>
                    <a:pt x="733614" y="0"/>
                  </a:lnTo>
                  <a:cubicBezTo>
                    <a:pt x="754615" y="0"/>
                    <a:pt x="774757" y="8343"/>
                    <a:pt x="789607" y="23193"/>
                  </a:cubicBezTo>
                  <a:cubicBezTo>
                    <a:pt x="804457" y="38043"/>
                    <a:pt x="812800" y="58185"/>
                    <a:pt x="812800" y="79186"/>
                  </a:cubicBezTo>
                  <a:lnTo>
                    <a:pt x="812800" y="733614"/>
                  </a:lnTo>
                  <a:cubicBezTo>
                    <a:pt x="812800" y="754615"/>
                    <a:pt x="804457" y="774757"/>
                    <a:pt x="789607" y="789607"/>
                  </a:cubicBezTo>
                  <a:cubicBezTo>
                    <a:pt x="774757" y="804457"/>
                    <a:pt x="754615" y="812800"/>
                    <a:pt x="733614" y="812800"/>
                  </a:cubicBezTo>
                  <a:lnTo>
                    <a:pt x="79186" y="812800"/>
                  </a:lnTo>
                  <a:cubicBezTo>
                    <a:pt x="58185" y="812800"/>
                    <a:pt x="38043" y="804457"/>
                    <a:pt x="23193" y="789607"/>
                  </a:cubicBezTo>
                  <a:cubicBezTo>
                    <a:pt x="8343" y="774757"/>
                    <a:pt x="0" y="754615"/>
                    <a:pt x="0" y="733614"/>
                  </a:cubicBezTo>
                  <a:lnTo>
                    <a:pt x="0" y="79186"/>
                  </a:lnTo>
                  <a:cubicBezTo>
                    <a:pt x="0" y="58185"/>
                    <a:pt x="8343" y="38043"/>
                    <a:pt x="23193" y="23193"/>
                  </a:cubicBezTo>
                  <a:cubicBezTo>
                    <a:pt x="38043" y="8343"/>
                    <a:pt x="58185" y="0"/>
                    <a:pt x="79186" y="0"/>
                  </a:cubicBezTo>
                  <a:close/>
                </a:path>
              </a:pathLst>
            </a:custGeom>
            <a:blipFill>
              <a:blip r:embed="rId3"/>
              <a:stretch>
                <a:fillRect l="-20373" t="-14987" r="-15651" b="-18624"/>
              </a:stretch>
            </a:blipFill>
          </p:spPr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8C48DB9-15E1-423C-822F-5C3B1299B338}"/>
              </a:ext>
            </a:extLst>
          </p:cNvPr>
          <p:cNvSpPr txBox="1"/>
          <p:nvPr/>
        </p:nvSpPr>
        <p:spPr>
          <a:xfrm>
            <a:off x="5076058" y="3437303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BR" b="1" i="0" dirty="0">
                <a:solidFill>
                  <a:srgbClr val="E80270"/>
                </a:solidFill>
                <a:effectLst/>
              </a:rPr>
              <a:t>@movimentonacionalcfc</a:t>
            </a:r>
            <a:endParaRPr lang="pt-BR" dirty="0">
              <a:solidFill>
                <a:srgbClr val="E8027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548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026FD9A-1E63-466B-ACEF-C1C0B8A58238}"/>
              </a:ext>
            </a:extLst>
          </p:cNvPr>
          <p:cNvSpPr txBox="1"/>
          <p:nvPr/>
        </p:nvSpPr>
        <p:spPr>
          <a:xfrm>
            <a:off x="683568" y="1227405"/>
            <a:ext cx="676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t-BR" b="0" i="0" dirty="0">
                <a:effectLst/>
              </a:rPr>
              <a:t>A PROVIDENS Ação Social Arquidiocesana é uma organização da sociedade civil que </a:t>
            </a:r>
            <a:r>
              <a:rPr lang="pt-BR" b="1" i="0" dirty="0">
                <a:solidFill>
                  <a:srgbClr val="F4592F"/>
                </a:solidFill>
                <a:effectLst/>
              </a:rPr>
              <a:t>atua na promoção da dignidade humana e na defesa de direitos de pessoas e famílias em situação de vulnerabilidade social em Belo Horizonte e na região metropolitana.</a:t>
            </a:r>
            <a:endParaRPr lang="pt-BR" b="1" dirty="0">
              <a:solidFill>
                <a:srgbClr val="F4592F"/>
              </a:solidFill>
              <a:effectLst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1677CB6-1DF7-4708-9A36-FCC7AE836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r="43700"/>
          <a:stretch/>
        </p:blipFill>
        <p:spPr>
          <a:xfrm>
            <a:off x="0" y="2499742"/>
            <a:ext cx="4227015" cy="264375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E73D622-945F-42FE-A8E2-739140FE28E4}"/>
              </a:ext>
            </a:extLst>
          </p:cNvPr>
          <p:cNvSpPr/>
          <p:nvPr/>
        </p:nvSpPr>
        <p:spPr>
          <a:xfrm>
            <a:off x="364330" y="301629"/>
            <a:ext cx="4351686" cy="842153"/>
          </a:xfrm>
          <a:prstGeom prst="rect">
            <a:avLst/>
          </a:prstGeom>
          <a:solidFill>
            <a:srgbClr val="F45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F91CAF-0ADC-4D21-A680-39E6F8F06E52}"/>
              </a:ext>
            </a:extLst>
          </p:cNvPr>
          <p:cNvSpPr txBox="1"/>
          <p:nvPr/>
        </p:nvSpPr>
        <p:spPr>
          <a:xfrm>
            <a:off x="576658" y="432992"/>
            <a:ext cx="6052742" cy="69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pt-BR" sz="27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PROVIDENS </a:t>
            </a:r>
          </a:p>
          <a:p>
            <a:pPr>
              <a:lnSpc>
                <a:spcPts val="2250"/>
              </a:lnSpc>
            </a:pPr>
            <a:r>
              <a:rPr lang="pt-BR" sz="27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Ação Social Arquidiocesana</a:t>
            </a:r>
            <a:endParaRPr lang="pt-BR" sz="27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02071E-85B3-4419-A5F8-3275CD28C95C}"/>
              </a:ext>
            </a:extLst>
          </p:cNvPr>
          <p:cNvSpPr txBox="1"/>
          <p:nvPr/>
        </p:nvSpPr>
        <p:spPr>
          <a:xfrm>
            <a:off x="4067944" y="2853129"/>
            <a:ext cx="45365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</a:rPr>
              <a:t>Desenvolvemos projetos e serviços nas áreas de assistência social, saúde, educação, habitação, geração de renda, inclusão no mundo do trabalho</a:t>
            </a:r>
            <a:r>
              <a:rPr lang="pt-BR" sz="1600" dirty="0"/>
              <a:t> e meio ambiente. </a:t>
            </a:r>
            <a:endParaRPr lang="pt-BR" sz="1600" b="0" i="0" dirty="0">
              <a:effectLst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t-BR" sz="1600" dirty="0">
              <a:effectLst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</a:rPr>
              <a:t>Atendemos um </a:t>
            </a:r>
            <a:r>
              <a:rPr lang="pt-BR" sz="1600" b="1" i="0" dirty="0">
                <a:effectLst/>
              </a:rPr>
              <a:t>público diverso</a:t>
            </a:r>
            <a:r>
              <a:rPr lang="pt-BR" sz="1600" b="0" i="0" dirty="0">
                <a:effectLst/>
              </a:rPr>
              <a:t>, formado por crianças, adolescentes, jovens, adultos, pessoas idosas, famílias e pessoas em situação de rua.</a:t>
            </a:r>
            <a:endParaRPr lang="pt-BR" sz="1600" dirty="0">
              <a:effectLst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3DFD1A0-2DB7-4071-A3B7-F6A3BAAC6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68" y="347256"/>
            <a:ext cx="1835102" cy="7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026FD9A-1E63-466B-ACEF-C1C0B8A58238}"/>
              </a:ext>
            </a:extLst>
          </p:cNvPr>
          <p:cNvSpPr txBox="1"/>
          <p:nvPr/>
        </p:nvSpPr>
        <p:spPr>
          <a:xfrm>
            <a:off x="611559" y="1331607"/>
            <a:ext cx="77048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rgbClr val="000000"/>
                </a:solidFill>
                <a:effectLst/>
                <a:latin typeface="YAFdJt8dAY0_0"/>
              </a:rPr>
              <a:t>O Serviço de </a:t>
            </a:r>
            <a:r>
              <a:rPr lang="pt-BR" sz="1600" dirty="0">
                <a:solidFill>
                  <a:srgbClr val="000000"/>
                </a:solidFill>
                <a:latin typeface="YAFdJt8dAY0_0"/>
              </a:rPr>
              <a:t>A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YAFdJt8dAY0_0"/>
              </a:rPr>
              <a:t>colhimento em Família Acolhedora de Belo Horizonte </a:t>
            </a:r>
            <a:r>
              <a:rPr lang="pt-BR" sz="1600" b="1" i="0" dirty="0">
                <a:solidFill>
                  <a:srgbClr val="FF604A"/>
                </a:solidFill>
                <a:effectLst/>
                <a:latin typeface="YAFdJt8dAY0_0"/>
              </a:rPr>
              <a:t>oferece acolhimento familiar temporário a crianças e adolescentes afastados de suas famílias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YAFdJt8dAY0_0"/>
              </a:rPr>
              <a:t> por medidas de proteção. Em vez de serem encaminhadas a instituições, essas crianças são recebidas por famílias acolhedoras previamente capacitadas, em um ambiente de afeto e cuidado.</a:t>
            </a:r>
          </a:p>
          <a:p>
            <a:endParaRPr lang="pt-BR" sz="1600" dirty="0">
              <a:solidFill>
                <a:srgbClr val="000000"/>
              </a:solidFill>
              <a:effectLst/>
              <a:latin typeface="YAFdJt8dAY0_0"/>
            </a:endParaRPr>
          </a:p>
          <a:p>
            <a:r>
              <a:rPr lang="pt-BR" sz="1600" b="0" i="0" dirty="0">
                <a:solidFill>
                  <a:srgbClr val="000000"/>
                </a:solidFill>
                <a:effectLst/>
                <a:latin typeface="YAFdJt8dAY0_0"/>
              </a:rPr>
              <a:t>Realizado em parceria com a Prefeitura de Belo Horizonte, o serviço é desenvolvido pela PROVIDENS Ação Social Arquidiocesana, que</a:t>
            </a:r>
            <a:r>
              <a:rPr lang="pt-BR" sz="1600" b="1" i="0" dirty="0">
                <a:solidFill>
                  <a:srgbClr val="FF604A"/>
                </a:solidFill>
                <a:effectLst/>
                <a:latin typeface="YAFdJt8dAY0_0"/>
              </a:rPr>
              <a:t> acompanha as famílias acolhedoras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YAFdJt8dAY0_0"/>
              </a:rPr>
              <a:t>, </a:t>
            </a:r>
            <a:r>
              <a:rPr lang="pt-BR" sz="1600" b="1" i="0" dirty="0">
                <a:solidFill>
                  <a:srgbClr val="FF604A"/>
                </a:solidFill>
                <a:effectLst/>
                <a:latin typeface="YAFdJt8dAY0_0"/>
              </a:rPr>
              <a:t>oferecendo suporte técnico durante todo o período do acolhimento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YAFdJt8dAY0_0"/>
              </a:rPr>
              <a:t>. Essa modalidade de proteção, prevista no Estatuto da Criança e do Adolescente (ECA), prioriza a </a:t>
            </a:r>
            <a:r>
              <a:rPr lang="pt-BR" sz="1600" b="1" i="0" dirty="0">
                <a:solidFill>
                  <a:srgbClr val="FF604A"/>
                </a:solidFill>
                <a:effectLst/>
                <a:latin typeface="YAFdJt8dAY0_0"/>
              </a:rPr>
              <a:t>convivência familiar e comunitária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YAFdJt8dAY0_0"/>
              </a:rPr>
              <a:t> como </a:t>
            </a:r>
            <a:r>
              <a:rPr lang="pt-BR" sz="1600" b="1" i="0" dirty="0">
                <a:solidFill>
                  <a:srgbClr val="FF604A"/>
                </a:solidFill>
                <a:effectLst/>
                <a:latin typeface="YAFdJt8dAY0_0"/>
              </a:rPr>
              <a:t>essencial para o desenvolvimento de crianças e adolescentes.</a:t>
            </a:r>
            <a:endParaRPr lang="pt-BR" sz="1600" dirty="0">
              <a:solidFill>
                <a:srgbClr val="000000"/>
              </a:solidFill>
              <a:effectLst/>
              <a:latin typeface="YAFdJt8dAY0_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3DFD1A0-2DB7-4071-A3B7-F6A3BAAC6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82076"/>
            <a:ext cx="1153459" cy="44215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73D8D68-F692-4B25-B931-0187EA710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/>
          <a:stretch/>
        </p:blipFill>
        <p:spPr>
          <a:xfrm>
            <a:off x="4644008" y="4227934"/>
            <a:ext cx="1368152" cy="750444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2B40CCF-BAAF-41A7-BF21-2E10E1FCC1F3}"/>
              </a:ext>
            </a:extLst>
          </p:cNvPr>
          <p:cNvSpPr/>
          <p:nvPr/>
        </p:nvSpPr>
        <p:spPr>
          <a:xfrm>
            <a:off x="3239852" y="334352"/>
            <a:ext cx="2448272" cy="7960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80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4501A1-7F88-40C3-8A02-CEBFAF986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27" y="436927"/>
            <a:ext cx="2257521" cy="5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FF1ECC-E4A2-4238-9A5B-E65AD365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52" y="0"/>
            <a:ext cx="36362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solidFill>
                  <a:srgbClr val="AC169F"/>
                </a:solidFill>
              </a:rPr>
              <a:t>ACOLHIMENTO INSTITUCIONAL </a:t>
            </a:r>
            <a:br>
              <a:rPr lang="pt-BR" sz="3200" b="1" dirty="0">
                <a:solidFill>
                  <a:srgbClr val="AC169F"/>
                </a:solidFill>
              </a:rPr>
            </a:br>
            <a:r>
              <a:rPr lang="pt-BR" sz="3200" b="1" dirty="0">
                <a:solidFill>
                  <a:srgbClr val="AC169F"/>
                </a:solidFill>
              </a:rPr>
              <a:t>O Lar Frei Leopoldo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7614"/>
            <a:ext cx="4042792" cy="2952328"/>
          </a:xfrm>
        </p:spPr>
        <p:txBody>
          <a:bodyPr>
            <a:norm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Projeto iniciado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1981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Missão: promoção de ações de caráter de Assistência Social e Educação, no intuito de assegurar os direitos de proteção à família, criança e ao adolescente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Caráter EXEPCIONAL e  PROVISÓRIO da medida de acolhimento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Inicialmente: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vagas para meninas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Depois convênio: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apenas 15 vagas para meninas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1630"/>
            <a:ext cx="3538612" cy="239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5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4592F"/>
                </a:solidFill>
              </a:rPr>
              <a:t>O espaço</a:t>
            </a:r>
            <a:endParaRPr lang="pt-BR" dirty="0">
              <a:solidFill>
                <a:srgbClr val="F4592F"/>
              </a:solidFill>
            </a:endParaRPr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322"/>
            <a:ext cx="2029837" cy="15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18" y="1968314"/>
            <a:ext cx="2029847" cy="167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52" y="1594938"/>
            <a:ext cx="1934941" cy="15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78" y="2283717"/>
            <a:ext cx="2061688" cy="154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7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D39EBA-E7F8-8CEC-E197-9C907193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7" r="2" b="11417"/>
          <a:stretch/>
        </p:blipFill>
        <p:spPr>
          <a:xfrm>
            <a:off x="241299" y="185881"/>
            <a:ext cx="8661401" cy="46609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E45724E-09BC-17AF-02B8-9B564DAC8167}"/>
              </a:ext>
            </a:extLst>
          </p:cNvPr>
          <p:cNvSpPr txBox="1"/>
          <p:nvPr/>
        </p:nvSpPr>
        <p:spPr>
          <a:xfrm>
            <a:off x="241299" y="3435018"/>
            <a:ext cx="425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C169F"/>
                </a:solidFill>
              </a:rPr>
              <a:t>O olhar para a realidade das </a:t>
            </a:r>
          </a:p>
          <a:p>
            <a:r>
              <a:rPr lang="pt-BR" sz="1800" b="1" dirty="0">
                <a:solidFill>
                  <a:srgbClr val="AC169F"/>
                </a:solidFill>
              </a:rPr>
              <a:t>meninas do Lar Frei Leopoldo</a:t>
            </a:r>
          </a:p>
          <a:p>
            <a:endParaRPr lang="pt-BR" dirty="0">
              <a:solidFill>
                <a:srgbClr val="AC1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8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1966797"/>
            <a:ext cx="4200935" cy="857250"/>
          </a:xfrm>
        </p:spPr>
        <p:txBody>
          <a:bodyPr>
            <a:noAutofit/>
          </a:bodyPr>
          <a:lstStyle/>
          <a:p>
            <a:pPr algn="r"/>
            <a:r>
              <a:rPr lang="pt-BR" sz="3600" b="1" dirty="0">
                <a:solidFill>
                  <a:srgbClr val="E80270"/>
                </a:solidFill>
              </a:rPr>
              <a:t>A transição começa </a:t>
            </a:r>
            <a:br>
              <a:rPr lang="pt-BR" sz="3600" b="1" dirty="0">
                <a:solidFill>
                  <a:srgbClr val="E80270"/>
                </a:solidFill>
              </a:rPr>
            </a:br>
            <a:r>
              <a:rPr lang="pt-BR" sz="3600" b="1" dirty="0">
                <a:solidFill>
                  <a:srgbClr val="E80270"/>
                </a:solidFill>
              </a:rPr>
              <a:t>com um desenho</a:t>
            </a:r>
          </a:p>
        </p:txBody>
      </p:sp>
      <p:pic>
        <p:nvPicPr>
          <p:cNvPr id="14" name="Picture 2" descr="C:\Users\769937\Downloads\08_11_2019_Lar Frei Leopoldo visita família acolhedora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/>
          <a:stretch/>
        </p:blipFill>
        <p:spPr bwMode="auto">
          <a:xfrm>
            <a:off x="4860032" y="634914"/>
            <a:ext cx="4110812" cy="344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48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1156</Words>
  <Application>Microsoft Office PowerPoint</Application>
  <PresentationFormat>Apresentação na tela (16:9)</PresentationFormat>
  <Paragraphs>101</Paragraphs>
  <Slides>28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Arial MT</vt:lpstr>
      <vt:lpstr>Calibri</vt:lpstr>
      <vt:lpstr>Edwardian Script ITC</vt:lpstr>
      <vt:lpstr>YAFdJt8dAY0_0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ACOLHIMENTO INSTITUCIONAL  O Lar Frei Leopoldo</vt:lpstr>
      <vt:lpstr>O espaço</vt:lpstr>
      <vt:lpstr>Apresentação do PowerPoint</vt:lpstr>
      <vt:lpstr>A transição começa  com um desenho</vt:lpstr>
      <vt:lpstr>A TOMADA DE DECISÃO  da transferência do Acolhimento Institucional para o acolhimento em Família Acolhedora</vt:lpstr>
      <vt:lpstr>Apresentação do PowerPoint</vt:lpstr>
      <vt:lpstr>A preparação para a transferência</vt:lpstr>
      <vt:lpstr>Apresentação do PowerPoint</vt:lpstr>
      <vt:lpstr>A transferência</vt:lpstr>
      <vt:lpstr>Apresentação do PowerPoint</vt:lpstr>
      <vt:lpstr>Fluxo de Transferência de crianças e adolescentes do Acolhimento Institucional  para o Serviço de Acolhimento em Família Acolhedora</vt:lpstr>
      <vt:lpstr>Apresentação do PowerPoint</vt:lpstr>
      <vt:lpstr>Apresentação do PowerPoint</vt:lpstr>
      <vt:lpstr>Fluxo de transferência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Siga nossas redes: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Alves Fontes Vieira</dc:creator>
  <cp:lastModifiedBy>Leonardo Alves Fontes Vieira</cp:lastModifiedBy>
  <cp:revision>45</cp:revision>
  <dcterms:created xsi:type="dcterms:W3CDTF">2022-03-11T18:43:44Z</dcterms:created>
  <dcterms:modified xsi:type="dcterms:W3CDTF">2025-08-13T13:48:52Z</dcterms:modified>
</cp:coreProperties>
</file>