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1"/>
  </p:notesMasterIdLst>
  <p:handoutMasterIdLst>
    <p:handoutMasterId r:id="rId42"/>
  </p:handoutMasterIdLst>
  <p:sldIdLst>
    <p:sldId id="288" r:id="rId5"/>
    <p:sldId id="363" r:id="rId6"/>
    <p:sldId id="289" r:id="rId7"/>
    <p:sldId id="350" r:id="rId8"/>
    <p:sldId id="364" r:id="rId9"/>
    <p:sldId id="351" r:id="rId10"/>
    <p:sldId id="361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93" r:id="rId35"/>
    <p:sldId id="394" r:id="rId36"/>
    <p:sldId id="389" r:id="rId37"/>
    <p:sldId id="390" r:id="rId38"/>
    <p:sldId id="391" r:id="rId39"/>
    <p:sldId id="392" r:id="rId40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316BA85-2D1D-45FB-B58E-D59C9B5E480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E71FED0-826A-44CE-9A51-A8BB621533D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EC7926B-0836-4D72-A043-FFAFA28A5CA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482DB91-B29F-4B74-9DF3-63DFC7D8611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6118C9C-6399-4450-8151-20F2AFD6C5A9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317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8BD7EE5-7426-4A4D-BF30-DB793F766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0514317-E8E2-467C-9EFB-4773A06BE4C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xmlns="" id="{A017F19E-D1FD-43D7-BA78-3DA63B614E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2DE82F9-ACC9-4821-AA78-21E26B8189F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5FC6275-C790-453F-BA7A-BD3EB1EA0FC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DE28F4A-5887-4DFF-B262-4DB86056BF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BE6355F-1134-4036-81D7-A0648FB20DA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1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pt-BR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2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10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5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4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9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4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483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15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93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36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14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10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27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41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5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1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30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7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9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8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2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9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5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DC441-24B8-4D96-80C6-B436F183408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B7AB06-790A-4CEF-8BBE-128BCB89D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45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CC3E6-5AA3-4EA6-8F96-D6EAC328E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31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54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31" y="1768818"/>
            <a:ext cx="9072166" cy="438421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5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6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FB716-6CC5-48CE-8C93-48704C46C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6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EED7E7-29A0-4DC6-8F82-78312E7759E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C71522-53BF-4F12-BE58-98A303FE22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0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75D061-308C-4487-B685-2AE347073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6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C1D12A-A818-441D-ABC6-3B215501E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4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F0BF1-DAE1-4745-BBC6-6F477869E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031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8ADEBF1-0469-495B-BDA2-AC1CFEDF3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68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7AD7DD-10E3-4F93-A3F7-1755F0A72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7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1A5027FA-9A98-4A28-B2BE-4E10B0D041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1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obotega@cnmp.m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mailto:cije@cnmp.m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cnmp.mp.br/portal/resultados-de-busca/1004-institucional/comissoes-institucional/comissao-da-infancia-e-juventude/grupos-de-trabalho/16100-guia-ct-2023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oaobotega@cnmp.mp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mailto:cije@cnmp.mp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www.cnmp.mp.br/portal/institucional/comissoes/comissao-da-infancia-e-juventude/grupos-de-trabalho/conselho-tutelar" TargetMode="External"/><Relationship Id="rId4" Type="http://schemas.openxmlformats.org/officeDocument/2006/relationships/hyperlink" Target="https://www.cnmp.mp.br/portal/images/Publicacoes/documentos/2023/guia-atuacao-conselho-tutela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 lnSpcReduction="10000"/>
          </a:bodyPr>
          <a:lstStyle/>
          <a:p>
            <a:pPr lvl="0" algn="ctr" rtl="0"/>
            <a:endParaRPr lang="pt-BR" sz="4000" dirty="0"/>
          </a:p>
          <a:p>
            <a:pPr lvl="0" algn="ctr" rtl="0"/>
            <a:r>
              <a:rPr lang="pt-BR" sz="4000" b="1" dirty="0" smtClean="0"/>
              <a:t>Boas práticas no processo de escolha do Conselho Tutelar</a:t>
            </a:r>
            <a:endParaRPr lang="pt-BR" sz="4000" dirty="0"/>
          </a:p>
          <a:p>
            <a:pPr lvl="0" algn="ctr" rtl="0"/>
            <a:endParaRPr lang="pt-BR" sz="40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João Luiz de Carvalho Botega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Promotor de Justiça/MPSC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Membro Auxiliar da CIJE/CNMP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hlinkClick r:id="rId3"/>
              </a:rPr>
              <a:t>joaobotega@cnmp.mp.br</a:t>
            </a:r>
            <a:r>
              <a:rPr lang="pt-BR" sz="1800" dirty="0"/>
              <a:t> / </a:t>
            </a:r>
            <a:r>
              <a:rPr lang="pt-BR" sz="1800" dirty="0">
                <a:hlinkClick r:id="rId4"/>
              </a:rPr>
              <a:t>cije@cnmp.mp.br</a:t>
            </a:r>
            <a:r>
              <a:rPr lang="pt-BR" sz="1800" dirty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Florianópolis, 6 </a:t>
            </a:r>
            <a:r>
              <a:rPr lang="pt-BR" sz="1800" dirty="0"/>
              <a:t>de </a:t>
            </a:r>
            <a:r>
              <a:rPr lang="pt-BR" sz="1800" dirty="0" smtClean="0"/>
              <a:t>setembro </a:t>
            </a:r>
            <a:r>
              <a:rPr lang="pt-BR" sz="1800" dirty="0"/>
              <a:t>de 2023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D871AFB-8B07-4E8F-8745-E4F470325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31948" cy="70039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7F7EC19-0188-62D3-DEBD-026260983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79" y="94352"/>
            <a:ext cx="4972225" cy="69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4AC14B4-9A5E-BE55-A888-840FD020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040313" cy="69095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3A88914-1583-C47D-670B-DFD0CF7C2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41" y="134190"/>
            <a:ext cx="4970834" cy="66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0C30F70-DA9A-FCEE-64C8-965D9BC3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9" y="655201"/>
            <a:ext cx="5036159" cy="62492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4BEF5E4-649B-5DC9-1F2E-832C28264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67" y="0"/>
            <a:ext cx="5391758" cy="69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E7CAA9-044E-E4F2-D4B1-CB447344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8" y="192509"/>
            <a:ext cx="4803811" cy="6519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3981E1D-67FF-B7FD-CEB0-F6FF3890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65" y="115328"/>
            <a:ext cx="4803811" cy="6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1F1595-2B4B-BEE5-A9B4-99ED1788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8" y="1517333"/>
            <a:ext cx="7045594" cy="5029381"/>
          </a:xfrm>
          <a:prstGeom prst="rect">
            <a:avLst/>
          </a:prstGeom>
        </p:spPr>
      </p:pic>
      <p:pic>
        <p:nvPicPr>
          <p:cNvPr id="5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4974957E-81C0-3A92-C9DF-F1057F31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6F94C028-7F6B-A656-3FFF-0CE6DF16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CCF87BB-AA97-9FA2-CF2D-EF1D95234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61" y="1436410"/>
            <a:ext cx="3875195" cy="53353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321B0C01-0C7B-1649-ADA8-B2C921C34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793" y="0"/>
            <a:ext cx="4940271" cy="68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2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que estamos aqui? Estatuto da Criança e do Adolescente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16</a:t>
            </a:fld>
            <a:endParaRPr lang="pt-BR" sz="1102" spc="-1">
              <a:latin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495" y="2065388"/>
            <a:ext cx="41330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132. Em cada Município e em cada Região Administrativa do Distrito Federal haverá, no mínimo, 1 (um) Conselho Tutelar como órgão integrante da administração pública local, composto de 5 (cinco) membros,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escolhidos pela população local para mandato de 4 (quatro) anos, permitida recondução por novos processos de escolha.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133. Para a candidatura a membro do Conselho Tutelar,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serão exigidos os seguintes requisitos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 - reconhecida idoneidade moral;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 - idade superior a vinte e um anos;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III - residir no município.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5276850" y="2065388"/>
            <a:ext cx="3939459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Art. 139. O processo para a escolha dos membros do Conselho Tutelar será estabelecido em lei municipal e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realizado sob a responsabilidade do Conselho Municipal dos Direitos da Criança e do Adolescente, e a fiscalização do Ministério Público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1º O processo de escolha dos membros do Conselho Tutelar ocorrerá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 data unificada em todo o território nacional a cada 4 (quatro) anos, no primeiro domingo do mês de outubro do ano subsequente ao da eleição presidencial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(Lei n. 12.696/2012)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2º A posse dos conselheiros tutelares ocorrerá no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dia 10 de janeiro do ano subsequente ao processo de escolha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3º No processo de escolha dos membros do Conselho Tutelar,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é vedado ao candidato doar, oferecer, prometer ou entregar ao eleitor bem ou vantagem pessoal de qualquer natureza, inclusive brindes de pequeno valor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61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o fazer um Cronograma de Eventos em 3 passos">
            <a:extLst>
              <a:ext uri="{FF2B5EF4-FFF2-40B4-BE49-F238E27FC236}">
                <a16:creationId xmlns:a16="http://schemas.microsoft.com/office/drawing/2014/main" xmlns="" id="{4B6FDF8B-EF1C-1BBD-D97C-1B600D55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7" y="3350077"/>
            <a:ext cx="2774901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17</a:t>
            </a:fld>
            <a:endParaRPr lang="pt-BR" sz="1102" spc="-1">
              <a:latin typeface="Times New Roman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4A2F1D9-73A4-79A1-C8CC-E21666B3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58" y="2065910"/>
            <a:ext cx="6487926" cy="4419797"/>
          </a:xfrm>
          <a:prstGeom prst="rect">
            <a:avLst/>
          </a:prstGeom>
        </p:spPr>
      </p:pic>
      <p:pic>
        <p:nvPicPr>
          <p:cNvPr id="1038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CADB2447-57D9-3B6A-4637-B294459B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82" y="25078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4" y="29289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1" y="327363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91" y="3832966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19" y="47279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1" y="531960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4" y="590265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65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18</a:t>
            </a:fld>
            <a:endParaRPr lang="pt-BR" sz="1102" spc="-1">
              <a:latin typeface="Times New Roman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8020484-8E48-C098-5336-C36AAC8C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2071123"/>
            <a:ext cx="5412116" cy="4447648"/>
          </a:xfrm>
          <a:prstGeom prst="rect">
            <a:avLst/>
          </a:prstGeom>
        </p:spPr>
      </p:pic>
      <p:pic>
        <p:nvPicPr>
          <p:cNvPr id="2" name="Picture 4" descr="Como fazer um Cronograma de Eventos em 3 passos">
            <a:extLst>
              <a:ext uri="{FF2B5EF4-FFF2-40B4-BE49-F238E27FC236}">
                <a16:creationId xmlns:a16="http://schemas.microsoft.com/office/drawing/2014/main" xmlns="" id="{8DFDDBB5-FEB5-419A-9F27-AE269D36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7" y="4424664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8" y="217027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7" y="2700889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7" y="333502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383713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433924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9" y="502480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7" y="555866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8" y="6085383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94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19</a:t>
            </a:fld>
            <a:endParaRPr lang="pt-BR" sz="1102" spc="-1"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9BCEF67-3D3D-4CD7-605B-0FBA89C6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85" y="2076429"/>
            <a:ext cx="6000600" cy="4427178"/>
          </a:xfrm>
          <a:prstGeom prst="rect">
            <a:avLst/>
          </a:prstGeom>
        </p:spPr>
      </p:pic>
      <p:pic>
        <p:nvPicPr>
          <p:cNvPr id="7" name="Picture 4" descr="Como fazer um Cronograma de Eventos em 3 passos">
            <a:extLst>
              <a:ext uri="{FF2B5EF4-FFF2-40B4-BE49-F238E27FC236}">
                <a16:creationId xmlns:a16="http://schemas.microsoft.com/office/drawing/2014/main" xmlns="" id="{2AE886D6-C666-3659-B152-EAA287BB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4409500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98" y="230135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77" y="2818231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77" y="3434911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72" y="443670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72" y="5286811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89" y="5668156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7" y="5985223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62" y="6256738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82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/>
          </a:bodyPr>
          <a:lstStyle/>
          <a:p>
            <a:pPr lvl="0" algn="ctr" rtl="0"/>
            <a:r>
              <a:rPr lang="pt-BR" sz="4000" b="1" dirty="0"/>
              <a:t>Grupo de Trabalho Conselho Tutelar</a:t>
            </a:r>
            <a:endParaRPr lang="pt-BR" sz="4000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B9D4928-8A3E-34EB-EE6B-D4354A18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9" y="2908570"/>
            <a:ext cx="8110502" cy="29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1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o fazer um Cronograma de Eventos em 3 passos">
            <a:extLst>
              <a:ext uri="{FF2B5EF4-FFF2-40B4-BE49-F238E27FC236}">
                <a16:creationId xmlns:a16="http://schemas.microsoft.com/office/drawing/2014/main" xmlns="" id="{F3E4D057-CDEC-8B4B-EB2B-0B55734F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34" y="4477744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20</a:t>
            </a:fld>
            <a:endParaRPr lang="pt-BR" sz="1102" spc="-1">
              <a:latin typeface="Times New Roman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851B3EC-A3C1-56B2-DCB8-9B5D89C9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" y="2034878"/>
            <a:ext cx="6393697" cy="3636110"/>
          </a:xfrm>
          <a:prstGeom prst="rect">
            <a:avLst/>
          </a:prstGeom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3" y="3044657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3" y="3379240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" y="3852646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1" y="219304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Free Check 1200276 PNG with Transparent Background">
            <a:extLst>
              <a:ext uri="{FF2B5EF4-FFF2-40B4-BE49-F238E27FC236}">
                <a16:creationId xmlns:a16="http://schemas.microsoft.com/office/drawing/2014/main" xmlns="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2" y="260724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4378241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4794661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5062280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ímbolo de atenção png imagem hd - PNG All">
            <a:extLst>
              <a:ext uri="{FF2B5EF4-FFF2-40B4-BE49-F238E27FC236}">
                <a16:creationId xmlns:a16="http://schemas.microsoft.com/office/drawing/2014/main" xmlns="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5376903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82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 do CONANDA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21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482996" y="2100584"/>
            <a:ext cx="9105503" cy="473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alterou a Resolução n. 170/2014 do CONANDA para dispor sobre o processo de escolha dos membros do Conselho Tutelar.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Poder normativo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da Resolução do CONANDA – art. 88, inciso II, do ECA – natureza deliberativa e função de controlador das ações da política de atendimento da criança e do adolescente em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nível federal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Art. 88. São diretrizes da política de atendimento: 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II - criação de conselhos municipais, estaduais e nacional dos direitos da criança e do adolescente, órgãos deliberativos e controladores das ações em todos os níveis, assegurada a participação popular paritária por meio de organizações representativas, segundo leis federal, estaduais e municipais;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Art. 2º Compete ao Conanda: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I - elaborar as normas gerais da política nacional de atendimento dos direitos da criança e do adolescente, fiscalizando as ações de execução, observadas as linhas de ação e as diretrizes estabelecidas nos </a:t>
            </a:r>
            <a:r>
              <a:rPr lang="pt-BR" sz="1213" dirty="0" err="1"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. 87 e 88 da Lei nº 8.069, de 13 de julho de 1990 (Estatuto da Criança e do Adolescente);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b="1" dirty="0">
                <a:latin typeface="Calibri" panose="020F0502020204030204" pitchFamily="34" charset="0"/>
                <a:cs typeface="Calibri" panose="020F0502020204030204" pitchFamily="34" charset="0"/>
              </a:rPr>
              <a:t>Possível antinomia 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entre a lei municipal e a resolução do Conanda:</a:t>
            </a:r>
          </a:p>
          <a:p>
            <a:pPr marL="0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A) Se a questão não foi tratada pela lei municipal (omissão) ou foi tratada de forma genérica (sem detalhamento), segue-se a resolução do CONANDA (função complementar);</a:t>
            </a:r>
          </a:p>
          <a:p>
            <a:pPr marL="0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B) Se a questão foi minuciosamente tratada na Lei Municipal e houver conflito de normas (contraste), há três alternativas: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Tentativa de alteração da legislação municipal para que ela se conforme;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Expedição de Recomendação ou ajuizamento de ACP para afastar o dispositivo da lei municipal (sobretudo se contrariar princípios do </a:t>
            </a:r>
            <a:r>
              <a:rPr lang="pt-BR" sz="1213" dirty="0" smtClean="0">
                <a:latin typeface="Calibri" panose="020F0502020204030204" pitchFamily="34" charset="0"/>
                <a:cs typeface="Calibri" panose="020F0502020204030204" pitchFamily="34" charset="0"/>
              </a:rPr>
              <a:t>ECA – qual o interesse local?);</a:t>
            </a:r>
            <a:endParaRPr lang="pt-BR" sz="121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Aplicação da legislação municipal (com potencial perda do apoio da Justiça Eleitoral).</a:t>
            </a:r>
            <a:endParaRPr lang="pt-BR" sz="132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Governo Federal - Participa + Brasil - Conselho Nacional dos Direitos da  Criança e do Adolescente">
            <a:extLst>
              <a:ext uri="{FF2B5EF4-FFF2-40B4-BE49-F238E27FC236}">
                <a16:creationId xmlns="" xmlns:a16="http://schemas.microsoft.com/office/drawing/2014/main" id="{6ED1975A-E932-599A-8A61-4015B89F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4" y="1073689"/>
            <a:ext cx="2567932" cy="7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523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 do CONANDA –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destaques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22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482996" y="2100584"/>
            <a:ext cx="6197299" cy="474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500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Art. 4º, §1º, alínea f: </a:t>
            </a:r>
          </a:p>
          <a:p>
            <a:pPr marL="628650" lvl="1" indent="-171450" algn="just">
              <a:spcBef>
                <a:spcPts val="500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00" b="1" dirty="0">
                <a:latin typeface="Calibri" panose="020F0502020204030204" pitchFamily="34" charset="0"/>
                <a:cs typeface="Calibri" panose="020F0502020204030204" pitchFamily="34" charset="0"/>
              </a:rPr>
              <a:t>Lei Orçamentária Municipal</a:t>
            </a: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 deverá estabelecer dotação orçamentária específica para a implantação, manutenção e funcionamento do CT, considerando, dentre outras despesas, </a:t>
            </a:r>
            <a:r>
              <a:rPr lang="pt-BR" sz="1300" b="1" dirty="0">
                <a:latin typeface="Calibri" panose="020F0502020204030204" pitchFamily="34" charset="0"/>
                <a:cs typeface="Calibri" panose="020F0502020204030204" pitchFamily="34" charset="0"/>
              </a:rPr>
              <a:t>o processo de escolha dos membros do Conselho Tutelar</a:t>
            </a: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. (PROIBIÇÃO DE UTILIZAÇÃO DE RECURSOS DO FIA)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8º - condutas ilícitas e vedadas; propaganda eleitoral; vedações aptas a gerar inidoneidade moral do candidato.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 err="1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10 - responsabilidades do CMDCA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Conferir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ampla publicidade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ao processo de escolha dos membros do CT – publicar o Edital no Diário Oficial do Município, afixar em locais de amplo acesso ao público, realizar chamadas nas rádios, jornais e publicações em redes sociais etc.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Convocar servidores públicos municipais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para auxiliar no processo de escolha (analogia ao art. 98 da Lei n. 9.504/1997)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Definir os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locais de votação, que sejam de fácil acesso e observem os requisitos essenciais de acessibilidade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– preferencialmente nos locais onde já se realizam as eleições regulares da Justiça Eleitoral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Informar sobre as atribuições do CT e sobre a importância da participação de todos os cidadãos, na condição de candidatos ou eleitores, no pleito. 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Mobilização popular</a:t>
            </a:r>
            <a:r>
              <a:rPr lang="pt-BR" sz="132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t-BR" sz="132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ufrágio universal: o que é e como foi alcançado - Brasil Escola">
            <a:extLst>
              <a:ext uri="{FF2B5EF4-FFF2-40B4-BE49-F238E27FC236}">
                <a16:creationId xmlns="" xmlns:a16="http://schemas.microsoft.com/office/drawing/2014/main" id="{8D9C31FD-2BD1-04D0-244B-7D8EDD1B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0" y="3865502"/>
            <a:ext cx="2390386" cy="13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rna eletrônica: o que é, quando surgiu, segurança - Brasil Escola">
            <a:extLst>
              <a:ext uri="{FF2B5EF4-FFF2-40B4-BE49-F238E27FC236}">
                <a16:creationId xmlns="" xmlns:a16="http://schemas.microsoft.com/office/drawing/2014/main" id="{0E6A351A-5181-BA00-292C-029F4CD0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1" y="2100584"/>
            <a:ext cx="2390386" cy="15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79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Registro e análise das candidaturas – dúvidas recorrentes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23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67D1AF7-5C3F-5C2B-D163-5591BE96B13B}"/>
              </a:ext>
            </a:extLst>
          </p:cNvPr>
          <p:cNvSpPr txBox="1"/>
          <p:nvPr/>
        </p:nvSpPr>
        <p:spPr>
          <a:xfrm>
            <a:off x="355972" y="1972667"/>
            <a:ext cx="7465963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à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candidatura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Reconhecida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idoneidade moral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Idade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superior a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21 anos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Residência no Município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Experiência mínima de 2 anos na promoção, controle ou defesa dos direitos da criança e do adolescente em entidades registradas no Conselho Municipal dos Direitos da Criança e do Adolescente; </a:t>
            </a:r>
            <a:endParaRPr lang="pt-BR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 </a:t>
            </a: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Ensino Médio;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Comprovação de conhecimento sobre o Direito da Criança e do Adolescente, sobre o SGD e sobre língua portuguesa e informática básica, por meio de prova de caráter eliminatório;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 1: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candidato não pode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ser membro, no momento da publicação do edital, do CMDCA;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Obs.2: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impedimentos previstos no art. 140 do ECA (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parentesco) são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apenas para a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posse.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Obs.3: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EXIGIR CNH É INCONSTITUCIONAL!</a:t>
            </a:r>
          </a:p>
        </p:txBody>
      </p:sp>
      <p:pic>
        <p:nvPicPr>
          <p:cNvPr id="2" name="Picture 2" descr="Checklist PNG, Vector, PSD, and Clipart With Transparent Background for  Free Download | Pngtree">
            <a:extLst>
              <a:ext uri="{FF2B5EF4-FFF2-40B4-BE49-F238E27FC236}">
                <a16:creationId xmlns="" xmlns:a16="http://schemas.microsoft.com/office/drawing/2014/main" id="{01FADE92-5C19-CFCD-03F1-1D11E1B3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57" y="1949946"/>
            <a:ext cx="2325092" cy="23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745D1DF-FC0E-D6E6-441F-D581D6E4A7AF}"/>
              </a:ext>
            </a:extLst>
          </p:cNvPr>
          <p:cNvSpPr txBox="1"/>
          <p:nvPr/>
        </p:nvSpPr>
        <p:spPr>
          <a:xfrm>
            <a:off x="8023621" y="4210825"/>
            <a:ext cx="1579563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* Itens destacados em </a:t>
            </a:r>
            <a:r>
              <a:rPr lang="pt-BR" sz="1102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vermelho</a:t>
            </a:r>
            <a:r>
              <a:rPr lang="pt-BR" sz="1102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são da esfera da autonomia do Município para definição e/ou ajuste em lei, desde compatíveis com as atribuições do cargo. </a:t>
            </a:r>
            <a:r>
              <a:rPr lang="pt-BR" sz="1102" b="1" dirty="0">
                <a:latin typeface="Calibri" panose="020F0502020204030204" pitchFamily="34" charset="0"/>
                <a:cs typeface="Calibri" panose="020F0502020204030204" pitchFamily="34" charset="0"/>
              </a:rPr>
              <a:t>O Edital ou Resolução do CMDCA não podem criar novos requisitos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9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40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Registro e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análise </a:t>
            </a: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candidaturas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24</a:t>
            </a:fld>
            <a:endParaRPr lang="pt-BR" sz="1102" spc="-1">
              <a:latin typeface="Times New Roman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8737EA-3C63-6485-48E2-2027939FC8AA}"/>
              </a:ext>
            </a:extLst>
          </p:cNvPr>
          <p:cNvSpPr txBox="1"/>
          <p:nvPr/>
        </p:nvSpPr>
        <p:spPr>
          <a:xfrm>
            <a:off x="393700" y="2034878"/>
            <a:ext cx="6892951" cy="448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54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Mínimo </a:t>
            </a:r>
            <a:r>
              <a:rPr lang="pt-BR" sz="1543" b="1" dirty="0">
                <a:latin typeface="Calibri" panose="020F0502020204030204" pitchFamily="34" charset="0"/>
                <a:cs typeface="Calibri" panose="020F0502020204030204" pitchFamily="34" charset="0"/>
              </a:rPr>
              <a:t>de 10 candidatos, por colegiado</a:t>
            </a: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o número de pretendentes habilitados seja inferior a dez, a Resolução n. 231/2022 do Conanda indica que o CMDCA poderá suspender o trâmite do processo de escolha e reabrir prazo para inscrição de novas candidaturas, sem prejuízo da garantia de posse dos novos conselheiros ao término do mandato em curso (art. 13, § 1o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[...]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Em hipótese excepcional, quando, apesar de todos os esforços do CMDCA, não for possível reunir dez pretendentes habilitados por colegiado, </a:t>
            </a:r>
            <a:r>
              <a:rPr lang="pt-B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 processo deverá ocorrer na data unificada, conforme indicado no art. 139, § 1º, do Estatuto da Criança e do Adolescente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para a escolha dos cinco membros titulares, e, na sequência, discutir a abertura de processo de escolha suplementar para a seleção dos suplentes.</a:t>
            </a: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É possível, ainda, que não haja sequer cinco candidatos inscritos e habilitados para o processo de escolha, o que, em tese, viola o texto do art. 132 do Estatuto da Criança e do Adolescente. Nessa situação extrema, após esgotadas as tentativas de ampliação do número de candidatos,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o processo de escolha deve ser ultimado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havendo a necessidade de abertura imediata de eleição suplementar ainda no mesmo ano. Não é cabível que, nessa circunstância, cogite-se aplicar o art. 262 do Estatuto da Criança e do Adolescente, uma vez que se trata de regra das disposições transitórias referentes ao período de criação e instalação dos Conselhos Tutelares.</a:t>
            </a:r>
          </a:p>
          <a:p>
            <a:pPr algn="r">
              <a:spcBef>
                <a:spcPts val="551"/>
              </a:spcBef>
              <a:buClr>
                <a:srgbClr val="27627A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Guia de Atuação do Ministério Público no Processo de Escolha do Conselho Tutelar (2023)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 - CNMP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269F97B-57C2-A0A0-8885-B4DD0BEDAEAF}"/>
              </a:ext>
            </a:extLst>
          </p:cNvPr>
          <p:cNvSpPr txBox="1"/>
          <p:nvPr/>
        </p:nvSpPr>
        <p:spPr>
          <a:xfrm>
            <a:off x="7522437" y="3135162"/>
            <a:ext cx="2080747" cy="127951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Mesmo que o número de candidatos habilitados seja inferir a cinco, </a:t>
            </a:r>
            <a:r>
              <a:rPr lang="pt-BR" sz="1102" b="1" dirty="0">
                <a:latin typeface="Calibri" panose="020F0502020204030204" pitchFamily="34" charset="0"/>
                <a:cs typeface="Calibri" panose="020F0502020204030204" pitchFamily="34" charset="0"/>
              </a:rPr>
              <a:t>é obrigatória a realização de eleição no dia 1º de outubro de 2022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, com abertura imediata de processo de escolha suplementar!</a:t>
            </a:r>
          </a:p>
        </p:txBody>
      </p:sp>
      <p:pic>
        <p:nvPicPr>
          <p:cNvPr id="4" name="Picture 2" descr="Símbolo de atenção png imagem hd - PNG All">
            <a:extLst>
              <a:ext uri="{FF2B5EF4-FFF2-40B4-BE49-F238E27FC236}">
                <a16:creationId xmlns:a16="http://schemas.microsoft.com/office/drawing/2014/main" xmlns="" id="{661E2651-26CF-249A-6A7A-ECF186DB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00" y="2701774"/>
            <a:ext cx="48222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81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Idoneidade moral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25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80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opção por um termo genérico na redação do Estatuto da Criança e do Adolescente, conforme esclarece Tavares (2019, p. 592), ocorre para que seja possível a “sua aplicação a uma gama de fatos sociais e, consequentemente, a perfeita adaptação do conceito de reconhecida idoneidade moral às mais variadas realidades”.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Assim, o requisito da idoneidade moral não está restrito aos conceitos do direito penal relativos à reincidência ou maus antecedentes, conforme entendimento do COPEIJ/GNDH/CNPG exposto na redação do seu Enunciado n. 06/2019: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b="1" i="1" dirty="0">
                <a:latin typeface="Calibri" panose="020F0502020204030204" pitchFamily="34" charset="0"/>
                <a:cs typeface="Calibri" panose="020F0502020204030204" pitchFamily="34" charset="0"/>
              </a:rPr>
              <a:t>“O requisito da idoneidade moral, previsto no artigo 133, I, do ECA, não se restringe aos conceitos do direito penal relativos à reincidência ou maus antecedentes, cabendo à Comissão Especial Eleitoral, em procedimento administrativo que assegure o contraditório, avaliar casuisticamente se as condutas praticadas pelo candidato ao Conselho Tutelar, ainda que não vedadas pela legislação ou resolução local, são compatíveis com o decoro do cargo.”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Dessa forma, a idoneidade moral deverá ser avaliada no caso concreto, levando em consideração, sim, os antecedentes criminais do candidato, porém não se limitando a isso, haja vista que a função é de extrema relevância, exigindo decoro e credibilidade dos seus membros.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Nessa mesma linha, o artigo 8º da Resolução n. 231/2022 do Conanda trouxe uma série de condutas vedadas, como o abuso de poder econômico e religioso, as quais, se praticadas, conforme indica o § 7º do mesmo dispositivo,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 “poderão ser consideradas aptas a gerar inidoneidade moral”.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Assim,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mesmo que tais condutas não estejam previstas em lei municipal, elas podem e devem ser incluídas nos editais dos </a:t>
            </a:r>
            <a:r>
              <a:rPr lang="pt-BR" sz="132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certames (ou em resolução posterior)</a:t>
            </a: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e, acaso constatadas, assegurado o direito de defesa do candidato, podem levar ao CMDCA a cassar a candidatura (mesmo se o candidato for eleito), em razão do descumprimento de um requisito previsto no próprio Estatuto da Criança e do Adolescente, que é a idoneidade moral. Nem toda prática de conduta vedada levará à conclusão automática de que o candidato não possui idoneidade moral, mas a depender da gravidade da conduta praticada ou de eventual reincidência do candidato, a cláusula geral da idoneidade moral pode servir de fundamento para impedir que candidatos que violem o princípio da igualdade de condições no pleito prossigam com suas candidaturas e se beneficiem da prática de irregularidades na campanha.</a:t>
            </a:r>
          </a:p>
          <a:p>
            <a:pPr algn="just"/>
            <a:endParaRPr lang="pt-BR" sz="1323" dirty="0">
              <a:solidFill>
                <a:srgbClr val="2762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6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26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A relação de condutas ilícitas e vedadas seguirá o disposto na legislação local com a aplicação de sanções de modo a evitar o abuso do poder político, econômico, religioso, institucional e dos meios de comunicação, dentre outros.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1º Toda propaganda eleitoral será realizada pelos candidatos, imputando-lhes responsabilidades nos </a:t>
            </a:r>
            <a:r>
              <a:rPr lang="pt-BR" sz="1600" b="1" dirty="0"/>
              <a:t>excessos praticados por seus apoiadores.</a:t>
            </a:r>
            <a:r>
              <a:rPr lang="pt-BR" sz="1600" dirty="0"/>
              <a:t>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2º A propaganda eleitoral poderá ser feita com </a:t>
            </a:r>
            <a:r>
              <a:rPr lang="pt-BR" sz="1600" b="1" dirty="0"/>
              <a:t>santinhos</a:t>
            </a:r>
            <a:r>
              <a:rPr lang="pt-BR" sz="1600" dirty="0"/>
              <a:t> constando apenas número, nome e foto do candidato e curriculum vitae.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3º A campanha deverá ser realizada de </a:t>
            </a:r>
            <a:r>
              <a:rPr lang="pt-BR" sz="1600" b="1" dirty="0"/>
              <a:t>forma individual</a:t>
            </a:r>
            <a:r>
              <a:rPr lang="pt-BR" sz="1600" dirty="0"/>
              <a:t> por cada candidato, sem possibilidade de constituição de chapas.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4º Os candidatos poderão promover as suas candidaturas por meio de divulgação na internet desde que não causem dano ou perturbem a ordem pública ou particular</a:t>
            </a:r>
            <a:r>
              <a:rPr lang="pt-BR" sz="1600" dirty="0" smtClean="0"/>
              <a:t>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§ 5º </a:t>
            </a:r>
            <a:r>
              <a:rPr lang="pt-BR" sz="1600" b="1" dirty="0"/>
              <a:t>A veiculação de propaganda eleitoral pelos candidatos somente é permitida após a publicação, pelo Conselho Municipal dos Direitos da Criança e do Adolescente, da relação final e oficial dos candidatos considerados </a:t>
            </a:r>
            <a:r>
              <a:rPr lang="pt-BR" sz="1600" b="1" dirty="0" smtClean="0"/>
              <a:t>habilitados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6º É permitida a participação em </a:t>
            </a:r>
            <a:r>
              <a:rPr lang="pt-BR" sz="1600" b="1" dirty="0"/>
              <a:t>debates e entrevistas</a:t>
            </a:r>
            <a:r>
              <a:rPr lang="pt-BR" sz="1600" dirty="0"/>
              <a:t>, desde que se garanta igualdade de condições a todos os candidatos. 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131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27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§ 7º. Aplicam-se, no que couber, as regras relativas à campanha eleitoral previstas na Lei Federal nº 9.504/1997 e alterações posteriores, observadas ainda as seguintes vedações, </a:t>
            </a:r>
            <a:r>
              <a:rPr lang="pt-BR" sz="1600" b="1" dirty="0"/>
              <a:t>que poderão ser consideradas aptas a gerar inidoneidade moral do candidato:</a:t>
            </a:r>
            <a:r>
              <a:rPr lang="pt-BR" sz="1600" dirty="0"/>
              <a:t>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b="1" dirty="0"/>
              <a:t>abuso do poder econômico na propaganda feita por meio dos veículos de comunicação social</a:t>
            </a:r>
            <a:r>
              <a:rPr lang="pt-BR" sz="1600" dirty="0"/>
              <a:t>, com previsão legal no art. 14, § 9º, da Constituição Federal; na Lei Complementar Federal nº 64/1990 (Lei de Inelegibilidade); e no art. 237 do Código Eleitoral, ou as que as suceder;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dirty="0"/>
              <a:t>doação, oferta, promessa ou entrega ao eleitor de bem ou vantagem pessoal de qualquer natureza, </a:t>
            </a:r>
            <a:r>
              <a:rPr lang="pt-BR" sz="1600" b="1" dirty="0"/>
              <a:t>inclusive brindes de pequeno valor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propaganda por meio de </a:t>
            </a:r>
            <a:r>
              <a:rPr lang="pt-BR" sz="1600" b="1" dirty="0"/>
              <a:t>anúncios luminosos, faixas, cartazes ou inscrições em qualquer local público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IV- </a:t>
            </a:r>
            <a:r>
              <a:rPr lang="pt-BR" sz="1600" dirty="0"/>
              <a:t>participação de candidatos, nos 3 (três) meses que precedem o pleito, de </a:t>
            </a:r>
            <a:r>
              <a:rPr lang="pt-BR" sz="1600" b="1" dirty="0"/>
              <a:t>inaugurações de obras públicas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V- </a:t>
            </a:r>
            <a:r>
              <a:rPr lang="pt-BR" sz="1600" b="1" dirty="0"/>
              <a:t>abuso do poder político-partidário</a:t>
            </a:r>
            <a:r>
              <a:rPr lang="pt-BR" sz="1600" dirty="0"/>
              <a:t> assim entendido como a utilização da estrutura e financiamento das candidaturas pelos partidos políticos no processo de escolha;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VI- </a:t>
            </a:r>
            <a:r>
              <a:rPr lang="pt-BR" sz="1600" b="1" dirty="0"/>
              <a:t>abuso do poder religioso</a:t>
            </a:r>
            <a:r>
              <a:rPr lang="pt-BR" sz="1600" dirty="0"/>
              <a:t>, assim entendido como o financiamento das candidaturas pelas entidades religiosas no processo de escolha e veiculação de propaganda em templos de qualquer religião, nos termos da Lei Federal nº 9.504/1997 e alterações posteriores;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84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28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VII- </a:t>
            </a:r>
            <a:r>
              <a:rPr lang="pt-BR" sz="1600" b="1" dirty="0"/>
              <a:t>favorecimento de candidatos por qualquer autoridade pública</a:t>
            </a:r>
            <a:r>
              <a:rPr lang="pt-BR" sz="1600" dirty="0"/>
              <a:t> ou utilização, em benefício daqueles, de espaços, equipamentos e serviços da Administração Pública;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VIII- </a:t>
            </a:r>
            <a:r>
              <a:rPr lang="pt-BR" sz="1600" b="1" dirty="0"/>
              <a:t>distribuição de camisetas </a:t>
            </a:r>
            <a:r>
              <a:rPr lang="pt-BR" sz="1600" dirty="0"/>
              <a:t>e qualquer outro tipo de divulgação em vestuário;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IX- </a:t>
            </a:r>
            <a:r>
              <a:rPr lang="pt-BR" sz="1600" dirty="0"/>
              <a:t>propaganda que implique grave perturbação à ordem, aliciamento de eleitores por meios insidiosos e propaganda enganosa: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</a:t>
            </a:r>
            <a:r>
              <a:rPr lang="pt-BR" sz="1600" dirty="0"/>
              <a:t>. considera-se </a:t>
            </a:r>
            <a:r>
              <a:rPr lang="pt-BR" sz="1600" b="1" dirty="0"/>
              <a:t>grave perturbação à ordem</a:t>
            </a:r>
            <a:r>
              <a:rPr lang="pt-BR" sz="1600" dirty="0"/>
              <a:t>, propaganda que fira as posturas municipais, que perturbe o sossego público ou que prejudique a higiene e a estética urbanas;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b</a:t>
            </a:r>
            <a:r>
              <a:rPr lang="pt-BR" sz="1600" dirty="0"/>
              <a:t>. considera-se </a:t>
            </a:r>
            <a:r>
              <a:rPr lang="pt-BR" sz="1600" b="1" dirty="0"/>
              <a:t>aliciamento de eleitores </a:t>
            </a:r>
            <a:r>
              <a:rPr lang="pt-BR" sz="1600" dirty="0"/>
              <a:t>por meios insidiosos, doação, oferecimento, promessa ou entrega ao eleitor de bem ou vantagem pessoal de qualquer natureza, inclusive brindes de pequeno valor;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</a:t>
            </a:r>
            <a:r>
              <a:rPr lang="pt-BR" sz="1600" dirty="0"/>
              <a:t>. considera-se </a:t>
            </a:r>
            <a:r>
              <a:rPr lang="pt-BR" sz="1600" b="1" dirty="0"/>
              <a:t>propaganda enganosa </a:t>
            </a:r>
            <a:r>
              <a:rPr lang="pt-BR" sz="1600" dirty="0"/>
              <a:t>a promessa de resolver eventuais demandas que não são da atribuição do Conselho Tutelar, a criação de expectativas na população que, sabidamente, não poderão ser equacionadas pelo Conselho Tutelar, bem como qualquer outra que induza dolosamente o eleitor a erro, com o objetivo de auferir, com isso, vantagem à determinada candidatura.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X </a:t>
            </a:r>
            <a:r>
              <a:rPr lang="pt-BR" sz="1600" dirty="0"/>
              <a:t>- propaganda eleitoral em rádio, televisão, outdoors, carro de som, luminosos, bem como por faixas, letreiros e banners com fotos ou outras formas de propaganda de </a:t>
            </a:r>
            <a:r>
              <a:rPr lang="pt-BR" sz="1600" dirty="0" smtClean="0"/>
              <a:t>massa (</a:t>
            </a:r>
            <a:r>
              <a:rPr lang="pt-BR" sz="1600" b="1" dirty="0" smtClean="0"/>
              <a:t>o que não impede que o Município divulgue nesses locais o processo de escolha como um todo</a:t>
            </a:r>
            <a:r>
              <a:rPr lang="pt-BR" sz="1600" dirty="0" smtClean="0"/>
              <a:t>); 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XI </a:t>
            </a:r>
            <a:r>
              <a:rPr lang="pt-BR" sz="1600" dirty="0"/>
              <a:t>- abuso de propaganda na </a:t>
            </a:r>
            <a:r>
              <a:rPr lang="pt-BR" sz="1600" b="1" dirty="0"/>
              <a:t>internet e em redes sociais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53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29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</a:t>
            </a:r>
            <a:r>
              <a:rPr lang="pt-BR" sz="1600" dirty="0" smtClean="0"/>
              <a:t>§</a:t>
            </a:r>
            <a:r>
              <a:rPr lang="pt-BR" sz="1600" dirty="0"/>
              <a:t>8º A livre manifestação do pensamento do candidato e/ou do eleitor identificado ou identificável na internet é passível de limitação quando ocorrer ofensa à honra de terceiros ou </a:t>
            </a:r>
            <a:r>
              <a:rPr lang="pt-BR" sz="1600" b="1" dirty="0"/>
              <a:t>divulgação de fatos sabidamente inverídicos</a:t>
            </a:r>
            <a:r>
              <a:rPr lang="pt-BR" sz="1600" dirty="0"/>
              <a:t>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9º A propaganda eleitoral na internet poderá ser realizada nas seguintes formas: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dirty="0"/>
              <a:t>em página eletrônica do candidato ou em </a:t>
            </a:r>
            <a:r>
              <a:rPr lang="pt-BR" sz="1600" b="1" dirty="0"/>
              <a:t>perfil em rede social, com endereço eletrônico comunicado à Comissão Especial e hospedado</a:t>
            </a:r>
            <a:r>
              <a:rPr lang="pt-BR" sz="1600" dirty="0"/>
              <a:t>, direta ou indiretamente, em provedor de serviço de internet estabelecido no País;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dirty="0"/>
              <a:t>por meio de mensagem eletrônica para endereços cadastrados gratuitamente pelo candidato, </a:t>
            </a:r>
            <a:r>
              <a:rPr lang="pt-BR" sz="1600" b="1" dirty="0"/>
              <a:t>vedada realização de disparo em massa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por meio de blogs, redes sociais, sítios de mensagens instantâneas e aplicações de internet assemelhadas, cujo conteúdo seja gerado ou editado por candidatos ou qualquer pessoa natural, desde que não utilize sítios comerciais e/ou </a:t>
            </a:r>
            <a:r>
              <a:rPr lang="pt-BR" sz="1600" b="1" dirty="0"/>
              <a:t>contrate </a:t>
            </a:r>
            <a:r>
              <a:rPr lang="pt-BR" sz="1600" b="1" dirty="0" err="1"/>
              <a:t>impulsionamento</a:t>
            </a:r>
            <a:r>
              <a:rPr lang="pt-BR" sz="1600" b="1" dirty="0"/>
              <a:t> de conteúdo</a:t>
            </a:r>
            <a:r>
              <a:rPr lang="pt-BR" sz="1600" dirty="0" smtClean="0"/>
              <a:t>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§ 10 </a:t>
            </a:r>
            <a:r>
              <a:rPr lang="pt-BR" sz="1600" b="1" dirty="0"/>
              <a:t>No dia da eleição</a:t>
            </a:r>
            <a:r>
              <a:rPr lang="pt-BR" sz="1600" dirty="0"/>
              <a:t>, é vedado aos candidatos: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dirty="0"/>
              <a:t>Utilização de </a:t>
            </a:r>
            <a:r>
              <a:rPr lang="pt-BR" sz="1600" b="1" dirty="0"/>
              <a:t>espaço na mídia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b="1" dirty="0"/>
              <a:t>Transporte aos eleitores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Uso de alto-falantes e amplificadores de som ou promoção </a:t>
            </a:r>
            <a:r>
              <a:rPr lang="pt-BR" sz="1600" b="1" dirty="0"/>
              <a:t>de comício ou carreata; </a:t>
            </a:r>
            <a:endParaRPr lang="pt-BR" sz="1600" b="1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IV- </a:t>
            </a:r>
            <a:r>
              <a:rPr lang="pt-BR" sz="1600" b="1" dirty="0"/>
              <a:t>Distribuição de material de propaganda</a:t>
            </a:r>
            <a:r>
              <a:rPr lang="pt-BR" sz="1600" dirty="0"/>
              <a:t> política ou a prática de aliciamento, coação ou manifestação tendentes a influir na vontade do eleitor;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V- </a:t>
            </a:r>
            <a:r>
              <a:rPr lang="pt-BR" sz="1600" dirty="0"/>
              <a:t>Qualquer tipo de propaganda eleitoral, inclusive </a:t>
            </a:r>
            <a:r>
              <a:rPr lang="pt-BR" sz="1600" b="1" dirty="0"/>
              <a:t>"boca de urna". 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66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79C48D22-A9FD-46B8-A1FA-11DF60B2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5958"/>
            <a:ext cx="4818500" cy="57050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6306194-5195-B4BB-12EE-2503A52A4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00" y="188640"/>
            <a:ext cx="5262125" cy="66668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30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/>
              <a:t>Art. 8º § 11 É permitida, no dia das eleições, a </a:t>
            </a:r>
            <a:r>
              <a:rPr lang="pt-BR" sz="2000" b="1" dirty="0"/>
              <a:t>manifestação individual e silenciosa</a:t>
            </a:r>
            <a:r>
              <a:rPr lang="pt-BR" sz="2000" dirty="0"/>
              <a:t> da preferência do eleitor por candidato, revelada exclusivamente pelo uso de bandeiras, broches, dísticos e adesivos. </a:t>
            </a:r>
            <a:endParaRPr lang="pt-BR" sz="20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§ </a:t>
            </a:r>
            <a:r>
              <a:rPr lang="pt-BR" sz="2000" dirty="0"/>
              <a:t>12 </a:t>
            </a:r>
            <a:r>
              <a:rPr lang="pt-BR" sz="2000" b="1" dirty="0"/>
              <a:t>Compete à Comissão Especial processar e decidir sobre as denúncias referentes à propaganda eleitoral e demais irregularidades, podendo, inclusive, determinar a retirada ou a suspensão da propaganda, o recolhimento do material e a cassação da candidatura, assegurada a ampla defesa e o contraditório, na forma de resolução específica. </a:t>
            </a:r>
            <a:endParaRPr lang="pt-BR" sz="2000" b="1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§ </a:t>
            </a:r>
            <a:r>
              <a:rPr lang="pt-BR" sz="2000" dirty="0"/>
              <a:t>13 Os </a:t>
            </a:r>
            <a:r>
              <a:rPr lang="pt-BR" sz="2000" b="1" dirty="0"/>
              <a:t>recursos</a:t>
            </a:r>
            <a:r>
              <a:rPr lang="pt-BR" sz="2000" dirty="0"/>
              <a:t> interpostos contra decisões da Comissão Especial serão analisados e julgados pelo Conselho Municipal ou Distrital dos Direitos da Criança e do Adolescente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28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31</a:t>
            </a:fld>
            <a:endParaRPr lang="pt-BR" sz="1102" spc="-1">
              <a:latin typeface="Times New Roman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949946"/>
            <a:ext cx="8512224" cy="3581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246" y="245186"/>
            <a:ext cx="6106377" cy="14003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7" y="5465171"/>
            <a:ext cx="826198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0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32</a:t>
            </a:fld>
            <a:endParaRPr lang="pt-BR" sz="1102" spc="-1">
              <a:latin typeface="Times New Roman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246" y="245186"/>
            <a:ext cx="6106377" cy="14003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034878"/>
            <a:ext cx="8790435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8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vedadas: procedimento de apuração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33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Artigo </a:t>
            </a:r>
            <a:r>
              <a:rPr lang="pt-BR" sz="1600" dirty="0"/>
              <a:t>11,  § 4º O Conselho Municipal ou Distrital da Criança e do Adolescente publicará, na mesma data da publicação da homologação das inscrições, </a:t>
            </a:r>
            <a:r>
              <a:rPr lang="pt-BR" sz="1600" b="1" dirty="0"/>
              <a:t>resolução disciplinando o procedimento e os prazos para processamento e julgamento das denúncias de prática de condutas vedadas durante o processo de escolha – modelo no apêndice do </a:t>
            </a:r>
            <a:r>
              <a:rPr lang="pt-BR" sz="1600" b="1" dirty="0" smtClean="0"/>
              <a:t>guia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3165803"/>
            <a:ext cx="3200400" cy="37302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3" y="3184090"/>
            <a:ext cx="2963472" cy="37120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224" y="3165802"/>
            <a:ext cx="2969697" cy="37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06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Condutas vedadas: procedimento de apuração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34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76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dirty="0" smtClean="0"/>
              <a:t>É fundamental </a:t>
            </a:r>
            <a:r>
              <a:rPr lang="pt-BR" dirty="0"/>
              <a:t>que a Comissão Especial e o próprio CMDCA estejam preparados – inclusive contando com </a:t>
            </a:r>
            <a:r>
              <a:rPr lang="pt-BR" b="1" dirty="0"/>
              <a:t>o apoio da Procuradoria ou Assessoria Jurídica do Município</a:t>
            </a:r>
            <a:r>
              <a:rPr lang="pt-BR" dirty="0"/>
              <a:t> – não só para receber as denúncias (divulgando amplamente, por exemplo, canais de comunicação para que a população possa encaminhar, mesmo anonimamente, suas denúncias), mas, também, para processar e julgar referidas representações de maneira rápida e segura, proferindo decisões justas que resguardem, de um lado, os direitos da sociedade lesada e, de outro, as garantias processuais do investigado. </a:t>
            </a:r>
            <a:r>
              <a:rPr lang="pt-BR" b="1" dirty="0" smtClean="0"/>
              <a:t>Nem toda conduta vedada levará à cassação da candidatura</a:t>
            </a:r>
            <a:r>
              <a:rPr lang="pt-BR" dirty="0" smtClean="0"/>
              <a:t>, devendo-se avaliar, com razoabilidade, se o ato feriu gravemente a igualdade entre os candidatos e foi capaz de gerar inidoneidade moral do autor. Caso contrário, é possível a suspensão ou retirada da propaganda e a aplicação de advertência.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dirty="0" smtClean="0"/>
              <a:t>Ainda</a:t>
            </a:r>
            <a:r>
              <a:rPr lang="pt-BR" dirty="0"/>
              <a:t>, para o dia da eleição, é recomendável que </a:t>
            </a:r>
            <a:r>
              <a:rPr lang="pt-BR" b="1" dirty="0"/>
              <a:t>a Comissão Especial nomeie fiscais para os locais de votação e suas adjacências</a:t>
            </a:r>
            <a:r>
              <a:rPr lang="pt-BR" dirty="0"/>
              <a:t>, sem prejuízo do apoio da Polícia Militar e da Guarda Municipal. Todas as ocorrências devem ser devidamente registradas, seja em </a:t>
            </a:r>
            <a:r>
              <a:rPr lang="pt-BR" b="1" dirty="0"/>
              <a:t>termo de constatação de irregularidade </a:t>
            </a:r>
            <a:r>
              <a:rPr lang="pt-BR" dirty="0"/>
              <a:t>(Apêndice 14), seja em ata. Encerrada a votação, a Comissão Especial deve identificar todos os registros feitos e instaurar o respectivo procedimento para apuração de conduta vedada</a:t>
            </a:r>
            <a:r>
              <a:rPr lang="pt-BR" dirty="0" smtClean="0"/>
              <a:t>.</a:t>
            </a:r>
            <a:endParaRPr lang="pt-BR" b="1" dirty="0">
              <a:solidFill>
                <a:srgbClr val="2762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4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75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Questões finais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35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Apuração das condutas: acionamento preferencial da Comissão Especial, esgotando a via administrativa e invertendo o ônus de procurar o Judiciário: “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dever do Ministério Público, na forma do artigo 139 do ECA, fiscalizar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todo 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processo de escolha dos Conselhos Tutelares, sem substituir a comissão especial e o CMDCA, a quem compete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condução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de todo o processo, e em primeira ordem, a verificação do preenchimento dos requisitos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deferimento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do registro das candidaturas e pertinência das eventuais impugnações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(Enunciado n. 01/2023 COPEIJ/GNDH/CNPG)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Dia da eleição: termo de constatação e crime de desobediência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dirty="0" smtClean="0"/>
              <a:t>Enunciado </a:t>
            </a:r>
            <a:r>
              <a:rPr lang="pt-BR" sz="1500" dirty="0"/>
              <a:t>n. 07/2019, aprovado pelos membros da COPEIJ/GNDH/CNPG, por unanimidade, na reunião de 11 a 13 de setembro de 2019, em São Luís/MA: </a:t>
            </a:r>
            <a:r>
              <a:rPr lang="pt-BR" sz="1500" b="1" dirty="0"/>
              <a:t>Não configura crime eleitoral</a:t>
            </a:r>
            <a:r>
              <a:rPr lang="pt-BR" sz="1500" dirty="0"/>
              <a:t>, passível de prisão em flagrante, a prática, na data da votação do processo de escolha do Conselho Tutelar, das condutas tipificadas na legislação eleitoral. Tais condutas, contudo, </a:t>
            </a:r>
            <a:r>
              <a:rPr lang="pt-BR" sz="1500" b="1" dirty="0"/>
              <a:t>podem configurar inidoneidade moral</a:t>
            </a:r>
            <a:r>
              <a:rPr lang="pt-BR" sz="1500" dirty="0"/>
              <a:t> passíveis de impugnação perante a Comissão Especial Eleitoral ou judicialmente pelo Ministério Público</a:t>
            </a:r>
            <a:r>
              <a:rPr lang="pt-BR" sz="1500" dirty="0" smtClean="0"/>
              <a:t>.</a:t>
            </a:r>
            <a:endParaRPr lang="pt-BR" sz="1500" dirty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dirty="0"/>
              <a:t>Enunciado n. 08/2019, aprovado pelos membros da COPEIJ/GNDH/CNPG, por unanimidade, na reunião de 11 a 13 de setembro de 2019, São Luís/MA: Em sendo flagrada conduta vedada ou irregularidade no dia da votação do processo de escolha do Conselho Tutelar, cabe à autoridade pública fazer cessar o ato indevido, apreendendo e/ou materializando a prova para a posterior impugnação da candidatura. Caso o candidato ou seu apoiador desobedeça a ordem legal do funcionário público, esta conduta pode configurar, em tese, o </a:t>
            </a:r>
            <a:r>
              <a:rPr lang="pt-BR" sz="1500" b="1" dirty="0"/>
              <a:t>crime de desobediência </a:t>
            </a:r>
            <a:r>
              <a:rPr lang="pt-BR" sz="1500" dirty="0"/>
              <a:t>(art. 330 do CP).</a:t>
            </a:r>
            <a:endParaRPr lang="pt-BR" sz="15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Competência para julgar eventuais ações: absoluta da Vara da Infância e </a:t>
            </a: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Juventude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21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 lnSpcReduction="10000"/>
          </a:bodyPr>
          <a:lstStyle/>
          <a:p>
            <a:pPr lvl="0" algn="ctr" rtl="0"/>
            <a:endParaRPr lang="pt-BR" sz="4000" dirty="0"/>
          </a:p>
          <a:p>
            <a:pPr lvl="0" algn="ctr" rtl="0"/>
            <a:r>
              <a:rPr lang="pt-BR" sz="4000" b="1" dirty="0" smtClean="0"/>
              <a:t>Boas práticas no processo de escolha do Conselho Tutelar</a:t>
            </a:r>
            <a:endParaRPr lang="pt-BR" sz="4000" dirty="0"/>
          </a:p>
          <a:p>
            <a:pPr lvl="0" algn="ctr" rtl="0"/>
            <a:endParaRPr lang="pt-BR" sz="40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João Luiz de Carvalho Botega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Promotor de Justiça/MPSC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Membro Auxiliar da CIJE/CNMP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hlinkClick r:id="rId3"/>
              </a:rPr>
              <a:t>joaobotega@cnmp.mp.br</a:t>
            </a:r>
            <a:r>
              <a:rPr lang="pt-BR" sz="1800" dirty="0"/>
              <a:t> / </a:t>
            </a:r>
            <a:r>
              <a:rPr lang="pt-BR" sz="1800" dirty="0">
                <a:hlinkClick r:id="rId4"/>
              </a:rPr>
              <a:t>cije@cnmp.mp.br</a:t>
            </a:r>
            <a:r>
              <a:rPr lang="pt-BR" sz="1800" dirty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Florianópolis, 6 </a:t>
            </a:r>
            <a:r>
              <a:rPr lang="pt-BR" sz="1800" dirty="0"/>
              <a:t>de </a:t>
            </a:r>
            <a:r>
              <a:rPr lang="pt-BR" sz="1800" dirty="0" smtClean="0"/>
              <a:t>setembro </a:t>
            </a:r>
            <a:r>
              <a:rPr lang="pt-BR" sz="1800" dirty="0"/>
              <a:t>de 2023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2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076" y="1352316"/>
            <a:ext cx="5796115" cy="50738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Resolução do Conanda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B326046-DCAC-3B07-56C3-7B151B55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154" y="408562"/>
            <a:ext cx="5932782" cy="29851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6FFA71F-B351-ED73-7B87-91C6E6A1C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3724"/>
            <a:ext cx="6706536" cy="3543795"/>
          </a:xfrm>
          <a:prstGeom prst="rect">
            <a:avLst/>
          </a:prstGeom>
        </p:spPr>
      </p:pic>
      <p:pic>
        <p:nvPicPr>
          <p:cNvPr id="13" name="Picture 4" descr="Governo Federal - Participa + Brasil - Conselho Nacional dos Direitos da  Criança e do Adolescente">
            <a:extLst>
              <a:ext uri="{FF2B5EF4-FFF2-40B4-BE49-F238E27FC236}">
                <a16:creationId xmlns:a16="http://schemas.microsoft.com/office/drawing/2014/main" xmlns="" id="{5484AF5B-C573-1A0A-AB41-CE89C136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161440"/>
            <a:ext cx="2567932" cy="7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076" y="1352316"/>
            <a:ext cx="5796115" cy="50738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Resolução do TSE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76" y="1885716"/>
            <a:ext cx="3998717" cy="28310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57" y="3979854"/>
            <a:ext cx="4849393" cy="29797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0" y="400051"/>
            <a:ext cx="5032374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376" y="1352316"/>
            <a:ext cx="9070975" cy="52770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Recomendação do CNMP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" y="1990725"/>
            <a:ext cx="5600564" cy="3562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045" y="276224"/>
            <a:ext cx="4100468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46" y="508818"/>
            <a:ext cx="4201993" cy="6006283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0EC512C-99A2-41BF-A784-23F618FC5D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377" y="1701801"/>
            <a:ext cx="4664124" cy="4813300"/>
          </a:xfrm>
        </p:spPr>
        <p:txBody>
          <a:bodyPr vert="horz">
            <a:normAutofit/>
          </a:bodyPr>
          <a:lstStyle/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Disponível em: </a:t>
            </a: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4"/>
              </a:rPr>
              <a:t>https://www.cnmp.mp.br/portal/images/Publicacoes/documentos/2023/guia-atuacao-conselho-tutelar.pdf</a:t>
            </a:r>
            <a:endParaRPr lang="pt-BR" sz="2400" dirty="0">
              <a:solidFill>
                <a:srgbClr val="000000"/>
              </a:solidFill>
              <a:latin typeface="Liberation Sans" pitchFamily="34"/>
              <a:cs typeface="Times New Roman" pitchFamily="18"/>
            </a:endParaRPr>
          </a:p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Outros materiais:</a:t>
            </a:r>
          </a:p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5"/>
              </a:rPr>
              <a:t>https://www.cnmp.mp.br/portal/institucional/comissoes/comissao-da-infancia-e-juventude/grupos-de-trabalho/conselho-tutelar</a:t>
            </a: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 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:a16="http://schemas.microsoft.com/office/drawing/2014/main" xmlns="" id="{79C48D22-A9FD-46B8-A1FA-11DF60B2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8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E5D077F-6416-88B6-8131-4712FBEC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40312" cy="69941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83255DF-B0F0-99A4-3EEB-11190395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37" y="0"/>
            <a:ext cx="5165387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1B1DB40-68E7-66F1-DB91-43C4F4E3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250835" cy="69163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86F547-4EA9-CAF4-03B8-03D0B89B4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35" y="-1"/>
            <a:ext cx="4620485" cy="53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9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73F99EE569F4A908AC2DB9EF31A6F" ma:contentTypeVersion="14" ma:contentTypeDescription="Create a new document." ma:contentTypeScope="" ma:versionID="c83fb4f979cdcf2008d8679057102a18">
  <xsd:schema xmlns:xsd="http://www.w3.org/2001/XMLSchema" xmlns:xs="http://www.w3.org/2001/XMLSchema" xmlns:p="http://schemas.microsoft.com/office/2006/metadata/properties" xmlns:ns3="7f8f6bc7-b2f0-4aba-82e7-56aa54f3f6fc" xmlns:ns4="a42403de-3eef-4ece-b1d4-90944f58751b" targetNamespace="http://schemas.microsoft.com/office/2006/metadata/properties" ma:root="true" ma:fieldsID="c7809427fafa092667469bcf84455ec8" ns3:_="" ns4:_="">
    <xsd:import namespace="7f8f6bc7-b2f0-4aba-82e7-56aa54f3f6fc"/>
    <xsd:import namespace="a42403de-3eef-4ece-b1d4-90944f587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6bc7-b2f0-4aba-82e7-56aa54f3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403de-3eef-4ece-b1d4-90944f587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CB88B-F26D-45AB-82D1-748BF667F152}">
  <ds:schemaRefs>
    <ds:schemaRef ds:uri="http://schemas.openxmlformats.org/package/2006/metadata/core-properties"/>
    <ds:schemaRef ds:uri="7f8f6bc7-b2f0-4aba-82e7-56aa54f3f6fc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a42403de-3eef-4ece-b1d4-90944f58751b"/>
    <ds:schemaRef ds:uri="http://purl.org/dc/elements/1.1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745D9547-3C4C-4A71-9345-33961EFB2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FB9ACC-7D55-4BCA-ADB8-D82E698FCA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f8f6bc7-b2f0-4aba-82e7-56aa54f3f6fc"/>
    <ds:schemaRef ds:uri="a42403de-3eef-4ece-b1d4-90944f58751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1697</TotalTime>
  <Words>3543</Words>
  <Application>Microsoft Office PowerPoint</Application>
  <PresentationFormat>Personalizar</PresentationFormat>
  <Paragraphs>182</Paragraphs>
  <Slides>36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DejaVu Sans</vt:lpstr>
      <vt:lpstr>Liberation Sans</vt:lpstr>
      <vt:lpstr>Times New Roman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</dc:title>
  <dc:creator>João Luiz de Carvalho Botega</dc:creator>
  <cp:lastModifiedBy>João Luiz de Carvalho Botega</cp:lastModifiedBy>
  <cp:revision>85</cp:revision>
  <dcterms:created xsi:type="dcterms:W3CDTF">2021-08-02T16:46:33Z</dcterms:created>
  <dcterms:modified xsi:type="dcterms:W3CDTF">2023-08-31T20:45:36Z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0x01010006873F99EE569F4A908AC2DB9EF31A6F</vt:lpwstr>
  </property>
</Properties>
</file>