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64" r:id="rId3"/>
    <p:sldId id="260" r:id="rId4"/>
    <p:sldId id="261" r:id="rId5"/>
    <p:sldId id="262" r:id="rId6"/>
    <p:sldId id="263" r:id="rId7"/>
    <p:sldId id="257" r:id="rId8"/>
    <p:sldId id="258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33"/>
    <p:restoredTop sz="96076"/>
  </p:normalViewPr>
  <p:slideViewPr>
    <p:cSldViewPr snapToGrid="0" snapToObjects="1">
      <p:cViewPr varScale="1">
        <p:scale>
          <a:sx n="76" d="100"/>
          <a:sy n="76" d="100"/>
        </p:scale>
        <p:origin x="216" y="1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3DC1D-1D0A-6448-A0BB-DCB13C0DE0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59F883-634B-3D41-9B77-E260ED342C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5D7F7C-D826-FA47-B1FD-1D10B0744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BAC4-804D-8E48-BB46-3BED9EB9ED4F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601E6-73FC-C247-B243-196BA92C8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11F63A-B5CE-A54A-9952-0A21F5E41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6371-CE41-4D49-A42B-B8104CC07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312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16B1A-5F67-8C47-AE8D-EFF20A335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CE7E5A-EA49-4742-9E42-7C82D96157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EE1AF-E2FC-F949-BB1D-7C37ECDBB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BAC4-804D-8E48-BB46-3BED9EB9ED4F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3C789-35DC-0149-8A5F-46C2AB68D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47CF3-212A-F34F-B9DB-235B6A121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6371-CE41-4D49-A42B-B8104CC07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483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FA3A5C-F853-D546-8950-B24C5935FE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FAC9A6-4BEB-384D-92C8-7FE2E2CF6A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465E0-CD68-F14B-8F7A-54C94CC31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BAC4-804D-8E48-BB46-3BED9EB9ED4F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0FE37-CA6B-2A47-856B-C7BDEEBA0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83727-11AF-7D40-B3FD-AC89C25D9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6371-CE41-4D49-A42B-B8104CC07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773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B54BF-37D4-B645-A00B-32A6B5361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D91A8-CAA5-1E4C-A1B8-8DE41DF0C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54EBE-B04A-964C-AC9A-5BBC83E1E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BAC4-804D-8E48-BB46-3BED9EB9ED4F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85A2F-5C3A-FA49-8655-DF45EFEC6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34177-556C-514F-BFDF-2EABA6429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6371-CE41-4D49-A42B-B8104CC07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758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3E81F-D34A-5045-86D5-985CEA3FD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0FE5E9-0B5F-2047-B2F5-40475FCB21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AAA25-BA26-FE49-A9C1-BC59BD0F7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BAC4-804D-8E48-BB46-3BED9EB9ED4F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4E4571-0C71-DB48-A8AA-75A9A3BA7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97737-99A5-CA41-8713-5635CA29F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6371-CE41-4D49-A42B-B8104CC07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761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BED9D-5718-E449-BB8C-8BD393B4C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95B72-B760-C14C-86C4-0AF7A17FA0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91E953-62A6-114E-9799-AD69B22EB3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06CD63-D67C-8F43-B211-608A06D3B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BAC4-804D-8E48-BB46-3BED9EB9ED4F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9086D8-5492-664D-8A1C-153B58AD9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ADA227-3FAB-8841-8A72-B0E0CEBC5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6371-CE41-4D49-A42B-B8104CC07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150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41BC6-957F-9348-845E-4D8A28D96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E99D49-3BFD-2446-833D-1A82138F65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F396B1-6784-2549-A049-92F89AEA7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72BE0F-0A4B-B740-81CD-E9B04301A5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9BA3AB-CAB1-EF4D-B678-69ADFAA0E5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B43770-9D34-8447-8852-738AE7727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BAC4-804D-8E48-BB46-3BED9EB9ED4F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82BCB1-7055-FE43-BFD4-A8B44A45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F6FC6F-96FA-1343-AF39-C7377DF78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6371-CE41-4D49-A42B-B8104CC07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773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B9492-E827-1543-9834-C2493DD19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B61346-456E-6F43-847F-D69D59605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BAC4-804D-8E48-BB46-3BED9EB9ED4F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1A612B-8E8E-2447-B7B1-B2260D8DE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E9BE52-7A86-FE4D-8AB1-A9572037C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6371-CE41-4D49-A42B-B8104CC07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56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40666D-5E12-AF46-8144-BB9BEA433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BAC4-804D-8E48-BB46-3BED9EB9ED4F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B6BD33-3712-BF4C-8FB8-BD3575E9A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C3D3BC-6A81-3D46-BFA0-00726FA35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6371-CE41-4D49-A42B-B8104CC07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294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8B808-DB20-5C4E-895A-17AC3AF16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FC25A-B727-914A-97F3-829CF4F573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D14F7C-A53D-604D-9D5F-050EE579B6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95019C-6590-754F-87BA-0F58BE755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BAC4-804D-8E48-BB46-3BED9EB9ED4F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94EB01-4FE4-1148-9674-B7FF6CB8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87FABF-612D-2C43-B317-44AB5F040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6371-CE41-4D49-A42B-B8104CC07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69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E2120-A2AD-2C45-BED5-67BB01D9E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3A4EBA-F96E-5A4A-B7DF-677DFF35C0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573529-A503-894F-859F-565E6653DE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A87128-1F3D-3D49-B03D-E8C77C017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BAC4-804D-8E48-BB46-3BED9EB9ED4F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11ED7C-6235-D347-A65C-AF30C8375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9CAE13-DD43-9044-BFE0-235E588B3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6371-CE41-4D49-A42B-B8104CC07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230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28F9C7-0E76-3745-AABF-307C4C5A0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686B8-1594-4745-AB95-EAD296C66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C4DD8-D93C-1143-981D-A65D54FE36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6BAC4-804D-8E48-BB46-3BED9EB9ED4F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C5F6F-50B9-694E-A734-3021551B02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FA6D1-BE3E-B04B-874B-164F7108E4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F6371-CE41-4D49-A42B-B8104CC07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158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ns.gov.uk/" TargetMode="External"/><Relationship Id="rId2" Type="http://schemas.openxmlformats.org/officeDocument/2006/relationships/hyperlink" Target="https://datacenter.aecf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v.scot/publications/kinship-care-statistics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epositorio.ipea.gov.br/server/api/core/bitstreams/6e7f338b-416c-40e0-b27c-100af4aa9ee9/content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erbrasil.org.br/arquivos/publicacoes/AssistenciaSocial/pesquisa/Familiaextensa2.pdf" TargetMode="External"/><Relationship Id="rId2" Type="http://schemas.openxmlformats.org/officeDocument/2006/relationships/hyperlink" Target="http://www.acerbrasil.org.br/arquivos/publicacoes/AssistenciaSocial/pesquisa/Familiaextensa1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cerbrasil.org.br/arquivos/publicacoes/AssistenciaSocial/pesquisa/Familiaextensa3.pd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erbrasil.org.br/arquivos/publicacoes/AssistenciaSocial/pesquisa/ResumoKinship.pdf" TargetMode="External"/><Relationship Id="rId2" Type="http://schemas.openxmlformats.org/officeDocument/2006/relationships/hyperlink" Target="https://familyforeverychild.org/wp-content/uploads/2022/01/The-Paradox-of-Kinship-Care-text-full-English-report-04-03-12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v.uk/government/publications/global-charter-on-childrens-care-reform/global-charter-on-childrens-care-reform" TargetMode="External"/><Relationship Id="rId5" Type="http://schemas.openxmlformats.org/officeDocument/2006/relationships/hyperlink" Target="https://www.camara.leg.br/proposicoesWeb/fichadetramitacao?idProposicao=605512" TargetMode="External"/><Relationship Id="rId4" Type="http://schemas.openxmlformats.org/officeDocument/2006/relationships/hyperlink" Target="https://familyforeverychild.org/wp-content/uploads/2024/01/2559-FEC-Kinship-Care-Guideline_web.pdf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opbox.com/scl/fi/evgymk364xrx87rp2oqhx/Non-parental-care-in-childhood-and-health.pdf?rlkey=ay0slftudzvwknql5lpkcr8bi&amp;dl=0" TargetMode="External"/><Relationship Id="rId2" Type="http://schemas.openxmlformats.org/officeDocument/2006/relationships/hyperlink" Target="https://www.bucharestearlyinterventionproject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cerbrasil.org.br/arquivos/publicacoes/AssistenciaSocial/avalia&#231;&#245;es/RelatorioFG09-19.pdf" TargetMode="External"/><Relationship Id="rId4" Type="http://schemas.openxmlformats.org/officeDocument/2006/relationships/hyperlink" Target="https://assets.childrenscommissioner.gov.uk/wpuploads/2020/11/cco-stability-index-2020.pdf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989E7-68FD-8046-BD9C-7459F73F09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3405" y="1814342"/>
            <a:ext cx="9144000" cy="2387600"/>
          </a:xfrm>
        </p:spPr>
        <p:txBody>
          <a:bodyPr>
            <a:normAutofit/>
          </a:bodyPr>
          <a:lstStyle/>
          <a:p>
            <a:r>
              <a:rPr lang="en-GB" sz="4800" dirty="0"/>
              <a:t>"</a:t>
            </a:r>
            <a:r>
              <a:rPr lang="en-GB" sz="4800" i="1" dirty="0" err="1"/>
              <a:t>Acolhimento</a:t>
            </a:r>
            <a:r>
              <a:rPr lang="en-GB" sz="4800" i="1" dirty="0"/>
              <a:t> </a:t>
            </a:r>
            <a:r>
              <a:rPr lang="en-GB" sz="4800" i="1" dirty="0" err="1"/>
              <a:t>em</a:t>
            </a:r>
            <a:r>
              <a:rPr lang="en-GB" sz="4800" i="1" dirty="0"/>
              <a:t> </a:t>
            </a:r>
            <a:r>
              <a:rPr lang="en-GB" sz="4800" i="1" dirty="0" err="1"/>
              <a:t>família</a:t>
            </a:r>
            <a:r>
              <a:rPr lang="en-GB" sz="4800" i="1" dirty="0"/>
              <a:t> </a:t>
            </a:r>
            <a:r>
              <a:rPr lang="en-GB" sz="4800" i="1" dirty="0" err="1"/>
              <a:t>extensas</a:t>
            </a:r>
            <a:r>
              <a:rPr lang="en-GB" sz="4800" i="1" dirty="0"/>
              <a:t>: </a:t>
            </a:r>
            <a:r>
              <a:rPr lang="en-GB" sz="4800" i="1" dirty="0" err="1"/>
              <a:t>como</a:t>
            </a:r>
            <a:r>
              <a:rPr lang="en-GB" sz="4800" i="1" dirty="0"/>
              <a:t> </a:t>
            </a:r>
            <a:r>
              <a:rPr lang="en-GB" sz="4800" i="1" dirty="0" err="1"/>
              <a:t>ampliar</a:t>
            </a:r>
            <a:r>
              <a:rPr lang="en-GB" sz="4800" i="1" dirty="0"/>
              <a:t> as </a:t>
            </a:r>
            <a:r>
              <a:rPr lang="en-GB" sz="4800" i="1" dirty="0" err="1"/>
              <a:t>políticas</a:t>
            </a:r>
            <a:r>
              <a:rPr lang="en-GB" sz="4800" i="1" dirty="0"/>
              <a:t> </a:t>
            </a:r>
            <a:r>
              <a:rPr lang="en-GB" sz="4800" i="1" dirty="0" err="1"/>
              <a:t>públicas</a:t>
            </a:r>
            <a:r>
              <a:rPr lang="en-GB" sz="4800" i="1" dirty="0"/>
              <a:t> de </a:t>
            </a:r>
            <a:r>
              <a:rPr lang="en-GB" sz="4800" i="1" dirty="0" err="1"/>
              <a:t>fortalecimento</a:t>
            </a:r>
            <a:r>
              <a:rPr lang="en-GB" sz="4800" i="1" dirty="0"/>
              <a:t> e </a:t>
            </a:r>
            <a:r>
              <a:rPr lang="en-GB" sz="4800" i="1" dirty="0" err="1"/>
              <a:t>proteção</a:t>
            </a:r>
            <a:r>
              <a:rPr lang="en-GB" sz="4800" i="1" dirty="0"/>
              <a:t>"</a:t>
            </a:r>
            <a:endParaRPr lang="en-GB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D16FEC-48F5-5F4D-8B6D-8B117E029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338119"/>
            <a:ext cx="9144000" cy="1075037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Brasília, 09 de </a:t>
            </a:r>
            <a:r>
              <a:rPr lang="en-GB" dirty="0" err="1"/>
              <a:t>setembro</a:t>
            </a:r>
            <a:r>
              <a:rPr lang="en-GB" dirty="0"/>
              <a:t> de 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72600B-F287-394A-8303-643821057C33}"/>
              </a:ext>
            </a:extLst>
          </p:cNvPr>
          <p:cNvSpPr txBox="1"/>
          <p:nvPr/>
        </p:nvSpPr>
        <p:spPr>
          <a:xfrm>
            <a:off x="3896497" y="678165"/>
            <a:ext cx="4357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chemeClr val="accent1"/>
                </a:solidFill>
              </a:rPr>
              <a:t>CIRCUITO CNMP</a:t>
            </a:r>
          </a:p>
        </p:txBody>
      </p:sp>
    </p:spTree>
    <p:extLst>
      <p:ext uri="{BB962C8B-B14F-4D97-AF65-F5344CB8AC3E}">
        <p14:creationId xmlns:p14="http://schemas.microsoft.com/office/powerpoint/2010/main" val="1309782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56B82-A582-A04A-86CA-99EF1563D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 agora?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3EC0D-4369-C74E-B0AF-1B840D40C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Leis</a:t>
            </a:r>
          </a:p>
          <a:p>
            <a:r>
              <a:rPr lang="en-GB" dirty="0" err="1"/>
              <a:t>Normativas</a:t>
            </a:r>
            <a:r>
              <a:rPr lang="en-GB" dirty="0"/>
              <a:t> (</a:t>
            </a:r>
            <a:r>
              <a:rPr lang="en-GB" dirty="0" err="1"/>
              <a:t>tipificações</a:t>
            </a:r>
            <a:r>
              <a:rPr lang="en-GB" dirty="0"/>
              <a:t> e </a:t>
            </a:r>
            <a:r>
              <a:rPr lang="en-GB" dirty="0" err="1"/>
              <a:t>orientações</a:t>
            </a:r>
            <a:r>
              <a:rPr lang="en-GB" dirty="0"/>
              <a:t> </a:t>
            </a:r>
            <a:r>
              <a:rPr lang="en-GB" dirty="0" err="1"/>
              <a:t>técnicas</a:t>
            </a:r>
            <a:r>
              <a:rPr lang="en-GB" dirty="0"/>
              <a:t>)</a:t>
            </a:r>
          </a:p>
          <a:p>
            <a:r>
              <a:rPr lang="en-GB" dirty="0" err="1"/>
              <a:t>Experiências</a:t>
            </a:r>
            <a:r>
              <a:rPr lang="en-GB" dirty="0"/>
              <a:t> e </a:t>
            </a:r>
            <a:r>
              <a:rPr lang="en-GB" dirty="0" err="1"/>
              <a:t>evidências</a:t>
            </a:r>
            <a:r>
              <a:rPr lang="en-GB" dirty="0"/>
              <a:t> (Franca, Diadema)</a:t>
            </a:r>
          </a:p>
          <a:p>
            <a:r>
              <a:rPr lang="en-GB" dirty="0" err="1"/>
              <a:t>Orçamento</a:t>
            </a:r>
            <a:endParaRPr lang="en-GB" dirty="0"/>
          </a:p>
          <a:p>
            <a:r>
              <a:rPr lang="en-GB" dirty="0" err="1"/>
              <a:t>Fluxos</a:t>
            </a:r>
            <a:r>
              <a:rPr lang="en-GB" dirty="0"/>
              <a:t> no Sistema de </a:t>
            </a:r>
            <a:r>
              <a:rPr lang="en-GB" dirty="0" err="1"/>
              <a:t>Justiça</a:t>
            </a:r>
            <a:r>
              <a:rPr lang="en-GB" dirty="0"/>
              <a:t> para </a:t>
            </a:r>
            <a:r>
              <a:rPr lang="en-GB" dirty="0" err="1"/>
              <a:t>concessão</a:t>
            </a:r>
            <a:r>
              <a:rPr lang="en-GB" dirty="0"/>
              <a:t> de </a:t>
            </a:r>
            <a:r>
              <a:rPr lang="en-GB" dirty="0" err="1"/>
              <a:t>guarda</a:t>
            </a:r>
            <a:r>
              <a:rPr lang="en-GB" dirty="0"/>
              <a:t> (TJSP/</a:t>
            </a:r>
            <a:r>
              <a:rPr lang="en-GB" dirty="0" err="1"/>
              <a:t>Vara</a:t>
            </a:r>
            <a:r>
              <a:rPr lang="en-GB" dirty="0"/>
              <a:t> da </a:t>
            </a:r>
            <a:r>
              <a:rPr lang="en-GB" dirty="0" err="1"/>
              <a:t>Infância</a:t>
            </a:r>
            <a:r>
              <a:rPr lang="en-GB" dirty="0"/>
              <a:t> Diadema/ACER Brasil)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3802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C62B8-706A-2347-9947-C5D8B32ED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 err="1"/>
              <a:t>Obrigado</a:t>
            </a: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Jonathan Hannay</a:t>
            </a:r>
          </a:p>
          <a:p>
            <a:pPr marL="0" indent="0" algn="ctr">
              <a:buNone/>
            </a:pPr>
            <a:r>
              <a:rPr lang="en-GB" dirty="0" err="1"/>
              <a:t>jonathan@acerbrasil.org.br</a:t>
            </a:r>
            <a:endParaRPr lang="en-GB" dirty="0"/>
          </a:p>
          <a:p>
            <a:pPr marL="0" indent="0" algn="ctr">
              <a:buNone/>
            </a:pPr>
            <a:r>
              <a:rPr lang="en-GB" dirty="0"/>
              <a:t>(11) 99305 9998</a:t>
            </a:r>
          </a:p>
        </p:txBody>
      </p:sp>
    </p:spTree>
    <p:extLst>
      <p:ext uri="{BB962C8B-B14F-4D97-AF65-F5344CB8AC3E}">
        <p14:creationId xmlns:p14="http://schemas.microsoft.com/office/powerpoint/2010/main" val="2391918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8911B-E601-3A40-81B3-7D16B5F28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2608" y="278627"/>
            <a:ext cx="10515600" cy="1325563"/>
          </a:xfrm>
        </p:spPr>
        <p:txBody>
          <a:bodyPr/>
          <a:lstStyle/>
          <a:p>
            <a:r>
              <a:rPr lang="en-GB" dirty="0" err="1"/>
              <a:t>Quantas</a:t>
            </a:r>
            <a:r>
              <a:rPr lang="en-GB" dirty="0"/>
              <a:t> </a:t>
            </a:r>
            <a:r>
              <a:rPr lang="en-GB" dirty="0" err="1"/>
              <a:t>crianças</a:t>
            </a:r>
            <a:r>
              <a:rPr lang="en-GB" dirty="0"/>
              <a:t> e adolescents </a:t>
            </a:r>
            <a:r>
              <a:rPr lang="en-GB" dirty="0" err="1"/>
              <a:t>estão</a:t>
            </a:r>
            <a:r>
              <a:rPr lang="en-GB" dirty="0"/>
              <a:t> </a:t>
            </a:r>
            <a:r>
              <a:rPr lang="en-GB" dirty="0" err="1"/>
              <a:t>aos</a:t>
            </a:r>
            <a:r>
              <a:rPr lang="en-GB" dirty="0"/>
              <a:t> </a:t>
            </a:r>
            <a:r>
              <a:rPr lang="en-GB" dirty="0" err="1"/>
              <a:t>cuidados</a:t>
            </a:r>
            <a:r>
              <a:rPr lang="en-GB" dirty="0"/>
              <a:t> da </a:t>
            </a:r>
            <a:r>
              <a:rPr lang="en-GB" dirty="0" err="1"/>
              <a:t>família</a:t>
            </a:r>
            <a:r>
              <a:rPr lang="en-GB" dirty="0"/>
              <a:t> </a:t>
            </a:r>
            <a:r>
              <a:rPr lang="en-GB" dirty="0" err="1"/>
              <a:t>extensa</a:t>
            </a:r>
            <a:r>
              <a:rPr lang="en-GB" dirty="0"/>
              <a:t> </a:t>
            </a:r>
            <a:r>
              <a:rPr lang="en-GB" dirty="0" err="1"/>
              <a:t>pelo</a:t>
            </a:r>
            <a:r>
              <a:rPr lang="en-GB" dirty="0"/>
              <a:t> </a:t>
            </a:r>
            <a:r>
              <a:rPr lang="en-GB" dirty="0" err="1"/>
              <a:t>mundo</a:t>
            </a:r>
            <a:r>
              <a:rPr lang="en-GB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4CC5A-1C53-D047-B608-C8DE1919E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2123"/>
            <a:ext cx="11444416" cy="4351338"/>
          </a:xfrm>
        </p:spPr>
        <p:txBody>
          <a:bodyPr/>
          <a:lstStyle/>
          <a:p>
            <a:r>
              <a:rPr lang="en-GB" dirty="0"/>
              <a:t>EUA (2024) – </a:t>
            </a:r>
            <a:r>
              <a:rPr lang="en-GB" b="1" dirty="0"/>
              <a:t>2.654.000</a:t>
            </a:r>
            <a:r>
              <a:rPr lang="en-GB" dirty="0"/>
              <a:t>, </a:t>
            </a:r>
            <a:r>
              <a:rPr lang="en-GB" dirty="0" err="1"/>
              <a:t>representando</a:t>
            </a:r>
            <a:r>
              <a:rPr lang="en-GB" dirty="0"/>
              <a:t> </a:t>
            </a:r>
            <a:r>
              <a:rPr lang="en-GB" dirty="0" err="1"/>
              <a:t>cerca</a:t>
            </a:r>
            <a:r>
              <a:rPr lang="en-GB" dirty="0"/>
              <a:t> de </a:t>
            </a:r>
            <a:r>
              <a:rPr lang="en-GB" b="1" dirty="0"/>
              <a:t>4%</a:t>
            </a:r>
            <a:r>
              <a:rPr lang="en-GB" dirty="0"/>
              <a:t> de </a:t>
            </a:r>
            <a:r>
              <a:rPr lang="en-GB" dirty="0" err="1"/>
              <a:t>crianças</a:t>
            </a:r>
            <a:r>
              <a:rPr lang="en-GB" dirty="0"/>
              <a:t> (</a:t>
            </a:r>
            <a:r>
              <a:rPr lang="en-GB" dirty="0" err="1"/>
              <a:t>fonte</a:t>
            </a:r>
            <a:r>
              <a:rPr lang="en-GB" dirty="0"/>
              <a:t>: </a:t>
            </a:r>
            <a:r>
              <a:rPr lang="en-GB" dirty="0">
                <a:hlinkClick r:id="rId2"/>
              </a:rPr>
              <a:t>https://datacenter.aecf.org/</a:t>
            </a:r>
            <a:r>
              <a:rPr lang="en-GB" dirty="0"/>
              <a:t>)</a:t>
            </a:r>
          </a:p>
          <a:p>
            <a:r>
              <a:rPr lang="en-GB" dirty="0" err="1"/>
              <a:t>Inglaterra</a:t>
            </a:r>
            <a:r>
              <a:rPr lang="en-GB" dirty="0"/>
              <a:t> e País dos Gales (2023) - </a:t>
            </a:r>
            <a:r>
              <a:rPr lang="en-GB" b="1" dirty="0"/>
              <a:t>141.000</a:t>
            </a:r>
            <a:r>
              <a:rPr lang="en-GB" dirty="0"/>
              <a:t> </a:t>
            </a:r>
            <a:r>
              <a:rPr lang="en-GB" dirty="0" err="1"/>
              <a:t>representando</a:t>
            </a:r>
            <a:r>
              <a:rPr lang="en-GB" dirty="0"/>
              <a:t> </a:t>
            </a:r>
            <a:r>
              <a:rPr lang="en-GB" dirty="0" err="1"/>
              <a:t>cerca</a:t>
            </a:r>
            <a:r>
              <a:rPr lang="en-GB" dirty="0"/>
              <a:t> de </a:t>
            </a:r>
            <a:r>
              <a:rPr lang="en-GB" b="1" dirty="0"/>
              <a:t>1,1%</a:t>
            </a:r>
            <a:r>
              <a:rPr lang="en-GB" dirty="0"/>
              <a:t> de </a:t>
            </a:r>
            <a:r>
              <a:rPr lang="en-GB" dirty="0" err="1"/>
              <a:t>crianças</a:t>
            </a:r>
            <a:r>
              <a:rPr lang="en-GB" dirty="0"/>
              <a:t> (</a:t>
            </a:r>
            <a:r>
              <a:rPr lang="en-GB" dirty="0" err="1"/>
              <a:t>fonte</a:t>
            </a:r>
            <a:r>
              <a:rPr lang="en-GB" dirty="0"/>
              <a:t>: </a:t>
            </a:r>
            <a:r>
              <a:rPr lang="en-GB" dirty="0">
                <a:hlinkClick r:id="rId3"/>
              </a:rPr>
              <a:t>https://www.ons.gov.uk/</a:t>
            </a:r>
            <a:r>
              <a:rPr lang="en-GB" dirty="0"/>
              <a:t>)</a:t>
            </a:r>
          </a:p>
          <a:p>
            <a:r>
              <a:rPr lang="en-GB" dirty="0" err="1"/>
              <a:t>Escócia</a:t>
            </a:r>
            <a:r>
              <a:rPr lang="en-GB" dirty="0"/>
              <a:t> (2022) – </a:t>
            </a:r>
            <a:r>
              <a:rPr lang="en-GB" b="1" dirty="0"/>
              <a:t>12.800 </a:t>
            </a:r>
            <a:r>
              <a:rPr lang="en-GB" dirty="0" err="1"/>
              <a:t>representando</a:t>
            </a:r>
            <a:r>
              <a:rPr lang="en-GB" dirty="0"/>
              <a:t> </a:t>
            </a:r>
            <a:r>
              <a:rPr lang="en-GB" dirty="0" err="1"/>
              <a:t>cerca</a:t>
            </a:r>
            <a:r>
              <a:rPr lang="en-GB" dirty="0"/>
              <a:t> de </a:t>
            </a:r>
            <a:r>
              <a:rPr lang="en-GB" b="1" dirty="0"/>
              <a:t>1,1%</a:t>
            </a:r>
            <a:r>
              <a:rPr lang="en-GB" dirty="0"/>
              <a:t> de </a:t>
            </a:r>
            <a:r>
              <a:rPr lang="en-GB" dirty="0" err="1"/>
              <a:t>crianças</a:t>
            </a:r>
            <a:r>
              <a:rPr lang="en-GB" dirty="0"/>
              <a:t> (</a:t>
            </a:r>
            <a:r>
              <a:rPr lang="en-GB" dirty="0" err="1"/>
              <a:t>fonte</a:t>
            </a:r>
            <a:r>
              <a:rPr lang="en-GB" dirty="0"/>
              <a:t>: </a:t>
            </a:r>
            <a:r>
              <a:rPr lang="en-GB" dirty="0">
                <a:hlinkClick r:id="rId4"/>
              </a:rPr>
              <a:t>https://www.gov.scot/publications/kinship-care-statistics/</a:t>
            </a:r>
            <a:r>
              <a:rPr lang="en-GB" dirty="0"/>
              <a:t>), </a:t>
            </a:r>
            <a:r>
              <a:rPr lang="en-GB" b="1" dirty="0"/>
              <a:t>4.226</a:t>
            </a:r>
            <a:r>
              <a:rPr lang="en-GB" dirty="0"/>
              <a:t> </a:t>
            </a:r>
            <a:r>
              <a:rPr lang="en-GB" dirty="0" err="1"/>
              <a:t>colocados</a:t>
            </a:r>
            <a:r>
              <a:rPr lang="en-GB" dirty="0"/>
              <a:t> </a:t>
            </a:r>
            <a:r>
              <a:rPr lang="en-GB" dirty="0" err="1"/>
              <a:t>pelo</a:t>
            </a:r>
            <a:r>
              <a:rPr lang="en-GB" dirty="0"/>
              <a:t> </a:t>
            </a:r>
            <a:r>
              <a:rPr lang="en-GB" dirty="0" err="1"/>
              <a:t>estado</a:t>
            </a:r>
            <a:r>
              <a:rPr lang="en-GB" dirty="0"/>
              <a:t>.</a:t>
            </a:r>
          </a:p>
          <a:p>
            <a:r>
              <a:rPr lang="en-GB" dirty="0" err="1"/>
              <a:t>Espanha</a:t>
            </a:r>
            <a:r>
              <a:rPr lang="en-GB" dirty="0"/>
              <a:t> (2025) – 52.000 </a:t>
            </a:r>
            <a:r>
              <a:rPr lang="en-GB" dirty="0" err="1"/>
              <a:t>crianças</a:t>
            </a:r>
            <a:r>
              <a:rPr lang="en-GB" dirty="0"/>
              <a:t> </a:t>
            </a:r>
            <a:r>
              <a:rPr lang="en-GB" dirty="0" err="1"/>
              <a:t>aos</a:t>
            </a:r>
            <a:r>
              <a:rPr lang="en-GB" dirty="0"/>
              <a:t> </a:t>
            </a:r>
            <a:r>
              <a:rPr lang="en-GB" dirty="0" err="1"/>
              <a:t>cuidados</a:t>
            </a:r>
            <a:r>
              <a:rPr lang="en-GB" dirty="0"/>
              <a:t> do </a:t>
            </a:r>
            <a:r>
              <a:rPr lang="en-GB" dirty="0" err="1"/>
              <a:t>estado</a:t>
            </a:r>
            <a:r>
              <a:rPr lang="en-GB" dirty="0"/>
              <a:t> – 15.600 </a:t>
            </a:r>
            <a:r>
              <a:rPr lang="en-GB" dirty="0" err="1"/>
              <a:t>colocados</a:t>
            </a:r>
            <a:r>
              <a:rPr lang="en-GB" dirty="0"/>
              <a:t> </a:t>
            </a:r>
            <a:r>
              <a:rPr lang="en-GB" dirty="0" err="1"/>
              <a:t>pelo</a:t>
            </a:r>
            <a:r>
              <a:rPr lang="en-GB" dirty="0"/>
              <a:t> </a:t>
            </a:r>
            <a:r>
              <a:rPr lang="en-GB" dirty="0" err="1"/>
              <a:t>estado</a:t>
            </a:r>
            <a:r>
              <a:rPr lang="en-GB" dirty="0"/>
              <a:t> com </a:t>
            </a:r>
            <a:r>
              <a:rPr lang="en-GB" dirty="0" err="1"/>
              <a:t>família</a:t>
            </a:r>
            <a:r>
              <a:rPr lang="en-GB" dirty="0"/>
              <a:t> </a:t>
            </a:r>
            <a:r>
              <a:rPr lang="en-GB" dirty="0" err="1"/>
              <a:t>extensa</a:t>
            </a:r>
            <a:r>
              <a:rPr lang="en-GB" dirty="0"/>
              <a:t> (</a:t>
            </a:r>
            <a:r>
              <a:rPr lang="en-GB" dirty="0" err="1"/>
              <a:t>fonte</a:t>
            </a:r>
            <a:r>
              <a:rPr lang="en-GB" dirty="0"/>
              <a:t>: https://</a:t>
            </a:r>
            <a:r>
              <a:rPr lang="en-GB" dirty="0" err="1"/>
              <a:t>www.aldeasinfantiles.es</a:t>
            </a:r>
            <a:r>
              <a:rPr lang="en-GB" dirty="0"/>
              <a:t>/)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3149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AFD9F-CB26-7644-9D7E-731FB9241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Brasil: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CD418B8-CD51-D848-8239-225E9A891F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31048" y="2233398"/>
            <a:ext cx="4570963" cy="4351338"/>
          </a:xfr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E8DBA79-24E0-6341-9F64-23D6FEF764AC}"/>
              </a:ext>
            </a:extLst>
          </p:cNvPr>
          <p:cNvSpPr/>
          <p:nvPr/>
        </p:nvSpPr>
        <p:spPr>
          <a:xfrm>
            <a:off x="838200" y="593840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hlinkClick r:id="rId3"/>
              </a:rPr>
              <a:t>https://repositorio.ipea.gov.br/server/api/core/bitstreams/6e7f338b-416c-40e0-b27c-100af4aa9ee9/content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3C85A9-A34D-334B-B8D1-696FA0128FA2}"/>
              </a:ext>
            </a:extLst>
          </p:cNvPr>
          <p:cNvSpPr txBox="1"/>
          <p:nvPr/>
        </p:nvSpPr>
        <p:spPr>
          <a:xfrm>
            <a:off x="838200" y="1903228"/>
            <a:ext cx="60197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/>
              <a:t>Primeiro</a:t>
            </a:r>
            <a:r>
              <a:rPr lang="en-GB" sz="2400" dirty="0"/>
              <a:t> </a:t>
            </a:r>
            <a:r>
              <a:rPr lang="en-GB" sz="2400" dirty="0" err="1"/>
              <a:t>estudo</a:t>
            </a:r>
            <a:r>
              <a:rPr lang="en-GB" sz="2400" dirty="0"/>
              <a:t> </a:t>
            </a:r>
            <a:r>
              <a:rPr lang="en-GB" sz="2400" dirty="0" err="1"/>
              <a:t>desta</a:t>
            </a:r>
            <a:r>
              <a:rPr lang="en-GB" sz="2400" dirty="0"/>
              <a:t> </a:t>
            </a:r>
            <a:r>
              <a:rPr lang="en-GB" sz="2400" dirty="0" err="1"/>
              <a:t>natureza</a:t>
            </a:r>
            <a:r>
              <a:rPr lang="en-GB" sz="2400" dirty="0"/>
              <a:t> </a:t>
            </a:r>
            <a:r>
              <a:rPr lang="en-GB" sz="2400" dirty="0" err="1"/>
              <a:t>realizado</a:t>
            </a:r>
            <a:r>
              <a:rPr lang="en-GB" sz="2400" dirty="0"/>
              <a:t> no Brasil </a:t>
            </a:r>
            <a:r>
              <a:rPr lang="en-GB" sz="2400" dirty="0" err="1"/>
              <a:t>baseado</a:t>
            </a:r>
            <a:r>
              <a:rPr lang="en-GB" sz="2400" dirty="0"/>
              <a:t> no PNAD 2023 e </a:t>
            </a:r>
            <a:r>
              <a:rPr lang="en-GB" sz="2400" dirty="0" err="1"/>
              <a:t>alguns</a:t>
            </a:r>
            <a:r>
              <a:rPr lang="en-GB" sz="2400" dirty="0"/>
              <a:t> </a:t>
            </a:r>
            <a:r>
              <a:rPr lang="en-GB" sz="2400" dirty="0" err="1"/>
              <a:t>resultados</a:t>
            </a:r>
            <a:r>
              <a:rPr lang="en-GB" sz="2400" dirty="0"/>
              <a:t> do </a:t>
            </a:r>
            <a:r>
              <a:rPr lang="en-GB" sz="2400" dirty="0" err="1"/>
              <a:t>Censo</a:t>
            </a:r>
            <a:r>
              <a:rPr lang="en-GB" sz="2400" dirty="0"/>
              <a:t> 2022.</a:t>
            </a:r>
          </a:p>
          <a:p>
            <a:r>
              <a:rPr lang="en-GB" sz="2400" dirty="0" err="1"/>
              <a:t>Seguem</a:t>
            </a:r>
            <a:r>
              <a:rPr lang="en-GB" sz="2400" dirty="0"/>
              <a:t> </a:t>
            </a:r>
            <a:r>
              <a:rPr lang="en-GB" sz="2400" dirty="0" err="1"/>
              <a:t>metodologias</a:t>
            </a:r>
            <a:r>
              <a:rPr lang="en-GB" sz="2400" dirty="0"/>
              <a:t> um </a:t>
            </a:r>
            <a:r>
              <a:rPr lang="en-GB" sz="2400" dirty="0" err="1"/>
              <a:t>pouco</a:t>
            </a:r>
            <a:r>
              <a:rPr lang="en-GB" sz="2400" dirty="0"/>
              <a:t> </a:t>
            </a:r>
            <a:r>
              <a:rPr lang="en-GB" sz="2400" dirty="0" err="1"/>
              <a:t>diferentes</a:t>
            </a:r>
            <a:r>
              <a:rPr lang="en-GB" sz="2400" dirty="0"/>
              <a:t> – </a:t>
            </a:r>
            <a:r>
              <a:rPr lang="en-GB" sz="2400" dirty="0" err="1"/>
              <a:t>segundo</a:t>
            </a:r>
            <a:r>
              <a:rPr lang="en-GB" sz="2400" dirty="0"/>
              <a:t> PNAD, 7.329.950 </a:t>
            </a:r>
            <a:r>
              <a:rPr lang="en-GB" sz="2400" dirty="0" err="1"/>
              <a:t>crianças</a:t>
            </a:r>
            <a:r>
              <a:rPr lang="en-GB" sz="2400" dirty="0"/>
              <a:t> e adolescents </a:t>
            </a:r>
            <a:r>
              <a:rPr lang="en-GB" sz="2400" dirty="0" err="1"/>
              <a:t>vivendo</a:t>
            </a:r>
            <a:r>
              <a:rPr lang="en-GB" sz="2400" dirty="0"/>
              <a:t> </a:t>
            </a:r>
            <a:r>
              <a:rPr lang="en-GB" sz="2400" dirty="0" err="1"/>
              <a:t>em</a:t>
            </a:r>
            <a:r>
              <a:rPr lang="en-GB" sz="2400" dirty="0"/>
              <a:t> </a:t>
            </a:r>
            <a:r>
              <a:rPr lang="en-GB" sz="2400" dirty="0" err="1"/>
              <a:t>famílias</a:t>
            </a:r>
            <a:r>
              <a:rPr lang="en-GB" sz="2400" dirty="0"/>
              <a:t> </a:t>
            </a:r>
            <a:r>
              <a:rPr lang="en-GB" sz="2400" dirty="0" err="1"/>
              <a:t>extensas</a:t>
            </a:r>
            <a:r>
              <a:rPr lang="en-GB" sz="2400" dirty="0"/>
              <a:t> (</a:t>
            </a:r>
            <a:r>
              <a:rPr lang="en-GB" sz="2400" dirty="0" err="1"/>
              <a:t>chefe</a:t>
            </a:r>
            <a:r>
              <a:rPr lang="en-GB" sz="2400" dirty="0"/>
              <a:t> de </a:t>
            </a:r>
            <a:r>
              <a:rPr lang="en-GB" sz="2400" dirty="0" err="1"/>
              <a:t>domicílio</a:t>
            </a:r>
            <a:r>
              <a:rPr lang="en-GB" sz="2400" dirty="0"/>
              <a:t>) </a:t>
            </a:r>
            <a:r>
              <a:rPr lang="en-GB" sz="2400" dirty="0" err="1"/>
              <a:t>sendo</a:t>
            </a:r>
            <a:r>
              <a:rPr lang="en-GB" sz="2400" dirty="0"/>
              <a:t> que </a:t>
            </a:r>
            <a:r>
              <a:rPr lang="en-GB" sz="2400" dirty="0" err="1"/>
              <a:t>pelo</a:t>
            </a:r>
            <a:r>
              <a:rPr lang="en-GB" sz="2400" dirty="0"/>
              <a:t> </a:t>
            </a:r>
            <a:r>
              <a:rPr lang="en-GB" sz="2400" dirty="0" err="1"/>
              <a:t>Censo</a:t>
            </a:r>
            <a:r>
              <a:rPr lang="en-GB" sz="2400" dirty="0"/>
              <a:t> o </a:t>
            </a:r>
            <a:r>
              <a:rPr lang="en-GB" sz="2400" dirty="0" err="1"/>
              <a:t>número</a:t>
            </a:r>
            <a:r>
              <a:rPr lang="en-GB" sz="2400" dirty="0"/>
              <a:t> </a:t>
            </a:r>
            <a:r>
              <a:rPr lang="en-GB" sz="2400" dirty="0" err="1"/>
              <a:t>é</a:t>
            </a:r>
            <a:r>
              <a:rPr lang="en-GB" sz="2400" dirty="0"/>
              <a:t> </a:t>
            </a:r>
            <a:r>
              <a:rPr lang="en-GB" sz="2400" dirty="0" err="1"/>
              <a:t>mais</a:t>
            </a:r>
            <a:r>
              <a:rPr lang="en-GB" sz="2400" dirty="0"/>
              <a:t> alto – </a:t>
            </a:r>
            <a:r>
              <a:rPr lang="en-GB" sz="2400" dirty="0" err="1"/>
              <a:t>acima</a:t>
            </a:r>
            <a:r>
              <a:rPr lang="en-GB" sz="2400" dirty="0"/>
              <a:t> de 8 </a:t>
            </a:r>
            <a:r>
              <a:rPr lang="en-GB" sz="2400" dirty="0" err="1"/>
              <a:t>milhões</a:t>
            </a:r>
            <a:r>
              <a:rPr lang="en-GB" sz="2400" dirty="0"/>
              <a:t>.</a:t>
            </a:r>
          </a:p>
          <a:p>
            <a:r>
              <a:rPr lang="en-GB" sz="2400" dirty="0" err="1"/>
              <a:t>Isso</a:t>
            </a:r>
            <a:r>
              <a:rPr lang="en-GB" sz="2400" dirty="0"/>
              <a:t> (PNAD) equivale a 13,9% da </a:t>
            </a:r>
            <a:r>
              <a:rPr lang="en-GB" sz="2400" dirty="0" err="1"/>
              <a:t>população</a:t>
            </a:r>
            <a:r>
              <a:rPr lang="en-GB" sz="2400" dirty="0"/>
              <a:t> de </a:t>
            </a:r>
            <a:r>
              <a:rPr lang="en-GB" sz="2400" dirty="0" err="1"/>
              <a:t>crianças</a:t>
            </a:r>
            <a:r>
              <a:rPr lang="en-GB" sz="2400" dirty="0"/>
              <a:t> e </a:t>
            </a:r>
            <a:r>
              <a:rPr lang="en-GB" sz="2400" dirty="0" err="1"/>
              <a:t>adolescente</a:t>
            </a:r>
            <a:r>
              <a:rPr lang="en-GB" sz="2400" dirty="0"/>
              <a:t> no Brasil.</a:t>
            </a:r>
          </a:p>
        </p:txBody>
      </p:sp>
    </p:spTree>
    <p:extLst>
      <p:ext uri="{BB962C8B-B14F-4D97-AF65-F5344CB8AC3E}">
        <p14:creationId xmlns:p14="http://schemas.microsoft.com/office/powerpoint/2010/main" val="1058262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5B19F-37BF-2A43-AFE9-559698F6A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Família</a:t>
            </a:r>
            <a:r>
              <a:rPr lang="en-GB" dirty="0"/>
              <a:t> </a:t>
            </a:r>
            <a:r>
              <a:rPr lang="en-GB" dirty="0" err="1"/>
              <a:t>Extensa</a:t>
            </a:r>
            <a:r>
              <a:rPr lang="en-GB" dirty="0"/>
              <a:t> no Brasil – </a:t>
            </a:r>
            <a:r>
              <a:rPr lang="en-GB" dirty="0" err="1"/>
              <a:t>como</a:t>
            </a:r>
            <a:r>
              <a:rPr lang="en-GB" dirty="0"/>
              <a:t> </a:t>
            </a:r>
            <a:r>
              <a:rPr lang="en-GB" dirty="0" err="1"/>
              <a:t>previsto</a:t>
            </a:r>
            <a:r>
              <a:rPr lang="en-GB" dirty="0"/>
              <a:t> no ECA (formal):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B8596-225A-9E4D-A5CA-ABEE87BDF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Iniciativas</a:t>
            </a:r>
            <a:r>
              <a:rPr lang="en-GB" dirty="0"/>
              <a:t> </a:t>
            </a:r>
            <a:r>
              <a:rPr lang="en-GB" dirty="0" err="1"/>
              <a:t>municipais</a:t>
            </a:r>
            <a:r>
              <a:rPr lang="en-GB" dirty="0"/>
              <a:t> – </a:t>
            </a:r>
            <a:r>
              <a:rPr lang="en-GB" dirty="0" err="1"/>
              <a:t>Foz</a:t>
            </a:r>
            <a:r>
              <a:rPr lang="en-GB" dirty="0"/>
              <a:t> </a:t>
            </a:r>
            <a:r>
              <a:rPr lang="en-GB" dirty="0" err="1"/>
              <a:t>d’Iguaçu</a:t>
            </a:r>
            <a:r>
              <a:rPr lang="en-GB" dirty="0"/>
              <a:t> (2001), Diadema (2009), </a:t>
            </a:r>
            <a:r>
              <a:rPr lang="en-GB" dirty="0" err="1"/>
              <a:t>Criciuma</a:t>
            </a:r>
            <a:r>
              <a:rPr lang="en-GB" dirty="0"/>
              <a:t> (2011), Felipe Guerra (2018) </a:t>
            </a:r>
          </a:p>
          <a:p>
            <a:r>
              <a:rPr lang="en-GB" dirty="0"/>
              <a:t>MDS </a:t>
            </a:r>
            <a:r>
              <a:rPr lang="en-GB" dirty="0" err="1"/>
              <a:t>procura</a:t>
            </a:r>
            <a:r>
              <a:rPr lang="en-GB" dirty="0"/>
              <a:t> </a:t>
            </a:r>
            <a:r>
              <a:rPr lang="en-GB" dirty="0" err="1"/>
              <a:t>meios</a:t>
            </a:r>
            <a:r>
              <a:rPr lang="en-GB" dirty="0"/>
              <a:t> de </a:t>
            </a:r>
            <a:r>
              <a:rPr lang="en-GB" dirty="0" err="1"/>
              <a:t>zerar</a:t>
            </a:r>
            <a:r>
              <a:rPr lang="en-GB" dirty="0"/>
              <a:t> </a:t>
            </a:r>
            <a:r>
              <a:rPr lang="en-GB" dirty="0" err="1"/>
              <a:t>acolimento</a:t>
            </a:r>
            <a:r>
              <a:rPr lang="en-GB" dirty="0"/>
              <a:t> </a:t>
            </a:r>
            <a:r>
              <a:rPr lang="en-GB" dirty="0" err="1"/>
              <a:t>institucional</a:t>
            </a:r>
            <a:r>
              <a:rPr lang="en-GB" dirty="0"/>
              <a:t> 0-3 </a:t>
            </a:r>
            <a:r>
              <a:rPr lang="en-GB" dirty="0" err="1"/>
              <a:t>anos</a:t>
            </a:r>
            <a:r>
              <a:rPr lang="en-GB" dirty="0"/>
              <a:t> (2016)</a:t>
            </a:r>
          </a:p>
          <a:p>
            <a:r>
              <a:rPr lang="en-GB" dirty="0" err="1"/>
              <a:t>Encontro</a:t>
            </a:r>
            <a:r>
              <a:rPr lang="en-GB" dirty="0"/>
              <a:t> Nacional de </a:t>
            </a:r>
            <a:r>
              <a:rPr lang="en-GB" dirty="0" err="1"/>
              <a:t>Acolhimento</a:t>
            </a:r>
            <a:r>
              <a:rPr lang="en-GB" dirty="0"/>
              <a:t> Familiar com </a:t>
            </a:r>
            <a:r>
              <a:rPr lang="en-GB" dirty="0" err="1"/>
              <a:t>doação</a:t>
            </a:r>
            <a:r>
              <a:rPr lang="en-GB" dirty="0"/>
              <a:t> da </a:t>
            </a:r>
            <a:r>
              <a:rPr lang="en-GB" dirty="0" err="1"/>
              <a:t>campanha</a:t>
            </a:r>
            <a:r>
              <a:rPr lang="en-GB" dirty="0"/>
              <a:t> de Campinas para o </a:t>
            </a:r>
            <a:r>
              <a:rPr lang="en-GB" dirty="0" err="1"/>
              <a:t>país</a:t>
            </a:r>
            <a:r>
              <a:rPr lang="en-GB" dirty="0"/>
              <a:t> (</a:t>
            </a:r>
            <a:r>
              <a:rPr lang="en-GB" dirty="0" err="1"/>
              <a:t>junho</a:t>
            </a:r>
            <a:r>
              <a:rPr lang="en-GB" dirty="0"/>
              <a:t> 2017)</a:t>
            </a:r>
          </a:p>
          <a:p>
            <a:r>
              <a:rPr lang="en-GB" dirty="0" err="1"/>
              <a:t>Encontro</a:t>
            </a:r>
            <a:r>
              <a:rPr lang="en-GB" dirty="0"/>
              <a:t> Nacional do </a:t>
            </a:r>
            <a:r>
              <a:rPr lang="en-GB" dirty="0" err="1"/>
              <a:t>Reordenamento</a:t>
            </a:r>
            <a:r>
              <a:rPr lang="en-GB" dirty="0"/>
              <a:t> dos </a:t>
            </a:r>
            <a:r>
              <a:rPr lang="en-GB" dirty="0" err="1"/>
              <a:t>Serviços</a:t>
            </a:r>
            <a:r>
              <a:rPr lang="en-GB" dirty="0"/>
              <a:t> de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err="1"/>
              <a:t>Acolhimento</a:t>
            </a:r>
            <a:r>
              <a:rPr lang="en-GB" dirty="0"/>
              <a:t> </a:t>
            </a:r>
            <a:r>
              <a:rPr lang="en-GB" dirty="0" err="1"/>
              <a:t>Institucional</a:t>
            </a:r>
            <a:r>
              <a:rPr lang="en-GB" dirty="0"/>
              <a:t> (</a:t>
            </a:r>
            <a:r>
              <a:rPr lang="en-GB" dirty="0" err="1"/>
              <a:t>abril</a:t>
            </a:r>
            <a:r>
              <a:rPr lang="en-GB" dirty="0"/>
              <a:t> 2018)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E69FF2-DB58-AA49-BD82-629421D674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5298" y="3821822"/>
            <a:ext cx="1968502" cy="3012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6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01545-C5C4-CE47-B1CA-86AD1876D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Pesquisa</a:t>
            </a:r>
            <a:r>
              <a:rPr lang="en-GB" dirty="0"/>
              <a:t> </a:t>
            </a:r>
            <a:r>
              <a:rPr lang="en-GB" dirty="0" err="1"/>
              <a:t>encomendada</a:t>
            </a:r>
            <a:r>
              <a:rPr lang="en-GB" dirty="0"/>
              <a:t> </a:t>
            </a:r>
            <a:r>
              <a:rPr lang="en-GB" dirty="0" err="1"/>
              <a:t>pelo</a:t>
            </a:r>
            <a:r>
              <a:rPr lang="en-GB" dirty="0"/>
              <a:t> MDS: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31BA4-9D68-154D-98AA-EAC0B879A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Pesquisa</a:t>
            </a:r>
            <a:r>
              <a:rPr lang="en-GB" dirty="0"/>
              <a:t> Nacional </a:t>
            </a:r>
            <a:r>
              <a:rPr lang="en-GB" dirty="0" err="1"/>
              <a:t>Família</a:t>
            </a:r>
            <a:r>
              <a:rPr lang="en-GB" dirty="0"/>
              <a:t> </a:t>
            </a:r>
            <a:r>
              <a:rPr lang="en-GB" dirty="0" err="1"/>
              <a:t>Extensa</a:t>
            </a:r>
            <a:r>
              <a:rPr lang="en-GB" dirty="0"/>
              <a:t> 2018 (</a:t>
            </a:r>
            <a:r>
              <a:rPr lang="en-GB" dirty="0" err="1"/>
              <a:t>segundo</a:t>
            </a:r>
            <a:r>
              <a:rPr lang="en-GB" dirty="0"/>
              <a:t> </a:t>
            </a:r>
            <a:r>
              <a:rPr lang="en-GB" dirty="0" err="1"/>
              <a:t>semestre</a:t>
            </a:r>
            <a:r>
              <a:rPr lang="en-GB" dirty="0"/>
              <a:t>)</a:t>
            </a:r>
          </a:p>
          <a:p>
            <a:endParaRPr lang="en-GB" dirty="0"/>
          </a:p>
          <a:p>
            <a:pPr lvl="1">
              <a:buFont typeface="Wingdings" pitchFamily="2" charset="2"/>
              <a:buChar char="Ø"/>
            </a:pPr>
            <a:r>
              <a:rPr lang="en-GB" dirty="0" err="1"/>
              <a:t>Produto</a:t>
            </a:r>
            <a:r>
              <a:rPr lang="en-GB" dirty="0"/>
              <a:t> I: </a:t>
            </a:r>
            <a:r>
              <a:rPr lang="en-GB" dirty="0">
                <a:hlinkClick r:id="rId2"/>
              </a:rPr>
              <a:t>http://www.acerbrasil.org.br/arquivos/publicacoes/AssistenciaSocial/pesquisa/Familiaextensa1.pdf</a:t>
            </a:r>
            <a:endParaRPr lang="en-GB" dirty="0"/>
          </a:p>
          <a:p>
            <a:pPr lvl="1">
              <a:buFont typeface="Wingdings" pitchFamily="2" charset="2"/>
              <a:buChar char="Ø"/>
            </a:pPr>
            <a:r>
              <a:rPr lang="en-GB" dirty="0" err="1"/>
              <a:t>Produto</a:t>
            </a:r>
            <a:r>
              <a:rPr lang="en-GB" dirty="0"/>
              <a:t> II: </a:t>
            </a:r>
            <a:r>
              <a:rPr lang="en-GB" dirty="0">
                <a:hlinkClick r:id="rId3"/>
              </a:rPr>
              <a:t>http://www.acerbrasil.org.br/arquivos/publicacoes/AssistenciaSocial/pesquisa/Familiaextensa2.pdf</a:t>
            </a:r>
            <a:endParaRPr lang="en-GB" dirty="0"/>
          </a:p>
          <a:p>
            <a:pPr lvl="1">
              <a:buFont typeface="Wingdings" pitchFamily="2" charset="2"/>
              <a:buChar char="Ø"/>
            </a:pPr>
            <a:r>
              <a:rPr lang="en-GB" dirty="0" err="1"/>
              <a:t>Produto</a:t>
            </a:r>
            <a:r>
              <a:rPr lang="en-GB" dirty="0"/>
              <a:t> III: </a:t>
            </a:r>
            <a:r>
              <a:rPr lang="en-GB" dirty="0">
                <a:hlinkClick r:id="rId4"/>
              </a:rPr>
              <a:t>http://www.acerbrasil.org.br/arquivos/publicacoes/AssistenciaSocial/pesquisa/Familiaextensa3.pdf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5890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3D661-FF4F-8B41-8BFB-29CB532FD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1327" y="634088"/>
            <a:ext cx="10515600" cy="5954232"/>
          </a:xfrm>
        </p:spPr>
        <p:txBody>
          <a:bodyPr>
            <a:normAutofit fontScale="92500" lnSpcReduction="20000"/>
          </a:bodyPr>
          <a:lstStyle/>
          <a:p>
            <a:r>
              <a:rPr lang="en-GB" b="1" dirty="0" err="1"/>
              <a:t>Pesquisa</a:t>
            </a:r>
            <a:r>
              <a:rPr lang="en-GB" b="1" dirty="0"/>
              <a:t> </a:t>
            </a:r>
            <a:r>
              <a:rPr lang="en-GB" b="1" dirty="0" err="1"/>
              <a:t>Internacional</a:t>
            </a:r>
            <a:r>
              <a:rPr lang="en-GB" b="1" dirty="0"/>
              <a:t> (2019) </a:t>
            </a:r>
            <a:r>
              <a:rPr lang="en-GB" dirty="0"/>
              <a:t>The Paradox of Kinship Care - </a:t>
            </a:r>
            <a:r>
              <a:rPr lang="en-GB" dirty="0">
                <a:hlinkClick r:id="rId2"/>
              </a:rPr>
              <a:t>https://familyforeverychild.org/wp-content/uploads/2022/01/The-Paradox-of-Kinship-Care-text-full-English-report-04-03-12.pdf</a:t>
            </a:r>
            <a:endParaRPr lang="en-GB" dirty="0"/>
          </a:p>
          <a:p>
            <a:r>
              <a:rPr lang="en-GB" b="1" dirty="0" err="1"/>
              <a:t>Guia</a:t>
            </a:r>
            <a:r>
              <a:rPr lang="en-GB" b="1" dirty="0"/>
              <a:t> </a:t>
            </a:r>
            <a:r>
              <a:rPr lang="en-GB" b="1" dirty="0" err="1"/>
              <a:t>Internacional</a:t>
            </a:r>
            <a:r>
              <a:rPr lang="en-GB" b="1" dirty="0"/>
              <a:t> (2022-2023) </a:t>
            </a:r>
            <a:r>
              <a:rPr lang="en-GB" dirty="0"/>
              <a:t>Como </a:t>
            </a:r>
            <a:r>
              <a:rPr lang="en-GB" dirty="0" err="1"/>
              <a:t>apoiar</a:t>
            </a:r>
            <a:r>
              <a:rPr lang="en-GB" dirty="0"/>
              <a:t> a </a:t>
            </a:r>
            <a:r>
              <a:rPr lang="en-GB" dirty="0" err="1"/>
              <a:t>Família</a:t>
            </a:r>
            <a:r>
              <a:rPr lang="en-GB" dirty="0"/>
              <a:t> </a:t>
            </a:r>
            <a:r>
              <a:rPr lang="en-GB" dirty="0" err="1"/>
              <a:t>Extensa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</a:t>
            </a:r>
            <a:r>
              <a:rPr lang="en-GB" dirty="0" err="1"/>
              <a:t>Próximos</a:t>
            </a:r>
            <a:r>
              <a:rPr lang="en-GB" dirty="0"/>
              <a:t> – </a:t>
            </a:r>
            <a:r>
              <a:rPr lang="en-GB" dirty="0" err="1"/>
              <a:t>Lições</a:t>
            </a:r>
            <a:r>
              <a:rPr lang="en-GB" dirty="0"/>
              <a:t> </a:t>
            </a:r>
            <a:r>
              <a:rPr lang="en-GB" dirty="0" err="1"/>
              <a:t>aprendidos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dirty="0" err="1"/>
              <a:t>todo</a:t>
            </a:r>
            <a:r>
              <a:rPr lang="en-GB" dirty="0"/>
              <a:t> o </a:t>
            </a:r>
            <a:r>
              <a:rPr lang="en-GB" dirty="0" err="1"/>
              <a:t>mundo</a:t>
            </a:r>
            <a:r>
              <a:rPr lang="en-GB" dirty="0"/>
              <a:t>.</a:t>
            </a:r>
            <a:r>
              <a:rPr lang="en-GB" b="1" dirty="0"/>
              <a:t> </a:t>
            </a:r>
            <a:r>
              <a:rPr lang="en-GB" dirty="0">
                <a:hlinkClick r:id="rId3"/>
              </a:rPr>
              <a:t>http://www.acerbrasil.org.br/arquivos/publicacoes/AssistenciaSocial/pesquisa/ResumoKinship.pdf</a:t>
            </a:r>
            <a:endParaRPr lang="en-GB" dirty="0"/>
          </a:p>
          <a:p>
            <a:r>
              <a:rPr lang="en-GB" dirty="0">
                <a:hlinkClick r:id="rId4"/>
              </a:rPr>
              <a:t>https://familyforeverychild.org/wp-content/uploads/2024/01/2559-FEC-Kinship-Care-Guideline_web.pdf</a:t>
            </a:r>
            <a:endParaRPr lang="en-GB" dirty="0"/>
          </a:p>
          <a:p>
            <a:r>
              <a:rPr lang="en-GB" b="1" dirty="0"/>
              <a:t>GIN-FE (2023)</a:t>
            </a:r>
          </a:p>
          <a:p>
            <a:r>
              <a:rPr lang="en-GB" b="1" dirty="0" err="1"/>
              <a:t>Seminário</a:t>
            </a:r>
            <a:r>
              <a:rPr lang="en-GB" b="1" dirty="0"/>
              <a:t> </a:t>
            </a:r>
            <a:r>
              <a:rPr lang="en-GB" b="1" dirty="0" err="1"/>
              <a:t>Internacional</a:t>
            </a:r>
            <a:r>
              <a:rPr lang="en-GB" b="1" dirty="0"/>
              <a:t> </a:t>
            </a:r>
            <a:r>
              <a:rPr lang="en-GB" b="1" dirty="0" err="1"/>
              <a:t>Família</a:t>
            </a:r>
            <a:r>
              <a:rPr lang="en-GB" b="1" dirty="0"/>
              <a:t> </a:t>
            </a:r>
            <a:r>
              <a:rPr lang="en-GB" b="1" dirty="0" err="1"/>
              <a:t>Extensa</a:t>
            </a:r>
            <a:r>
              <a:rPr lang="en-GB" b="1" dirty="0"/>
              <a:t> – Rio de Janeiro (2023)</a:t>
            </a:r>
          </a:p>
          <a:p>
            <a:r>
              <a:rPr lang="en-GB" b="1" dirty="0"/>
              <a:t>PL 7.047/2014</a:t>
            </a:r>
            <a:r>
              <a:rPr lang="en-GB" dirty="0"/>
              <a:t>: </a:t>
            </a:r>
            <a:r>
              <a:rPr lang="en-GB" dirty="0">
                <a:hlinkClick r:id="rId5"/>
              </a:rPr>
              <a:t>https://www.camara.leg.br/proposicoesWeb/fichadetramitacao?idProposicao=605512</a:t>
            </a:r>
            <a:endParaRPr lang="en-GB" b="1" dirty="0"/>
          </a:p>
          <a:p>
            <a:r>
              <a:rPr lang="en-GB" b="1" dirty="0"/>
              <a:t>Global Charter on Children’s Care Reform (2025)</a:t>
            </a:r>
            <a:r>
              <a:rPr lang="en-GB" dirty="0"/>
              <a:t>: </a:t>
            </a:r>
            <a:r>
              <a:rPr lang="en-GB" dirty="0">
                <a:hlinkClick r:id="rId6"/>
              </a:rPr>
              <a:t>https://www.gov.uk/government/publications/global-charter-on-childrens-care-reform/global-charter-on-childrens-care-reform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0238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C07E5-AA5D-B248-8782-6C0906E4E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Por que </a:t>
            </a:r>
            <a:r>
              <a:rPr lang="en-GB" dirty="0" err="1"/>
              <a:t>estamos</a:t>
            </a:r>
            <a:r>
              <a:rPr lang="en-GB" dirty="0"/>
              <a:t> </a:t>
            </a:r>
            <a:r>
              <a:rPr lang="en-GB" dirty="0" err="1"/>
              <a:t>conversando</a:t>
            </a:r>
            <a:r>
              <a:rPr lang="en-GB" dirty="0"/>
              <a:t> </a:t>
            </a:r>
            <a:r>
              <a:rPr lang="en-GB" dirty="0" err="1"/>
              <a:t>sobre</a:t>
            </a:r>
            <a:r>
              <a:rPr lang="en-GB" dirty="0"/>
              <a:t> </a:t>
            </a:r>
            <a:r>
              <a:rPr lang="en-GB" dirty="0" err="1"/>
              <a:t>cuidados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dirty="0" err="1"/>
              <a:t>Famílias</a:t>
            </a:r>
            <a:r>
              <a:rPr lang="en-GB" dirty="0"/>
              <a:t> </a:t>
            </a:r>
            <a:r>
              <a:rPr lang="en-GB" dirty="0" err="1"/>
              <a:t>Extensas</a:t>
            </a:r>
            <a:r>
              <a:rPr lang="en-GB" dirty="0"/>
              <a:t> e Outros?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C8F6F-733C-4B4D-AFE8-37E720AA9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1931"/>
            <a:ext cx="10515600" cy="4075031"/>
          </a:xfrm>
        </p:spPr>
        <p:txBody>
          <a:bodyPr/>
          <a:lstStyle/>
          <a:p>
            <a:r>
              <a:rPr lang="en-GB" dirty="0" err="1"/>
              <a:t>Convenção</a:t>
            </a:r>
            <a:r>
              <a:rPr lang="en-GB" dirty="0"/>
              <a:t> dos </a:t>
            </a:r>
            <a:r>
              <a:rPr lang="en-GB" dirty="0" err="1"/>
              <a:t>Direitos</a:t>
            </a:r>
            <a:r>
              <a:rPr lang="en-GB" dirty="0"/>
              <a:t> da </a:t>
            </a:r>
            <a:r>
              <a:rPr lang="en-GB" dirty="0" err="1"/>
              <a:t>Criança</a:t>
            </a:r>
            <a:r>
              <a:rPr lang="en-GB" dirty="0"/>
              <a:t> – ONU (1989)</a:t>
            </a:r>
          </a:p>
          <a:p>
            <a:r>
              <a:rPr lang="en-GB" dirty="0"/>
              <a:t>ECA – (1990)</a:t>
            </a:r>
          </a:p>
          <a:p>
            <a:r>
              <a:rPr lang="en-GB" dirty="0" err="1"/>
              <a:t>Guia</a:t>
            </a:r>
            <a:r>
              <a:rPr lang="en-GB" dirty="0"/>
              <a:t> para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Cuidados</a:t>
            </a:r>
            <a:r>
              <a:rPr lang="en-GB" dirty="0"/>
              <a:t> </a:t>
            </a:r>
            <a:r>
              <a:rPr lang="en-GB" dirty="0" err="1"/>
              <a:t>Alternativos</a:t>
            </a:r>
            <a:r>
              <a:rPr lang="en-GB" dirty="0"/>
              <a:t> – ONU: A/RES/64/142 (2009) – o </a:t>
            </a:r>
            <a:r>
              <a:rPr lang="en-GB" dirty="0" err="1"/>
              <a:t>direito</a:t>
            </a:r>
            <a:r>
              <a:rPr lang="en-GB" dirty="0"/>
              <a:t> a um </a:t>
            </a:r>
            <a:r>
              <a:rPr lang="en-GB" dirty="0" err="1"/>
              <a:t>guardião</a:t>
            </a:r>
            <a:endParaRPr lang="en-GB" dirty="0"/>
          </a:p>
          <a:p>
            <a:r>
              <a:rPr lang="en-GB" dirty="0"/>
              <a:t> </a:t>
            </a:r>
            <a:r>
              <a:rPr lang="en-GB" dirty="0" err="1"/>
              <a:t>Promoção</a:t>
            </a:r>
            <a:r>
              <a:rPr lang="en-GB" dirty="0"/>
              <a:t> e </a:t>
            </a:r>
            <a:r>
              <a:rPr lang="en-GB" dirty="0" err="1"/>
              <a:t>Proteção</a:t>
            </a:r>
            <a:r>
              <a:rPr lang="en-GB" dirty="0"/>
              <a:t> dos </a:t>
            </a:r>
            <a:r>
              <a:rPr lang="en-GB" dirty="0" err="1"/>
              <a:t>Direitos</a:t>
            </a:r>
            <a:r>
              <a:rPr lang="en-GB" dirty="0"/>
              <a:t> das </a:t>
            </a:r>
            <a:r>
              <a:rPr lang="en-GB" dirty="0" err="1"/>
              <a:t>Crianças</a:t>
            </a:r>
            <a:r>
              <a:rPr lang="en-GB" dirty="0"/>
              <a:t> (</a:t>
            </a:r>
            <a:r>
              <a:rPr lang="en-GB" dirty="0" err="1"/>
              <a:t>sobre</a:t>
            </a:r>
            <a:r>
              <a:rPr lang="en-GB" dirty="0"/>
              <a:t>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cuidados</a:t>
            </a:r>
            <a:r>
              <a:rPr lang="en-GB" dirty="0"/>
              <a:t> </a:t>
            </a:r>
            <a:r>
              <a:rPr lang="en-GB" dirty="0" err="1"/>
              <a:t>alternativos</a:t>
            </a:r>
            <a:r>
              <a:rPr lang="en-GB" dirty="0"/>
              <a:t> de </a:t>
            </a:r>
            <a:r>
              <a:rPr lang="en-GB" dirty="0" err="1"/>
              <a:t>crianças</a:t>
            </a:r>
            <a:r>
              <a:rPr lang="en-GB" dirty="0"/>
              <a:t>) - ONU A/RES/74/133 (2019)</a:t>
            </a:r>
          </a:p>
        </p:txBody>
      </p:sp>
    </p:spTree>
    <p:extLst>
      <p:ext uri="{BB962C8B-B14F-4D97-AF65-F5344CB8AC3E}">
        <p14:creationId xmlns:p14="http://schemas.microsoft.com/office/powerpoint/2010/main" val="1573248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B5142-9295-7442-A7B7-CE8F9535E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Desinstitucionalização - </a:t>
            </a:r>
            <a:r>
              <a:rPr lang="en-GB" dirty="0" err="1"/>
              <a:t>pesquisas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EBB23-95C2-BA48-9BB6-CAD3FE2F79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5038"/>
            <a:ext cx="10515600" cy="5213267"/>
          </a:xfrm>
        </p:spPr>
        <p:txBody>
          <a:bodyPr>
            <a:normAutofit fontScale="92500" lnSpcReduction="20000"/>
          </a:bodyPr>
          <a:lstStyle/>
          <a:p>
            <a:r>
              <a:rPr lang="en-GB" dirty="0" err="1"/>
              <a:t>Estudo</a:t>
            </a:r>
            <a:r>
              <a:rPr lang="en-GB" dirty="0"/>
              <a:t> de </a:t>
            </a:r>
            <a:r>
              <a:rPr lang="en-GB" dirty="0" err="1"/>
              <a:t>Bucareste</a:t>
            </a:r>
            <a:r>
              <a:rPr lang="en-GB" dirty="0"/>
              <a:t>: </a:t>
            </a:r>
            <a:r>
              <a:rPr lang="en-GB" dirty="0">
                <a:hlinkClick r:id="rId2"/>
              </a:rPr>
              <a:t>https://www.bucharestearlyinterventionproject.org/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UCL: </a:t>
            </a:r>
            <a:r>
              <a:rPr lang="en-GB" i="1" dirty="0"/>
              <a:t>Non-parental care in childhood and health up to 30</a:t>
            </a:r>
            <a:r>
              <a:rPr lang="en-GB" dirty="0"/>
              <a:t> </a:t>
            </a:r>
            <a:r>
              <a:rPr lang="en-GB" i="1" dirty="0"/>
              <a:t>years later: ONS Longitudinal Study 1971–2011 – 178.000 </a:t>
            </a:r>
            <a:r>
              <a:rPr lang="en-GB" i="1" dirty="0" err="1"/>
              <a:t>participantes</a:t>
            </a:r>
            <a:endParaRPr lang="en-GB" i="1" dirty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>
                <a:hlinkClick r:id="rId3"/>
              </a:rPr>
              <a:t>https://www.dropbox.com/scl/fi/evgymk364xrx87rp2oqhx/Non-parental-care-in-childhood-and-health.pdf?rlkey=ay0slftudzvwknql5lpkcr8bi&amp;dl=0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 err="1"/>
              <a:t>Indice</a:t>
            </a:r>
            <a:r>
              <a:rPr lang="en-GB" dirty="0"/>
              <a:t> de </a:t>
            </a:r>
            <a:r>
              <a:rPr lang="en-GB" dirty="0" err="1"/>
              <a:t>Estabilidade</a:t>
            </a:r>
            <a:r>
              <a:rPr lang="en-GB" dirty="0"/>
              <a:t>: </a:t>
            </a:r>
            <a:r>
              <a:rPr lang="en-GB" dirty="0">
                <a:hlinkClick r:id="rId4"/>
              </a:rPr>
              <a:t>https://assets.childrenscommissioner.gov.uk/wpuploads/2020/11/cco-stability-index-2020.pdf</a:t>
            </a:r>
            <a:endParaRPr lang="en-GB" dirty="0"/>
          </a:p>
          <a:p>
            <a:endParaRPr lang="en-GB" dirty="0"/>
          </a:p>
          <a:p>
            <a:r>
              <a:rPr lang="en-GB" dirty="0" err="1"/>
              <a:t>Estudo</a:t>
            </a:r>
            <a:r>
              <a:rPr lang="en-GB" dirty="0"/>
              <a:t> </a:t>
            </a:r>
            <a:r>
              <a:rPr lang="en-GB" dirty="0" err="1"/>
              <a:t>avaliativo</a:t>
            </a:r>
            <a:r>
              <a:rPr lang="en-GB" dirty="0"/>
              <a:t> de 10 </a:t>
            </a:r>
            <a:r>
              <a:rPr lang="en-GB" dirty="0" err="1"/>
              <a:t>anos</a:t>
            </a:r>
            <a:r>
              <a:rPr lang="en-GB" dirty="0"/>
              <a:t> de </a:t>
            </a:r>
            <a:r>
              <a:rPr lang="en-GB" dirty="0" err="1"/>
              <a:t>Programa</a:t>
            </a:r>
            <a:r>
              <a:rPr lang="en-GB" dirty="0"/>
              <a:t> </a:t>
            </a:r>
            <a:r>
              <a:rPr lang="en-GB" dirty="0" err="1"/>
              <a:t>Família</a:t>
            </a:r>
            <a:r>
              <a:rPr lang="en-GB" dirty="0"/>
              <a:t> </a:t>
            </a:r>
            <a:r>
              <a:rPr lang="en-GB" dirty="0" err="1"/>
              <a:t>Guardiã</a:t>
            </a:r>
            <a:r>
              <a:rPr lang="en-GB" dirty="0"/>
              <a:t> (</a:t>
            </a:r>
            <a:r>
              <a:rPr lang="en-GB" dirty="0" err="1"/>
              <a:t>cuidados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família</a:t>
            </a:r>
            <a:r>
              <a:rPr lang="en-GB" dirty="0"/>
              <a:t> </a:t>
            </a:r>
            <a:r>
              <a:rPr lang="en-GB" dirty="0" err="1"/>
              <a:t>extensa</a:t>
            </a:r>
            <a:r>
              <a:rPr lang="en-GB" dirty="0"/>
              <a:t>): </a:t>
            </a:r>
            <a:r>
              <a:rPr lang="en-GB" dirty="0">
                <a:hlinkClick r:id="rId5"/>
              </a:rPr>
              <a:t>http://www.acerbrasil.org.br/arquivos/publicacoes/AssistenciaSocial/avaliações/RelatorioFG09-19.pdf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3224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C30FC-AC0B-2A4C-90F8-CD24987B3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Arranjos</a:t>
            </a:r>
            <a:r>
              <a:rPr lang="en-GB" dirty="0"/>
              <a:t> </a:t>
            </a:r>
            <a:r>
              <a:rPr lang="en-GB" dirty="0" err="1"/>
              <a:t>Familiares</a:t>
            </a:r>
            <a:r>
              <a:rPr lang="en-GB" dirty="0"/>
              <a:t> x </a:t>
            </a:r>
            <a:r>
              <a:rPr lang="en-GB" dirty="0" err="1"/>
              <a:t>Colocação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3D3ED-2D0F-064C-BCDF-7C283D488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Vara</a:t>
            </a:r>
            <a:r>
              <a:rPr lang="en-GB" dirty="0"/>
              <a:t> de </a:t>
            </a:r>
            <a:r>
              <a:rPr lang="en-GB" dirty="0" err="1"/>
              <a:t>Família</a:t>
            </a:r>
            <a:endParaRPr lang="en-GB" dirty="0"/>
          </a:p>
          <a:p>
            <a:r>
              <a:rPr lang="en-GB" dirty="0" err="1"/>
              <a:t>Vara</a:t>
            </a:r>
            <a:r>
              <a:rPr lang="en-GB" dirty="0"/>
              <a:t> de </a:t>
            </a:r>
            <a:r>
              <a:rPr lang="en-GB" dirty="0" err="1"/>
              <a:t>Infância</a:t>
            </a:r>
            <a:r>
              <a:rPr lang="en-GB" dirty="0"/>
              <a:t> e </a:t>
            </a:r>
            <a:r>
              <a:rPr lang="en-GB" dirty="0" err="1"/>
              <a:t>Juventude</a:t>
            </a:r>
            <a:endParaRPr lang="en-GB" dirty="0"/>
          </a:p>
          <a:p>
            <a:r>
              <a:rPr lang="en-GB" dirty="0" err="1"/>
              <a:t>Outras</a:t>
            </a:r>
            <a:r>
              <a:rPr lang="en-GB" dirty="0"/>
              <a:t> </a:t>
            </a:r>
            <a:r>
              <a:rPr lang="en-GB" dirty="0" err="1"/>
              <a:t>Varas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898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745</TotalTime>
  <Words>821</Words>
  <Application>Microsoft Macintosh PowerPoint</Application>
  <PresentationFormat>Widescreen</PresentationFormat>
  <Paragraphs>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"Acolhimento em família extensas: como ampliar as políticas públicas de fortalecimento e proteção"</vt:lpstr>
      <vt:lpstr>Quantas crianças e adolescents estão aos cuidados da família extensa pelo mundo?</vt:lpstr>
      <vt:lpstr>Brasil: </vt:lpstr>
      <vt:lpstr>Família Extensa no Brasil – como previsto no ECA (formal):</vt:lpstr>
      <vt:lpstr>Pesquisa encomendada pelo MDS:</vt:lpstr>
      <vt:lpstr>PowerPoint Presentation</vt:lpstr>
      <vt:lpstr>Por que estamos conversando sobre cuidados em Famílias Extensas e Outros?</vt:lpstr>
      <vt:lpstr>Desinstitucionalização - pesquisas</vt:lpstr>
      <vt:lpstr>Arranjos Familiares x Colocação</vt:lpstr>
      <vt:lpstr>E agora?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"Acolhimento em família extensas: como ampliar as políticas públicas de fortalecimento e proteção"</dc:title>
  <dc:creator>Jonathan Hannay</dc:creator>
  <cp:lastModifiedBy>Jonathan Hannay</cp:lastModifiedBy>
  <cp:revision>18</cp:revision>
  <dcterms:created xsi:type="dcterms:W3CDTF">2025-09-08T21:54:55Z</dcterms:created>
  <dcterms:modified xsi:type="dcterms:W3CDTF">2025-09-09T10:20:49Z</dcterms:modified>
</cp:coreProperties>
</file>