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091C4FC-049E-4352-BF91-7BB95966AA4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AE36CC-3929-4904-8426-BBEBA6B48D0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C05902B-DA42-400A-863A-658B69DB530B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DE92119-1F83-40D4-B1FE-28A20A93A54E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F9F1C4-60F8-41F0-903E-AB1CC287E7F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F5AEED-61B4-47A5-BCEB-C36CC0533435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73C8AD-BB43-4DD9-82FE-9531453446F5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5D8D9F-FAF2-4AB1-B4EB-C8E44C0A31FD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5E1D96-D12F-456F-94DC-BA38F9B891EA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292680"/>
            <a:ext cx="8517960" cy="370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C73C98-47EC-48E7-9758-12936141C45E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8F1CCA-1503-4960-ADE8-CEA47FB6E34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459D21-BC52-47F2-8679-DBC40F5FA271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D626FC-6BB9-453E-9C9D-9030574C9C4B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02F805-9F81-498C-B64B-3CB86D7E3017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648C36-9A78-4766-8BFF-EE57508CB2A2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70368A-6BB1-4600-A1E7-EEA03E67E2DB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53FA2F-57C9-457A-92B0-72FEAE71A4F0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14CF57-554E-45D9-A517-8FBE33E4F60A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A964E7-0F72-4DE4-9BE9-0DC2EFA5894A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7FE849-F592-4520-8CC2-B090D1BE10C6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DE6FA0-DA58-4059-B9C8-36CBC828CC62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847831-0AB1-482B-8F3D-1289059CDF9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620523A-6869-49AB-B35B-46AFB8B8DCC5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292680"/>
            <a:ext cx="8517960" cy="370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66B208-29B2-4E89-BA77-E59334874A5B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E26602-8AF6-4A58-B993-B1B228499EC0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42889D-D720-4D32-9456-C322FA3B7597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F98F58-9273-4CE8-BA97-9E48168E89AD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9D26A0-0119-4D8C-BEBD-47ECBF3B15EF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7D36AF-87E9-4649-A261-7D61453A4FA9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D8D6FD-106B-45CA-8820-263A8191040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A5DD235-CF16-43C1-98D8-9671B9694D0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C55B02E-9C1D-467D-8D4F-7E65A2851C3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11760" y="292680"/>
            <a:ext cx="8517960" cy="370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3E8AEA2-94D3-414A-A967-1FA828CB64C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EF6C0C-FFA5-4F82-8C0F-6407B8007722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394901F-9EC1-4912-AD53-5540AB011099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8D19DC-0F58-4483-93EB-8CDFBD0032D6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fd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0" y="0"/>
            <a:ext cx="9141480" cy="34264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Clique para editar o formato do texto da estrutura de tópicos</a:t>
            </a:r>
            <a:endParaRPr b="0" lang="pt-B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2.º nível da estrutura de tópicos</a:t>
            </a:r>
            <a:endParaRPr b="0" lang="pt-B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3.º nível da estrutura de tópicos</a:t>
            </a:r>
            <a:endParaRPr b="0" lang="pt-B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4.º nível da estrutura de tópicos</a:t>
            </a:r>
            <a:endParaRPr b="0" lang="pt-B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5.º nível da estrutura de tópicos</a:t>
            </a:r>
            <a:endParaRPr b="0" lang="pt-B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6.º nível da estrutura de tópicos</a:t>
            </a:r>
            <a:endParaRPr b="0" lang="pt-B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7.º nível da estrutura de tópicos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5024C78-C5EB-4AD6-9FD3-487951BE960C}" type="slidenum">
              <a: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B5291BC-DB8B-41D1-9048-A017F8CF8388}" type="slidenum">
              <a: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B58BABD-2B3D-43BC-A178-33DF30034A2B}" type="slidenum">
              <a:rPr b="0" lang="pt-BR" sz="10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391760" y="2880000"/>
            <a:ext cx="6526080" cy="14378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algn="ctr">
              <a:lnSpc>
                <a:spcPts val="3359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Amatic SC"/>
              </a:rPr>
              <a:t>Pacto Nacional pela Superação do Analfabetismo e</a:t>
            </a:r>
            <a:br>
              <a:rPr sz="2800"/>
            </a:b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Amatic SC"/>
              </a:rPr>
              <a:t>Qualificação na Educação de Jovens e Adultos</a:t>
            </a:r>
            <a:br>
              <a:rPr sz="2200"/>
            </a:br>
            <a:br>
              <a:rPr sz="2200"/>
            </a:br>
            <a:r>
              <a:rPr b="1" lang="pt-BR" sz="1400" spc="-1" strike="noStrike">
                <a:solidFill>
                  <a:srgbClr val="212121"/>
                </a:solidFill>
                <a:latin typeface="Amatic SC"/>
                <a:ea typeface="Amatic SC"/>
              </a:rPr>
              <a:t>ISABELA RODRIGUES BANDEIRA CARNEIRO LEÃO</a:t>
            </a:r>
            <a:br>
              <a:rPr sz="1400"/>
            </a:br>
            <a:r>
              <a:rPr b="1" lang="pt-BR" sz="1400" spc="-1" strike="noStrike">
                <a:solidFill>
                  <a:srgbClr val="212121"/>
                </a:solidFill>
                <a:latin typeface="Amatic SC"/>
                <a:ea typeface="Amatic SC"/>
              </a:rPr>
              <a:t>Promotora de Justiça MPPE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9141480" cy="198756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ctr">
            <a:normAutofit fontScale="94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3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	</a:t>
            </a:r>
            <a:endParaRPr b="0" lang="pt-BR" sz="3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300" spc="-1" strike="noStrike">
                <a:solidFill>
                  <a:srgbClr val="ffffff"/>
                </a:solidFill>
                <a:latin typeface="Amatic SC"/>
                <a:ea typeface="Amatic SC"/>
              </a:rPr>
              <a:t>MPPE</a:t>
            </a:r>
            <a:endParaRPr b="0" lang="pt-BR" sz="3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ffffff"/>
                </a:solidFill>
                <a:latin typeface="Amatic SC"/>
                <a:ea typeface="Amatic SC"/>
              </a:rPr>
              <a:t>Circuito CNMP - Educação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120" name="Google Shape;58;p13"/>
          <p:cNvSpPr/>
          <p:nvPr/>
        </p:nvSpPr>
        <p:spPr>
          <a:xfrm>
            <a:off x="4277880" y="178920"/>
            <a:ext cx="586080" cy="5860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-37440" y="0"/>
            <a:ext cx="9180000" cy="52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0600" y="64008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70000"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Calibri Light"/>
                <a:ea typeface="Amatic SC"/>
              </a:rPr>
              <a:t>Aspectos a serem considerados na atuação do MP: o público da EJA, a diversidade dos sujeitos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80000" y="1390680"/>
            <a:ext cx="8517960" cy="3467880"/>
          </a:xfrm>
          <a:prstGeom prst="rect">
            <a:avLst/>
          </a:prstGeom>
          <a:solidFill>
            <a:srgbClr val="db4437"/>
          </a:solidFill>
          <a:ln w="9360">
            <a:solidFill>
              <a:srgbClr val="ffffff"/>
            </a:solidFill>
            <a:round/>
          </a:ln>
        </p:spPr>
        <p:txBody>
          <a:bodyPr lIns="0" rIns="0" tIns="91440" bIns="91440" anchor="t">
            <a:noAutofit/>
          </a:bodyPr>
          <a:p>
            <a:pPr marL="432000" indent="-3240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Dados da Pesquisa Nacional por Amostra de Domicílios (Pnad) sobre educação de 2023, divulgada em 2024 pelo IBGE, mostram que o Brasil ainda tem 9,3 milhões de pessoas não alfabetizadas; 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Diversidade dos sujeitos da EJA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: população de baixa renda, pessoas negras, pessoas idosas, pessoas LGBTQIAPN+, pessoas com deficiências, mulheres em situação de violência doméstica, empregadas domésticas, adolescentes e jovens excluídos do ensino regular, pessoas privadas de liberdade, trabalhadoras e trabalhadores do campo, ribeirinhos, pescadores etc;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A pandemia agravou a situação da EJA no país, passando a ser vista como apêndice das políticas públicas educacionais: fechamento de turmas, queda de matrículas e a adoção inadequada da educação a distância;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Importância da discussão de estratégias de busca ativa na EJA.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200" spc="-1" strike="noStrike">
              <a:latin typeface="Arial"/>
            </a:endParaRPr>
          </a:p>
        </p:txBody>
      </p:sp>
      <p:pic>
        <p:nvPicPr>
          <p:cNvPr id="123" name="Google Shape;65;p14" descr=""/>
          <p:cNvPicPr/>
          <p:nvPr/>
        </p:nvPicPr>
        <p:blipFill>
          <a:blip r:embed="rId1"/>
          <a:stretch/>
        </p:blipFill>
        <p:spPr>
          <a:xfrm>
            <a:off x="4092480" y="5256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720000"/>
            <a:ext cx="8517960" cy="7984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89000"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Calibri Light"/>
                <a:ea typeface="Amatic SC"/>
              </a:rPr>
              <a:t>MARCOS LEGAIS E CONQUISTAS DA EDUCAÇÃO DE JOVENS E ADULTOS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00600" y="1260000"/>
            <a:ext cx="8517960" cy="378000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 fontScale="81000"/>
          </a:bodyPr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Constituição Federal, art. 208, inciso I: “O dever do Estado com a educação será efetivado mediante a garantia de: I - ensino fundamental, obrigatório e gratuito, assegurada,inclusive, sua oferta gratuita para todos os que a ele não tiveram acesso na idade própria;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LDB, art. 37: “ A educação de jovens e adultos será destinada àqueles que não tiveram acesso ou continuidade de estudos nos ensinos fundamental e médio na idade própria e constituirá instrumento para a educação e a aprendizagem ao longo da vida”.  Art. 4º, VII, estabelece ser dever do Estado “oferta de educação escolar regular para jovens e adultos, com características e modalidades adequadas às suas necessidades e disponibilidades, garantindo-se aos que forem trabalhadores as condições de acesso e permanência na escola”.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Diretrizes Curriculares Nacionais da EJA -Parecer nº 11/2000 e Resolução nº 01/2000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Diretrizes Operacionais da EJA - Parecer nº 06/ 2010 e Resolução nº 03/2010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Resolução n. 01/2021 (polêmica). P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ermissão de oferta da EJA em até 80% no formato E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D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(ensino à distância)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, para todas as etapas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. Substituição pela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Resolução CNE/CEB nº 3/2025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que, entre outros aspectos específicos, prioriza a oferta de EJA presencial, limitando a oferta de EaD para o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ensino médio, com a execução de 50% da carga horária de forma presencial. 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26" name="Google Shape;79;p16" descr=""/>
          <p:cNvPicPr/>
          <p:nvPr/>
        </p:nvPicPr>
        <p:blipFill>
          <a:blip r:embed="rId1"/>
          <a:stretch/>
        </p:blipFill>
        <p:spPr>
          <a:xfrm>
            <a:off x="3912480" y="13248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517960" cy="5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 Light"/>
                <a:ea typeface="Amatic SC"/>
              </a:rPr>
              <a:t>MODELOS DE ATUAÇÃO DO MINISTÉRIO PÚBLICO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299880" y="1260000"/>
            <a:ext cx="8517960" cy="364392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 fontScale="73000"/>
          </a:bodyPr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Fiscalização de oferta e demanda (unidades que ofertam EJA, demanda reprimida, existência de convênios).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Fiscalização do fechamento de turmas. A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rt. 28, parágrafo único, da LDB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. 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Controle da execução dos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recursos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do Fundeb na EJA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EJA nos turnos da manhã e da noite 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O impacto da expansão das escolas do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Programa de Ensino Integral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).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Identificação de normativas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municipais e estaduais restritivas e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inadequadas à Educação de Jovens e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Adultos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 (número de estudantes por turma, promoção automática, EaD). Adoção de modelos flexíveis.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Identificação do modelo de busca ativa adotado, incentivando chamadas públicas regulares, monitores, etc.  Modelo i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ntersetoria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 e Rede de Proteção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Fiscalização da transição do ensino fundamental e ensino médio.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ormação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específica e continuada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dos professores para a EJA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.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A EJA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em espaços de privação de liberdade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Amatic SC"/>
              </a:rPr>
              <a:t>Baixa oferta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).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29" name="Google Shape;79;p16" descr=""/>
          <p:cNvPicPr/>
          <p:nvPr/>
        </p:nvPicPr>
        <p:blipFill>
          <a:blip r:embed="rId1"/>
          <a:stretch/>
        </p:blipFill>
        <p:spPr>
          <a:xfrm>
            <a:off x="4272480" y="13248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517960" cy="5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32000"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2600"/>
            </a:br>
            <a:br>
              <a:rPr sz="2600"/>
            </a:br>
            <a:endParaRPr b="0" lang="pt-BR" sz="26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360000" y="2160000"/>
            <a:ext cx="8517960" cy="162000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Ampliar as matrículas nos sistemas públicos de ensino  e qualificar o atendimento da EJA, melhorando as condições da oferta em todas as etapas. 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191"/>
              </a:spcBef>
              <a:spcAft>
                <a:spcPts val="9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Estratégias: mudança do fator de ponderação do FUNDEB, Projovem urbano, Programa Brasil Alfabetizado, PDDE EJA, Pé de meia, PNLD, etc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2" name="Google Shape;79;p 5" descr=""/>
          <p:cNvPicPr/>
          <p:nvPr/>
        </p:nvPicPr>
        <p:blipFill>
          <a:blip r:embed="rId1"/>
          <a:stretch/>
        </p:blipFill>
        <p:spPr>
          <a:xfrm>
            <a:off x="4272480" y="132480"/>
            <a:ext cx="586080" cy="58608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900000" y="720000"/>
            <a:ext cx="754884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Amatic SC"/>
              </a:rPr>
              <a:t>Pacto Nacional pela Superação do Analfabetismo 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Amatic SC"/>
              </a:rPr>
              <a:t>(DECRETO Nº 12.048, DE 5 DE JUNHO DE 2024)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Amatic SC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 rot="8400">
            <a:off x="354240" y="190080"/>
            <a:ext cx="8286840" cy="46573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517960" cy="5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1600" spc="-1" strike="noStrike" u="sng">
                <a:solidFill>
                  <a:srgbClr val="000000"/>
                </a:solidFill>
                <a:uFillTx/>
                <a:latin typeface="Calibri Light"/>
                <a:ea typeface="Amatic SC"/>
              </a:rPr>
              <a:t>ATORES SOCIAIS ENVOLVIDOS PARA A EXECUÇÃO DO PROJETO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360000" y="1620000"/>
            <a:ext cx="8517960" cy="274392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Ministério Público, por meio dos promotores de justiça de todo o Estado;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Rede estadual de ensino (secretaria estadual de ensino e gerências regionais de educação);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Redes municipais de ensino (secretarias municipais de educação);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Conselho estadual de educação;</a:t>
            </a:r>
            <a:endParaRPr b="0" lang="pt-BR" sz="18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Amatic SC"/>
              </a:rPr>
              <a:t>Conselhos municipais de educação.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7" name="Google Shape;79;p 2" descr=""/>
          <p:cNvPicPr/>
          <p:nvPr/>
        </p:nvPicPr>
        <p:blipFill>
          <a:blip r:embed="rId1"/>
          <a:stretch/>
        </p:blipFill>
        <p:spPr>
          <a:xfrm>
            <a:off x="4272480" y="13248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517960" cy="5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2400" spc="-1" strike="noStrike" u="sng">
                <a:solidFill>
                  <a:srgbClr val="000000"/>
                </a:solidFill>
                <a:uFillTx/>
                <a:latin typeface="Calibri Light"/>
                <a:ea typeface="Amatic SC"/>
              </a:rPr>
              <a:t>PARÂMETROS DO PROJETO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360000" y="1620000"/>
            <a:ext cx="8517960" cy="274392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Diminuição dos índices de pessoas não alfabetizadas (jovens e adultos). Tais metas seriam acompanhadas mediante o encaminhamento do número de jovens e adultos matriculados na EJA (educação de jovens e adultos);</a:t>
            </a:r>
            <a:endParaRPr b="0" lang="pt-BR" sz="14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Contribuir com a elevação dos índices de escolaridade e de permanência na escola dos jovens e adultos, inclusive no que se refere às comunidades do campo, com todas as suas especificidades, incluindo a dos assentamentos rurais, quilombolas e indígenas;</a:t>
            </a:r>
            <a:endParaRPr b="0" lang="pt-BR" sz="1400" spc="-1" strike="noStrike"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OpenSymbo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Identificação do jovem/adulto analfabeto e encaminhamento para um programa de alfabetização da Secretaria Municipal ou Estadual de Educação (educação de jovens e adultos);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40" name="Google Shape;79;p 3" descr=""/>
          <p:cNvPicPr/>
          <p:nvPr/>
        </p:nvPicPr>
        <p:blipFill>
          <a:blip r:embed="rId1"/>
          <a:stretch/>
        </p:blipFill>
        <p:spPr>
          <a:xfrm>
            <a:off x="4272480" y="13248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517960" cy="5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2400" spc="-1" strike="noStrike" u="sng">
                <a:solidFill>
                  <a:srgbClr val="000000"/>
                </a:solidFill>
                <a:uFillTx/>
                <a:latin typeface="Calibri Light"/>
                <a:ea typeface="Amatic SC"/>
              </a:rPr>
              <a:t>EXECUÇÃO DO PROJETO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8517960" cy="3600000"/>
          </a:xfrm>
          <a:prstGeom prst="rect">
            <a:avLst/>
          </a:prstGeom>
          <a:solidFill>
            <a:srgbClr val="db4437"/>
          </a:solidFill>
          <a:ln w="0">
            <a:noFill/>
          </a:ln>
        </p:spPr>
        <p:txBody>
          <a:bodyPr lIns="0" rIns="0" tIns="91440" bIns="91440" anchor="t">
            <a:normAutofit fontScale="98000"/>
          </a:bodyPr>
          <a:p>
            <a:pPr marL="432000" indent="-324000" algn="just">
              <a:lnSpc>
                <a:spcPct val="90000"/>
              </a:lnSpc>
              <a:spcBef>
                <a:spcPts val="1414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Encaminhamento de kit de peças a todos os Promotores de Justiça (portaria de instauração de PA para acompanhamento das redes estadual e municipal). Em síntese seriam requisitados os seguintes dados: </a:t>
            </a:r>
            <a:endParaRPr b="0" lang="pt-BR" sz="14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relação nominal de todas as unidades da rede municipal de ensino que ofertem Educação de Jovens e Adultos, indicando os turnos disponibilizados em cada um dos educandários</a:t>
            </a:r>
            <a:endParaRPr b="0" lang="pt-BR" sz="14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total de vagas destinadas à Educação de Jovens e Adultos na rede de ensino, com especificação de localidade (área rural ou urbana), esclarecendo se há demanda reprimida ou se sobram vagas; </a:t>
            </a:r>
            <a:endParaRPr b="0" lang="pt-BR" sz="14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como está sendo feito o chamamento público de matrículas e, ainda, a busca ativa para fins de ampliação do número de matrículas em turmas de Educação de Jovens e Adultos, em parceria com órgãos da saúde e da assistência social; </a:t>
            </a:r>
            <a:endParaRPr b="0" lang="pt-BR" sz="14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os convênios ou outros instrumentos jurídicos celebrados que versem sobre a oferta Educação de Jovens e Adultos na rede municipal de ensino; </a:t>
            </a:r>
            <a:endParaRPr b="0" lang="pt-BR" sz="1400" spc="-1" strike="noStrike"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Amatic SC"/>
              </a:rPr>
              <a:t>Elaboração de Painel BI – pelo Núcleo de Tecnologia e Informação do MPPE – para mapear a evolução do número de matrículas em EJA de cada município, a partir de 2022, distinguindo o quantitativo de matrículas da rede estadual e municipal, zona rural e zona urbana.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43" name="Google Shape;79;p 4" descr=""/>
          <p:cNvPicPr/>
          <p:nvPr/>
        </p:nvPicPr>
        <p:blipFill>
          <a:blip r:embed="rId1"/>
          <a:stretch/>
        </p:blipFill>
        <p:spPr>
          <a:xfrm>
            <a:off x="4272480" y="132480"/>
            <a:ext cx="586080" cy="586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LibreOffice/7.3.7.2$Windows_X86_64 LibreOffice_project/e114eadc50a9ff8d8c8a0567d6da8f454beeb84f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description/>
  <dc:language>pt-BR</dc:language>
  <cp:lastModifiedBy/>
  <dcterms:modified xsi:type="dcterms:W3CDTF">2025-09-08T17:11:40Z</dcterms:modified>
  <cp:revision>22</cp:revision>
  <dc:subject/>
  <dc:title>CONTROLE EXTERNO DA ATIVIDADE POLICIAL: paradigmas, estratégias e eficácia               Alfredo Pinheiro Martins Neto                     23º Promotor de Justiça Criminal da Capital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28</vt:r8>
  </property>
  <property fmtid="{D5CDD505-2E9C-101B-9397-08002B2CF9AE}" pid="3" name="PresentationFormat">
    <vt:lpwstr>Apresentação na tela (16:9)</vt:lpwstr>
  </property>
  <property fmtid="{D5CDD505-2E9C-101B-9397-08002B2CF9AE}" pid="4" name="Slides">
    <vt:r8>28</vt:r8>
  </property>
</Properties>
</file>