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67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9A14D-6C95-459B-92C5-B20A390F88C8}" v="442" dt="2021-04-14T21:19:25.951"/>
    <p1510:client id="{68B6C76E-C78D-4B82-A6CD-14E0B861D50C}" v="345" dt="2021-04-13T19:12:01.880"/>
    <p1510:client id="{7E1C40D1-11EF-48A0-B3C7-BD18617D07DA}" v="64" dt="2021-04-12T23:20:05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3E63-3444-4469-99E8-A585E5D4310E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13F6-E55D-4635-AFD2-CE50336BF9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57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6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15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28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343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592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9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59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5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74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1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21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70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90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1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13F6-E55D-4635-AFD2-CE50336BF9D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9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0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87A4-ECFB-4ED9-9B78-52AEC9D1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40A10C-E8BA-4E0A-B402-D86EB8B41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7EB62-91E3-4093-BB07-BB9348AF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96842B-6F54-4062-BA09-471B684A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263814-CA38-4BE2-8999-D7566245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12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4C3710-0792-45A5-8B39-C7F5F4D66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8D0BA6-494E-4F51-8562-CE0F72B2E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387A2B-8BE7-477E-96E8-FB906F1B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8F9FD9-DF9A-4B33-899C-43F02AA1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3C058-95C0-470F-843F-1F06DB17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76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8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5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46388-917E-4C25-8B67-668ED9C3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322A97-BF34-4D55-915D-576438DEF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C4E2F5-56B4-4531-9D97-2DD87E148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111BB1-CB01-4B75-AF5A-3C0E316E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1FEA45-B004-4142-987C-C108BC31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510CAD-DC4D-4177-8063-4E039338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9AF76-497F-4598-B3D0-B76D88E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414F02-97E2-4F79-8A70-70545220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16743A-B22B-4826-A6A3-05C0A340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9D6212-2E37-4128-9BA4-8190C3729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BE36FB-9E2F-449C-B854-1EF3A3E8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035A91-AC03-45C9-B5F0-444C5FA8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DBC9B5-A07A-4023-823E-312CC189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843D32-6745-4945-8FFF-CAC538EC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0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8B237-B49C-434E-94B7-03D9630F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C2C495-45BA-42B5-9D9C-2F6ED7F7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401DCE-4AF1-4579-8636-DF670027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C171BB-AAEA-46DA-A904-D136F67D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9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5A76DC-B362-426C-B7E2-5647264D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C20600-BC16-466E-8E86-157A1CBA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E0C459-616F-47CC-A9A6-6312CE8E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9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95B05-107A-470B-9AC5-AEAAEAC4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9C97E1-CCC7-47DE-8245-6C6A792E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8C9A7C-5C42-471A-921A-08DE3F0BF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D11AB9-9164-4F4B-8B32-A8BDB4CC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8C9E1C-03A6-4548-9495-57DC2077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5F9305-D31C-4A75-B06C-9B9122C3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34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B950A-859B-4F6D-808A-6CB186D6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27F892-3EF6-4A4F-A9CD-6BD2275F6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7C3C9B-B98A-4C99-94C8-19849873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AE764-7C8F-40DF-B526-7FF4DEC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62DCD5-952C-4262-A03E-184D768E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04794F-DA5B-4313-A416-386246C4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53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801B1D-4F77-46B2-86A8-4837A10A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1454F7-729A-427F-99A0-08A803C58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FB169D-5EFF-497C-8F01-A8921DD80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C3CE-BD29-4B95-8A37-ED418505A671}" type="datetimeFigureOut">
              <a:rPr lang="pt-BR" smtClean="0"/>
              <a:pPr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E34E56-7D8F-46F1-B1E1-F9BC06BF0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03C36D-0D47-46E6-BF72-8FDAA5282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F7D0-9DF6-47DE-A557-439A5CD1D2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6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ABFE915-59C1-42FB-BFBD-7AA822C8B4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96532" y="4938471"/>
            <a:ext cx="9144000" cy="165576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latin typeface="Arial Rounded MT Bold" panose="020F0704030504030204" pitchFamily="34" charset="0"/>
              </a:rPr>
              <a:t>UNINDO QUEM PRECISA UNIR</a:t>
            </a:r>
          </a:p>
        </p:txBody>
      </p:sp>
    </p:spTree>
    <p:extLst>
      <p:ext uri="{BB962C8B-B14F-4D97-AF65-F5344CB8AC3E}">
        <p14:creationId xmlns:p14="http://schemas.microsoft.com/office/powerpoint/2010/main" val="144439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364106"/>
            <a:ext cx="11825793" cy="549389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CORREGEDORIA CIDADÃ</a:t>
            </a:r>
          </a:p>
          <a:p>
            <a:pPr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Projeto da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CGMP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Princípios. Renovação dos métodos de fiscalização e orientação da CG. Estímulo e valorização da atuação proativa na proteção do direito. Incompletude do membro para isoladamente promover mudanças estruturais. Proteção do regime democrático e participação popular.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Resolução 1.358/2021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PGA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Banco de Projetos – Selo da CG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Dinâmica do Projeto. Reunião previa. Reunião de rede. Coleta de projetos e iniciativas e estímulo a novos projetos. Integração MP local, sociedade (instituições, ONGs, universidades, etc.) e Corregedoria-Geral.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242309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955411"/>
            <a:ext cx="11133407" cy="4164037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O Corregedor-Geral do Ministério Público, no uso de suas atribuições: 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CONSIDERANDO que a Corregedoria-Geral do Ministério Público do Estado de São Paulo, atenta às necessidades da sociedade paulista e aos anseios institucionais no cenário nacional (Carta de Brasília), na busca de novos instrumentos e mecanismos de orientação e fiscalização que visem estimular e valorizar a atuação resolutiva e proativa dos Promotores de Justiça, sem prejuízo da avaliação qualitativa e quantitativa da atuação judicial e dos procedimentos extrajudiciais, vem, desde o ano de 2019, implantando nas visitas correcionais e de inspeção o instrumento denominado “CORREGEDORIA CIDADÃ”, oportunidade em que são realizadas nas Comarcas encontros entre o órgão e as respectivas Redes de Atendimento, envolvendo de modo articulado os Promotores de Justiça das áreas da Infância e da Juventude, da Pessoa com Deficiência, de Proteção aos Idosos, de Saúde Pública, de Inclusão Social, Habitação, Meio Ambiente e Criminal;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618978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PORTARIA</a:t>
            </a:r>
          </a:p>
        </p:txBody>
      </p:sp>
    </p:spTree>
    <p:extLst>
      <p:ext uri="{BB962C8B-B14F-4D97-AF65-F5344CB8AC3E}">
        <p14:creationId xmlns:p14="http://schemas.microsoft.com/office/powerpoint/2010/main" val="214444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955411"/>
            <a:ext cx="11133407" cy="4164037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CONSIDERANDO o disposto na Resolução nº 1.358/2021-CGMP, de 08 de setembro de 2021, que regulamenta o projeto "Corregedoria Cidadã" e o "Banco de Projetos" da Corregedoria-Geral do Ministério Público do Estado de São Paulo;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CONSIDERANDO a necessidade de divulgar aos membros da Instituição a implantação do Banco de Projetos no aplicativo “MPSP Projetos” pelo Centro de Gestão Estratégica;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CONSIDERANDO a necessidade de agrupar os documentos relativos aos projetos da Corregedoria Cidadã;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RESOLVE determinar a instauração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Procedimento de Gestão Administrativa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para acompanhamento da atividade Corregedoria Cidadã e do cadastramento no Banco de Projetos, designando o Doutor Fausto Junqueira de Paula, Promotor de Justiça Assessora da Corregedoria-Geral, para a condução do procedimento.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618978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PORTARIA</a:t>
            </a:r>
          </a:p>
        </p:txBody>
      </p:sp>
    </p:spTree>
    <p:extLst>
      <p:ext uri="{BB962C8B-B14F-4D97-AF65-F5344CB8AC3E}">
        <p14:creationId xmlns:p14="http://schemas.microsoft.com/office/powerpoint/2010/main" val="219460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955411"/>
            <a:ext cx="11133407" cy="4164037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Como diligências iniciais, determina, ainda: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Autue-se o presente expediente, com as anotações de praxe;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Junte-se cópia da Resolução nº 1.358/2021-CGMP, de 08 de setembro de 2021;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Junte-se relatório da atividade Corregedoria Cidadã com levantamento histórico das correições em que foi realizada, desde a correição nas Promotorias de Justiça de Marília;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Publique-se aviso aos membros para que providenciem a inserção de seus projetos e boas práticas no Banco de Projetos;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Após, abra-se conclusão.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9810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MOTAURI CIOCCHETTI DE SOUZA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Corregedor-Geral do Ministério Público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618978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PORTARIA</a:t>
            </a:r>
          </a:p>
        </p:txBody>
      </p:sp>
    </p:spTree>
    <p:extLst>
      <p:ext uri="{BB962C8B-B14F-4D97-AF65-F5344CB8AC3E}">
        <p14:creationId xmlns:p14="http://schemas.microsoft.com/office/powerpoint/2010/main" val="179416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955411"/>
            <a:ext cx="11133407" cy="4164037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pt-B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unga" panose="020B0502040204020203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Aviso nº XXX/2022-CGMP, de XX de setembro de 2022</a:t>
            </a: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 </a:t>
            </a:r>
            <a:endParaRPr lang="pt-B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O </a:t>
            </a:r>
            <a:r>
              <a:rPr lang="pt-BR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CORREGEDOR-GERAL DO MINISTÉRIO PÚBLICO</a:t>
            </a: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, no uso das atribuições que lhe são conferidas </a:t>
            </a:r>
            <a:r>
              <a:rPr lang="pt-BR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pelo artigo 37, caput, da Lei Complementar nº 734/93, e na forma do parágrafo 2º, do artigo 10 da Resolução nº 1.358/2021-CGMP</a:t>
            </a: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, de 08 de setembro de 2021, </a:t>
            </a:r>
            <a:r>
              <a:rPr lang="pt-BR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AVISA</a:t>
            </a: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 aos membros do Ministério Público para que encaminhem seus projetos e boas práticas à Corregedoria-Geral para conhecimento, inserção e cadastro no </a:t>
            </a:r>
            <a:r>
              <a:rPr lang="pt-BR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Banco de Projetos</a:t>
            </a: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, disponibilizado por meio do aplicativo “MPSP Projetos”, em “Material de apoio”, na página eletrônica da Corregedoria-Geral.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MOTAURI CIOCCHETTI DE SOUZA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Corregedor-Geral do Ministério Público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618978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AVISO</a:t>
            </a:r>
          </a:p>
        </p:txBody>
      </p:sp>
    </p:spTree>
    <p:extLst>
      <p:ext uri="{BB962C8B-B14F-4D97-AF65-F5344CB8AC3E}">
        <p14:creationId xmlns:p14="http://schemas.microsoft.com/office/powerpoint/2010/main" val="411739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753849"/>
            <a:ext cx="11133407" cy="4365599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b="1" dirty="0"/>
              <a:t>CORREGEDORIA GERAL DO MINISTÉRIO PÚBLICO RESOLUÇÃO Nº 1.358/2021-CGMP, DE 08 DE SETEMBRO DE 2021.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Regulamenta o projeto "Corregedoria Cidadã" e o "Banco de Projetos" da Corregedoria-Geral do Ministério Público do Estado de São Paulo.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O Corregedor-Geral do Ministério Público, no uso de suas atribuições legais e constitucionais, com fundamento no artigo 42, inciso XI, da Lei Complementar Estadual 734/93, Considerando que o Ministério Público é função essencial à justiça, incumbindo-lhe, nos moldes do art. 127, "caput", da Constituição Federal, a defesa dos direitos sociais e individuais indisponíveis;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que, como instituição encarregada de promover a defesa dos direitos difusos, coletivos e individuais homogêneos e indisponíveis, mostra-se de extrema relevância o conhecimento da realidade local e das demandas da sociedade, a fim de que se possa, com efetividade, possibilitar a todos os cidadãos o pleno exercício dos direitos fundamentais;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que dentre as formas de conhecimento dos reais problemas sociais e da realidade local, está a priorização do diálogo com a população;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197210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7"/>
            <a:ext cx="11133407" cy="4530491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a perspectiva de aproximação do Ministério Público com a sociedade local, na busca de uma integração de seus membros com os órgãos que compõem a rede de atendimento aos munícipes;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que à Corregedoria-Geral compete, prioritariamente, o mister de orientação dos membros do Ministério Público;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que a função de orientar abarca também a de fomentar atuação institucional proativa e resolutiva para a melhor consecução de seus objetivos constitucionais;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que as boas práticas de atuação institucional devem ser estimuladas, incentivadas e disseminadas;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Considerando que o projeto "Corregedoria Cidadã" já está em pleno curso durante as correições ordinárias e tem apresentado resultados exitosos, no sentido de aproximação entre os integrantes das Promotorias de Justiça e destes com a sociedade local e com a rede de atendimento da Comarca, bem como de apresentação de projetos institucionais que revelam o exercício das atribuições legais do Ministério Público,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Resolve editar a seguinte Resolução: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49864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7"/>
            <a:ext cx="11133407" cy="4530491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CAPÍTULO I DA CORREGEDORIA CIDADÃ SEÇÃO I DA DEFINIÇÃO E FINALIDADE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Art. 1º. Fica instituído, no âmbito da Corregedoria-Geral, o projeto denominado "Corregedoria Cidadã", instrumento complementar na avaliação da atuação funcional eficiente e resolutiva dos membros do Ministério Público.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Art. 2º. O projeto "Corregedoria Cidadã" amplia o alcance da atividade orientadora e fiscalizadora da Corregedoria-Geral para além da atuação formal dos membros do Ministério Público nos instrumentos resolutivos tradicionalmente manejados da judicialização, do compromisso de ajustamento de conduta, dos acordos e da recomendação administrativa, tendo por finalidade: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I – fomentar a aproximação dos Promotores de Justiça com a sociedade e com a rede de atendimento da Comarca em que atuam;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II – contribuir para integração dos membros do Ministério Público com os órgãos que fazem parte do Sistema de Garantia de Direitos da Comarca;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III – contribuir para a atuação integrada e colaborativa entre os membros da Promotoria de Justiça e, se o caso, com os demais membros do Ministério Público da Região;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IV – conhecer a realidade local em que atuam os Promotores de Justiça;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200" dirty="0"/>
              <a:t>V – conhecer eventual "Programa de Atuação Integrada" existente na Promotoria de Justiça, nos moldes previstos na Resolução nº 578/2009-PGJ, propiciando, se o caso, a sua divulgação e disseminação institucional;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201590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7"/>
            <a:ext cx="11133407" cy="5126636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VI – conhecer eventual "Projeto Especial" existente na Promotoria de Justiça, nos moldes previstos na Resolução nº 654/2010-PGJ, propiciando, se o caso, a sua divulgação e disseminação institucional;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VII – conhecer "práticas inovadoras", iniciativas e "projetos" em geral, por meio dos quais é feita a defesa dos direitos que devem ser zelados pelo Ministério Público, propiciando, se o caso, a sua divulgação e disseminação institucional;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VIII – conhecer e estimular o aumento do grau de resolutividade da atuação funcional;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IX – conhecer e estimular a atuação funcional alinhada ao Plano Geral de Atuação do Ministério Público e ao Plano Regional porventura existente;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X – sugerir, no exercício de suas funções, a adoção ou implantação de iniciativas, programas e projetos de atuação resolutiva às Promotorias de Justiça;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XI – estimular a que se busque resultados efetivos na transformação de dada realidade social, em uma perspectiva de eficácia de direitos fundamentais;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XII – fomentar iniciativas que contribuem para legitimação social da Instituição.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359686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7"/>
            <a:ext cx="11133407" cy="5126636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SEÇÃO II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DA EXECUÇÃO DA ATIVIDADE "CORREGEDORIA CIDADÃ"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3º. A execução da atividade "Corregedoria Cidadã" se dará por meio de reunião pública com a "Rede de Atendimento da Comarca", organizada pelas Promotorias de Justiça fiscalizadas com a orientação e apoio da Corregedoria-Geral, oportunidade em que os membros fiscalizados promoverão a apresentação de iniciativas e projetos que tenham implantado ou que estejam em fase de implantação, tais como "Programas de Atuação Integrada", "Projetos Especiais", fluxos de atendimento e ações resolutivas realizadas em parceria com a comunidade, instituições e entidades.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4º - A "Corregedoria Cidadã" será desenvolvida por ocasião da realização das correições ordinárias, podendo, a critério da Corregedoria-Geral, também ocorrer nas correições extraordinárias, visitas de inspeção e ao longo da tramitação de Procedimento de Acompanhamento, previsto nos arts.17 a 23, da Resolução nº 1.237/2020-CGMP, sempre que houver relação de adequação entre os pressupostos da fiscalização e o objeto do presente projeto.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87320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800664"/>
            <a:ext cx="11825793" cy="569441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PANORAMA GERAL DO ACOLHIMENTO e do MPSP DA INFÂNCIA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Programas de acolhimento institucional e familiar do Estado de São Paulo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779 programas entre acolhimento institucional e familiar (739 – 40) apenas na Capital há 172 programas.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Mais de 2.249 cargos (providos: 1.952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PJs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– 297 Procuradores de Justiça)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Entrância final: 458 (capital) e 668 (interior).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I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ntermediária (188) e inicial (242). Demais são PJ Substitutos.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Muitos cargos vagos cumulados por titulares ou ocupados por PJS.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População: 46 649 132 habitantes. Capital mais de 12 milhões.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NA SUA EXPRESSIVA MAIORIA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os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PJs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da Infância possuem atribuições plenas ou cumuladas.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321964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7"/>
            <a:ext cx="11133407" cy="475188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5º. A reunião pública com a rede de atendimento poderá acontecer de modo presencial ou por meio de videoconferência, durante o período de duração das situações que a autorizam (art. 4º) e será estruturada pela Promotoria de Justiça respectiva com a orientação e apoio da Corregedoria-Geral.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1º - Na hipótese de correição ou visita de inspeção, a Assessoria da Corregedoria-Geral fará o contato com os Promotores de Justiça secretários das Promotoria de Justiça fiscalizadas, para as orientações necessárias à realização da atividade, podendo, se necessário, marcar reunião prévia para a sua organização, preferencialmente, pela via remota.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2º - Na hipótese de a reunião com a Rede de Atendimento ser realizada por ocasião de Procedimento de Acompanhamento (</a:t>
            </a:r>
            <a:r>
              <a:rPr lang="pt-BR" sz="1600" dirty="0" err="1"/>
              <a:t>arts</a:t>
            </a:r>
            <a:r>
              <a:rPr lang="pt-BR" sz="1600" dirty="0"/>
              <a:t>. 17 a 23 da Resolução nº 1.237/2020-CGMP), o(a) Assessor(a) designado(a) para conduzi-lo fará o contato com o(a) Promotor(a) de Justiça respectivo(a) para as orientações necessárias à realização da atividade.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6º. Os Promotores de Justiça fiscalizados, responsáveis pela estruturação da Reunião de Rede, providenciarão: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1º - O encaminhamento prévio à Corregedoria-Geral do roteiro da reunião de rede com os assuntos pautados e a lista dos participantes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317065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7"/>
            <a:ext cx="11133407" cy="475188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2º - O envio dos convites para participação no evento ao(s) membro(s) da </a:t>
            </a:r>
            <a:r>
              <a:rPr lang="pt-BR" sz="1600" dirty="0" err="1"/>
              <a:t>CorregedoriaGeral</a:t>
            </a:r>
            <a:r>
              <a:rPr lang="pt-BR" sz="1600" dirty="0"/>
              <a:t> que faz(em) parte da fiscalização e aos demais participantes da Rede de atendimento;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3º - A gravação em mídia, preferencialmente audiovisual, da reunião;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4º - O envio à Corregedoria-Geral de ata da reunião com lista de presença e da pertinente gravação, para inserção no procedimento correcional.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CAPÍTULO II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DO BANCO DE PROJETOS SEÇÃO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 DA DEFINIÇÃO E SEUS OBJETIVOS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7º. O "Banco de Projetos", produto da atividade de orientação denominada "Corregedoria Cidadã", será formado utilizando o sistema de gestão de projetos e processos do Ministério Público do Estado de São Paulo, assinalando cada iniciativa com o assunto "Corregedoria Cidadã" – TAG da Corregedoria-Geral.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239945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6"/>
            <a:ext cx="11133407" cy="5021705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8º. O "Banco de Projetos" (BP) tem como objetivos: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 – coletar e disseminar iniciativas bem-sucedidas de membros;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II – tornar a atuação ministerial acessível a instituições públicas e privadas, e à sociedade em geral;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III – fomentar a transparência e a gestão do conhecimento do trabalho resolutivo do Ministério Público e promover sua valorização;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 IV – promover o aprimoramento da função de orientação da Corregedoria-Geral.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9º. Para fins de cadastramento no "Banco de Projetos" (BP), entende-se por: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 - boa prática: técnica identificada como eficaz para a realização de determinada tarefa, atividade ou procedimento visando ao alcance de objetivo comum;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II - projeto: esforço permanente ou temporário de maior complexidade, duração e transversalidade, que enseja monitoramento e detalhamento específicos, e é empreendido para criar produto, serviço ou resultado para a Instituição, visando à inovação, à solução de problemas e à implementação de mudanças significativas.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310031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88956"/>
            <a:ext cx="11133407" cy="5021705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SEÇÃO II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DO CADASTRAMENTO NO BANCO DE PROJETOS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10. Compete exclusivamente ao Corregedor-Geral, por si ou por delegação, autorizar a inserção como parte do Banco de Projetos (BP) da Atividade Corregedoria Cidadã da "boa prática" e do "projeto" referidos no art. 9º.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1º - As "boas práticas" e os "projetos", apresentados pelos membros durante os trabalhos da atividade "Corregedoria Cidadã", serão submetidos à Corregedoria-Geral, para a avaliação referida no caput.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2º. As "boas práticas" e os "projetos" encaminhados à Corregedoria-Geral, fora dos casos da atividade "Corregedoria Cidadã" serão distribuídas à assessoria para conhecimento e avaliação de sua inclusão no "Banco de Projetos", decidida na forma do caput.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3º - Em quaisquer das hipóteses acima, a Corregedoria-Geral poderá promover diligências para melhor conhecer o trabalho do membro do Ministério Público com vistas à respectiva inserção no "Banco de Projetos".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4º - Anexos poderão acompanhar as iniciativas referidas no art. 9º para melhor demonstração dos resultados colhidos.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16022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03948"/>
            <a:ext cx="11133407" cy="525405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§ 5º - Uma vez autorizada a inserção da "boa prática" e/ou do "projeto" no "Banco de Projetos", o cadastro no respectivo sistema de gestão deverá ser realizado pela Promotoria de Justiça responsável pela iniciativa, que deverá, na sequência, cientificar a </a:t>
            </a:r>
            <a:r>
              <a:rPr lang="pt-BR" sz="1600" dirty="0" err="1"/>
              <a:t>CorregedoriaGeral</a:t>
            </a:r>
            <a:r>
              <a:rPr lang="pt-BR" sz="1600" dirty="0"/>
              <a:t> da finalização do ato.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Art. 11. Como critérios de avaliação das iniciativas previstas no art. 9º, considera-se: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 - resolutividade: contribuição decisiva para prevenir ou solucionar conflito, controvérsia, lesão ou sua ameaça à concretização de direitos ou interesses cuja defesa e proteção incumbam ao Ministério Público;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II - inovação: introdução de novidade que resulte em produtos, serviços ou processos, ou que compreenda a agregação de funcionalidades, acarretando ganho de qualidade ou desempenho na atuação funcional e na concretização das atribuições do Ministério Público;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III - proatividade: atuação com busca espontânea de oportunidades de mudança de prognóstico de cenários, antecipação de problemas ou neutralização de ações hostis;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IV - cooperação: atuação colaborativa "</a:t>
            </a:r>
            <a:r>
              <a:rPr lang="pt-BR" sz="1600" dirty="0" err="1"/>
              <a:t>intra</a:t>
            </a:r>
            <a:r>
              <a:rPr lang="pt-BR" sz="1600" dirty="0"/>
              <a:t> e interinstitucional" ou em parceria com a sociedade civil; e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600" dirty="0"/>
              <a:t>V - transparência: clareza na gestão e divulgação de dados, informações e recursos.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139420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78898"/>
            <a:ext cx="11133407" cy="5051686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700" dirty="0"/>
              <a:t>Art. 12. As iniciativas cadastradas no "Banco de Projetos" (BP) devem se alinhar aos objetivos do Plano Geral de Atuação do Ministério Público.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700" dirty="0"/>
              <a:t>Art. 13. A Corregedoria-Geral, a fim de dar maior publicidade às "boas práticas" e aos "projetos", poderá divulgá-los e difundi-los de forma ampla, por meio de sua página no portal do Ministério Público de São Paulo e por outras formas que entender pertinentes.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700" dirty="0"/>
              <a:t>Art. 14. As iniciativas inseridas no "Banco de Projetos" deverão ser atualizadas permanentemente para abranger evoluções em escopo, alcance e resultado, respeitada a categoria na qual ocorreu o cadastramento original.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700" dirty="0"/>
              <a:t>Parágrafo único. A atualização somente poderá ser realizada pelo órgão ministerial responsável por sua execução, dando-se ciência à Corregedoria Geral para reavaliação e deliberação, inclusive, sobre a manutenção do "Banco de Projetos".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700" dirty="0"/>
              <a:t>Art. 15. É responsabilidade do ramo ou unidade cadastradora atender às exigências de proteção de liberdade e privacidade das informações estabelecidas pela Lei nº 13.709, de 14 de agosto de 2018, que dispõe sobre a Proteção de Dados Pessoais.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148538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78898"/>
            <a:ext cx="11133407" cy="5051686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Art. 12. As iniciativas cadastradas no "Banco de Projetos" (BP) devem se alinhar aos objetivos do Plano Geral de Atuação do Ministério Público.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Art. 13. A Corregedoria-Geral, a fim de dar maior publicidade às "boas práticas" e aos "projetos", poderá divulgá-los e difundi-los de forma ampla, por meio de sua página no portal do Ministério Público de São Paulo e por outras formas que entender pertinentes.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Art. 14. As iniciativas inseridas no "Banco de Projetos" deverão ser atualizadas permanentemente para abranger evoluções em escopo, alcance e resultado, respeitada a categoria na qual ocorreu o cadastramento original.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Parágrafo único. A atualização somente poderá ser realizada pelo órgão ministerial responsável por sua execução, dando-se ciência à Corregedoria Geral para reavaliação e deliberação, inclusive, sobre a manutenção do "Banco de Projetos".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Art. 15. É responsabilidade do ramo ou unidade cadastradora atender às exigências de proteção de liberdade e privacidade das informações estabelecidas pela Lei nº 13.709, de 14 de agosto de 2018, que dispõe sobre a Proteção de Dados Pessoais.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CAPÍTULO III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DA DISPOSIÇÃO FINAL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/>
              <a:t>Art. 16. Esta Resolução entra em vigor na data de sua publicação, revogadas as disposições em sentido contrário.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t-BR" sz="17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85392B-2164-4555-A287-4FB77ED58979}"/>
              </a:ext>
            </a:extLst>
          </p:cNvPr>
          <p:cNvSpPr txBox="1">
            <a:spLocks/>
          </p:cNvSpPr>
          <p:nvPr/>
        </p:nvSpPr>
        <p:spPr>
          <a:xfrm>
            <a:off x="506439" y="869430"/>
            <a:ext cx="6794693" cy="50630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Arial Rounded MT Bold" panose="020F0704030504030204" pitchFamily="34" charset="0"/>
              </a:rPr>
              <a:t>RESOLUÇÃO Nº 1.358/2021-CGMP</a:t>
            </a:r>
          </a:p>
        </p:txBody>
      </p:sp>
    </p:spTree>
    <p:extLst>
      <p:ext uri="{BB962C8B-B14F-4D97-AF65-F5344CB8AC3E}">
        <p14:creationId xmlns:p14="http://schemas.microsoft.com/office/powerpoint/2010/main" val="265324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3DD169-D2A1-4460-95A3-3137169BCC9C}"/>
              </a:ext>
            </a:extLst>
          </p:cNvPr>
          <p:cNvSpPr txBox="1"/>
          <p:nvPr/>
        </p:nvSpPr>
        <p:spPr>
          <a:xfrm>
            <a:off x="636103" y="322524"/>
            <a:ext cx="6387549" cy="70788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pt-BR" sz="4000" b="1" dirty="0">
                <a:latin typeface="Arial Rounded MT Bold" panose="020F0704030504030204" pitchFamily="34" charset="0"/>
              </a:rPr>
              <a:t>Ourinhos</a:t>
            </a:r>
            <a:endParaRPr lang="pt-BR" sz="28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C4AD834-F03A-A472-FFAD-C7E19FAB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0" y="1139134"/>
            <a:ext cx="6062933" cy="40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97DA797-75A0-F6FC-8F91-4569BC05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5" y="2872875"/>
            <a:ext cx="5496445" cy="36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8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3DD169-D2A1-4460-95A3-3137169BCC9C}"/>
              </a:ext>
            </a:extLst>
          </p:cNvPr>
          <p:cNvSpPr txBox="1"/>
          <p:nvPr/>
        </p:nvSpPr>
        <p:spPr>
          <a:xfrm>
            <a:off x="636103" y="322524"/>
            <a:ext cx="6387549" cy="70788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pt-BR" sz="4000" b="1" dirty="0">
                <a:latin typeface="Arial Rounded MT Bold" panose="020F0704030504030204" pitchFamily="34" charset="0"/>
              </a:rPr>
              <a:t>Santo André</a:t>
            </a:r>
            <a:endParaRPr lang="pt-BR" sz="2800" b="1" dirty="0"/>
          </a:p>
        </p:txBody>
      </p:sp>
      <p:pic>
        <p:nvPicPr>
          <p:cNvPr id="3" name="Imagem 2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D1481278-E53B-5814-87DB-B48535FD3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1615191"/>
            <a:ext cx="11392525" cy="51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2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3DD169-D2A1-4460-95A3-3137169BCC9C}"/>
              </a:ext>
            </a:extLst>
          </p:cNvPr>
          <p:cNvSpPr txBox="1"/>
          <p:nvPr/>
        </p:nvSpPr>
        <p:spPr>
          <a:xfrm>
            <a:off x="636103" y="322524"/>
            <a:ext cx="6387549" cy="70788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pt-BR" sz="4000" b="1" dirty="0">
                <a:latin typeface="Arial Rounded MT Bold" panose="020F0704030504030204" pitchFamily="34" charset="0"/>
              </a:rPr>
              <a:t>Peruíbe</a:t>
            </a:r>
            <a:endParaRPr lang="pt-BR" sz="28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FA3695-E05C-F3DC-C170-A5C5BAEA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7" y="1289154"/>
            <a:ext cx="5116643" cy="383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B1B8F13-5204-9182-23D0-2F35ED05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63" y="1955981"/>
            <a:ext cx="6105993" cy="45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800664"/>
            <a:ext cx="11825793" cy="4150431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Características do Programa de Acolhimento: Integralidade </a:t>
            </a:r>
            <a:r>
              <a:rPr lang="pt-BR" sz="1800" b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interdisciplinariedade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da proteção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Humanização do Acolhimento: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princípio da brevidade (provisoriedade), reinserção familiar ou colocação em família substituta, apadrinhamento, convivência familiar e comunitária, educação e profissionalização, cuidados com a primeira infância, etc.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Resolução CNMP 71/2011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Art. 2º As condições dos serviços de acolhimento institucional e dos programas de acolhimento familiar em execução, verificadas durante as inspeções,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devem ser objeto de relatório a ser enviado à validação da Corregedoria-Geral da respectiva unidade do Ministério Público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, mediante sistema informatizado disponível no sítio do CNMP, até o dia 15 (quinze) do mês subsequente, no qual serão registradas as providências tomadas para a promoção do adequado funcionamento, sejam judiciais ou administrativas.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1217429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3DD169-D2A1-4460-95A3-3137169BCC9C}"/>
              </a:ext>
            </a:extLst>
          </p:cNvPr>
          <p:cNvSpPr txBox="1"/>
          <p:nvPr/>
        </p:nvSpPr>
        <p:spPr>
          <a:xfrm>
            <a:off x="636103" y="322524"/>
            <a:ext cx="6387549" cy="70788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pt-BR" sz="4000" b="1" dirty="0">
                <a:latin typeface="Arial Rounded MT Bold" panose="020F0704030504030204" pitchFamily="34" charset="0"/>
              </a:rPr>
              <a:t>Lins</a:t>
            </a:r>
            <a:endParaRPr lang="pt-BR" sz="28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451938-8D97-8CA1-43FF-35BDB58A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2" y="1244183"/>
            <a:ext cx="5429916" cy="40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31FA9B-ABFC-21D8-97D8-C1B2E213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71" y="1977160"/>
            <a:ext cx="5857897" cy="43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800664"/>
            <a:ext cx="11825793" cy="4150431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Art. 7º Tendo em vista a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interdisciplinariedade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peculiar à atuação na área da infância e juventude, o membro do Ministério Público,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entender conveniente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poderá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participar de reuniões realizadas pelos órgãos e entidades integrantes do Sistema de Garantia de Direitos das crianças e adolescentes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(Conselhos Municipais de Direitos da Criança, Conselhos Tutelares, gestores municipais das áreas de assistência social, saúde e educação, dirigentes de entidades de acolhimento e respectivas equipes técnicas, responsáveis pelos programas de acolhimento familiar, coordenadores de CRAS e CREAS, dentre outros),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fim de obterem maiores subsídios para a reavaliação semestral das medidas protetivas, na forma prevista no art. 3º da presente resolução, bem como fomentar a implementação de políticas públicas voltadas para a efetivação do direito à convivência familiar e comunitária. 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262258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800664"/>
            <a:ext cx="11825793" cy="4839979"/>
          </a:xfrm>
          <a:solidFill>
            <a:schemeClr val="bg1">
              <a:alpha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Função da Corregedoria-Geral de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Fiscalização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e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Orientação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 dos membros.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Fiscalização e orientação (Subárea de apoio técnico II):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Conferência da regularidade dos relatórios de fiscalização enviados pelos membros.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unga" panose="020B0502040204020203" pitchFamily="34" charset="0"/>
              </a:rPr>
              <a:t>Verificação individualizada nas ocasiões de visitas de inspeção e nas correições ordinárias.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Visitas aos programas de acolhimento nas Correições e Inspeções.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Aviso nº 024/2022-CGMP, de 16 de setembro de 2022 </a:t>
            </a:r>
          </a:p>
          <a:p>
            <a:pPr marL="0"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 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VICE-CORREGEDORA-GERAL DO MINISTÉRIO PÚBLICO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no uso das atribuições que lhe são conferidas pelo artigo 37, caput, da Lei Complementar nº 734/93, 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AVISA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aos Promotores de Justiça para que, ao assumirem cargo com atribuição na área da 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Infância e Juventude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verifiquem e, se o caso, providenciem a regularização do cadastro das unidades de internação e semiliberdade e serviços de acolhimento institucional e programas de acolhimento familiar, bem como dos programas de atendimento para a execução de medidas socioeducativas em meio aberto no Sistema de Resoluções do Conselho Nacional do Ministério Público, nos termos dos Avisos nº 9/2021-CGMP e nº 21/2022-CGMP, respectivamente.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(publicar nos dias 17, 20 e 21/09/2022)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LILIANA MERCADANTE MORTARI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Vice-Corregedora-Geral do Ministério Público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311873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800664"/>
            <a:ext cx="11825793" cy="4839979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BR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FUNÇÃO DE ORIENTAÇÃO. ART. 37 DA LEI ORGÂNICA.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Perfil do Promotor de Justiça da Infância e Juventude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(clínico geral X especializado)</a:t>
            </a:r>
          </a:p>
          <a:p>
            <a:pPr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Interdisciplinariedade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dos temas da infância, que não são apenas do interesse do Promotor da Infância, mas também dos demais membros da Comarca (ex. estupro de vulnerável e demais crimes sexuais, guardas para fins de adoção, alienação parental, criminalidade em geral-tráfico, improbidade administrativa). O FATO E SUA COMPLEXIDADE.</a:t>
            </a:r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ORIENTAÇÃO: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recomendações e orientações. Ensinar, incentivar, facilitar e valorizar.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426084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364106"/>
            <a:ext cx="11825793" cy="5493894"/>
          </a:xfrm>
          <a:solidFill>
            <a:schemeClr val="bg1">
              <a:alpha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pt-BR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Carta de Brasília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MODERNIZAÇÃO DO CONTROLE DA ATIVIDADE EXTRAJURISDICIONAL PELAS CORREGEDORIAIS DO MINISTÉRIO PÚBLICO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Destaque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CONSIDERANDO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assim, que as Corregedorias, em razão das suas funções de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controle e indução da efetividade institucional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são órgãos estratégicos do Ministério Público e garantias da sociedade;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Considerando,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as Corregedorias são garantias constitucionais fundamentais da sociedade e do indivíduo voltadas para a avaliação, a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orientação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a fiscalização dos órgãos executivos, administrativos e auxiliares do Ministério Público brasileiro, de modo que é relevante que atuem de maneira qualificada para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tornar efetivos os compromissos constitucionais do Ministério Público na defesa dos direitos e das garantias constitucionais fundamentais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PROBLEMAS DAS 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CGs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CONSIDERANDO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é imprescindível às Corregedorias do Ministério Público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modernização dos seus instrumentos e dos seus mecanismos de orientação e de fiscalização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melhor valorizar a 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atuação resolutiva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Ministério Público;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CONSIDERANDO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é relevante a superação da valorização meramente formal e taxativa pelas Corregedorias do Ministério Público da atuação extrajudicial, geralmente amparada no controle quantitativo e temporal das causas em que atuam o Ministério Público; 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95618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364106"/>
            <a:ext cx="11825793" cy="549389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Carta de Brasília – diretrizes</a:t>
            </a:r>
          </a:p>
          <a:p>
            <a:pPr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Diretrizes Estruturantes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Desenvolvimento de uma nova teoria do Ministério Público, embasada nos direitos e nas garantias constitucionais fundamentais, que possa produzir práticas institucionais que contribuam para a transformação da realidade social;</a:t>
            </a: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Estabelecimento de Planos, Programas e Projetos que definam, com a participação da sociedade civil, metas claras, precisas, pautadas com o compromisso de efetividade de atuação institucional em áreas prioritárias de atuação, valorizando aquelas que busquem a concretização dos objetivos fundamentais da República e dos direitos fundamentais (art. 3º da CR/1988); </a:t>
            </a:r>
          </a:p>
          <a:p>
            <a:pPr indent="0" algn="just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Diretrizes aos membros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Adoção, pelos membros da Instituição, como agentes políticos, de postura proativa que valorize e priorize atuações preventivas, com antecipação de situações de crise, exigindo-se, para tanto: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208408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BCD6-3385-4457-85B9-CB1BE301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13" y="1364106"/>
            <a:ext cx="11825793" cy="549389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Diretrizes às corregedorias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a)Renovação dos métodos de avaliação, orientação e fiscalização da atividade-fim e das atividades administrativas pelas Corregedorias, para aferir a atuação resolutiva do Ministério Público e a sua relevância social;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d)Valorização do resultado da atuação das Corregedorias dos Ministérios Públicos, de modo a ultrapassar o controle meramente formal, quantitativo e temporal nas causas em que atuam o Ministério Público;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e)Maximização das atividades de avaliação e de orientação das Corregedorias como fomento às boas práticas e à efetividade da atuação dos órgãos do Ministério Público como agentes políticos;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f)Superação do critério de priorização da atuação judicial e da limitação da fiscalização ao cumprimento dos prazos procedimentais;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g)Avaliação da atividade-fim, considerando a totalidade dos mecanismos de atuação extrajudicial, inclusive com a realização de audiências públicas e a adoção de medidas de inserção social como palestras, reuniões e atuação por intermédio de Projetos Sociais;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27B661-DE64-4AE3-AC95-936C2DD7E113}"/>
              </a:ext>
            </a:extLst>
          </p:cNvPr>
          <p:cNvSpPr txBox="1">
            <a:spLocks/>
          </p:cNvSpPr>
          <p:nvPr/>
        </p:nvSpPr>
        <p:spPr>
          <a:xfrm>
            <a:off x="281356" y="417896"/>
            <a:ext cx="6794693" cy="7567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latin typeface="Arial Rounded MT Bold" panose="020F07040305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3033269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4210</Words>
  <Application>Microsoft Office PowerPoint</Application>
  <PresentationFormat>Widescreen</PresentationFormat>
  <Paragraphs>220</Paragraphs>
  <Slides>30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Calibri</vt:lpstr>
      <vt:lpstr>Calibri Light</vt:lpstr>
      <vt:lpstr>Century Gothic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CORREGEDORIA CIDADÃ:</dc:title>
  <dc:creator>Marcelo Paglia</dc:creator>
  <cp:lastModifiedBy>Fausto Junqueira de Paula</cp:lastModifiedBy>
  <cp:revision>195</cp:revision>
  <dcterms:created xsi:type="dcterms:W3CDTF">2021-04-07T19:40:45Z</dcterms:created>
  <dcterms:modified xsi:type="dcterms:W3CDTF">2022-11-10T11:02:33Z</dcterms:modified>
</cp:coreProperties>
</file>