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41"/>
  </p:notesMasterIdLst>
  <p:handoutMasterIdLst>
    <p:handoutMasterId r:id="rId42"/>
  </p:handoutMasterIdLst>
  <p:sldIdLst>
    <p:sldId id="288" r:id="rId5"/>
    <p:sldId id="363" r:id="rId6"/>
    <p:sldId id="289" r:id="rId7"/>
    <p:sldId id="350" r:id="rId8"/>
    <p:sldId id="364" r:id="rId9"/>
    <p:sldId id="351" r:id="rId10"/>
    <p:sldId id="361" r:id="rId11"/>
    <p:sldId id="365" r:id="rId12"/>
    <p:sldId id="366" r:id="rId13"/>
    <p:sldId id="367" r:id="rId14"/>
    <p:sldId id="368" r:id="rId15"/>
    <p:sldId id="369" r:id="rId16"/>
    <p:sldId id="370" r:id="rId17"/>
    <p:sldId id="371" r:id="rId18"/>
    <p:sldId id="372" r:id="rId19"/>
    <p:sldId id="374" r:id="rId20"/>
    <p:sldId id="375" r:id="rId21"/>
    <p:sldId id="376" r:id="rId22"/>
    <p:sldId id="377" r:id="rId23"/>
    <p:sldId id="378" r:id="rId24"/>
    <p:sldId id="379" r:id="rId25"/>
    <p:sldId id="380" r:id="rId26"/>
    <p:sldId id="381" r:id="rId27"/>
    <p:sldId id="382" r:id="rId28"/>
    <p:sldId id="383" r:id="rId29"/>
    <p:sldId id="384" r:id="rId30"/>
    <p:sldId id="385" r:id="rId31"/>
    <p:sldId id="386" r:id="rId32"/>
    <p:sldId id="387" r:id="rId33"/>
    <p:sldId id="388" r:id="rId34"/>
    <p:sldId id="393" r:id="rId35"/>
    <p:sldId id="394" r:id="rId36"/>
    <p:sldId id="389" r:id="rId37"/>
    <p:sldId id="390" r:id="rId38"/>
    <p:sldId id="391" r:id="rId39"/>
    <p:sldId id="392" r:id="rId40"/>
  </p:sldIdLst>
  <p:sldSz cx="10080625" cy="7559675"/>
  <p:notesSz cx="7559675" cy="10691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92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159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="" xmlns:a16="http://schemas.microsoft.com/office/drawing/2014/main" id="{5316BA85-2D1D-45FB-B58E-D59C9B5E4802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pt-BR" sz="1400" b="0" i="0" u="none" strike="noStrike" kern="1200">
              <a:ln>
                <a:noFill/>
              </a:ln>
              <a:latin typeface="Liberation Sans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8E71FED0-826A-44CE-9A51-A8BB621533D6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4279320" y="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pt-BR" sz="1400" b="0" i="0" u="none" strike="noStrike" kern="1200">
              <a:ln>
                <a:noFill/>
              </a:ln>
              <a:latin typeface="Liberation Sans" pitchFamily="18"/>
              <a:ea typeface="DejaVu Sans" pitchFamily="2"/>
              <a:cs typeface="DejaVu Sans" pitchFamily="2"/>
            </a:endParaRP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4EC7926B-0836-4D72-A043-FFAFA28A5CA6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pt-BR" sz="1400" b="0" i="0" u="none" strike="noStrike" kern="1200">
              <a:ln>
                <a:noFill/>
              </a:ln>
              <a:latin typeface="Liberation Sans" pitchFamily="18"/>
              <a:ea typeface="DejaVu Sans" pitchFamily="2"/>
              <a:cs typeface="DejaVu Sans" pitchFamily="2"/>
            </a:endParaRP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="" xmlns:a16="http://schemas.microsoft.com/office/drawing/2014/main" id="{C482DB91-B29F-4B74-9DF3-63DFC7D86116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4279320" y="1015740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F6118C9C-6399-4450-8151-20F2AFD6C5A9}" type="slidenum">
              <a:t>‹nº›</a:t>
            </a:fld>
            <a:endParaRPr lang="pt-BR" sz="1400" b="0" i="0" u="none" strike="noStrike" kern="1200">
              <a:ln>
                <a:noFill/>
              </a:ln>
              <a:latin typeface="Liberation Sans" pitchFamily="18"/>
              <a:ea typeface="DejaVu Sans" pitchFamily="2"/>
              <a:cs typeface="DejaVu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7031730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="" xmlns:a16="http://schemas.microsoft.com/office/drawing/2014/main" id="{E8BD7EE5-7426-4A4D-BF30-DB793F76634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484999" y="900000"/>
            <a:ext cx="4590000" cy="344160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Espaço Reservado para Anotações 2">
            <a:extLst>
              <a:ext uri="{FF2B5EF4-FFF2-40B4-BE49-F238E27FC236}">
                <a16:creationId xmlns="" xmlns:a16="http://schemas.microsoft.com/office/drawing/2014/main" id="{00514317-E8E2-467C-9EFB-4773A06BE4C9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20000" y="4680000"/>
            <a:ext cx="6120000" cy="504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4" name="Espaço Reservado para Cabeçalho 3">
            <a:extLst>
              <a:ext uri="{FF2B5EF4-FFF2-40B4-BE49-F238E27FC236}">
                <a16:creationId xmlns="" xmlns:a16="http://schemas.microsoft.com/office/drawing/2014/main" id="{A017F19E-D1FD-43D7-BA78-3DA63B614E09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rtl="0" hangingPunct="0">
              <a:buNone/>
              <a:tabLst/>
              <a:defRPr lang="pt-BR" sz="1400" kern="1200">
                <a:latin typeface="Liberation Sans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pt-BR"/>
          </a:p>
        </p:txBody>
      </p:sp>
      <p:sp>
        <p:nvSpPr>
          <p:cNvPr id="5" name="Espaço Reservado para Data 4">
            <a:extLst>
              <a:ext uri="{FF2B5EF4-FFF2-40B4-BE49-F238E27FC236}">
                <a16:creationId xmlns="" xmlns:a16="http://schemas.microsoft.com/office/drawing/2014/main" id="{42DE82F9-ACC9-4821-AA78-21E26B8189F0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279320" y="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algn="r" rtl="0" hangingPunct="0">
              <a:buNone/>
              <a:tabLst/>
              <a:defRPr lang="pt-BR" sz="1400" kern="1200">
                <a:latin typeface="Liberation Sans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="" xmlns:a16="http://schemas.microsoft.com/office/drawing/2014/main" id="{05FC6275-C790-453F-BA7A-BD3EB1EA0FC6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b" anchorCtr="0">
            <a:noAutofit/>
          </a:bodyPr>
          <a:lstStyle>
            <a:lvl1pPr lvl="0" rtl="0" hangingPunct="0">
              <a:buNone/>
              <a:tabLst/>
              <a:defRPr lang="pt-BR" sz="1400" kern="1200">
                <a:latin typeface="Liberation Sans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="" xmlns:a16="http://schemas.microsoft.com/office/drawing/2014/main" id="{FDE28F4A-5887-4DFF-B262-4DB86056BFD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279320" y="1015740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b" anchorCtr="0">
            <a:noAutofit/>
          </a:bodyPr>
          <a:lstStyle>
            <a:lvl1pPr lvl="0" algn="r" rtl="0" hangingPunct="0">
              <a:buNone/>
              <a:tabLst/>
              <a:defRPr lang="pt-BR" sz="1400" kern="1200">
                <a:latin typeface="Liberation Sans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1BE6355F-1134-4036-81D7-A0648FB20DAE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8118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0" hangingPunct="0">
      <a:tabLst/>
      <a:defRPr lang="pt-BR" sz="2000" b="0" i="0" u="none" strike="noStrike" kern="1200">
        <a:ln>
          <a:noFill/>
        </a:ln>
        <a:latin typeface="Liberation Sans" pitchFamily="18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>
            <a:extLst>
              <a:ext uri="{FF2B5EF4-FFF2-40B4-BE49-F238E27FC236}">
                <a16:creationId xmlns="" xmlns:a16="http://schemas.microsoft.com/office/drawing/2014/main" id="{08ACF489-E7BD-4672-B541-6AC96742EC6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9BB22067-9C0E-4CEA-8D35-6724E9FC0793}" type="slidenum">
              <a:t>1</a:t>
            </a:fld>
            <a:endParaRPr lang="pt-BR"/>
          </a:p>
        </p:txBody>
      </p:sp>
      <p:sp>
        <p:nvSpPr>
          <p:cNvPr id="2" name="Espaço Reservado para Imagem de Slide 1">
            <a:extLst>
              <a:ext uri="{FF2B5EF4-FFF2-40B4-BE49-F238E27FC236}">
                <a16:creationId xmlns="" xmlns:a16="http://schemas.microsoft.com/office/drawing/2014/main" id="{C07498AE-6576-4B30-A75B-93867FC1318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485900" y="900113"/>
            <a:ext cx="4587875" cy="3441700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Espaço Reservado para Anotações 2">
            <a:extLst>
              <a:ext uri="{FF2B5EF4-FFF2-40B4-BE49-F238E27FC236}">
                <a16:creationId xmlns="" xmlns:a16="http://schemas.microsoft.com/office/drawing/2014/main" id="{F967751F-1F57-4CF7-B644-2EE3C207711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88200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>
            <a:extLst>
              <a:ext uri="{FF2B5EF4-FFF2-40B4-BE49-F238E27FC236}">
                <a16:creationId xmlns="" xmlns:a16="http://schemas.microsoft.com/office/drawing/2014/main" id="{8D136A84-56CD-4451-B15B-B1D803244CF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4DE7D048-CB98-4902-8BDB-08C782244914}" type="slidenum">
              <a:t>10</a:t>
            </a:fld>
            <a:endParaRPr lang="pt-BR"/>
          </a:p>
        </p:txBody>
      </p:sp>
      <p:sp>
        <p:nvSpPr>
          <p:cNvPr id="2" name="Espaço Reservado para Imagem de Slide 1">
            <a:extLst>
              <a:ext uri="{FF2B5EF4-FFF2-40B4-BE49-F238E27FC236}">
                <a16:creationId xmlns="" xmlns:a16="http://schemas.microsoft.com/office/drawing/2014/main" id="{26C2BBB8-FCAC-45C1-95EC-FE82FA0BA9B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485900" y="900113"/>
            <a:ext cx="4587875" cy="3441700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Espaço Reservado para Anotações 2">
            <a:extLst>
              <a:ext uri="{FF2B5EF4-FFF2-40B4-BE49-F238E27FC236}">
                <a16:creationId xmlns="" xmlns:a16="http://schemas.microsoft.com/office/drawing/2014/main" id="{0CA0162E-4E6C-4432-A6A9-499125679E8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45374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>
            <a:extLst>
              <a:ext uri="{FF2B5EF4-FFF2-40B4-BE49-F238E27FC236}">
                <a16:creationId xmlns="" xmlns:a16="http://schemas.microsoft.com/office/drawing/2014/main" id="{8D136A84-56CD-4451-B15B-B1D803244CF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4DE7D048-CB98-4902-8BDB-08C782244914}" type="slidenum">
              <a:t>11</a:t>
            </a:fld>
            <a:endParaRPr lang="pt-BR"/>
          </a:p>
        </p:txBody>
      </p:sp>
      <p:sp>
        <p:nvSpPr>
          <p:cNvPr id="2" name="Espaço Reservado para Imagem de Slide 1">
            <a:extLst>
              <a:ext uri="{FF2B5EF4-FFF2-40B4-BE49-F238E27FC236}">
                <a16:creationId xmlns="" xmlns:a16="http://schemas.microsoft.com/office/drawing/2014/main" id="{26C2BBB8-FCAC-45C1-95EC-FE82FA0BA9B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485900" y="900113"/>
            <a:ext cx="4587875" cy="3441700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Espaço Reservado para Anotações 2">
            <a:extLst>
              <a:ext uri="{FF2B5EF4-FFF2-40B4-BE49-F238E27FC236}">
                <a16:creationId xmlns="" xmlns:a16="http://schemas.microsoft.com/office/drawing/2014/main" id="{0CA0162E-4E6C-4432-A6A9-499125679E8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67494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>
            <a:extLst>
              <a:ext uri="{FF2B5EF4-FFF2-40B4-BE49-F238E27FC236}">
                <a16:creationId xmlns="" xmlns:a16="http://schemas.microsoft.com/office/drawing/2014/main" id="{8D136A84-56CD-4451-B15B-B1D803244CF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4DE7D048-CB98-4902-8BDB-08C782244914}" type="slidenum">
              <a:t>12</a:t>
            </a:fld>
            <a:endParaRPr lang="pt-BR"/>
          </a:p>
        </p:txBody>
      </p:sp>
      <p:sp>
        <p:nvSpPr>
          <p:cNvPr id="2" name="Espaço Reservado para Imagem de Slide 1">
            <a:extLst>
              <a:ext uri="{FF2B5EF4-FFF2-40B4-BE49-F238E27FC236}">
                <a16:creationId xmlns="" xmlns:a16="http://schemas.microsoft.com/office/drawing/2014/main" id="{26C2BBB8-FCAC-45C1-95EC-FE82FA0BA9B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485900" y="900113"/>
            <a:ext cx="4587875" cy="3441700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Espaço Reservado para Anotações 2">
            <a:extLst>
              <a:ext uri="{FF2B5EF4-FFF2-40B4-BE49-F238E27FC236}">
                <a16:creationId xmlns="" xmlns:a16="http://schemas.microsoft.com/office/drawing/2014/main" id="{0CA0162E-4E6C-4432-A6A9-499125679E8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43984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>
            <a:extLst>
              <a:ext uri="{FF2B5EF4-FFF2-40B4-BE49-F238E27FC236}">
                <a16:creationId xmlns="" xmlns:a16="http://schemas.microsoft.com/office/drawing/2014/main" id="{8D136A84-56CD-4451-B15B-B1D803244CF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4DE7D048-CB98-4902-8BDB-08C782244914}" type="slidenum">
              <a:t>13</a:t>
            </a:fld>
            <a:endParaRPr lang="pt-BR"/>
          </a:p>
        </p:txBody>
      </p:sp>
      <p:sp>
        <p:nvSpPr>
          <p:cNvPr id="2" name="Espaço Reservado para Imagem de Slide 1">
            <a:extLst>
              <a:ext uri="{FF2B5EF4-FFF2-40B4-BE49-F238E27FC236}">
                <a16:creationId xmlns="" xmlns:a16="http://schemas.microsoft.com/office/drawing/2014/main" id="{26C2BBB8-FCAC-45C1-95EC-FE82FA0BA9B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485900" y="900113"/>
            <a:ext cx="4587875" cy="3441700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Espaço Reservado para Anotações 2">
            <a:extLst>
              <a:ext uri="{FF2B5EF4-FFF2-40B4-BE49-F238E27FC236}">
                <a16:creationId xmlns="" xmlns:a16="http://schemas.microsoft.com/office/drawing/2014/main" id="{0CA0162E-4E6C-4432-A6A9-499125679E8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52485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>
            <a:extLst>
              <a:ext uri="{FF2B5EF4-FFF2-40B4-BE49-F238E27FC236}">
                <a16:creationId xmlns="" xmlns:a16="http://schemas.microsoft.com/office/drawing/2014/main" id="{8D136A84-56CD-4451-B15B-B1D803244CF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4DE7D048-CB98-4902-8BDB-08C782244914}" type="slidenum">
              <a:t>14</a:t>
            </a:fld>
            <a:endParaRPr lang="pt-BR"/>
          </a:p>
        </p:txBody>
      </p:sp>
      <p:sp>
        <p:nvSpPr>
          <p:cNvPr id="2" name="Espaço Reservado para Imagem de Slide 1">
            <a:extLst>
              <a:ext uri="{FF2B5EF4-FFF2-40B4-BE49-F238E27FC236}">
                <a16:creationId xmlns="" xmlns:a16="http://schemas.microsoft.com/office/drawing/2014/main" id="{26C2BBB8-FCAC-45C1-95EC-FE82FA0BA9B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485900" y="900113"/>
            <a:ext cx="4587875" cy="3441700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Espaço Reservado para Anotações 2">
            <a:extLst>
              <a:ext uri="{FF2B5EF4-FFF2-40B4-BE49-F238E27FC236}">
                <a16:creationId xmlns="" xmlns:a16="http://schemas.microsoft.com/office/drawing/2014/main" id="{0CA0162E-4E6C-4432-A6A9-499125679E8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64838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>
            <a:extLst>
              <a:ext uri="{FF2B5EF4-FFF2-40B4-BE49-F238E27FC236}">
                <a16:creationId xmlns="" xmlns:a16="http://schemas.microsoft.com/office/drawing/2014/main" id="{8D136A84-56CD-4451-B15B-B1D803244CF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4DE7D048-CB98-4902-8BDB-08C782244914}" type="slidenum">
              <a:t>15</a:t>
            </a:fld>
            <a:endParaRPr lang="pt-BR"/>
          </a:p>
        </p:txBody>
      </p:sp>
      <p:sp>
        <p:nvSpPr>
          <p:cNvPr id="2" name="Espaço Reservado para Imagem de Slide 1">
            <a:extLst>
              <a:ext uri="{FF2B5EF4-FFF2-40B4-BE49-F238E27FC236}">
                <a16:creationId xmlns="" xmlns:a16="http://schemas.microsoft.com/office/drawing/2014/main" id="{26C2BBB8-FCAC-45C1-95EC-FE82FA0BA9B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485900" y="900113"/>
            <a:ext cx="4587875" cy="3441700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Espaço Reservado para Anotações 2">
            <a:extLst>
              <a:ext uri="{FF2B5EF4-FFF2-40B4-BE49-F238E27FC236}">
                <a16:creationId xmlns="" xmlns:a16="http://schemas.microsoft.com/office/drawing/2014/main" id="{0CA0162E-4E6C-4432-A6A9-499125679E8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59318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>
            <a:extLst>
              <a:ext uri="{FF2B5EF4-FFF2-40B4-BE49-F238E27FC236}">
                <a16:creationId xmlns="" xmlns:a16="http://schemas.microsoft.com/office/drawing/2014/main" id="{08ACF489-E7BD-4672-B541-6AC96742EC6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9BB22067-9C0E-4CEA-8D35-6724E9FC0793}" type="slidenum">
              <a:t>36</a:t>
            </a:fld>
            <a:endParaRPr lang="pt-BR"/>
          </a:p>
        </p:txBody>
      </p:sp>
      <p:sp>
        <p:nvSpPr>
          <p:cNvPr id="2" name="Espaço Reservado para Imagem de Slide 1">
            <a:extLst>
              <a:ext uri="{FF2B5EF4-FFF2-40B4-BE49-F238E27FC236}">
                <a16:creationId xmlns="" xmlns:a16="http://schemas.microsoft.com/office/drawing/2014/main" id="{C07498AE-6576-4B30-A75B-93867FC1318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485900" y="900113"/>
            <a:ext cx="4587875" cy="3441700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Espaço Reservado para Anotações 2">
            <a:extLst>
              <a:ext uri="{FF2B5EF4-FFF2-40B4-BE49-F238E27FC236}">
                <a16:creationId xmlns="" xmlns:a16="http://schemas.microsoft.com/office/drawing/2014/main" id="{F967751F-1F57-4CF7-B644-2EE3C207711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41499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>
            <a:extLst>
              <a:ext uri="{FF2B5EF4-FFF2-40B4-BE49-F238E27FC236}">
                <a16:creationId xmlns="" xmlns:a16="http://schemas.microsoft.com/office/drawing/2014/main" id="{08ACF489-E7BD-4672-B541-6AC96742EC6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9BB22067-9C0E-4CEA-8D35-6724E9FC0793}" type="slidenum">
              <a:t>2</a:t>
            </a:fld>
            <a:endParaRPr lang="pt-BR"/>
          </a:p>
        </p:txBody>
      </p:sp>
      <p:sp>
        <p:nvSpPr>
          <p:cNvPr id="2" name="Espaço Reservado para Imagem de Slide 1">
            <a:extLst>
              <a:ext uri="{FF2B5EF4-FFF2-40B4-BE49-F238E27FC236}">
                <a16:creationId xmlns="" xmlns:a16="http://schemas.microsoft.com/office/drawing/2014/main" id="{C07498AE-6576-4B30-A75B-93867FC1318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485900" y="900113"/>
            <a:ext cx="4587875" cy="3441700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Espaço Reservado para Anotações 2">
            <a:extLst>
              <a:ext uri="{FF2B5EF4-FFF2-40B4-BE49-F238E27FC236}">
                <a16:creationId xmlns="" xmlns:a16="http://schemas.microsoft.com/office/drawing/2014/main" id="{F967751F-1F57-4CF7-B644-2EE3C207711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41074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>
            <a:extLst>
              <a:ext uri="{FF2B5EF4-FFF2-40B4-BE49-F238E27FC236}">
                <a16:creationId xmlns="" xmlns:a16="http://schemas.microsoft.com/office/drawing/2014/main" id="{8D136A84-56CD-4451-B15B-B1D803244CF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4DE7D048-CB98-4902-8BDB-08C782244914}" type="slidenum">
              <a:t>3</a:t>
            </a:fld>
            <a:endParaRPr lang="pt-BR"/>
          </a:p>
        </p:txBody>
      </p:sp>
      <p:sp>
        <p:nvSpPr>
          <p:cNvPr id="2" name="Espaço Reservado para Imagem de Slide 1">
            <a:extLst>
              <a:ext uri="{FF2B5EF4-FFF2-40B4-BE49-F238E27FC236}">
                <a16:creationId xmlns="" xmlns:a16="http://schemas.microsoft.com/office/drawing/2014/main" id="{26C2BBB8-FCAC-45C1-95EC-FE82FA0BA9B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485900" y="900113"/>
            <a:ext cx="4587875" cy="3441700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Espaço Reservado para Anotações 2">
            <a:extLst>
              <a:ext uri="{FF2B5EF4-FFF2-40B4-BE49-F238E27FC236}">
                <a16:creationId xmlns="" xmlns:a16="http://schemas.microsoft.com/office/drawing/2014/main" id="{0CA0162E-4E6C-4432-A6A9-499125679E8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1276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>
            <a:extLst>
              <a:ext uri="{FF2B5EF4-FFF2-40B4-BE49-F238E27FC236}">
                <a16:creationId xmlns="" xmlns:a16="http://schemas.microsoft.com/office/drawing/2014/main" id="{CC9CEE5A-BD73-4E41-81C7-6171649A62A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7912DC8B-10B7-49B7-9D8D-56032C450BFA}" type="slidenum">
              <a:t>4</a:t>
            </a:fld>
            <a:endParaRPr lang="pt-BR"/>
          </a:p>
        </p:txBody>
      </p:sp>
      <p:sp>
        <p:nvSpPr>
          <p:cNvPr id="2" name="Espaço Reservado para Imagem de Slide 1">
            <a:extLst>
              <a:ext uri="{FF2B5EF4-FFF2-40B4-BE49-F238E27FC236}">
                <a16:creationId xmlns="" xmlns:a16="http://schemas.microsoft.com/office/drawing/2014/main" id="{EEB07185-8E26-43C5-A5E3-3EE0694658C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485900" y="900113"/>
            <a:ext cx="4587875" cy="3441700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Espaço Reservado para Anotações 2">
            <a:extLst>
              <a:ext uri="{FF2B5EF4-FFF2-40B4-BE49-F238E27FC236}">
                <a16:creationId xmlns="" xmlns:a16="http://schemas.microsoft.com/office/drawing/2014/main" id="{5EEB7936-88BE-4A84-8CF0-32FD562E5C4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14132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>
            <a:extLst>
              <a:ext uri="{FF2B5EF4-FFF2-40B4-BE49-F238E27FC236}">
                <a16:creationId xmlns="" xmlns:a16="http://schemas.microsoft.com/office/drawing/2014/main" id="{CC9CEE5A-BD73-4E41-81C7-6171649A62A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7912DC8B-10B7-49B7-9D8D-56032C450BFA}" type="slidenum">
              <a:t>5</a:t>
            </a:fld>
            <a:endParaRPr lang="pt-BR"/>
          </a:p>
        </p:txBody>
      </p:sp>
      <p:sp>
        <p:nvSpPr>
          <p:cNvPr id="2" name="Espaço Reservado para Imagem de Slide 1">
            <a:extLst>
              <a:ext uri="{FF2B5EF4-FFF2-40B4-BE49-F238E27FC236}">
                <a16:creationId xmlns="" xmlns:a16="http://schemas.microsoft.com/office/drawing/2014/main" id="{EEB07185-8E26-43C5-A5E3-3EE0694658C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485900" y="900113"/>
            <a:ext cx="4587875" cy="3441700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Espaço Reservado para Anotações 2">
            <a:extLst>
              <a:ext uri="{FF2B5EF4-FFF2-40B4-BE49-F238E27FC236}">
                <a16:creationId xmlns="" xmlns:a16="http://schemas.microsoft.com/office/drawing/2014/main" id="{5EEB7936-88BE-4A84-8CF0-32FD562E5C4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12117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>
            <a:extLst>
              <a:ext uri="{FF2B5EF4-FFF2-40B4-BE49-F238E27FC236}">
                <a16:creationId xmlns="" xmlns:a16="http://schemas.microsoft.com/office/drawing/2014/main" id="{CC9CEE5A-BD73-4E41-81C7-6171649A62A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7912DC8B-10B7-49B7-9D8D-56032C450BFA}" type="slidenum">
              <a:t>6</a:t>
            </a:fld>
            <a:endParaRPr lang="pt-BR"/>
          </a:p>
        </p:txBody>
      </p:sp>
      <p:sp>
        <p:nvSpPr>
          <p:cNvPr id="2" name="Espaço Reservado para Imagem de Slide 1">
            <a:extLst>
              <a:ext uri="{FF2B5EF4-FFF2-40B4-BE49-F238E27FC236}">
                <a16:creationId xmlns="" xmlns:a16="http://schemas.microsoft.com/office/drawing/2014/main" id="{EEB07185-8E26-43C5-A5E3-3EE0694658C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485900" y="900113"/>
            <a:ext cx="4587875" cy="3441700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Espaço Reservado para Anotações 2">
            <a:extLst>
              <a:ext uri="{FF2B5EF4-FFF2-40B4-BE49-F238E27FC236}">
                <a16:creationId xmlns="" xmlns:a16="http://schemas.microsoft.com/office/drawing/2014/main" id="{5EEB7936-88BE-4A84-8CF0-32FD562E5C4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23012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>
            <a:extLst>
              <a:ext uri="{FF2B5EF4-FFF2-40B4-BE49-F238E27FC236}">
                <a16:creationId xmlns="" xmlns:a16="http://schemas.microsoft.com/office/drawing/2014/main" id="{8D136A84-56CD-4451-B15B-B1D803244CF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4DE7D048-CB98-4902-8BDB-08C782244914}" type="slidenum">
              <a:t>7</a:t>
            </a:fld>
            <a:endParaRPr lang="pt-BR"/>
          </a:p>
        </p:txBody>
      </p:sp>
      <p:sp>
        <p:nvSpPr>
          <p:cNvPr id="2" name="Espaço Reservado para Imagem de Slide 1">
            <a:extLst>
              <a:ext uri="{FF2B5EF4-FFF2-40B4-BE49-F238E27FC236}">
                <a16:creationId xmlns="" xmlns:a16="http://schemas.microsoft.com/office/drawing/2014/main" id="{26C2BBB8-FCAC-45C1-95EC-FE82FA0BA9B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485900" y="900113"/>
            <a:ext cx="4587875" cy="3441700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Espaço Reservado para Anotações 2">
            <a:extLst>
              <a:ext uri="{FF2B5EF4-FFF2-40B4-BE49-F238E27FC236}">
                <a16:creationId xmlns="" xmlns:a16="http://schemas.microsoft.com/office/drawing/2014/main" id="{0CA0162E-4E6C-4432-A6A9-499125679E8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42936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>
            <a:extLst>
              <a:ext uri="{FF2B5EF4-FFF2-40B4-BE49-F238E27FC236}">
                <a16:creationId xmlns="" xmlns:a16="http://schemas.microsoft.com/office/drawing/2014/main" id="{8D136A84-56CD-4451-B15B-B1D803244CF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4DE7D048-CB98-4902-8BDB-08C782244914}" type="slidenum">
              <a:t>8</a:t>
            </a:fld>
            <a:endParaRPr lang="pt-BR"/>
          </a:p>
        </p:txBody>
      </p:sp>
      <p:sp>
        <p:nvSpPr>
          <p:cNvPr id="2" name="Espaço Reservado para Imagem de Slide 1">
            <a:extLst>
              <a:ext uri="{FF2B5EF4-FFF2-40B4-BE49-F238E27FC236}">
                <a16:creationId xmlns="" xmlns:a16="http://schemas.microsoft.com/office/drawing/2014/main" id="{26C2BBB8-FCAC-45C1-95EC-FE82FA0BA9B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485900" y="900113"/>
            <a:ext cx="4587875" cy="3441700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Espaço Reservado para Anotações 2">
            <a:extLst>
              <a:ext uri="{FF2B5EF4-FFF2-40B4-BE49-F238E27FC236}">
                <a16:creationId xmlns="" xmlns:a16="http://schemas.microsoft.com/office/drawing/2014/main" id="{0CA0162E-4E6C-4432-A6A9-499125679E8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22225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>
            <a:extLst>
              <a:ext uri="{FF2B5EF4-FFF2-40B4-BE49-F238E27FC236}">
                <a16:creationId xmlns="" xmlns:a16="http://schemas.microsoft.com/office/drawing/2014/main" id="{8D136A84-56CD-4451-B15B-B1D803244CF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4DE7D048-CB98-4902-8BDB-08C782244914}" type="slidenum">
              <a:t>9</a:t>
            </a:fld>
            <a:endParaRPr lang="pt-BR"/>
          </a:p>
        </p:txBody>
      </p:sp>
      <p:sp>
        <p:nvSpPr>
          <p:cNvPr id="2" name="Espaço Reservado para Imagem de Slide 1">
            <a:extLst>
              <a:ext uri="{FF2B5EF4-FFF2-40B4-BE49-F238E27FC236}">
                <a16:creationId xmlns="" xmlns:a16="http://schemas.microsoft.com/office/drawing/2014/main" id="{26C2BBB8-FCAC-45C1-95EC-FE82FA0BA9B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485900" y="900113"/>
            <a:ext cx="4587875" cy="3441700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Espaço Reservado para Anotações 2">
            <a:extLst>
              <a:ext uri="{FF2B5EF4-FFF2-40B4-BE49-F238E27FC236}">
                <a16:creationId xmlns="" xmlns:a16="http://schemas.microsoft.com/office/drawing/2014/main" id="{0CA0162E-4E6C-4432-A6A9-499125679E8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5651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27" y="7055697"/>
            <a:ext cx="10078000" cy="50397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4" y="6982410"/>
            <a:ext cx="10078000" cy="705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7256" y="836604"/>
            <a:ext cx="8316516" cy="3931031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818" spc="-55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9547" y="4911497"/>
            <a:ext cx="8316516" cy="1259946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646" cap="all" spc="220" baseline="0">
                <a:solidFill>
                  <a:schemeClr val="tx2"/>
                </a:solidFill>
                <a:latin typeface="+mj-lt"/>
              </a:defRPr>
            </a:lvl1pPr>
            <a:lvl2pPr marL="503972" indent="0" algn="ctr">
              <a:buNone/>
              <a:defRPr sz="2646"/>
            </a:lvl2pPr>
            <a:lvl3pPr marL="1007943" indent="0" algn="ctr">
              <a:buNone/>
              <a:defRPr sz="2646"/>
            </a:lvl3pPr>
            <a:lvl4pPr marL="1511915" indent="0" algn="ctr">
              <a:buNone/>
              <a:defRPr sz="2205"/>
            </a:lvl4pPr>
            <a:lvl5pPr marL="2015886" indent="0" algn="ctr">
              <a:buNone/>
              <a:defRPr sz="2205"/>
            </a:lvl5pPr>
            <a:lvl6pPr marL="2519858" indent="0" algn="ctr">
              <a:buNone/>
              <a:defRPr sz="2205"/>
            </a:lvl6pPr>
            <a:lvl7pPr marL="3023829" indent="0" algn="ctr">
              <a:buNone/>
              <a:defRPr sz="2205"/>
            </a:lvl7pPr>
            <a:lvl8pPr marL="3527801" indent="0" algn="ctr">
              <a:buNone/>
              <a:defRPr sz="2205"/>
            </a:lvl8pPr>
            <a:lvl9pPr marL="4031772" indent="0" algn="ctr">
              <a:buNone/>
              <a:defRPr sz="2205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80DC441-24B8-4D96-80C6-B436F183408C}" type="slidenum">
              <a:rPr lang="pt-BR" smtClean="0"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998520" y="4787794"/>
            <a:ext cx="816530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5195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5B7AB06-790A-4CEF-8BBE-128BCB89D9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4451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27" y="7055697"/>
            <a:ext cx="10078000" cy="50397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4" y="6982410"/>
            <a:ext cx="10078000" cy="705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3948" y="454487"/>
            <a:ext cx="2173635" cy="6349221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3044" y="454487"/>
            <a:ext cx="6394896" cy="6349221"/>
          </a:xfrm>
        </p:spPr>
        <p:txBody>
          <a:bodyPr vert="eaVert" lIns="45720" tIns="0" rIns="45720" bIns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44CC3E6-5AA3-4EA6-8F96-D6EAC328EC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93135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504031" y="301593"/>
            <a:ext cx="9072166" cy="126193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543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504031" y="1768818"/>
            <a:ext cx="9072166" cy="4384215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528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0661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1EFB716-6CC5-48CE-8C93-48704C46C2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3688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27" y="7055697"/>
            <a:ext cx="10078000" cy="50397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4" y="6982410"/>
            <a:ext cx="10078000" cy="705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7256" y="836604"/>
            <a:ext cx="8316516" cy="3931031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818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7256" y="4908749"/>
            <a:ext cx="8316516" cy="1259946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646" cap="all" spc="220" baseline="0">
                <a:solidFill>
                  <a:schemeClr val="tx2"/>
                </a:solidFill>
                <a:latin typeface="+mj-lt"/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5EED7E7-29A0-4DC6-8F82-78312E7759E5}" type="slidenum">
              <a:rPr lang="pt-BR" smtClean="0"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998520" y="4787794"/>
            <a:ext cx="816530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0901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907256" y="315928"/>
            <a:ext cx="8316516" cy="1599191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7256" y="2034580"/>
            <a:ext cx="4082653" cy="4435009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1119" y="2034581"/>
            <a:ext cx="4082653" cy="4435009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7C71522-53BF-4F12-BE58-98A303FE22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8049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07256" y="315928"/>
            <a:ext cx="8316516" cy="1599191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7256" y="2034930"/>
            <a:ext cx="4082653" cy="811615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205" b="0" cap="all" baseline="0">
                <a:solidFill>
                  <a:schemeClr val="tx2"/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7256" y="2846545"/>
            <a:ext cx="4082653" cy="372384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1119" y="2034930"/>
            <a:ext cx="4082653" cy="811615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205" b="0" cap="all" baseline="0">
                <a:solidFill>
                  <a:schemeClr val="tx2"/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1119" y="2846545"/>
            <a:ext cx="4082653" cy="372384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675D061-308C-4487-B685-2AE3470739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1626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9C1D12A-A818-441D-ABC6-3B215501E0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1646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27" y="7055697"/>
            <a:ext cx="10078000" cy="50397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4" y="6982410"/>
            <a:ext cx="10078000" cy="705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36F0BF1-DAE1-4745-BBC6-6F477869EDA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4903102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" y="0"/>
            <a:ext cx="3349287" cy="75596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340423" y="0"/>
            <a:ext cx="52923" cy="7559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023" y="655171"/>
            <a:ext cx="2646164" cy="2519892"/>
          </a:xfrm>
        </p:spPr>
        <p:txBody>
          <a:bodyPr anchor="b">
            <a:normAutofit/>
          </a:bodyPr>
          <a:lstStyle>
            <a:lvl1pPr>
              <a:defRPr sz="3968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9246" y="806365"/>
            <a:ext cx="5367933" cy="5795751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8023" y="3225462"/>
            <a:ext cx="2646164" cy="3724858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653">
                <a:solidFill>
                  <a:srgbClr val="FFFFFF"/>
                </a:solidFill>
              </a:defRPr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4896" y="7120718"/>
            <a:ext cx="2165045" cy="402483"/>
          </a:xfrm>
        </p:spPr>
        <p:txBody>
          <a:bodyPr/>
          <a:lstStyle>
            <a:lvl1pPr algn="l">
              <a:defRPr/>
            </a:lvl1pPr>
          </a:lstStyle>
          <a:p>
            <a:pPr lvl="0"/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69246" y="7120718"/>
            <a:ext cx="3843238" cy="402483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lvl="0"/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fld id="{28ADEBF1-0469-495B-BDA2-AC1CFEDF3D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0689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5459765"/>
            <a:ext cx="10078000" cy="20999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4" y="5417961"/>
            <a:ext cx="10078000" cy="705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7256" y="5594160"/>
            <a:ext cx="8362194" cy="907161"/>
          </a:xfrm>
        </p:spPr>
        <p:txBody>
          <a:bodyPr tIns="0" bIns="0" anchor="b">
            <a:noAutofit/>
          </a:bodyPr>
          <a:lstStyle>
            <a:lvl1pPr>
              <a:defRPr sz="3968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4" y="0"/>
            <a:ext cx="10080613" cy="5417961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7256" y="6511400"/>
            <a:ext cx="8366919" cy="655172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61"/>
              </a:spcAft>
              <a:buNone/>
              <a:defRPr sz="1653">
                <a:solidFill>
                  <a:srgbClr val="FFFFFF"/>
                </a:solidFill>
              </a:defRPr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B7AD7DD-10E3-4F93-A3F7-1755F0A7238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97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055697"/>
            <a:ext cx="10080626" cy="50397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982410"/>
            <a:ext cx="10080626" cy="727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7256" y="315928"/>
            <a:ext cx="8316516" cy="159919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7256" y="2034580"/>
            <a:ext cx="8316517" cy="443500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7258" y="7120718"/>
            <a:ext cx="2044130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rgbClr val="FFFFFF"/>
                </a:solidFill>
              </a:defRPr>
            </a:lvl1pPr>
          </a:lstStyle>
          <a:p>
            <a:pPr lvl="0"/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7823" y="7120718"/>
            <a:ext cx="398760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 cap="all" baseline="0">
                <a:solidFill>
                  <a:srgbClr val="FFFFFF"/>
                </a:solidFill>
              </a:defRPr>
            </a:lvl1pPr>
          </a:lstStyle>
          <a:p>
            <a:pPr lvl="0"/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85926" y="7120718"/>
            <a:ext cx="1084813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57">
                <a:solidFill>
                  <a:srgbClr val="FFFFFF"/>
                </a:solidFill>
              </a:defRPr>
            </a:lvl1pPr>
          </a:lstStyle>
          <a:p>
            <a:pPr lvl="0"/>
            <a:fld id="{1A5027FA-9A98-4A28-B2BE-4E10B0D04100}" type="slidenum">
              <a:rPr lang="pt-BR" smtClean="0"/>
              <a:t>‹nº›</a:t>
            </a:fld>
            <a:endParaRPr lang="pt-BR"/>
          </a:p>
        </p:txBody>
      </p:sp>
      <p:cxnSp>
        <p:nvCxnSpPr>
          <p:cNvPr id="10" name="Straight Connector 9"/>
          <p:cNvCxnSpPr/>
          <p:nvPr/>
        </p:nvCxnSpPr>
        <p:spPr>
          <a:xfrm>
            <a:off x="986840" y="1915652"/>
            <a:ext cx="8240911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0615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defTabSz="1007943" rtl="0" eaLnBrk="1" latinLnBrk="0" hangingPunct="1">
        <a:lnSpc>
          <a:spcPct val="85000"/>
        </a:lnSpc>
        <a:spcBef>
          <a:spcPct val="0"/>
        </a:spcBef>
        <a:buNone/>
        <a:defRPr sz="5291" kern="1200" spc="-55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100794" indent="-100794" algn="l" defTabSz="1007943" rtl="0" eaLnBrk="1" latinLnBrk="0" hangingPunct="1">
        <a:lnSpc>
          <a:spcPct val="90000"/>
        </a:lnSpc>
        <a:spcBef>
          <a:spcPts val="1323"/>
        </a:spcBef>
        <a:spcAft>
          <a:spcPts val="22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20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23336" indent="-201589" algn="l" defTabSz="1007943" rtl="0" eaLnBrk="1" latinLnBrk="0" hangingPunct="1">
        <a:lnSpc>
          <a:spcPct val="90000"/>
        </a:lnSpc>
        <a:spcBef>
          <a:spcPts val="220"/>
        </a:spcBef>
        <a:spcAft>
          <a:spcPts val="441"/>
        </a:spcAft>
        <a:buClr>
          <a:schemeClr val="accent1"/>
        </a:buClr>
        <a:buFont typeface="Calibri" pitchFamily="34" charset="0"/>
        <a:buChar char="◦"/>
        <a:defRPr sz="1984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24925" indent="-201589" algn="l" defTabSz="1007943" rtl="0" eaLnBrk="1" latinLnBrk="0" hangingPunct="1">
        <a:lnSpc>
          <a:spcPct val="90000"/>
        </a:lnSpc>
        <a:spcBef>
          <a:spcPts val="220"/>
        </a:spcBef>
        <a:spcAft>
          <a:spcPts val="441"/>
        </a:spcAft>
        <a:buClr>
          <a:schemeClr val="accent1"/>
        </a:buClr>
        <a:buFont typeface="Calibri" pitchFamily="34" charset="0"/>
        <a:buChar char="◦"/>
        <a:defRPr sz="154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26513" indent="-201589" algn="l" defTabSz="1007943" rtl="0" eaLnBrk="1" latinLnBrk="0" hangingPunct="1">
        <a:lnSpc>
          <a:spcPct val="90000"/>
        </a:lnSpc>
        <a:spcBef>
          <a:spcPts val="220"/>
        </a:spcBef>
        <a:spcAft>
          <a:spcPts val="441"/>
        </a:spcAft>
        <a:buClr>
          <a:schemeClr val="accent1"/>
        </a:buClr>
        <a:buFont typeface="Calibri" pitchFamily="34" charset="0"/>
        <a:buChar char="◦"/>
        <a:defRPr sz="154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28102" indent="-201589" algn="l" defTabSz="1007943" rtl="0" eaLnBrk="1" latinLnBrk="0" hangingPunct="1">
        <a:lnSpc>
          <a:spcPct val="90000"/>
        </a:lnSpc>
        <a:spcBef>
          <a:spcPts val="220"/>
        </a:spcBef>
        <a:spcAft>
          <a:spcPts val="441"/>
        </a:spcAft>
        <a:buClr>
          <a:schemeClr val="accent1"/>
        </a:buClr>
        <a:buFont typeface="Calibri" pitchFamily="34" charset="0"/>
        <a:buChar char="◦"/>
        <a:defRPr sz="154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212530" indent="-251986" algn="l" defTabSz="1007943" rtl="0" eaLnBrk="1" latinLnBrk="0" hangingPunct="1">
        <a:lnSpc>
          <a:spcPct val="90000"/>
        </a:lnSpc>
        <a:spcBef>
          <a:spcPts val="220"/>
        </a:spcBef>
        <a:spcAft>
          <a:spcPts val="441"/>
        </a:spcAft>
        <a:buClr>
          <a:schemeClr val="accent1"/>
        </a:buClr>
        <a:buFont typeface="Calibri" pitchFamily="34" charset="0"/>
        <a:buChar char="◦"/>
        <a:defRPr sz="154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32990" indent="-251986" algn="l" defTabSz="1007943" rtl="0" eaLnBrk="1" latinLnBrk="0" hangingPunct="1">
        <a:lnSpc>
          <a:spcPct val="90000"/>
        </a:lnSpc>
        <a:spcBef>
          <a:spcPts val="220"/>
        </a:spcBef>
        <a:spcAft>
          <a:spcPts val="441"/>
        </a:spcAft>
        <a:buClr>
          <a:schemeClr val="accent1"/>
        </a:buClr>
        <a:buFont typeface="Calibri" pitchFamily="34" charset="0"/>
        <a:buChar char="◦"/>
        <a:defRPr sz="154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653450" indent="-251986" algn="l" defTabSz="1007943" rtl="0" eaLnBrk="1" latinLnBrk="0" hangingPunct="1">
        <a:lnSpc>
          <a:spcPct val="90000"/>
        </a:lnSpc>
        <a:spcBef>
          <a:spcPts val="220"/>
        </a:spcBef>
        <a:spcAft>
          <a:spcPts val="441"/>
        </a:spcAft>
        <a:buClr>
          <a:schemeClr val="accent1"/>
        </a:buClr>
        <a:buFont typeface="Calibri" pitchFamily="34" charset="0"/>
        <a:buChar char="◦"/>
        <a:defRPr sz="154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873910" indent="-251986" algn="l" defTabSz="1007943" rtl="0" eaLnBrk="1" latinLnBrk="0" hangingPunct="1">
        <a:lnSpc>
          <a:spcPct val="90000"/>
        </a:lnSpc>
        <a:spcBef>
          <a:spcPts val="220"/>
        </a:spcBef>
        <a:spcAft>
          <a:spcPts val="441"/>
        </a:spcAft>
        <a:buClr>
          <a:schemeClr val="accent1"/>
        </a:buClr>
        <a:buFont typeface="Calibri" pitchFamily="34" charset="0"/>
        <a:buChar char="◦"/>
        <a:defRPr sz="154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oaobotega@cnmp.mp.b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hyperlink" Target="mailto:cije@cnmp.mp.br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jpe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1.png"/><Relationship Id="rId4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1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5" Type="http://schemas.openxmlformats.org/officeDocument/2006/relationships/image" Target="../media/image35.jpeg"/><Relationship Id="rId4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https://www.cnmp.mp.br/portal/resultados-de-busca/1004-institucional/comissoes-institucional/comissao-da-infancia-e-juventude/grupos-de-trabalho/16100-guia-ct-2023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mailto:joaobotega@cnmp.mp.br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hyperlink" Target="mailto:cije@cnmp.mp.br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openxmlformats.org/officeDocument/2006/relationships/hyperlink" Target="https://www.cnmp.mp.br/portal/institucional/comissoes/comissao-da-infancia-e-juventude/grupos-de-trabalho/conselho-tutelar" TargetMode="External"/><Relationship Id="rId4" Type="http://schemas.openxmlformats.org/officeDocument/2006/relationships/hyperlink" Target="https://www.cnmp.mp.br/portal/images/Publicacoes/documentos/2023/guia-atuacao-conselho-tutelar.pd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E0C75DBB-102F-44D8-A6A6-F6C24524C25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04800" y="1863725"/>
            <a:ext cx="9072563" cy="4384675"/>
          </a:xfrm>
        </p:spPr>
        <p:txBody>
          <a:bodyPr vert="horz">
            <a:normAutofit lnSpcReduction="10000"/>
          </a:bodyPr>
          <a:lstStyle/>
          <a:p>
            <a:pPr lvl="0" algn="ctr" rtl="0"/>
            <a:endParaRPr lang="pt-BR" sz="4000" dirty="0"/>
          </a:p>
          <a:p>
            <a:pPr lvl="0" algn="ctr" rtl="0"/>
            <a:r>
              <a:rPr lang="pt-BR" sz="4000" b="1" dirty="0" smtClean="0"/>
              <a:t>Boas práticas no processo de escolha do Conselho Tutelar</a:t>
            </a:r>
            <a:endParaRPr lang="pt-BR" sz="4000" dirty="0"/>
          </a:p>
          <a:p>
            <a:pPr lvl="0" algn="ctr" rtl="0"/>
            <a:endParaRPr lang="pt-BR" sz="4000" dirty="0"/>
          </a:p>
          <a:p>
            <a:pPr lvl="0" algn="r" rtl="0">
              <a:spcBef>
                <a:spcPts val="0"/>
              </a:spcBef>
              <a:spcAft>
                <a:spcPts val="0"/>
              </a:spcAft>
            </a:pPr>
            <a:r>
              <a:rPr lang="pt-BR" sz="1800" dirty="0"/>
              <a:t>João Luiz de Carvalho Botega</a:t>
            </a:r>
          </a:p>
          <a:p>
            <a:pPr lvl="0" algn="r" rtl="0">
              <a:spcBef>
                <a:spcPts val="0"/>
              </a:spcBef>
              <a:spcAft>
                <a:spcPts val="0"/>
              </a:spcAft>
            </a:pPr>
            <a:r>
              <a:rPr lang="pt-BR" sz="1800" dirty="0"/>
              <a:t>Promotor de Justiça/MPSC</a:t>
            </a:r>
          </a:p>
          <a:p>
            <a:pPr lvl="0" algn="r" rtl="0">
              <a:spcBef>
                <a:spcPts val="0"/>
              </a:spcBef>
              <a:spcAft>
                <a:spcPts val="0"/>
              </a:spcAft>
            </a:pPr>
            <a:r>
              <a:rPr lang="pt-BR" sz="1800" dirty="0"/>
              <a:t>Membro Auxiliar da CIJE/CNMP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hlinkClick r:id="rId3"/>
              </a:rPr>
              <a:t>joaobotega@cnmp.mp.br</a:t>
            </a:r>
            <a:r>
              <a:rPr lang="pt-BR" sz="1800" dirty="0"/>
              <a:t> / </a:t>
            </a:r>
            <a:r>
              <a:rPr lang="pt-BR" sz="1800" dirty="0">
                <a:hlinkClick r:id="rId4"/>
              </a:rPr>
              <a:t>cije@cnmp.mp.br</a:t>
            </a:r>
            <a:r>
              <a:rPr lang="pt-BR" sz="1800" dirty="0"/>
              <a:t> 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dirty="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dirty="0"/>
          </a:p>
          <a:p>
            <a:pPr lvl="0" algn="r" rtl="0">
              <a:spcBef>
                <a:spcPts val="0"/>
              </a:spcBef>
              <a:spcAft>
                <a:spcPts val="0"/>
              </a:spcAft>
            </a:pPr>
            <a:r>
              <a:rPr lang="pt-BR" sz="1800" dirty="0" smtClean="0"/>
              <a:t>Palmas, 21 </a:t>
            </a:r>
            <a:r>
              <a:rPr lang="pt-BR" sz="1800" dirty="0"/>
              <a:t>de </a:t>
            </a:r>
            <a:r>
              <a:rPr lang="pt-BR" sz="1800" dirty="0" smtClean="0"/>
              <a:t>setembro </a:t>
            </a:r>
            <a:r>
              <a:rPr lang="pt-BR" sz="1800" dirty="0"/>
              <a:t>de 2023</a:t>
            </a:r>
          </a:p>
        </p:txBody>
      </p:sp>
      <p:pic>
        <p:nvPicPr>
          <p:cNvPr id="6" name="Picture 4" descr="https://attachment.outlook.office.net/owa/andreasouza@cnmp.mp.br/service.svc/s/GetFileAttachment?id=AAMkADdkZjc1MDYyLTliMjItNDFlMS1iZTNjLTE2NzczNTQ3Y2MyNQBGAAAAAABw5dtRS2BAQ59wahAbDC%2BoBwBcZwlvDJD0Q4LglCSsc9JUAAAAAAEMAABcZwlvDJD0Q4LglCSsc9JUAAB%2B2h2ZAAABEgAQAMasjDwzD9RJlJj3uCl0SdM%3D&amp;X-OWA-CANARY=OsUKQwRczECLENYyGDmUC7By79qV8dUYfCj6dC6VVfCDDx7a38q4kLjQBGQt1n8yQQMgVpTkXEg.&amp;token=eyJhbGciOiJSUzI1NiIsImtpZCI6IjA2MDBGOUY2NzQ2MjA3MzdFNzM0MDRFMjg3QzQ1QTgxOENCN0NFQjgiLCJ4NXQiOiJCZ0Q1OW5SaUJ6Zm5OQVRpaDhSYWdZeTN6cmciLCJ0eXAiOiJKV1QifQ.eyJ2ZXIiOiJFeGNoYW5nZS5DYWxsYmFjay5WMSIsImFwcGN0eHNlbmRlciI6Ik93YURvd25sb2FkQDAyNzM3ZTQ4LWUwM2ItNDk1NS04MTExLWU2MDMzZTI2Y2EzYiIsImFwcGN0eCI6IntcIm1zZXhjaHByb3RcIjpcIm93YVwiLFwicHJpbWFyeXNpZFwiOlwiUy0xLTUtMjEtMTk5MTIyOTk2OC0zMDk1MDMzNTIwLTMyNjg0Nzg3MTgtMTg5OTMxOFwiLFwicHVpZFwiOlwiMTE1Mzc2NTkzMjM0OTQyODY4N1wiLFwib2lkXCI6XCI0M2NkMTMzYi03MjM1LTQ5YmQtYTU4MC1hMWM3NzkzMDNjYjNcIixcInNjb3BlXCI6XCJPd2FEb3dubG9hZFwifSIsIm5iZiI6MTUzMjQ1Nzg0NSwiZXhwIjoxNTMyNDU4NDQ1LCJpc3MiOiIwMDAwMDAwMi0wMDAwLTBmZjEtY2UwMC0wMDAwMDAwMDAwMDBAMDI3MzdlNDgtZTAzYi00OTU1LTgxMTEtZTYwMzNlMjZjYTNiIiwiYXVkIjoiMDAwMDAwMDItMDAwMC0wZmYxLWNlMDAtMDAwMDAwMDAwMDAwL2F0dGFjaG1lbnQub3V0bG9vay5vZmZpY2UubmV0QDAyNzM3ZTQ4LWUwM2ItNDk1NS04MTExLWU2MDMzZTI2Y2EzYiJ9.UZ7zPVrz7mBEl6rg4StloSSf9YBC9_C0k4zCjNG_xOvLQDkE3hAd27wm2EKbWwBNnbRvRd9w_QXH9x8a9vum-qi8AsvVtSJN4QeWSxgsS6RStcn1lQvK5g-ogU5JA7HdKRXBRtjaA2WP2WjoA3Ev3JFGkGNSe4kaZHMo6DJG6MzZSmrVfUR9dbEbzCx-Rm8LgCObXXMoCsZ6iMi4g9E1za882eHL3H4tM0uKfW_76ttsSqPg_nKlRtKAUeCXLQ2of7kZJfTvuBkZSaluF6ZaO92tvKdnPv_n7dW21VbXNtlCvagZCteaOXHggeMtI-LkE-vojyOnNAIRCCg4Kt_gqQ&amp;owa=outlook.office.com&amp;isImagePreview=True">
            <a:extLst>
              <a:ext uri="{FF2B5EF4-FFF2-40B4-BE49-F238E27FC236}">
                <a16:creationId xmlns="" xmlns:a16="http://schemas.microsoft.com/office/drawing/2014/main" id="{63003579-E4E1-48AF-BD80-3AD002B138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188640"/>
            <a:ext cx="2409825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5D871AFB-8B07-4E8F-8745-E4F4703252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931948" cy="700391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="" xmlns:a16="http://schemas.microsoft.com/office/drawing/2014/main" id="{17F7EC19-0188-62D3-DEBD-026260983B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0379" y="94352"/>
            <a:ext cx="4972225" cy="690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3027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B4AC14B4-9A5E-BE55-A888-840FD020ED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5040313" cy="6909563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73A88914-1583-C47D-670B-DFD0CF7C21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2741" y="134190"/>
            <a:ext cx="4970834" cy="6641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6524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50C30F70-DA9A-FCEE-64C8-965D9BC358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139" y="655201"/>
            <a:ext cx="5036159" cy="6249272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="" xmlns:a16="http://schemas.microsoft.com/office/drawing/2014/main" id="{84BEF5E4-649B-5DC9-1F2E-832C28264A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8867" y="0"/>
            <a:ext cx="5391758" cy="6904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099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00E7CAA9-044E-E4F2-D4B1-CB447344C2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248" y="192509"/>
            <a:ext cx="4803811" cy="6519456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03981E1D-67FF-B7FD-CEB0-F6FF389081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1565" y="115328"/>
            <a:ext cx="4803811" cy="67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8057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B31F1595-2B4B-BEE5-A9B4-99ED17886A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1328" y="1517333"/>
            <a:ext cx="7045594" cy="5029381"/>
          </a:xfrm>
          <a:prstGeom prst="rect">
            <a:avLst/>
          </a:prstGeom>
        </p:spPr>
      </p:pic>
      <p:pic>
        <p:nvPicPr>
          <p:cNvPr id="5" name="Picture 4" descr="https://attachment.outlook.office.net/owa/andreasouza@cnmp.mp.br/service.svc/s/GetFileAttachment?id=AAMkADdkZjc1MDYyLTliMjItNDFlMS1iZTNjLTE2NzczNTQ3Y2MyNQBGAAAAAABw5dtRS2BAQ59wahAbDC%2BoBwBcZwlvDJD0Q4LglCSsc9JUAAAAAAEMAABcZwlvDJD0Q4LglCSsc9JUAAB%2B2h2ZAAABEgAQAMasjDwzD9RJlJj3uCl0SdM%3D&amp;X-OWA-CANARY=OsUKQwRczECLENYyGDmUC7By79qV8dUYfCj6dC6VVfCDDx7a38q4kLjQBGQt1n8yQQMgVpTkXEg.&amp;token=eyJhbGciOiJSUzI1NiIsImtpZCI6IjA2MDBGOUY2NzQ2MjA3MzdFNzM0MDRFMjg3QzQ1QTgxOENCN0NFQjgiLCJ4NXQiOiJCZ0Q1OW5SaUJ6Zm5OQVRpaDhSYWdZeTN6cmciLCJ0eXAiOiJKV1QifQ.eyJ2ZXIiOiJFeGNoYW5nZS5DYWxsYmFjay5WMSIsImFwcGN0eHNlbmRlciI6Ik93YURvd25sb2FkQDAyNzM3ZTQ4LWUwM2ItNDk1NS04MTExLWU2MDMzZTI2Y2EzYiIsImFwcGN0eCI6IntcIm1zZXhjaHByb3RcIjpcIm93YVwiLFwicHJpbWFyeXNpZFwiOlwiUy0xLTUtMjEtMTk5MTIyOTk2OC0zMDk1MDMzNTIwLTMyNjg0Nzg3MTgtMTg5OTMxOFwiLFwicHVpZFwiOlwiMTE1Mzc2NTkzMjM0OTQyODY4N1wiLFwib2lkXCI6XCI0M2NkMTMzYi03MjM1LTQ5YmQtYTU4MC1hMWM3NzkzMDNjYjNcIixcInNjb3BlXCI6XCJPd2FEb3dubG9hZFwifSIsIm5iZiI6MTUzMjQ1Nzg0NSwiZXhwIjoxNTMyNDU4NDQ1LCJpc3MiOiIwMDAwMDAwMi0wMDAwLTBmZjEtY2UwMC0wMDAwMDAwMDAwMDBAMDI3MzdlNDgtZTAzYi00OTU1LTgxMTEtZTYwMzNlMjZjYTNiIiwiYXVkIjoiMDAwMDAwMDItMDAwMC0wZmYxLWNlMDAtMDAwMDAwMDAwMDAwL2F0dGFjaG1lbnQub3V0bG9vay5vZmZpY2UubmV0QDAyNzM3ZTQ4LWUwM2ItNDk1NS04MTExLWU2MDMzZTI2Y2EzYiJ9.UZ7zPVrz7mBEl6rg4StloSSf9YBC9_C0k4zCjNG_xOvLQDkE3hAd27wm2EKbWwBNnbRvRd9w_QXH9x8a9vum-qi8AsvVtSJN4QeWSxgsS6RStcn1lQvK5g-ogU5JA7HdKRXBRtjaA2WP2WjoA3Ev3JFGkGNSe4kaZHMo6DJG6MzZSmrVfUR9dbEbzCx-Rm8LgCObXXMoCsZ6iMi4g9E1za882eHL3H4tM0uKfW_76ttsSqPg_nKlRtKAUeCXLQ2of7kZJfTvuBkZSaluF6ZaO92tvKdnPv_n7dW21VbXNtlCvagZCteaOXHggeMtI-LkE-vojyOnNAIRCCg4Kt_gqQ&amp;owa=outlook.office.com&amp;isImagePreview=True">
            <a:extLst>
              <a:ext uri="{FF2B5EF4-FFF2-40B4-BE49-F238E27FC236}">
                <a16:creationId xmlns="" xmlns:a16="http://schemas.microsoft.com/office/drawing/2014/main" id="{4974957E-81C0-3A92-C9DF-F1057F315F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188640"/>
            <a:ext cx="2409825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7935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s://attachment.outlook.office.net/owa/andreasouza@cnmp.mp.br/service.svc/s/GetFileAttachment?id=AAMkADdkZjc1MDYyLTliMjItNDFlMS1iZTNjLTE2NzczNTQ3Y2MyNQBGAAAAAABw5dtRS2BAQ59wahAbDC%2BoBwBcZwlvDJD0Q4LglCSsc9JUAAAAAAEMAABcZwlvDJD0Q4LglCSsc9JUAAB%2B2h2ZAAABEgAQAMasjDwzD9RJlJj3uCl0SdM%3D&amp;X-OWA-CANARY=OsUKQwRczECLENYyGDmUC7By79qV8dUYfCj6dC6VVfCDDx7a38q4kLjQBGQt1n8yQQMgVpTkXEg.&amp;token=eyJhbGciOiJSUzI1NiIsImtpZCI6IjA2MDBGOUY2NzQ2MjA3MzdFNzM0MDRFMjg3QzQ1QTgxOENCN0NFQjgiLCJ4NXQiOiJCZ0Q1OW5SaUJ6Zm5OQVRpaDhSYWdZeTN6cmciLCJ0eXAiOiJKV1QifQ.eyJ2ZXIiOiJFeGNoYW5nZS5DYWxsYmFjay5WMSIsImFwcGN0eHNlbmRlciI6Ik93YURvd25sb2FkQDAyNzM3ZTQ4LWUwM2ItNDk1NS04MTExLWU2MDMzZTI2Y2EzYiIsImFwcGN0eCI6IntcIm1zZXhjaHByb3RcIjpcIm93YVwiLFwicHJpbWFyeXNpZFwiOlwiUy0xLTUtMjEtMTk5MTIyOTk2OC0zMDk1MDMzNTIwLTMyNjg0Nzg3MTgtMTg5OTMxOFwiLFwicHVpZFwiOlwiMTE1Mzc2NTkzMjM0OTQyODY4N1wiLFwib2lkXCI6XCI0M2NkMTMzYi03MjM1LTQ5YmQtYTU4MC1hMWM3NzkzMDNjYjNcIixcInNjb3BlXCI6XCJPd2FEb3dubG9hZFwifSIsIm5iZiI6MTUzMjQ1Nzg0NSwiZXhwIjoxNTMyNDU4NDQ1LCJpc3MiOiIwMDAwMDAwMi0wMDAwLTBmZjEtY2UwMC0wMDAwMDAwMDAwMDBAMDI3MzdlNDgtZTAzYi00OTU1LTgxMTEtZTYwMzNlMjZjYTNiIiwiYXVkIjoiMDAwMDAwMDItMDAwMC0wZmYxLWNlMDAtMDAwMDAwMDAwMDAwL2F0dGFjaG1lbnQub3V0bG9vay5vZmZpY2UubmV0QDAyNzM3ZTQ4LWUwM2ItNDk1NS04MTExLWU2MDMzZTI2Y2EzYiJ9.UZ7zPVrz7mBEl6rg4StloSSf9YBC9_C0k4zCjNG_xOvLQDkE3hAd27wm2EKbWwBNnbRvRd9w_QXH9x8a9vum-qi8AsvVtSJN4QeWSxgsS6RStcn1lQvK5g-ogU5JA7HdKRXBRtjaA2WP2WjoA3Ev3JFGkGNSe4kaZHMo6DJG6MzZSmrVfUR9dbEbzCx-Rm8LgCObXXMoCsZ6iMi4g9E1za882eHL3H4tM0uKfW_76ttsSqPg_nKlRtKAUeCXLQ2of7kZJfTvuBkZSaluF6ZaO92tvKdnPv_n7dW21VbXNtlCvagZCteaOXHggeMtI-LkE-vojyOnNAIRCCg4Kt_gqQ&amp;owa=outlook.office.com&amp;isImagePreview=True">
            <a:extLst>
              <a:ext uri="{FF2B5EF4-FFF2-40B4-BE49-F238E27FC236}">
                <a16:creationId xmlns="" xmlns:a16="http://schemas.microsoft.com/office/drawing/2014/main" id="{6F94C028-7F6B-A656-3FFF-0CE6DF1622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188640"/>
            <a:ext cx="2409825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m 9">
            <a:extLst>
              <a:ext uri="{FF2B5EF4-FFF2-40B4-BE49-F238E27FC236}">
                <a16:creationId xmlns="" xmlns:a16="http://schemas.microsoft.com/office/drawing/2014/main" id="{CCCF87BB-AA97-9FA2-CF2D-EF1D95234E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561" y="1436410"/>
            <a:ext cx="3875195" cy="5335324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="" xmlns:a16="http://schemas.microsoft.com/office/drawing/2014/main" id="{321B0C01-0C7B-1649-ADA8-B2C921C34D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1793" y="0"/>
            <a:ext cx="4940271" cy="6859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8272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ustomShape 1"/>
          <p:cNvSpPr/>
          <p:nvPr/>
        </p:nvSpPr>
        <p:spPr>
          <a:xfrm>
            <a:off x="497681" y="1364555"/>
            <a:ext cx="9076134" cy="50085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100806" bIns="100806"/>
          <a:lstStyle/>
          <a:p>
            <a:pPr>
              <a:buClrTx/>
              <a:buFontTx/>
              <a:buNone/>
            </a:pPr>
            <a:r>
              <a:rPr lang="pt-BR" sz="2646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Por que estamos aqui? Estatuto da Criança e do Adolescente</a:t>
            </a:r>
            <a:endParaRPr lang="pt-BR" sz="2646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2" name="CustomShape 2"/>
          <p:cNvSpPr/>
          <p:nvPr/>
        </p:nvSpPr>
        <p:spPr>
          <a:xfrm>
            <a:off x="527050" y="1949946"/>
            <a:ext cx="9076134" cy="397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213C5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7" name="TextShape 6"/>
          <p:cNvSpPr txBox="1"/>
          <p:nvPr/>
        </p:nvSpPr>
        <p:spPr>
          <a:xfrm>
            <a:off x="9340452" y="6085383"/>
            <a:ext cx="604441" cy="433388"/>
          </a:xfrm>
          <a:prstGeom prst="rect">
            <a:avLst/>
          </a:prstGeom>
          <a:noFill/>
          <a:ln>
            <a:noFill/>
          </a:ln>
        </p:spPr>
        <p:txBody>
          <a:bodyPr tIns="100806" bIns="100806" anchor="ctr"/>
          <a:lstStyle/>
          <a:p>
            <a:pPr algn="r">
              <a:lnSpc>
                <a:spcPct val="100000"/>
              </a:lnSpc>
            </a:pPr>
            <a:fld id="{B6CDC28B-D1C6-4077-AF1D-5909CD0D2AB8}" type="slidenum">
              <a:rPr lang="pt-BR" sz="1102" spc="-1">
                <a:solidFill>
                  <a:srgbClr val="595959"/>
                </a:solidFill>
                <a:latin typeface="Arial"/>
                <a:ea typeface="Arial"/>
              </a:rPr>
              <a:t>16</a:t>
            </a:fld>
            <a:endParaRPr lang="pt-BR" sz="1102" spc="-1">
              <a:latin typeface="Times New Roman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467495" y="2065388"/>
            <a:ext cx="4133080" cy="41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9006" indent="-189006" algn="just">
              <a:spcBef>
                <a:spcPts val="551"/>
              </a:spcBef>
              <a:buClr>
                <a:srgbClr val="27627A"/>
              </a:buClr>
              <a:buFont typeface="Arial" panose="020B0604020202020204" pitchFamily="34" charset="0"/>
              <a:buChar char="•"/>
            </a:pPr>
            <a:r>
              <a:rPr lang="pt-BR" sz="1600" dirty="0">
                <a:latin typeface="Calibri" panose="020F0502020204030204" pitchFamily="34" charset="0"/>
                <a:cs typeface="Calibri" panose="020F0502020204030204" pitchFamily="34" charset="0"/>
              </a:rPr>
              <a:t>Art. 132. Em cada Município e em cada Região Administrativa do Distrito Federal haverá, no mínimo, 1 (um) Conselho Tutelar como órgão integrante da administração pública local, composto de 5 (cinco) membros, </a:t>
            </a:r>
            <a:r>
              <a:rPr lang="pt-BR" sz="1600" b="1" dirty="0">
                <a:latin typeface="Calibri" panose="020F0502020204030204" pitchFamily="34" charset="0"/>
                <a:cs typeface="Calibri" panose="020F0502020204030204" pitchFamily="34" charset="0"/>
              </a:rPr>
              <a:t>escolhidos pela população local para mandato de 4 (quatro) anos, permitida recondução por novos processos de escolha.</a:t>
            </a:r>
          </a:p>
          <a:p>
            <a:pPr algn="just">
              <a:spcBef>
                <a:spcPts val="551"/>
              </a:spcBef>
              <a:buClr>
                <a:srgbClr val="545454"/>
              </a:buClr>
            </a:pPr>
            <a:endParaRPr lang="pt-B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9006" indent="-189006" algn="just">
              <a:spcBef>
                <a:spcPts val="551"/>
              </a:spcBef>
              <a:buClr>
                <a:srgbClr val="27627A"/>
              </a:buClr>
              <a:buFont typeface="Arial" panose="020B0604020202020204" pitchFamily="34" charset="0"/>
              <a:buChar char="•"/>
            </a:pPr>
            <a:r>
              <a:rPr lang="pt-BR" sz="1600" dirty="0">
                <a:latin typeface="Calibri" panose="020F0502020204030204" pitchFamily="34" charset="0"/>
                <a:cs typeface="Calibri" panose="020F0502020204030204" pitchFamily="34" charset="0"/>
              </a:rPr>
              <a:t>Art. 133. Para a candidatura a membro do Conselho Tutelar, </a:t>
            </a:r>
            <a:r>
              <a:rPr lang="pt-BR" sz="1600" b="1" dirty="0">
                <a:latin typeface="Calibri" panose="020F0502020204030204" pitchFamily="34" charset="0"/>
                <a:cs typeface="Calibri" panose="020F0502020204030204" pitchFamily="34" charset="0"/>
              </a:rPr>
              <a:t>serão exigidos os seguintes requisitos</a:t>
            </a:r>
            <a:r>
              <a:rPr lang="pt-BR" sz="16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algn="just">
              <a:spcBef>
                <a:spcPts val="551"/>
              </a:spcBef>
              <a:buClr>
                <a:srgbClr val="545454"/>
              </a:buClr>
            </a:pPr>
            <a:r>
              <a:rPr lang="pt-BR" sz="1600" dirty="0">
                <a:latin typeface="Calibri" panose="020F0502020204030204" pitchFamily="34" charset="0"/>
                <a:cs typeface="Calibri" panose="020F0502020204030204" pitchFamily="34" charset="0"/>
              </a:rPr>
              <a:t>I - reconhecida idoneidade moral; </a:t>
            </a:r>
          </a:p>
          <a:p>
            <a:pPr algn="just">
              <a:spcBef>
                <a:spcPts val="551"/>
              </a:spcBef>
              <a:buClr>
                <a:srgbClr val="545454"/>
              </a:buClr>
            </a:pPr>
            <a:r>
              <a:rPr lang="pt-BR" sz="1600" dirty="0">
                <a:latin typeface="Calibri" panose="020F0502020204030204" pitchFamily="34" charset="0"/>
                <a:cs typeface="Calibri" panose="020F0502020204030204" pitchFamily="34" charset="0"/>
              </a:rPr>
              <a:t>II - idade superior a vinte e um anos; </a:t>
            </a:r>
          </a:p>
          <a:p>
            <a:pPr algn="just">
              <a:spcBef>
                <a:spcPts val="551"/>
              </a:spcBef>
              <a:buClr>
                <a:srgbClr val="545454"/>
              </a:buClr>
            </a:pPr>
            <a:r>
              <a:rPr lang="pt-BR" sz="1600" dirty="0">
                <a:latin typeface="Calibri" panose="020F0502020204030204" pitchFamily="34" charset="0"/>
                <a:cs typeface="Calibri" panose="020F0502020204030204" pitchFamily="34" charset="0"/>
              </a:rPr>
              <a:t>III - residir no município.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367D1AF7-5C3F-5C2B-D163-5591BE96B13B}"/>
              </a:ext>
            </a:extLst>
          </p:cNvPr>
          <p:cNvSpPr txBox="1"/>
          <p:nvPr/>
        </p:nvSpPr>
        <p:spPr>
          <a:xfrm>
            <a:off x="5276850" y="2065388"/>
            <a:ext cx="3939459" cy="46320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9006" indent="-189006" algn="just">
              <a:spcBef>
                <a:spcPts val="551"/>
              </a:spcBef>
              <a:buClr>
                <a:srgbClr val="27627A"/>
              </a:buClr>
              <a:buFont typeface="Arial" panose="020B0604020202020204" pitchFamily="34" charset="0"/>
              <a:buChar char="•"/>
            </a:pPr>
            <a:r>
              <a:rPr lang="pt-BR" sz="1400" dirty="0">
                <a:latin typeface="Calibri" panose="020F0502020204030204" pitchFamily="34" charset="0"/>
                <a:cs typeface="Calibri" panose="020F0502020204030204" pitchFamily="34" charset="0"/>
              </a:rPr>
              <a:t>Art. 139. O processo para a escolha dos membros do Conselho Tutelar será estabelecido em lei municipal e </a:t>
            </a:r>
            <a:r>
              <a:rPr lang="pt-BR" sz="1400" b="1" dirty="0">
                <a:latin typeface="Calibri" panose="020F0502020204030204" pitchFamily="34" charset="0"/>
                <a:cs typeface="Calibri" panose="020F0502020204030204" pitchFamily="34" charset="0"/>
              </a:rPr>
              <a:t>realizado sob a responsabilidade do Conselho Municipal dos Direitos da Criança e do Adolescente, e a fiscalização do Ministério Público</a:t>
            </a:r>
            <a:r>
              <a:rPr lang="pt-BR" sz="1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just">
              <a:spcBef>
                <a:spcPts val="551"/>
              </a:spcBef>
              <a:buClr>
                <a:srgbClr val="545454"/>
              </a:buClr>
            </a:pPr>
            <a:r>
              <a:rPr lang="pt-BR" sz="1400" dirty="0">
                <a:latin typeface="Calibri" panose="020F0502020204030204" pitchFamily="34" charset="0"/>
                <a:cs typeface="Calibri" panose="020F0502020204030204" pitchFamily="34" charset="0"/>
              </a:rPr>
              <a:t>§ 1º O processo de escolha dos membros do Conselho Tutelar ocorrerá </a:t>
            </a:r>
            <a:r>
              <a:rPr lang="pt-BR" sz="1400" b="1" dirty="0">
                <a:latin typeface="Calibri" panose="020F0502020204030204" pitchFamily="34" charset="0"/>
                <a:cs typeface="Calibri" panose="020F0502020204030204" pitchFamily="34" charset="0"/>
              </a:rPr>
              <a:t>em data unificada em todo o território nacional a cada 4 (quatro) anos, no primeiro domingo do mês de outubro do ano subsequente ao da eleição presidencial</a:t>
            </a:r>
            <a:r>
              <a:rPr lang="pt-BR" sz="1400" dirty="0">
                <a:latin typeface="Calibri" panose="020F0502020204030204" pitchFamily="34" charset="0"/>
                <a:cs typeface="Calibri" panose="020F0502020204030204" pitchFamily="34" charset="0"/>
              </a:rPr>
              <a:t>. (Lei n. 12.696/2012)</a:t>
            </a:r>
          </a:p>
          <a:p>
            <a:pPr algn="just">
              <a:spcBef>
                <a:spcPts val="551"/>
              </a:spcBef>
              <a:buClr>
                <a:srgbClr val="545454"/>
              </a:buClr>
            </a:pPr>
            <a:r>
              <a:rPr lang="pt-BR" sz="1400" dirty="0">
                <a:latin typeface="Calibri" panose="020F0502020204030204" pitchFamily="34" charset="0"/>
                <a:cs typeface="Calibri" panose="020F0502020204030204" pitchFamily="34" charset="0"/>
              </a:rPr>
              <a:t>§ 2º A posse dos conselheiros tutelares ocorrerá no </a:t>
            </a:r>
            <a:r>
              <a:rPr lang="pt-BR" sz="1400" b="1" dirty="0">
                <a:latin typeface="Calibri" panose="020F0502020204030204" pitchFamily="34" charset="0"/>
                <a:cs typeface="Calibri" panose="020F0502020204030204" pitchFamily="34" charset="0"/>
              </a:rPr>
              <a:t>dia 10 de janeiro do ano subsequente ao processo de escolha</a:t>
            </a:r>
            <a:r>
              <a:rPr lang="pt-BR" sz="1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just">
              <a:spcBef>
                <a:spcPts val="551"/>
              </a:spcBef>
              <a:buClr>
                <a:srgbClr val="545454"/>
              </a:buClr>
            </a:pPr>
            <a:r>
              <a:rPr lang="pt-BR" sz="1400" dirty="0">
                <a:latin typeface="Calibri" panose="020F0502020204030204" pitchFamily="34" charset="0"/>
                <a:cs typeface="Calibri" panose="020F0502020204030204" pitchFamily="34" charset="0"/>
              </a:rPr>
              <a:t>§ 3º No processo de escolha dos membros do Conselho Tutelar, </a:t>
            </a:r>
            <a:r>
              <a:rPr lang="pt-BR" sz="1400" b="1" dirty="0">
                <a:latin typeface="Calibri" panose="020F0502020204030204" pitchFamily="34" charset="0"/>
                <a:cs typeface="Calibri" panose="020F0502020204030204" pitchFamily="34" charset="0"/>
              </a:rPr>
              <a:t>é vedado ao candidato doar, oferecer, prometer ou entregar ao eleitor bem ou vantagem pessoal de qualquer natureza, inclusive brindes de pequeno valor</a:t>
            </a:r>
            <a:r>
              <a:rPr lang="pt-BR" sz="1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pic>
        <p:nvPicPr>
          <p:cNvPr id="8" name="Picture 4" descr="https://attachment.outlook.office.net/owa/andreasouza@cnmp.mp.br/service.svc/s/GetFileAttachment?id=AAMkADdkZjc1MDYyLTliMjItNDFlMS1iZTNjLTE2NzczNTQ3Y2MyNQBGAAAAAABw5dtRS2BAQ59wahAbDC%2BoBwBcZwlvDJD0Q4LglCSsc9JUAAAAAAEMAABcZwlvDJD0Q4LglCSsc9JUAAB%2B2h2ZAAABEgAQAMasjDwzD9RJlJj3uCl0SdM%3D&amp;X-OWA-CANARY=OsUKQwRczECLENYyGDmUC7By79qV8dUYfCj6dC6VVfCDDx7a38q4kLjQBGQt1n8yQQMgVpTkXEg.&amp;token=eyJhbGciOiJSUzI1NiIsImtpZCI6IjA2MDBGOUY2NzQ2MjA3MzdFNzM0MDRFMjg3QzQ1QTgxOENCN0NFQjgiLCJ4NXQiOiJCZ0Q1OW5SaUJ6Zm5OQVRpaDhSYWdZeTN6cmciLCJ0eXAiOiJKV1QifQ.eyJ2ZXIiOiJFeGNoYW5nZS5DYWxsYmFjay5WMSIsImFwcGN0eHNlbmRlciI6Ik93YURvd25sb2FkQDAyNzM3ZTQ4LWUwM2ItNDk1NS04MTExLWU2MDMzZTI2Y2EzYiIsImFwcGN0eCI6IntcIm1zZXhjaHByb3RcIjpcIm93YVwiLFwicHJpbWFyeXNpZFwiOlwiUy0xLTUtMjEtMTk5MTIyOTk2OC0zMDk1MDMzNTIwLTMyNjg0Nzg3MTgtMTg5OTMxOFwiLFwicHVpZFwiOlwiMTE1Mzc2NTkzMjM0OTQyODY4N1wiLFwib2lkXCI6XCI0M2NkMTMzYi03MjM1LTQ5YmQtYTU4MC1hMWM3NzkzMDNjYjNcIixcInNjb3BlXCI6XCJPd2FEb3dubG9hZFwifSIsIm5iZiI6MTUzMjQ1Nzg0NSwiZXhwIjoxNTMyNDU4NDQ1LCJpc3MiOiIwMDAwMDAwMi0wMDAwLTBmZjEtY2UwMC0wMDAwMDAwMDAwMDBAMDI3MzdlNDgtZTAzYi00OTU1LTgxMTEtZTYwMzNlMjZjYTNiIiwiYXVkIjoiMDAwMDAwMDItMDAwMC0wZmYxLWNlMDAtMDAwMDAwMDAwMDAwL2F0dGFjaG1lbnQub3V0bG9vay5vZmZpY2UubmV0QDAyNzM3ZTQ4LWUwM2ItNDk1NS04MTExLWU2MDMzZTI2Y2EzYiJ9.UZ7zPVrz7mBEl6rg4StloSSf9YBC9_C0k4zCjNG_xOvLQDkE3hAd27wm2EKbWwBNnbRvRd9w_QXH9x8a9vum-qi8AsvVtSJN4QeWSxgsS6RStcn1lQvK5g-ogU5JA7HdKRXBRtjaA2WP2WjoA3Ev3JFGkGNSe4kaZHMo6DJG6MzZSmrVfUR9dbEbzCx-Rm8LgCObXXMoCsZ6iMi4g9E1za882eHL3H4tM0uKfW_76ttsSqPg_nKlRtKAUeCXLQ2of7kZJfTvuBkZSaluF6ZaO92tvKdnPv_n7dW21VbXNtlCvagZCteaOXHggeMtI-LkE-vojyOnNAIRCCg4Kt_gqQ&amp;owa=outlook.office.com&amp;isImagePreview=True">
            <a:extLst>
              <a:ext uri="{FF2B5EF4-FFF2-40B4-BE49-F238E27FC236}">
                <a16:creationId xmlns="" xmlns:a16="http://schemas.microsoft.com/office/drawing/2014/main" id="{82CA2187-ED9B-4135-A556-B17936C47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199791"/>
            <a:ext cx="2409825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046133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omo fazer um Cronograma de Eventos em 3 passos">
            <a:extLst>
              <a:ext uri="{FF2B5EF4-FFF2-40B4-BE49-F238E27FC236}">
                <a16:creationId xmlns="" xmlns:a16="http://schemas.microsoft.com/office/drawing/2014/main" id="{4B6FDF8B-EF1C-1BBD-D97C-1B600D5598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37" y="3350077"/>
            <a:ext cx="2774901" cy="2094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" name="CustomShape 1"/>
          <p:cNvSpPr/>
          <p:nvPr/>
        </p:nvSpPr>
        <p:spPr>
          <a:xfrm>
            <a:off x="497681" y="1364555"/>
            <a:ext cx="9076134" cy="50085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100806" bIns="100806"/>
          <a:lstStyle/>
          <a:p>
            <a:pPr>
              <a:buClrTx/>
              <a:buFontTx/>
              <a:buNone/>
            </a:pPr>
            <a:r>
              <a:rPr lang="pt-BR" sz="2646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Onde estamos hoje? Minuta de cronograma</a:t>
            </a:r>
            <a:endParaRPr lang="pt-BR" sz="2646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2" name="CustomShape 2"/>
          <p:cNvSpPr/>
          <p:nvPr/>
        </p:nvSpPr>
        <p:spPr>
          <a:xfrm>
            <a:off x="527050" y="1949946"/>
            <a:ext cx="9076134" cy="397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213C5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7" name="TextShape 6"/>
          <p:cNvSpPr txBox="1"/>
          <p:nvPr/>
        </p:nvSpPr>
        <p:spPr>
          <a:xfrm>
            <a:off x="9340452" y="6085383"/>
            <a:ext cx="604441" cy="433388"/>
          </a:xfrm>
          <a:prstGeom prst="rect">
            <a:avLst/>
          </a:prstGeom>
          <a:noFill/>
          <a:ln>
            <a:noFill/>
          </a:ln>
        </p:spPr>
        <p:txBody>
          <a:bodyPr tIns="100806" bIns="100806" anchor="ctr"/>
          <a:lstStyle/>
          <a:p>
            <a:pPr algn="r">
              <a:lnSpc>
                <a:spcPct val="100000"/>
              </a:lnSpc>
            </a:pPr>
            <a:fld id="{B6CDC28B-D1C6-4077-AF1D-5909CD0D2AB8}" type="slidenum">
              <a:rPr lang="pt-BR" sz="1102" spc="-1">
                <a:solidFill>
                  <a:srgbClr val="595959"/>
                </a:solidFill>
                <a:latin typeface="Arial"/>
                <a:ea typeface="Arial"/>
              </a:rPr>
              <a:t>17</a:t>
            </a:fld>
            <a:endParaRPr lang="pt-BR" sz="1102" spc="-1">
              <a:latin typeface="Times New Roman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="" xmlns:a16="http://schemas.microsoft.com/office/drawing/2014/main" id="{D4A2F1D9-73A4-79A1-C8CC-E21666B397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5258" y="2065910"/>
            <a:ext cx="6487926" cy="4419797"/>
          </a:xfrm>
          <a:prstGeom prst="rect">
            <a:avLst/>
          </a:prstGeom>
        </p:spPr>
      </p:pic>
      <p:pic>
        <p:nvPicPr>
          <p:cNvPr id="1038" name="Picture 14" descr="Free Check 1200276 PNG with Transparent Background">
            <a:extLst>
              <a:ext uri="{FF2B5EF4-FFF2-40B4-BE49-F238E27FC236}">
                <a16:creationId xmlns="" xmlns:a16="http://schemas.microsoft.com/office/drawing/2014/main" id="{CADB2447-57D9-3B6A-4637-B294459BA4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482" y="2507877"/>
            <a:ext cx="303384" cy="30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Free Check 1200276 PNG with Transparent Background">
            <a:extLst>
              <a:ext uri="{FF2B5EF4-FFF2-40B4-BE49-F238E27FC236}">
                <a16:creationId xmlns="" xmlns:a16="http://schemas.microsoft.com/office/drawing/2014/main" id="{54EE1F4F-F436-316D-9E90-916E012AE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644" y="2928977"/>
            <a:ext cx="303384" cy="30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s://attachment.outlook.office.net/owa/andreasouza@cnmp.mp.br/service.svc/s/GetFileAttachment?id=AAMkADdkZjc1MDYyLTliMjItNDFlMS1iZTNjLTE2NzczNTQ3Y2MyNQBGAAAAAABw5dtRS2BAQ59wahAbDC%2BoBwBcZwlvDJD0Q4LglCSsc9JUAAAAAAEMAABcZwlvDJD0Q4LglCSsc9JUAAB%2B2h2ZAAABEgAQAMasjDwzD9RJlJj3uCl0SdM%3D&amp;X-OWA-CANARY=OsUKQwRczECLENYyGDmUC7By79qV8dUYfCj6dC6VVfCDDx7a38q4kLjQBGQt1n8yQQMgVpTkXEg.&amp;token=eyJhbGciOiJSUzI1NiIsImtpZCI6IjA2MDBGOUY2NzQ2MjA3MzdFNzM0MDRFMjg3QzQ1QTgxOENCN0NFQjgiLCJ4NXQiOiJCZ0Q1OW5SaUJ6Zm5OQVRpaDhSYWdZeTN6cmciLCJ0eXAiOiJKV1QifQ.eyJ2ZXIiOiJFeGNoYW5nZS5DYWxsYmFjay5WMSIsImFwcGN0eHNlbmRlciI6Ik93YURvd25sb2FkQDAyNzM3ZTQ4LWUwM2ItNDk1NS04MTExLWU2MDMzZTI2Y2EzYiIsImFwcGN0eCI6IntcIm1zZXhjaHByb3RcIjpcIm93YVwiLFwicHJpbWFyeXNpZFwiOlwiUy0xLTUtMjEtMTk5MTIyOTk2OC0zMDk1MDMzNTIwLTMyNjg0Nzg3MTgtMTg5OTMxOFwiLFwicHVpZFwiOlwiMTE1Mzc2NTkzMjM0OTQyODY4N1wiLFwib2lkXCI6XCI0M2NkMTMzYi03MjM1LTQ5YmQtYTU4MC1hMWM3NzkzMDNjYjNcIixcInNjb3BlXCI6XCJPd2FEb3dubG9hZFwifSIsIm5iZiI6MTUzMjQ1Nzg0NSwiZXhwIjoxNTMyNDU4NDQ1LCJpc3MiOiIwMDAwMDAwMi0wMDAwLTBmZjEtY2UwMC0wMDAwMDAwMDAwMDBAMDI3MzdlNDgtZTAzYi00OTU1LTgxMTEtZTYwMzNlMjZjYTNiIiwiYXVkIjoiMDAwMDAwMDItMDAwMC0wZmYxLWNlMDAtMDAwMDAwMDAwMDAwL2F0dGFjaG1lbnQub3V0bG9vay5vZmZpY2UubmV0QDAyNzM3ZTQ4LWUwM2ItNDk1NS04MTExLWU2MDMzZTI2Y2EzYiJ9.UZ7zPVrz7mBEl6rg4StloSSf9YBC9_C0k4zCjNG_xOvLQDkE3hAd27wm2EKbWwBNnbRvRd9w_QXH9x8a9vum-qi8AsvVtSJN4QeWSxgsS6RStcn1lQvK5g-ogU5JA7HdKRXBRtjaA2WP2WjoA3Ev3JFGkGNSe4kaZHMo6DJG6MzZSmrVfUR9dbEbzCx-Rm8LgCObXXMoCsZ6iMi4g9E1za882eHL3H4tM0uKfW_76ttsSqPg_nKlRtKAUeCXLQ2of7kZJfTvuBkZSaluF6ZaO92tvKdnPv_n7dW21VbXNtlCvagZCteaOXHggeMtI-LkE-vojyOnNAIRCCg4Kt_gqQ&amp;owa=outlook.office.com&amp;isImagePreview=True">
            <a:extLst>
              <a:ext uri="{FF2B5EF4-FFF2-40B4-BE49-F238E27FC236}">
                <a16:creationId xmlns="" xmlns:a16="http://schemas.microsoft.com/office/drawing/2014/main" id="{BA28EA4A-273C-469B-9FD4-9A19474A1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188640"/>
            <a:ext cx="2409825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 descr="Free Check 1200276 PNG with Transparent Background">
            <a:extLst>
              <a:ext uri="{FF2B5EF4-FFF2-40B4-BE49-F238E27FC236}">
                <a16:creationId xmlns="" xmlns:a16="http://schemas.microsoft.com/office/drawing/2014/main" id="{54EE1F4F-F436-316D-9E90-916E012AE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941" y="3273632"/>
            <a:ext cx="303384" cy="30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Free Check 1200276 PNG with Transparent Background">
            <a:extLst>
              <a:ext uri="{FF2B5EF4-FFF2-40B4-BE49-F238E27FC236}">
                <a16:creationId xmlns="" xmlns:a16="http://schemas.microsoft.com/office/drawing/2014/main" id="{54EE1F4F-F436-316D-9E90-916E012AE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891" y="3832966"/>
            <a:ext cx="303384" cy="30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4" descr="Free Check 1200276 PNG with Transparent Background">
            <a:extLst>
              <a:ext uri="{FF2B5EF4-FFF2-40B4-BE49-F238E27FC236}">
                <a16:creationId xmlns="" xmlns:a16="http://schemas.microsoft.com/office/drawing/2014/main" id="{54EE1F4F-F436-316D-9E90-916E012AE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619" y="4727977"/>
            <a:ext cx="303384" cy="30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4" descr="Free Check 1200276 PNG with Transparent Background">
            <a:extLst>
              <a:ext uri="{FF2B5EF4-FFF2-40B4-BE49-F238E27FC236}">
                <a16:creationId xmlns="" xmlns:a16="http://schemas.microsoft.com/office/drawing/2014/main" id="{54EE1F4F-F436-316D-9E90-916E012AE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941" y="5319604"/>
            <a:ext cx="303384" cy="30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4" descr="Free Check 1200276 PNG with Transparent Background">
            <a:extLst>
              <a:ext uri="{FF2B5EF4-FFF2-40B4-BE49-F238E27FC236}">
                <a16:creationId xmlns="" xmlns:a16="http://schemas.microsoft.com/office/drawing/2014/main" id="{54EE1F4F-F436-316D-9E90-916E012AE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644" y="5902655"/>
            <a:ext cx="303384" cy="30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146534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ustomShape 1"/>
          <p:cNvSpPr/>
          <p:nvPr/>
        </p:nvSpPr>
        <p:spPr>
          <a:xfrm>
            <a:off x="497681" y="1364555"/>
            <a:ext cx="9076134" cy="50085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100806" bIns="100806"/>
          <a:lstStyle/>
          <a:p>
            <a:pPr>
              <a:buClrTx/>
              <a:buFontTx/>
              <a:buNone/>
            </a:pPr>
            <a:r>
              <a:rPr lang="pt-BR" sz="2646" b="1" dirty="0">
                <a:latin typeface="Calibri" panose="020F0502020204030204" pitchFamily="34" charset="0"/>
                <a:cs typeface="Calibri" panose="020F0502020204030204" pitchFamily="34" charset="0"/>
              </a:rPr>
              <a:t>Onde estamos hoje? Minuta de cronograma</a:t>
            </a:r>
          </a:p>
        </p:txBody>
      </p:sp>
      <p:sp>
        <p:nvSpPr>
          <p:cNvPr id="102" name="CustomShape 2"/>
          <p:cNvSpPr/>
          <p:nvPr/>
        </p:nvSpPr>
        <p:spPr>
          <a:xfrm>
            <a:off x="527050" y="1949946"/>
            <a:ext cx="9076134" cy="397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213C5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7" name="TextShape 6"/>
          <p:cNvSpPr txBox="1"/>
          <p:nvPr/>
        </p:nvSpPr>
        <p:spPr>
          <a:xfrm>
            <a:off x="9340452" y="6085383"/>
            <a:ext cx="604441" cy="433388"/>
          </a:xfrm>
          <a:prstGeom prst="rect">
            <a:avLst/>
          </a:prstGeom>
          <a:noFill/>
          <a:ln>
            <a:noFill/>
          </a:ln>
        </p:spPr>
        <p:txBody>
          <a:bodyPr tIns="100806" bIns="100806" anchor="ctr"/>
          <a:lstStyle/>
          <a:p>
            <a:pPr algn="r">
              <a:lnSpc>
                <a:spcPct val="100000"/>
              </a:lnSpc>
            </a:pPr>
            <a:fld id="{B6CDC28B-D1C6-4077-AF1D-5909CD0D2AB8}" type="slidenum">
              <a:rPr lang="pt-BR" sz="1102" spc="-1">
                <a:solidFill>
                  <a:srgbClr val="595959"/>
                </a:solidFill>
                <a:latin typeface="Arial"/>
                <a:ea typeface="Arial"/>
              </a:rPr>
              <a:t>18</a:t>
            </a:fld>
            <a:endParaRPr lang="pt-BR" sz="1102" spc="-1">
              <a:latin typeface="Times New Roman"/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="" xmlns:a16="http://schemas.microsoft.com/office/drawing/2014/main" id="{78020484-8E48-C098-5336-C36AAC8CB4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050" y="2071123"/>
            <a:ext cx="5412116" cy="4447648"/>
          </a:xfrm>
          <a:prstGeom prst="rect">
            <a:avLst/>
          </a:prstGeom>
        </p:spPr>
      </p:pic>
      <p:pic>
        <p:nvPicPr>
          <p:cNvPr id="2" name="Picture 4" descr="Como fazer um Cronograma de Eventos em 3 passos">
            <a:extLst>
              <a:ext uri="{FF2B5EF4-FFF2-40B4-BE49-F238E27FC236}">
                <a16:creationId xmlns="" xmlns:a16="http://schemas.microsoft.com/office/drawing/2014/main" id="{8DFDDBB5-FEB5-419A-9F27-AE269D36A9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807" y="4424664"/>
            <a:ext cx="3139867" cy="2094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s://attachment.outlook.office.net/owa/andreasouza@cnmp.mp.br/service.svc/s/GetFileAttachment?id=AAMkADdkZjc1MDYyLTliMjItNDFlMS1iZTNjLTE2NzczNTQ3Y2MyNQBGAAAAAABw5dtRS2BAQ59wahAbDC%2BoBwBcZwlvDJD0Q4LglCSsc9JUAAAAAAEMAABcZwlvDJD0Q4LglCSsc9JUAAB%2B2h2ZAAABEgAQAMasjDwzD9RJlJj3uCl0SdM%3D&amp;X-OWA-CANARY=OsUKQwRczECLENYyGDmUC7By79qV8dUYfCj6dC6VVfCDDx7a38q4kLjQBGQt1n8yQQMgVpTkXEg.&amp;token=eyJhbGciOiJSUzI1NiIsImtpZCI6IjA2MDBGOUY2NzQ2MjA3MzdFNzM0MDRFMjg3QzQ1QTgxOENCN0NFQjgiLCJ4NXQiOiJCZ0Q1OW5SaUJ6Zm5OQVRpaDhSYWdZeTN6cmciLCJ0eXAiOiJKV1QifQ.eyJ2ZXIiOiJFeGNoYW5nZS5DYWxsYmFjay5WMSIsImFwcGN0eHNlbmRlciI6Ik93YURvd25sb2FkQDAyNzM3ZTQ4LWUwM2ItNDk1NS04MTExLWU2MDMzZTI2Y2EzYiIsImFwcGN0eCI6IntcIm1zZXhjaHByb3RcIjpcIm93YVwiLFwicHJpbWFyeXNpZFwiOlwiUy0xLTUtMjEtMTk5MTIyOTk2OC0zMDk1MDMzNTIwLTMyNjg0Nzg3MTgtMTg5OTMxOFwiLFwicHVpZFwiOlwiMTE1Mzc2NTkzMjM0OTQyODY4N1wiLFwib2lkXCI6XCI0M2NkMTMzYi03MjM1LTQ5YmQtYTU4MC1hMWM3NzkzMDNjYjNcIixcInNjb3BlXCI6XCJPd2FEb3dubG9hZFwifSIsIm5iZiI6MTUzMjQ1Nzg0NSwiZXhwIjoxNTMyNDU4NDQ1LCJpc3MiOiIwMDAwMDAwMi0wMDAwLTBmZjEtY2UwMC0wMDAwMDAwMDAwMDBAMDI3MzdlNDgtZTAzYi00OTU1LTgxMTEtZTYwMzNlMjZjYTNiIiwiYXVkIjoiMDAwMDAwMDItMDAwMC0wZmYxLWNlMDAtMDAwMDAwMDAwMDAwL2F0dGFjaG1lbnQub3V0bG9vay5vZmZpY2UubmV0QDAyNzM3ZTQ4LWUwM2ItNDk1NS04MTExLWU2MDMzZTI2Y2EzYiJ9.UZ7zPVrz7mBEl6rg4StloSSf9YBC9_C0k4zCjNG_xOvLQDkE3hAd27wm2EKbWwBNnbRvRd9w_QXH9x8a9vum-qi8AsvVtSJN4QeWSxgsS6RStcn1lQvK5g-ogU5JA7HdKRXBRtjaA2WP2WjoA3Ev3JFGkGNSe4kaZHMo6DJG6MzZSmrVfUR9dbEbzCx-Rm8LgCObXXMoCsZ6iMi4g9E1za882eHL3H4tM0uKfW_76ttsSqPg_nKlRtKAUeCXLQ2of7kZJfTvuBkZSaluF6ZaO92tvKdnPv_n7dW21VbXNtlCvagZCteaOXHggeMtI-LkE-vojyOnNAIRCCg4Kt_gqQ&amp;owa=outlook.office.com&amp;isImagePreview=True">
            <a:extLst>
              <a:ext uri="{FF2B5EF4-FFF2-40B4-BE49-F238E27FC236}">
                <a16:creationId xmlns="" xmlns:a16="http://schemas.microsoft.com/office/drawing/2014/main" id="{BA28EA4A-273C-469B-9FD4-9A19474A1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188640"/>
            <a:ext cx="2409825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Free Check 1200276 PNG with Transparent Background">
            <a:extLst>
              <a:ext uri="{FF2B5EF4-FFF2-40B4-BE49-F238E27FC236}">
                <a16:creationId xmlns="" xmlns:a16="http://schemas.microsoft.com/office/drawing/2014/main" id="{54EE1F4F-F436-316D-9E90-916E012AE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28" y="2170274"/>
            <a:ext cx="303384" cy="30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4" descr="Free Check 1200276 PNG with Transparent Background">
            <a:extLst>
              <a:ext uri="{FF2B5EF4-FFF2-40B4-BE49-F238E27FC236}">
                <a16:creationId xmlns="" xmlns:a16="http://schemas.microsoft.com/office/drawing/2014/main" id="{54EE1F4F-F436-316D-9E90-916E012AE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47" y="2700889"/>
            <a:ext cx="303384" cy="30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4" descr="Free Check 1200276 PNG with Transparent Background">
            <a:extLst>
              <a:ext uri="{FF2B5EF4-FFF2-40B4-BE49-F238E27FC236}">
                <a16:creationId xmlns="" xmlns:a16="http://schemas.microsoft.com/office/drawing/2014/main" id="{54EE1F4F-F436-316D-9E90-916E012AE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57" y="3335024"/>
            <a:ext cx="303384" cy="30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Free Check 1200276 PNG with Transparent Background">
            <a:extLst>
              <a:ext uri="{FF2B5EF4-FFF2-40B4-BE49-F238E27FC236}">
                <a16:creationId xmlns="" xmlns:a16="http://schemas.microsoft.com/office/drawing/2014/main" id="{54EE1F4F-F436-316D-9E90-916E012AE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11" y="3837135"/>
            <a:ext cx="303384" cy="30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4" descr="Free Check 1200276 PNG with Transparent Background">
            <a:extLst>
              <a:ext uri="{FF2B5EF4-FFF2-40B4-BE49-F238E27FC236}">
                <a16:creationId xmlns="" xmlns:a16="http://schemas.microsoft.com/office/drawing/2014/main" id="{54EE1F4F-F436-316D-9E90-916E012AE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11" y="4339247"/>
            <a:ext cx="303384" cy="30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4" descr="Free Check 1200276 PNG with Transparent Background">
            <a:extLst>
              <a:ext uri="{FF2B5EF4-FFF2-40B4-BE49-F238E27FC236}">
                <a16:creationId xmlns="" xmlns:a16="http://schemas.microsoft.com/office/drawing/2014/main" id="{54EE1F4F-F436-316D-9E90-916E012AE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59" y="5024802"/>
            <a:ext cx="303384" cy="30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4" descr="Free Check 1200276 PNG with Transparent Background">
            <a:extLst>
              <a:ext uri="{FF2B5EF4-FFF2-40B4-BE49-F238E27FC236}">
                <a16:creationId xmlns="" xmlns:a16="http://schemas.microsoft.com/office/drawing/2014/main" id="{54EE1F4F-F436-316D-9E90-916E012AE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97" y="5558665"/>
            <a:ext cx="303384" cy="30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4" descr="Free Check 1200276 PNG with Transparent Background">
            <a:extLst>
              <a:ext uri="{FF2B5EF4-FFF2-40B4-BE49-F238E27FC236}">
                <a16:creationId xmlns="" xmlns:a16="http://schemas.microsoft.com/office/drawing/2014/main" id="{54EE1F4F-F436-316D-9E90-916E012AE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78" y="6085383"/>
            <a:ext cx="303384" cy="30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169405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ustomShape 1"/>
          <p:cNvSpPr/>
          <p:nvPr/>
        </p:nvSpPr>
        <p:spPr>
          <a:xfrm>
            <a:off x="497681" y="1364555"/>
            <a:ext cx="9076134" cy="50085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100806" bIns="100806"/>
          <a:lstStyle/>
          <a:p>
            <a:pPr>
              <a:buClrTx/>
              <a:buFontTx/>
              <a:buNone/>
            </a:pPr>
            <a:r>
              <a:rPr lang="pt-BR" sz="2646" b="1" dirty="0">
                <a:latin typeface="Calibri" panose="020F0502020204030204" pitchFamily="34" charset="0"/>
                <a:cs typeface="Calibri" panose="020F0502020204030204" pitchFamily="34" charset="0"/>
              </a:rPr>
              <a:t>Onde estamos hoje? Minuta de cronograma</a:t>
            </a:r>
          </a:p>
        </p:txBody>
      </p:sp>
      <p:sp>
        <p:nvSpPr>
          <p:cNvPr id="102" name="CustomShape 2"/>
          <p:cNvSpPr/>
          <p:nvPr/>
        </p:nvSpPr>
        <p:spPr>
          <a:xfrm>
            <a:off x="527050" y="1949946"/>
            <a:ext cx="9076134" cy="397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213C5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7" name="TextShape 6"/>
          <p:cNvSpPr txBox="1"/>
          <p:nvPr/>
        </p:nvSpPr>
        <p:spPr>
          <a:xfrm>
            <a:off x="9340452" y="6085383"/>
            <a:ext cx="604441" cy="433388"/>
          </a:xfrm>
          <a:prstGeom prst="rect">
            <a:avLst/>
          </a:prstGeom>
          <a:noFill/>
          <a:ln>
            <a:noFill/>
          </a:ln>
        </p:spPr>
        <p:txBody>
          <a:bodyPr tIns="100806" bIns="100806" anchor="ctr"/>
          <a:lstStyle/>
          <a:p>
            <a:pPr algn="r">
              <a:lnSpc>
                <a:spcPct val="100000"/>
              </a:lnSpc>
            </a:pPr>
            <a:fld id="{B6CDC28B-D1C6-4077-AF1D-5909CD0D2AB8}" type="slidenum">
              <a:rPr lang="pt-BR" sz="1102" spc="-1">
                <a:solidFill>
                  <a:srgbClr val="595959"/>
                </a:solidFill>
                <a:latin typeface="Arial"/>
                <a:ea typeface="Arial"/>
              </a:rPr>
              <a:t>19</a:t>
            </a:fld>
            <a:endParaRPr lang="pt-BR" sz="1102" spc="-1">
              <a:latin typeface="Times New Roman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69BCEF67-3D3D-4CD7-605B-0FBA89C611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585" y="2076429"/>
            <a:ext cx="6000600" cy="4427178"/>
          </a:xfrm>
          <a:prstGeom prst="rect">
            <a:avLst/>
          </a:prstGeom>
        </p:spPr>
      </p:pic>
      <p:pic>
        <p:nvPicPr>
          <p:cNvPr id="7" name="Picture 4" descr="Como fazer um Cronograma de Eventos em 3 passos">
            <a:extLst>
              <a:ext uri="{FF2B5EF4-FFF2-40B4-BE49-F238E27FC236}">
                <a16:creationId xmlns="" xmlns:a16="http://schemas.microsoft.com/office/drawing/2014/main" id="{2AE886D6-C666-3659-B152-EAA287BBC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" y="4409500"/>
            <a:ext cx="3139867" cy="2094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s://attachment.outlook.office.net/owa/andreasouza@cnmp.mp.br/service.svc/s/GetFileAttachment?id=AAMkADdkZjc1MDYyLTliMjItNDFlMS1iZTNjLTE2NzczNTQ3Y2MyNQBGAAAAAABw5dtRS2BAQ59wahAbDC%2BoBwBcZwlvDJD0Q4LglCSsc9JUAAAAAAEMAABcZwlvDJD0Q4LglCSsc9JUAAB%2B2h2ZAAABEgAQAMasjDwzD9RJlJj3uCl0SdM%3D&amp;X-OWA-CANARY=OsUKQwRczECLENYyGDmUC7By79qV8dUYfCj6dC6VVfCDDx7a38q4kLjQBGQt1n8yQQMgVpTkXEg.&amp;token=eyJhbGciOiJSUzI1NiIsImtpZCI6IjA2MDBGOUY2NzQ2MjA3MzdFNzM0MDRFMjg3QzQ1QTgxOENCN0NFQjgiLCJ4NXQiOiJCZ0Q1OW5SaUJ6Zm5OQVRpaDhSYWdZeTN6cmciLCJ0eXAiOiJKV1QifQ.eyJ2ZXIiOiJFeGNoYW5nZS5DYWxsYmFjay5WMSIsImFwcGN0eHNlbmRlciI6Ik93YURvd25sb2FkQDAyNzM3ZTQ4LWUwM2ItNDk1NS04MTExLWU2MDMzZTI2Y2EzYiIsImFwcGN0eCI6IntcIm1zZXhjaHByb3RcIjpcIm93YVwiLFwicHJpbWFyeXNpZFwiOlwiUy0xLTUtMjEtMTk5MTIyOTk2OC0zMDk1MDMzNTIwLTMyNjg0Nzg3MTgtMTg5OTMxOFwiLFwicHVpZFwiOlwiMTE1Mzc2NTkzMjM0OTQyODY4N1wiLFwib2lkXCI6XCI0M2NkMTMzYi03MjM1LTQ5YmQtYTU4MC1hMWM3NzkzMDNjYjNcIixcInNjb3BlXCI6XCJPd2FEb3dubG9hZFwifSIsIm5iZiI6MTUzMjQ1Nzg0NSwiZXhwIjoxNTMyNDU4NDQ1LCJpc3MiOiIwMDAwMDAwMi0wMDAwLTBmZjEtY2UwMC0wMDAwMDAwMDAwMDBAMDI3MzdlNDgtZTAzYi00OTU1LTgxMTEtZTYwMzNlMjZjYTNiIiwiYXVkIjoiMDAwMDAwMDItMDAwMC0wZmYxLWNlMDAtMDAwMDAwMDAwMDAwL2F0dGFjaG1lbnQub3V0bG9vay5vZmZpY2UubmV0QDAyNzM3ZTQ4LWUwM2ItNDk1NS04MTExLWU2MDMzZTI2Y2EzYiJ9.UZ7zPVrz7mBEl6rg4StloSSf9YBC9_C0k4zCjNG_xOvLQDkE3hAd27wm2EKbWwBNnbRvRd9w_QXH9x8a9vum-qi8AsvVtSJN4QeWSxgsS6RStcn1lQvK5g-ogU5JA7HdKRXBRtjaA2WP2WjoA3Ev3JFGkGNSe4kaZHMo6DJG6MzZSmrVfUR9dbEbzCx-Rm8LgCObXXMoCsZ6iMi4g9E1za882eHL3H4tM0uKfW_76ttsSqPg_nKlRtKAUeCXLQ2of7kZJfTvuBkZSaluF6ZaO92tvKdnPv_n7dW21VbXNtlCvagZCteaOXHggeMtI-LkE-vojyOnNAIRCCg4Kt_gqQ&amp;owa=outlook.office.com&amp;isImagePreview=True">
            <a:extLst>
              <a:ext uri="{FF2B5EF4-FFF2-40B4-BE49-F238E27FC236}">
                <a16:creationId xmlns="" xmlns:a16="http://schemas.microsoft.com/office/drawing/2014/main" id="{BA28EA4A-273C-469B-9FD4-9A19474A1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188640"/>
            <a:ext cx="2409825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4" descr="Free Check 1200276 PNG with Transparent Background">
            <a:extLst>
              <a:ext uri="{FF2B5EF4-FFF2-40B4-BE49-F238E27FC236}">
                <a16:creationId xmlns="" xmlns:a16="http://schemas.microsoft.com/office/drawing/2014/main" id="{54EE1F4F-F436-316D-9E90-916E012AE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598" y="2301352"/>
            <a:ext cx="303384" cy="30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4" descr="Free Check 1200276 PNG with Transparent Background">
            <a:extLst>
              <a:ext uri="{FF2B5EF4-FFF2-40B4-BE49-F238E27FC236}">
                <a16:creationId xmlns="" xmlns:a16="http://schemas.microsoft.com/office/drawing/2014/main" id="{54EE1F4F-F436-316D-9E90-916E012AE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877" y="2818231"/>
            <a:ext cx="303384" cy="30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4" descr="Free Check 1200276 PNG with Transparent Background">
            <a:extLst>
              <a:ext uri="{FF2B5EF4-FFF2-40B4-BE49-F238E27FC236}">
                <a16:creationId xmlns="" xmlns:a16="http://schemas.microsoft.com/office/drawing/2014/main" id="{54EE1F4F-F436-316D-9E90-916E012AE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877" y="3434911"/>
            <a:ext cx="303384" cy="30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4" descr="Free Check 1200276 PNG with Transparent Background">
            <a:extLst>
              <a:ext uri="{FF2B5EF4-FFF2-40B4-BE49-F238E27FC236}">
                <a16:creationId xmlns="" xmlns:a16="http://schemas.microsoft.com/office/drawing/2014/main" id="{54EE1F4F-F436-316D-9E90-916E012AE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072" y="4436707"/>
            <a:ext cx="303384" cy="30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4" descr="Free Check 1200276 PNG with Transparent Background">
            <a:extLst>
              <a:ext uri="{FF2B5EF4-FFF2-40B4-BE49-F238E27FC236}">
                <a16:creationId xmlns="" xmlns:a16="http://schemas.microsoft.com/office/drawing/2014/main" id="{54EE1F4F-F436-316D-9E90-916E012AE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072" y="5286811"/>
            <a:ext cx="303384" cy="30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4" descr="Free Check 1200276 PNG with Transparent Background">
            <a:extLst>
              <a:ext uri="{FF2B5EF4-FFF2-40B4-BE49-F238E27FC236}">
                <a16:creationId xmlns="" xmlns:a16="http://schemas.microsoft.com/office/drawing/2014/main" id="{54EE1F4F-F436-316D-9E90-916E012AE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789" y="5668156"/>
            <a:ext cx="303384" cy="30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4" descr="Free Check 1200276 PNG with Transparent Background">
            <a:extLst>
              <a:ext uri="{FF2B5EF4-FFF2-40B4-BE49-F238E27FC236}">
                <a16:creationId xmlns="" xmlns:a16="http://schemas.microsoft.com/office/drawing/2014/main" id="{54EE1F4F-F436-316D-9E90-916E012AE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527" y="5985223"/>
            <a:ext cx="303384" cy="30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4" descr="Free Check 1200276 PNG with Transparent Background">
            <a:extLst>
              <a:ext uri="{FF2B5EF4-FFF2-40B4-BE49-F238E27FC236}">
                <a16:creationId xmlns="" xmlns:a16="http://schemas.microsoft.com/office/drawing/2014/main" id="{54EE1F4F-F436-316D-9E90-916E012AE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662" y="6256738"/>
            <a:ext cx="303384" cy="30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658283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E0C75DBB-102F-44D8-A6A6-F6C24524C25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04800" y="1863725"/>
            <a:ext cx="9072563" cy="4384675"/>
          </a:xfrm>
        </p:spPr>
        <p:txBody>
          <a:bodyPr vert="horz">
            <a:normAutofit/>
          </a:bodyPr>
          <a:lstStyle/>
          <a:p>
            <a:pPr lvl="0" algn="ctr" rtl="0"/>
            <a:r>
              <a:rPr lang="pt-BR" sz="4000" b="1" dirty="0"/>
              <a:t>Grupo de Trabalho Conselho Tutelar</a:t>
            </a:r>
            <a:endParaRPr lang="pt-BR" sz="4000" dirty="0"/>
          </a:p>
        </p:txBody>
      </p:sp>
      <p:pic>
        <p:nvPicPr>
          <p:cNvPr id="6" name="Picture 4" descr="https://attachment.outlook.office.net/owa/andreasouza@cnmp.mp.br/service.svc/s/GetFileAttachment?id=AAMkADdkZjc1MDYyLTliMjItNDFlMS1iZTNjLTE2NzczNTQ3Y2MyNQBGAAAAAABw5dtRS2BAQ59wahAbDC%2BoBwBcZwlvDJD0Q4LglCSsc9JUAAAAAAEMAABcZwlvDJD0Q4LglCSsc9JUAAB%2B2h2ZAAABEgAQAMasjDwzD9RJlJj3uCl0SdM%3D&amp;X-OWA-CANARY=OsUKQwRczECLENYyGDmUC7By79qV8dUYfCj6dC6VVfCDDx7a38q4kLjQBGQt1n8yQQMgVpTkXEg.&amp;token=eyJhbGciOiJSUzI1NiIsImtpZCI6IjA2MDBGOUY2NzQ2MjA3MzdFNzM0MDRFMjg3QzQ1QTgxOENCN0NFQjgiLCJ4NXQiOiJCZ0Q1OW5SaUJ6Zm5OQVRpaDhSYWdZeTN6cmciLCJ0eXAiOiJKV1QifQ.eyJ2ZXIiOiJFeGNoYW5nZS5DYWxsYmFjay5WMSIsImFwcGN0eHNlbmRlciI6Ik93YURvd25sb2FkQDAyNzM3ZTQ4LWUwM2ItNDk1NS04MTExLWU2MDMzZTI2Y2EzYiIsImFwcGN0eCI6IntcIm1zZXhjaHByb3RcIjpcIm93YVwiLFwicHJpbWFyeXNpZFwiOlwiUy0xLTUtMjEtMTk5MTIyOTk2OC0zMDk1MDMzNTIwLTMyNjg0Nzg3MTgtMTg5OTMxOFwiLFwicHVpZFwiOlwiMTE1Mzc2NTkzMjM0OTQyODY4N1wiLFwib2lkXCI6XCI0M2NkMTMzYi03MjM1LTQ5YmQtYTU4MC1hMWM3NzkzMDNjYjNcIixcInNjb3BlXCI6XCJPd2FEb3dubG9hZFwifSIsIm5iZiI6MTUzMjQ1Nzg0NSwiZXhwIjoxNTMyNDU4NDQ1LCJpc3MiOiIwMDAwMDAwMi0wMDAwLTBmZjEtY2UwMC0wMDAwMDAwMDAwMDBAMDI3MzdlNDgtZTAzYi00OTU1LTgxMTEtZTYwMzNlMjZjYTNiIiwiYXVkIjoiMDAwMDAwMDItMDAwMC0wZmYxLWNlMDAtMDAwMDAwMDAwMDAwL2F0dGFjaG1lbnQub3V0bG9vay5vZmZpY2UubmV0QDAyNzM3ZTQ4LWUwM2ItNDk1NS04MTExLWU2MDMzZTI2Y2EzYiJ9.UZ7zPVrz7mBEl6rg4StloSSf9YBC9_C0k4zCjNG_xOvLQDkE3hAd27wm2EKbWwBNnbRvRd9w_QXH9x8a9vum-qi8AsvVtSJN4QeWSxgsS6RStcn1lQvK5g-ogU5JA7HdKRXBRtjaA2WP2WjoA3Ev3JFGkGNSe4kaZHMo6DJG6MzZSmrVfUR9dbEbzCx-Rm8LgCObXXMoCsZ6iMi4g9E1za882eHL3H4tM0uKfW_76ttsSqPg_nKlRtKAUeCXLQ2of7kZJfTvuBkZSaluF6ZaO92tvKdnPv_n7dW21VbXNtlCvagZCteaOXHggeMtI-LkE-vojyOnNAIRCCg4Kt_gqQ&amp;owa=outlook.office.com&amp;isImagePreview=True">
            <a:extLst>
              <a:ext uri="{FF2B5EF4-FFF2-40B4-BE49-F238E27FC236}">
                <a16:creationId xmlns="" xmlns:a16="http://schemas.microsoft.com/office/drawing/2014/main" id="{63003579-E4E1-48AF-BD80-3AD002B138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188640"/>
            <a:ext cx="2409825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AB9D4928-8A3E-34EB-EE6B-D4354A1876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069" y="2908570"/>
            <a:ext cx="8110502" cy="2966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4113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omo fazer um Cronograma de Eventos em 3 passos">
            <a:extLst>
              <a:ext uri="{FF2B5EF4-FFF2-40B4-BE49-F238E27FC236}">
                <a16:creationId xmlns="" xmlns:a16="http://schemas.microsoft.com/office/drawing/2014/main" id="{F3E4D057-CDEC-8B4B-EB2B-0B55734F7A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034" y="4477744"/>
            <a:ext cx="3139867" cy="2094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" name="CustomShape 1"/>
          <p:cNvSpPr/>
          <p:nvPr/>
        </p:nvSpPr>
        <p:spPr>
          <a:xfrm>
            <a:off x="497681" y="1364555"/>
            <a:ext cx="9076134" cy="50085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100806" bIns="100806"/>
          <a:lstStyle/>
          <a:p>
            <a:pPr>
              <a:buClrTx/>
              <a:buFontTx/>
              <a:buNone/>
            </a:pPr>
            <a:r>
              <a:rPr lang="pt-BR" sz="2646" b="1" dirty="0">
                <a:latin typeface="Calibri" panose="020F0502020204030204" pitchFamily="34" charset="0"/>
                <a:cs typeface="Calibri" panose="020F0502020204030204" pitchFamily="34" charset="0"/>
              </a:rPr>
              <a:t>Onde estamos hoje? Minuta de cronograma</a:t>
            </a:r>
          </a:p>
        </p:txBody>
      </p:sp>
      <p:sp>
        <p:nvSpPr>
          <p:cNvPr id="102" name="CustomShape 2"/>
          <p:cNvSpPr/>
          <p:nvPr/>
        </p:nvSpPr>
        <p:spPr>
          <a:xfrm>
            <a:off x="527050" y="1949946"/>
            <a:ext cx="9076134" cy="397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213C5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7" name="TextShape 6"/>
          <p:cNvSpPr txBox="1"/>
          <p:nvPr/>
        </p:nvSpPr>
        <p:spPr>
          <a:xfrm>
            <a:off x="9340452" y="6085383"/>
            <a:ext cx="604441" cy="433388"/>
          </a:xfrm>
          <a:prstGeom prst="rect">
            <a:avLst/>
          </a:prstGeom>
          <a:noFill/>
          <a:ln>
            <a:noFill/>
          </a:ln>
        </p:spPr>
        <p:txBody>
          <a:bodyPr tIns="100806" bIns="100806" anchor="ctr"/>
          <a:lstStyle/>
          <a:p>
            <a:pPr algn="r">
              <a:lnSpc>
                <a:spcPct val="100000"/>
              </a:lnSpc>
            </a:pPr>
            <a:fld id="{B6CDC28B-D1C6-4077-AF1D-5909CD0D2AB8}" type="slidenum">
              <a:rPr lang="pt-BR" sz="1102" spc="-1">
                <a:solidFill>
                  <a:srgbClr val="595959"/>
                </a:solidFill>
                <a:latin typeface="Arial"/>
                <a:ea typeface="Arial"/>
              </a:rPr>
              <a:t>20</a:t>
            </a:fld>
            <a:endParaRPr lang="pt-BR" sz="1102" spc="-1">
              <a:latin typeface="Times New Roman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5851B3EC-A3C1-56B2-DCB8-9B5D89C970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049" y="2034878"/>
            <a:ext cx="6393697" cy="3636110"/>
          </a:xfrm>
          <a:prstGeom prst="rect">
            <a:avLst/>
          </a:prstGeom>
        </p:spPr>
      </p:pic>
      <p:pic>
        <p:nvPicPr>
          <p:cNvPr id="10" name="Picture 4" descr="https://attachment.outlook.office.net/owa/andreasouza@cnmp.mp.br/service.svc/s/GetFileAttachment?id=AAMkADdkZjc1MDYyLTliMjItNDFlMS1iZTNjLTE2NzczNTQ3Y2MyNQBGAAAAAABw5dtRS2BAQ59wahAbDC%2BoBwBcZwlvDJD0Q4LglCSsc9JUAAAAAAEMAABcZwlvDJD0Q4LglCSsc9JUAAB%2B2h2ZAAABEgAQAMasjDwzD9RJlJj3uCl0SdM%3D&amp;X-OWA-CANARY=OsUKQwRczECLENYyGDmUC7By79qV8dUYfCj6dC6VVfCDDx7a38q4kLjQBGQt1n8yQQMgVpTkXEg.&amp;token=eyJhbGciOiJSUzI1NiIsImtpZCI6IjA2MDBGOUY2NzQ2MjA3MzdFNzM0MDRFMjg3QzQ1QTgxOENCN0NFQjgiLCJ4NXQiOiJCZ0Q1OW5SaUJ6Zm5OQVRpaDhSYWdZeTN6cmciLCJ0eXAiOiJKV1QifQ.eyJ2ZXIiOiJFeGNoYW5nZS5DYWxsYmFjay5WMSIsImFwcGN0eHNlbmRlciI6Ik93YURvd25sb2FkQDAyNzM3ZTQ4LWUwM2ItNDk1NS04MTExLWU2MDMzZTI2Y2EzYiIsImFwcGN0eCI6IntcIm1zZXhjaHByb3RcIjpcIm93YVwiLFwicHJpbWFyeXNpZFwiOlwiUy0xLTUtMjEtMTk5MTIyOTk2OC0zMDk1MDMzNTIwLTMyNjg0Nzg3MTgtMTg5OTMxOFwiLFwicHVpZFwiOlwiMTE1Mzc2NTkzMjM0OTQyODY4N1wiLFwib2lkXCI6XCI0M2NkMTMzYi03MjM1LTQ5YmQtYTU4MC1hMWM3NzkzMDNjYjNcIixcInNjb3BlXCI6XCJPd2FEb3dubG9hZFwifSIsIm5iZiI6MTUzMjQ1Nzg0NSwiZXhwIjoxNTMyNDU4NDQ1LCJpc3MiOiIwMDAwMDAwMi0wMDAwLTBmZjEtY2UwMC0wMDAwMDAwMDAwMDBAMDI3MzdlNDgtZTAzYi00OTU1LTgxMTEtZTYwMzNlMjZjYTNiIiwiYXVkIjoiMDAwMDAwMDItMDAwMC0wZmYxLWNlMDAtMDAwMDAwMDAwMDAwL2F0dGFjaG1lbnQub3V0bG9vay5vZmZpY2UubmV0QDAyNzM3ZTQ4LWUwM2ItNDk1NS04MTExLWU2MDMzZTI2Y2EzYiJ9.UZ7zPVrz7mBEl6rg4StloSSf9YBC9_C0k4zCjNG_xOvLQDkE3hAd27wm2EKbWwBNnbRvRd9w_QXH9x8a9vum-qi8AsvVtSJN4QeWSxgsS6RStcn1lQvK5g-ogU5JA7HdKRXBRtjaA2WP2WjoA3Ev3JFGkGNSe4kaZHMo6DJG6MzZSmrVfUR9dbEbzCx-Rm8LgCObXXMoCsZ6iMi4g9E1za882eHL3H4tM0uKfW_76ttsSqPg_nKlRtKAUeCXLQ2of7kZJfTvuBkZSaluF6ZaO92tvKdnPv_n7dW21VbXNtlCvagZCteaOXHggeMtI-LkE-vojyOnNAIRCCg4Kt_gqQ&amp;owa=outlook.office.com&amp;isImagePreview=True">
            <a:extLst>
              <a:ext uri="{FF2B5EF4-FFF2-40B4-BE49-F238E27FC236}">
                <a16:creationId xmlns="" xmlns:a16="http://schemas.microsoft.com/office/drawing/2014/main" id="{BA28EA4A-273C-469B-9FD4-9A19474A1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188640"/>
            <a:ext cx="2409825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Símbolo de atenção png imagem hd - PNG All">
            <a:extLst>
              <a:ext uri="{FF2B5EF4-FFF2-40B4-BE49-F238E27FC236}">
                <a16:creationId xmlns="" xmlns:a16="http://schemas.microsoft.com/office/drawing/2014/main" id="{83FB17EE-D5B6-C239-F010-B5EC9E5D7A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33" y="3379240"/>
            <a:ext cx="302221" cy="271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Símbolo de atenção png imagem hd - PNG All">
            <a:extLst>
              <a:ext uri="{FF2B5EF4-FFF2-40B4-BE49-F238E27FC236}">
                <a16:creationId xmlns="" xmlns:a16="http://schemas.microsoft.com/office/drawing/2014/main" id="{83FB17EE-D5B6-C239-F010-B5EC9E5D7A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32" y="3852646"/>
            <a:ext cx="302221" cy="271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4" descr="Free Check 1200276 PNG with Transparent Background">
            <a:extLst>
              <a:ext uri="{FF2B5EF4-FFF2-40B4-BE49-F238E27FC236}">
                <a16:creationId xmlns="" xmlns:a16="http://schemas.microsoft.com/office/drawing/2014/main" id="{54EE1F4F-F436-316D-9E90-916E012AE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351" y="2193042"/>
            <a:ext cx="303384" cy="30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4" descr="Free Check 1200276 PNG with Transparent Background">
            <a:extLst>
              <a:ext uri="{FF2B5EF4-FFF2-40B4-BE49-F238E27FC236}">
                <a16:creationId xmlns="" xmlns:a16="http://schemas.microsoft.com/office/drawing/2014/main" id="{54EE1F4F-F436-316D-9E90-916E012AE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12" y="2607247"/>
            <a:ext cx="303384" cy="30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Símbolo de atenção png imagem hd - PNG All">
            <a:extLst>
              <a:ext uri="{FF2B5EF4-FFF2-40B4-BE49-F238E27FC236}">
                <a16:creationId xmlns="" xmlns:a16="http://schemas.microsoft.com/office/drawing/2014/main" id="{83FB17EE-D5B6-C239-F010-B5EC9E5D7A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76" y="4378241"/>
            <a:ext cx="302221" cy="271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Símbolo de atenção png imagem hd - PNG All">
            <a:extLst>
              <a:ext uri="{FF2B5EF4-FFF2-40B4-BE49-F238E27FC236}">
                <a16:creationId xmlns="" xmlns:a16="http://schemas.microsoft.com/office/drawing/2014/main" id="{83FB17EE-D5B6-C239-F010-B5EC9E5D7A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76" y="4794661"/>
            <a:ext cx="302221" cy="271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Símbolo de atenção png imagem hd - PNG All">
            <a:extLst>
              <a:ext uri="{FF2B5EF4-FFF2-40B4-BE49-F238E27FC236}">
                <a16:creationId xmlns="" xmlns:a16="http://schemas.microsoft.com/office/drawing/2014/main" id="{83FB17EE-D5B6-C239-F010-B5EC9E5D7A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76" y="5062280"/>
            <a:ext cx="302221" cy="271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Símbolo de atenção png imagem hd - PNG All">
            <a:extLst>
              <a:ext uri="{FF2B5EF4-FFF2-40B4-BE49-F238E27FC236}">
                <a16:creationId xmlns="" xmlns:a16="http://schemas.microsoft.com/office/drawing/2014/main" id="{83FB17EE-D5B6-C239-F010-B5EC9E5D7A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76" y="5376903"/>
            <a:ext cx="302221" cy="271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4" descr="Free Check 1200276 PNG with Transparent Background">
            <a:extLst>
              <a:ext uri="{FF2B5EF4-FFF2-40B4-BE49-F238E27FC236}">
                <a16:creationId xmlns="" xmlns:a16="http://schemas.microsoft.com/office/drawing/2014/main" id="{54EE1F4F-F436-316D-9E90-916E012AE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65" y="3000256"/>
            <a:ext cx="303384" cy="30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098268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ustomShape 1"/>
          <p:cNvSpPr/>
          <p:nvPr/>
        </p:nvSpPr>
        <p:spPr>
          <a:xfrm>
            <a:off x="497681" y="1364555"/>
            <a:ext cx="9076134" cy="50085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100806" bIns="100806"/>
          <a:lstStyle/>
          <a:p>
            <a:pPr>
              <a:buClrTx/>
              <a:buFontTx/>
              <a:buNone/>
            </a:pPr>
            <a:r>
              <a:rPr lang="pt-BR" sz="2646" b="1" dirty="0">
                <a:latin typeface="Calibri" panose="020F0502020204030204" pitchFamily="34" charset="0"/>
                <a:cs typeface="Calibri" panose="020F0502020204030204" pitchFamily="34" charset="0"/>
              </a:rPr>
              <a:t>Resolução n. 231/2022 do CONANDA</a:t>
            </a:r>
          </a:p>
        </p:txBody>
      </p:sp>
      <p:sp>
        <p:nvSpPr>
          <p:cNvPr id="102" name="CustomShape 2"/>
          <p:cNvSpPr/>
          <p:nvPr/>
        </p:nvSpPr>
        <p:spPr>
          <a:xfrm>
            <a:off x="527050" y="1949946"/>
            <a:ext cx="9076134" cy="397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213C5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7" name="TextShape 6"/>
          <p:cNvSpPr txBox="1"/>
          <p:nvPr/>
        </p:nvSpPr>
        <p:spPr>
          <a:xfrm>
            <a:off x="9340452" y="6085383"/>
            <a:ext cx="604441" cy="433388"/>
          </a:xfrm>
          <a:prstGeom prst="rect">
            <a:avLst/>
          </a:prstGeom>
          <a:noFill/>
          <a:ln>
            <a:noFill/>
          </a:ln>
        </p:spPr>
        <p:txBody>
          <a:bodyPr tIns="100806" bIns="100806" anchor="ctr"/>
          <a:lstStyle/>
          <a:p>
            <a:pPr algn="r">
              <a:lnSpc>
                <a:spcPct val="100000"/>
              </a:lnSpc>
            </a:pPr>
            <a:fld id="{B6CDC28B-D1C6-4077-AF1D-5909CD0D2AB8}" type="slidenum">
              <a:rPr lang="pt-BR" sz="1102" spc="-1">
                <a:solidFill>
                  <a:srgbClr val="595959"/>
                </a:solidFill>
                <a:latin typeface="Arial"/>
                <a:ea typeface="Arial"/>
              </a:rPr>
              <a:t>21</a:t>
            </a:fld>
            <a:endParaRPr lang="pt-BR" sz="1102" spc="-1">
              <a:latin typeface="Times New Roman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367D1AF7-5C3F-5C2B-D163-5591BE96B13B}"/>
              </a:ext>
            </a:extLst>
          </p:cNvPr>
          <p:cNvSpPr txBox="1"/>
          <p:nvPr/>
        </p:nvSpPr>
        <p:spPr>
          <a:xfrm>
            <a:off x="482996" y="2100584"/>
            <a:ext cx="9105503" cy="47395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9006" indent="-189006" algn="just">
              <a:spcBef>
                <a:spcPts val="551"/>
              </a:spcBef>
              <a:buClr>
                <a:srgbClr val="27627A"/>
              </a:buClr>
              <a:buFont typeface="Arial" panose="020B0604020202020204" pitchFamily="34" charset="0"/>
              <a:buChar char="•"/>
            </a:pPr>
            <a:r>
              <a:rPr lang="pt-BR" sz="1323" dirty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pt-BR" sz="1323" b="1" dirty="0">
                <a:latin typeface="Calibri" panose="020F0502020204030204" pitchFamily="34" charset="0"/>
                <a:cs typeface="Calibri" panose="020F0502020204030204" pitchFamily="34" charset="0"/>
              </a:rPr>
              <a:t>Resolução n. 231/2022</a:t>
            </a:r>
            <a:r>
              <a:rPr lang="pt-BR" sz="1323" dirty="0">
                <a:latin typeface="Calibri" panose="020F0502020204030204" pitchFamily="34" charset="0"/>
                <a:cs typeface="Calibri" panose="020F0502020204030204" pitchFamily="34" charset="0"/>
              </a:rPr>
              <a:t> alterou a Resolução n. 170/2014 do CONANDA para dispor sobre o processo de escolha dos membros do Conselho Tutelar.</a:t>
            </a:r>
          </a:p>
          <a:p>
            <a:pPr marL="189006" indent="-189006" algn="just">
              <a:spcBef>
                <a:spcPts val="551"/>
              </a:spcBef>
              <a:buClr>
                <a:srgbClr val="27627A"/>
              </a:buClr>
              <a:buFont typeface="Arial" panose="020B0604020202020204" pitchFamily="34" charset="0"/>
              <a:buChar char="•"/>
            </a:pPr>
            <a:r>
              <a:rPr lang="pt-BR" sz="1323" b="1" dirty="0">
                <a:latin typeface="Calibri" panose="020F0502020204030204" pitchFamily="34" charset="0"/>
                <a:cs typeface="Calibri" panose="020F0502020204030204" pitchFamily="34" charset="0"/>
              </a:rPr>
              <a:t>Poder normativo</a:t>
            </a:r>
            <a:r>
              <a:rPr lang="pt-BR" sz="1323" dirty="0">
                <a:latin typeface="Calibri" panose="020F0502020204030204" pitchFamily="34" charset="0"/>
                <a:cs typeface="Calibri" panose="020F0502020204030204" pitchFamily="34" charset="0"/>
              </a:rPr>
              <a:t> da Resolução do CONANDA – art. 88, inciso II, do ECA – natureza deliberativa e função de controlador das ações da política de atendimento da criança e do adolescente em </a:t>
            </a:r>
            <a:r>
              <a:rPr lang="pt-BR" sz="1323" b="1" dirty="0">
                <a:latin typeface="Calibri" panose="020F0502020204030204" pitchFamily="34" charset="0"/>
                <a:cs typeface="Calibri" panose="020F0502020204030204" pitchFamily="34" charset="0"/>
              </a:rPr>
              <a:t>nível federal</a:t>
            </a:r>
            <a:r>
              <a:rPr lang="pt-BR" sz="1323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1580305" lvl="6" algn="just">
              <a:spcBef>
                <a:spcPts val="551"/>
              </a:spcBef>
              <a:buClr>
                <a:srgbClr val="545454"/>
              </a:buClr>
            </a:pPr>
            <a:r>
              <a:rPr lang="pt-BR" sz="1213" dirty="0">
                <a:latin typeface="Calibri" panose="020F0502020204030204" pitchFamily="34" charset="0"/>
                <a:cs typeface="Calibri" panose="020F0502020204030204" pitchFamily="34" charset="0"/>
              </a:rPr>
              <a:t>Art. 88. São diretrizes da política de atendimento: </a:t>
            </a:r>
          </a:p>
          <a:p>
            <a:pPr marL="1580305" lvl="6" algn="just">
              <a:spcBef>
                <a:spcPts val="551"/>
              </a:spcBef>
              <a:buClr>
                <a:srgbClr val="545454"/>
              </a:buClr>
            </a:pPr>
            <a:r>
              <a:rPr lang="pt-BR" sz="1213" dirty="0">
                <a:latin typeface="Calibri" panose="020F0502020204030204" pitchFamily="34" charset="0"/>
                <a:cs typeface="Calibri" panose="020F0502020204030204" pitchFamily="34" charset="0"/>
              </a:rPr>
              <a:t>II - criação de conselhos municipais, estaduais e nacional dos direitos da criança e do adolescente, órgãos deliberativos e controladores das ações em todos os níveis, assegurada a participação popular paritária por meio de organizações representativas, segundo leis federal, estaduais e municipais;</a:t>
            </a:r>
          </a:p>
          <a:p>
            <a:pPr marL="1580305" lvl="6" algn="just">
              <a:spcBef>
                <a:spcPts val="551"/>
              </a:spcBef>
              <a:buClr>
                <a:srgbClr val="545454"/>
              </a:buClr>
            </a:pPr>
            <a:r>
              <a:rPr lang="pt-BR" sz="1213" dirty="0">
                <a:latin typeface="Calibri" panose="020F0502020204030204" pitchFamily="34" charset="0"/>
                <a:cs typeface="Calibri" panose="020F0502020204030204" pitchFamily="34" charset="0"/>
              </a:rPr>
              <a:t>Art. 2º Compete ao Conanda:</a:t>
            </a:r>
          </a:p>
          <a:p>
            <a:pPr marL="1580305" lvl="6" algn="just">
              <a:spcBef>
                <a:spcPts val="551"/>
              </a:spcBef>
              <a:buClr>
                <a:srgbClr val="545454"/>
              </a:buClr>
            </a:pPr>
            <a:r>
              <a:rPr lang="pt-BR" sz="1213" dirty="0">
                <a:latin typeface="Calibri" panose="020F0502020204030204" pitchFamily="34" charset="0"/>
                <a:cs typeface="Calibri" panose="020F0502020204030204" pitchFamily="34" charset="0"/>
              </a:rPr>
              <a:t>I - elaborar as normas gerais da política nacional de atendimento dos direitos da criança e do adolescente, fiscalizando as ações de execução, observadas as linhas de ação e as diretrizes estabelecidas nos </a:t>
            </a:r>
            <a:r>
              <a:rPr lang="pt-BR" sz="1213" dirty="0" err="1">
                <a:latin typeface="Calibri" panose="020F0502020204030204" pitchFamily="34" charset="0"/>
                <a:cs typeface="Calibri" panose="020F0502020204030204" pitchFamily="34" charset="0"/>
              </a:rPr>
              <a:t>arts</a:t>
            </a:r>
            <a:r>
              <a:rPr lang="pt-BR" sz="1213" dirty="0">
                <a:latin typeface="Calibri" panose="020F0502020204030204" pitchFamily="34" charset="0"/>
                <a:cs typeface="Calibri" panose="020F0502020204030204" pitchFamily="34" charset="0"/>
              </a:rPr>
              <a:t>. 87 e 88 da Lei nº 8.069, de 13 de julho de 1990 (Estatuto da Criança e do Adolescente);</a:t>
            </a:r>
          </a:p>
          <a:p>
            <a:pPr marL="189006" lvl="6" indent="-189006" algn="just">
              <a:spcBef>
                <a:spcPts val="551"/>
              </a:spcBef>
              <a:buClr>
                <a:srgbClr val="545454"/>
              </a:buClr>
              <a:buFont typeface="Arial" panose="020B0604020202020204" pitchFamily="34" charset="0"/>
              <a:buChar char="•"/>
            </a:pPr>
            <a:r>
              <a:rPr lang="pt-BR" sz="1213" b="1" dirty="0">
                <a:latin typeface="Calibri" panose="020F0502020204030204" pitchFamily="34" charset="0"/>
                <a:cs typeface="Calibri" panose="020F0502020204030204" pitchFamily="34" charset="0"/>
              </a:rPr>
              <a:t>Possível antinomia </a:t>
            </a:r>
            <a:r>
              <a:rPr lang="pt-BR" sz="1213" dirty="0">
                <a:latin typeface="Calibri" panose="020F0502020204030204" pitchFamily="34" charset="0"/>
                <a:cs typeface="Calibri" panose="020F0502020204030204" pitchFamily="34" charset="0"/>
              </a:rPr>
              <a:t>entre a lei municipal e a resolução do Conanda:</a:t>
            </a:r>
          </a:p>
          <a:p>
            <a:pPr marL="0" lvl="6" algn="just">
              <a:spcBef>
                <a:spcPts val="551"/>
              </a:spcBef>
              <a:buClr>
                <a:srgbClr val="545454"/>
              </a:buClr>
            </a:pPr>
            <a:r>
              <a:rPr lang="pt-BR" sz="1213" dirty="0">
                <a:latin typeface="Calibri" panose="020F0502020204030204" pitchFamily="34" charset="0"/>
                <a:cs typeface="Calibri" panose="020F0502020204030204" pitchFamily="34" charset="0"/>
              </a:rPr>
              <a:t>A) Se a questão não foi tratada pela lei municipal (omissão) ou foi tratada de forma genérica (sem detalhamento), segue-se a resolução do CONANDA (função complementar);</a:t>
            </a:r>
          </a:p>
          <a:p>
            <a:pPr marL="0" lvl="6" algn="just">
              <a:spcBef>
                <a:spcPts val="551"/>
              </a:spcBef>
              <a:buClr>
                <a:srgbClr val="545454"/>
              </a:buClr>
            </a:pPr>
            <a:r>
              <a:rPr lang="pt-BR" sz="1213" dirty="0">
                <a:latin typeface="Calibri" panose="020F0502020204030204" pitchFamily="34" charset="0"/>
                <a:cs typeface="Calibri" panose="020F0502020204030204" pitchFamily="34" charset="0"/>
              </a:rPr>
              <a:t>B) Se a questão foi minuciosamente tratada na Lei Municipal e houver conflito de normas (contraste), há três alternativas:</a:t>
            </a:r>
          </a:p>
          <a:p>
            <a:pPr marL="189006" lvl="6" indent="-189006" algn="just">
              <a:spcBef>
                <a:spcPts val="551"/>
              </a:spcBef>
              <a:buClr>
                <a:srgbClr val="545454"/>
              </a:buClr>
              <a:buFont typeface="Arial" panose="020B0604020202020204" pitchFamily="34" charset="0"/>
              <a:buChar char="•"/>
            </a:pPr>
            <a:r>
              <a:rPr lang="pt-BR" sz="1213" dirty="0">
                <a:latin typeface="Calibri" panose="020F0502020204030204" pitchFamily="34" charset="0"/>
                <a:cs typeface="Calibri" panose="020F0502020204030204" pitchFamily="34" charset="0"/>
              </a:rPr>
              <a:t>Tentativa de alteração da legislação municipal para que ela se conforme;</a:t>
            </a:r>
          </a:p>
          <a:p>
            <a:pPr marL="189006" lvl="6" indent="-189006" algn="just">
              <a:spcBef>
                <a:spcPts val="551"/>
              </a:spcBef>
              <a:buClr>
                <a:srgbClr val="545454"/>
              </a:buClr>
              <a:buFont typeface="Arial" panose="020B0604020202020204" pitchFamily="34" charset="0"/>
              <a:buChar char="•"/>
            </a:pPr>
            <a:r>
              <a:rPr lang="pt-BR" sz="1213" dirty="0">
                <a:latin typeface="Calibri" panose="020F0502020204030204" pitchFamily="34" charset="0"/>
                <a:cs typeface="Calibri" panose="020F0502020204030204" pitchFamily="34" charset="0"/>
              </a:rPr>
              <a:t>Expedição de Recomendação ou ajuizamento de ACP para afastar o dispositivo da lei municipal (sobretudo se contrariar princípios do </a:t>
            </a:r>
            <a:r>
              <a:rPr lang="pt-BR" sz="1213" dirty="0" smtClean="0">
                <a:latin typeface="Calibri" panose="020F0502020204030204" pitchFamily="34" charset="0"/>
                <a:cs typeface="Calibri" panose="020F0502020204030204" pitchFamily="34" charset="0"/>
              </a:rPr>
              <a:t>ECA – qual o interesse local?);</a:t>
            </a:r>
            <a:endParaRPr lang="pt-BR" sz="1213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9006" lvl="6" indent="-189006" algn="just">
              <a:spcBef>
                <a:spcPts val="551"/>
              </a:spcBef>
              <a:buClr>
                <a:srgbClr val="545454"/>
              </a:buClr>
              <a:buFont typeface="Arial" panose="020B0604020202020204" pitchFamily="34" charset="0"/>
              <a:buChar char="•"/>
            </a:pPr>
            <a:r>
              <a:rPr lang="pt-BR" sz="1213" dirty="0">
                <a:latin typeface="Calibri" panose="020F0502020204030204" pitchFamily="34" charset="0"/>
                <a:cs typeface="Calibri" panose="020F0502020204030204" pitchFamily="34" charset="0"/>
              </a:rPr>
              <a:t>Aplicação da legislação municipal (com potencial perda do apoio da Justiça Eleitoral).</a:t>
            </a:r>
            <a:endParaRPr lang="pt-BR" sz="1323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076" name="Picture 4" descr="Governo Federal - Participa + Brasil - Conselho Nacional dos Direitos da  Criança e do Adolescente">
            <a:extLst>
              <a:ext uri="{FF2B5EF4-FFF2-40B4-BE49-F238E27FC236}">
                <a16:creationId xmlns:a16="http://schemas.microsoft.com/office/drawing/2014/main" xmlns="" id="{6ED1975A-E932-599A-8A61-4015B89F89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274" y="1073689"/>
            <a:ext cx="2567932" cy="760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attachment.outlook.office.net/owa/andreasouza@cnmp.mp.br/service.svc/s/GetFileAttachment?id=AAMkADdkZjc1MDYyLTliMjItNDFlMS1iZTNjLTE2NzczNTQ3Y2MyNQBGAAAAAABw5dtRS2BAQ59wahAbDC%2BoBwBcZwlvDJD0Q4LglCSsc9JUAAAAAAEMAABcZwlvDJD0Q4LglCSsc9JUAAB%2B2h2ZAAABEgAQAMasjDwzD9RJlJj3uCl0SdM%3D&amp;X-OWA-CANARY=OsUKQwRczECLENYyGDmUC7By79qV8dUYfCj6dC6VVfCDDx7a38q4kLjQBGQt1n8yQQMgVpTkXEg.&amp;token=eyJhbGciOiJSUzI1NiIsImtpZCI6IjA2MDBGOUY2NzQ2MjA3MzdFNzM0MDRFMjg3QzQ1QTgxOENCN0NFQjgiLCJ4NXQiOiJCZ0Q1OW5SaUJ6Zm5OQVRpaDhSYWdZeTN6cmciLCJ0eXAiOiJKV1QifQ.eyJ2ZXIiOiJFeGNoYW5nZS5DYWxsYmFjay5WMSIsImFwcGN0eHNlbmRlciI6Ik93YURvd25sb2FkQDAyNzM3ZTQ4LWUwM2ItNDk1NS04MTExLWU2MDMzZTI2Y2EzYiIsImFwcGN0eCI6IntcIm1zZXhjaHByb3RcIjpcIm93YVwiLFwicHJpbWFyeXNpZFwiOlwiUy0xLTUtMjEtMTk5MTIyOTk2OC0zMDk1MDMzNTIwLTMyNjg0Nzg3MTgtMTg5OTMxOFwiLFwicHVpZFwiOlwiMTE1Mzc2NTkzMjM0OTQyODY4N1wiLFwib2lkXCI6XCI0M2NkMTMzYi03MjM1LTQ5YmQtYTU4MC1hMWM3NzkzMDNjYjNcIixcInNjb3BlXCI6XCJPd2FEb3dubG9hZFwifSIsIm5iZiI6MTUzMjQ1Nzg0NSwiZXhwIjoxNTMyNDU4NDQ1LCJpc3MiOiIwMDAwMDAwMi0wMDAwLTBmZjEtY2UwMC0wMDAwMDAwMDAwMDBAMDI3MzdlNDgtZTAzYi00OTU1LTgxMTEtZTYwMzNlMjZjYTNiIiwiYXVkIjoiMDAwMDAwMDItMDAwMC0wZmYxLWNlMDAtMDAwMDAwMDAwMDAwL2F0dGFjaG1lbnQub3V0bG9vay5vZmZpY2UubmV0QDAyNzM3ZTQ4LWUwM2ItNDk1NS04MTExLWU2MDMzZTI2Y2EzYiJ9.UZ7zPVrz7mBEl6rg4StloSSf9YBC9_C0k4zCjNG_xOvLQDkE3hAd27wm2EKbWwBNnbRvRd9w_QXH9x8a9vum-qi8AsvVtSJN4QeWSxgsS6RStcn1lQvK5g-ogU5JA7HdKRXBRtjaA2WP2WjoA3Ev3JFGkGNSe4kaZHMo6DJG6MzZSmrVfUR9dbEbzCx-Rm8LgCObXXMoCsZ6iMi4g9E1za882eHL3H4tM0uKfW_76ttsSqPg_nKlRtKAUeCXLQ2of7kZJfTvuBkZSaluF6ZaO92tvKdnPv_n7dW21VbXNtlCvagZCteaOXHggeMtI-LkE-vojyOnNAIRCCg4Kt_gqQ&amp;owa=outlook.office.com&amp;isImagePreview=True">
            <a:extLst>
              <a:ext uri="{FF2B5EF4-FFF2-40B4-BE49-F238E27FC236}">
                <a16:creationId xmlns="" xmlns:a16="http://schemas.microsoft.com/office/drawing/2014/main" id="{BA28EA4A-273C-469B-9FD4-9A19474A1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188640"/>
            <a:ext cx="2409825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315239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ustomShape 1"/>
          <p:cNvSpPr/>
          <p:nvPr/>
        </p:nvSpPr>
        <p:spPr>
          <a:xfrm>
            <a:off x="497681" y="1364555"/>
            <a:ext cx="9076134" cy="50085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100806" bIns="100806"/>
          <a:lstStyle/>
          <a:p>
            <a:pPr>
              <a:buClrTx/>
              <a:buFontTx/>
              <a:buNone/>
            </a:pPr>
            <a:r>
              <a:rPr lang="pt-BR" sz="2646" b="1" dirty="0">
                <a:latin typeface="Calibri" panose="020F0502020204030204" pitchFamily="34" charset="0"/>
                <a:cs typeface="Calibri" panose="020F0502020204030204" pitchFamily="34" charset="0"/>
              </a:rPr>
              <a:t>Resolução n. 231/2022 do CONANDA – </a:t>
            </a:r>
            <a:r>
              <a:rPr lang="pt-BR" sz="2646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destaques</a:t>
            </a:r>
            <a:endParaRPr lang="pt-BR" sz="2646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2" name="CustomShape 2"/>
          <p:cNvSpPr/>
          <p:nvPr/>
        </p:nvSpPr>
        <p:spPr>
          <a:xfrm>
            <a:off x="527050" y="1949946"/>
            <a:ext cx="9076134" cy="397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213C5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7" name="TextShape 6"/>
          <p:cNvSpPr txBox="1"/>
          <p:nvPr/>
        </p:nvSpPr>
        <p:spPr>
          <a:xfrm>
            <a:off x="9340452" y="6085383"/>
            <a:ext cx="604441" cy="433388"/>
          </a:xfrm>
          <a:prstGeom prst="rect">
            <a:avLst/>
          </a:prstGeom>
          <a:noFill/>
          <a:ln>
            <a:noFill/>
          </a:ln>
        </p:spPr>
        <p:txBody>
          <a:bodyPr tIns="100806" bIns="100806" anchor="ctr"/>
          <a:lstStyle/>
          <a:p>
            <a:pPr algn="r">
              <a:lnSpc>
                <a:spcPct val="100000"/>
              </a:lnSpc>
            </a:pPr>
            <a:fld id="{B6CDC28B-D1C6-4077-AF1D-5909CD0D2AB8}" type="slidenum">
              <a:rPr lang="pt-BR" sz="1102" spc="-1">
                <a:solidFill>
                  <a:srgbClr val="595959"/>
                </a:solidFill>
                <a:latin typeface="Arial"/>
                <a:ea typeface="Arial"/>
              </a:rPr>
              <a:t>22</a:t>
            </a:fld>
            <a:endParaRPr lang="pt-BR" sz="1102" spc="-1">
              <a:latin typeface="Times New Roman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367D1AF7-5C3F-5C2B-D163-5591BE96B13B}"/>
              </a:ext>
            </a:extLst>
          </p:cNvPr>
          <p:cNvSpPr txBox="1"/>
          <p:nvPr/>
        </p:nvSpPr>
        <p:spPr>
          <a:xfrm>
            <a:off x="482996" y="2100584"/>
            <a:ext cx="6197299" cy="47490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just">
              <a:spcBef>
                <a:spcPts val="500"/>
              </a:spcBef>
              <a:buClr>
                <a:srgbClr val="27627A"/>
              </a:buClr>
              <a:buFont typeface="Arial" panose="020B0604020202020204" pitchFamily="34" charset="0"/>
              <a:buChar char="•"/>
            </a:pPr>
            <a:r>
              <a:rPr lang="pt-BR" sz="1300" dirty="0">
                <a:latin typeface="Calibri" panose="020F0502020204030204" pitchFamily="34" charset="0"/>
                <a:cs typeface="Calibri" panose="020F0502020204030204" pitchFamily="34" charset="0"/>
              </a:rPr>
              <a:t>Art. 4º, §1º, alínea f: </a:t>
            </a:r>
          </a:p>
          <a:p>
            <a:pPr marL="628650" lvl="1" indent="-171450" algn="just">
              <a:spcBef>
                <a:spcPts val="500"/>
              </a:spcBef>
              <a:buClr>
                <a:srgbClr val="27627A"/>
              </a:buClr>
              <a:buFont typeface="Wingdings" panose="05000000000000000000" pitchFamily="2" charset="2"/>
              <a:buChar char="v"/>
            </a:pPr>
            <a:r>
              <a:rPr lang="pt-BR" sz="1300" dirty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pt-BR" sz="1300" b="1" dirty="0">
                <a:latin typeface="Calibri" panose="020F0502020204030204" pitchFamily="34" charset="0"/>
                <a:cs typeface="Calibri" panose="020F0502020204030204" pitchFamily="34" charset="0"/>
              </a:rPr>
              <a:t>Lei Orçamentária Municipal</a:t>
            </a:r>
            <a:r>
              <a:rPr lang="pt-BR" sz="1300" dirty="0">
                <a:latin typeface="Calibri" panose="020F0502020204030204" pitchFamily="34" charset="0"/>
                <a:cs typeface="Calibri" panose="020F0502020204030204" pitchFamily="34" charset="0"/>
              </a:rPr>
              <a:t> deverá estabelecer dotação orçamentária específica para a implantação, manutenção e funcionamento do CT, considerando, dentre outras despesas, </a:t>
            </a:r>
            <a:r>
              <a:rPr lang="pt-BR" sz="1300" b="1" dirty="0">
                <a:latin typeface="Calibri" panose="020F0502020204030204" pitchFamily="34" charset="0"/>
                <a:cs typeface="Calibri" panose="020F0502020204030204" pitchFamily="34" charset="0"/>
              </a:rPr>
              <a:t>o processo de escolha dos membros do Conselho Tutelar</a:t>
            </a:r>
            <a:r>
              <a:rPr lang="pt-BR" sz="1300" dirty="0">
                <a:latin typeface="Calibri" panose="020F0502020204030204" pitchFamily="34" charset="0"/>
                <a:cs typeface="Calibri" panose="020F0502020204030204" pitchFamily="34" charset="0"/>
              </a:rPr>
              <a:t>. (PROIBIÇÃO DE UTILIZAÇÃO DE RECURSOS DO FIA)</a:t>
            </a:r>
          </a:p>
          <a:p>
            <a:pPr marL="189006" indent="-189006" algn="just">
              <a:spcBef>
                <a:spcPts val="551"/>
              </a:spcBef>
              <a:buClr>
                <a:srgbClr val="27627A"/>
              </a:buClr>
              <a:buFont typeface="Arial" panose="020B0604020202020204" pitchFamily="34" charset="0"/>
              <a:buChar char="•"/>
            </a:pPr>
            <a:r>
              <a:rPr lang="pt-BR" sz="1323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Art</a:t>
            </a:r>
            <a:r>
              <a:rPr lang="pt-BR" sz="1323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323" dirty="0">
                <a:latin typeface="Calibri" panose="020F0502020204030204" pitchFamily="34" charset="0"/>
                <a:cs typeface="Calibri" panose="020F0502020204030204" pitchFamily="34" charset="0"/>
              </a:rPr>
              <a:t>8º - condutas ilícitas e vedadas; propaganda eleitoral; vedações aptas a gerar inidoneidade moral do candidato.</a:t>
            </a:r>
          </a:p>
          <a:p>
            <a:pPr marL="189006" indent="-189006" algn="just">
              <a:spcBef>
                <a:spcPts val="551"/>
              </a:spcBef>
              <a:buClr>
                <a:srgbClr val="27627A"/>
              </a:buClr>
              <a:buFont typeface="Arial" panose="020B0604020202020204" pitchFamily="34" charset="0"/>
              <a:buChar char="•"/>
            </a:pPr>
            <a:r>
              <a:rPr lang="pt-BR" sz="1323" dirty="0" err="1">
                <a:latin typeface="Calibri" panose="020F0502020204030204" pitchFamily="34" charset="0"/>
                <a:cs typeface="Calibri" panose="020F0502020204030204" pitchFamily="34" charset="0"/>
              </a:rPr>
              <a:t>Art</a:t>
            </a:r>
            <a:r>
              <a:rPr lang="pt-BR" sz="1323" dirty="0">
                <a:latin typeface="Calibri" panose="020F0502020204030204" pitchFamily="34" charset="0"/>
                <a:cs typeface="Calibri" panose="020F0502020204030204" pitchFamily="34" charset="0"/>
              </a:rPr>
              <a:t> 10 - responsabilidades do CMDCA</a:t>
            </a:r>
          </a:p>
          <a:p>
            <a:pPr marL="693024" lvl="1" indent="-189006" algn="just">
              <a:spcBef>
                <a:spcPts val="551"/>
              </a:spcBef>
              <a:buClr>
                <a:srgbClr val="27627A"/>
              </a:buClr>
              <a:buFont typeface="Wingdings" panose="05000000000000000000" pitchFamily="2" charset="2"/>
              <a:buChar char="v"/>
            </a:pPr>
            <a:r>
              <a:rPr lang="pt-BR" sz="1323" dirty="0">
                <a:latin typeface="Calibri" panose="020F0502020204030204" pitchFamily="34" charset="0"/>
                <a:cs typeface="Calibri" panose="020F0502020204030204" pitchFamily="34" charset="0"/>
              </a:rPr>
              <a:t>Conferir </a:t>
            </a:r>
            <a:r>
              <a:rPr lang="pt-BR" sz="1323" b="1" dirty="0">
                <a:latin typeface="Calibri" panose="020F0502020204030204" pitchFamily="34" charset="0"/>
                <a:cs typeface="Calibri" panose="020F0502020204030204" pitchFamily="34" charset="0"/>
              </a:rPr>
              <a:t>ampla publicidade</a:t>
            </a:r>
            <a:r>
              <a:rPr lang="pt-BR" sz="1323" dirty="0">
                <a:latin typeface="Calibri" panose="020F0502020204030204" pitchFamily="34" charset="0"/>
                <a:cs typeface="Calibri" panose="020F0502020204030204" pitchFamily="34" charset="0"/>
              </a:rPr>
              <a:t> ao processo de escolha dos membros do CT – publicar o Edital no Diário Oficial do Município, afixar em locais de amplo acesso ao público, realizar chamadas nas rádios, jornais e publicações em redes sociais etc.</a:t>
            </a:r>
          </a:p>
          <a:p>
            <a:pPr marL="693024" lvl="1" indent="-189006" algn="just">
              <a:spcBef>
                <a:spcPts val="551"/>
              </a:spcBef>
              <a:buClr>
                <a:srgbClr val="27627A"/>
              </a:buClr>
              <a:buFont typeface="Wingdings" panose="05000000000000000000" pitchFamily="2" charset="2"/>
              <a:buChar char="v"/>
            </a:pPr>
            <a:r>
              <a:rPr lang="pt-BR" sz="1323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323" b="1" dirty="0">
                <a:latin typeface="Calibri" panose="020F0502020204030204" pitchFamily="34" charset="0"/>
                <a:cs typeface="Calibri" panose="020F0502020204030204" pitchFamily="34" charset="0"/>
              </a:rPr>
              <a:t>Convocar servidores públicos municipais </a:t>
            </a:r>
            <a:r>
              <a:rPr lang="pt-BR" sz="1323" dirty="0">
                <a:latin typeface="Calibri" panose="020F0502020204030204" pitchFamily="34" charset="0"/>
                <a:cs typeface="Calibri" panose="020F0502020204030204" pitchFamily="34" charset="0"/>
              </a:rPr>
              <a:t>para auxiliar no processo de escolha (analogia ao art. 98 da Lei n. 9.504/1997)</a:t>
            </a:r>
          </a:p>
          <a:p>
            <a:pPr marL="693024" lvl="1" indent="-189006" algn="just">
              <a:spcBef>
                <a:spcPts val="551"/>
              </a:spcBef>
              <a:buClr>
                <a:srgbClr val="27627A"/>
              </a:buClr>
              <a:buFont typeface="Wingdings" panose="05000000000000000000" pitchFamily="2" charset="2"/>
              <a:buChar char="v"/>
            </a:pPr>
            <a:r>
              <a:rPr lang="pt-BR" sz="1323" dirty="0">
                <a:latin typeface="Calibri" panose="020F0502020204030204" pitchFamily="34" charset="0"/>
                <a:cs typeface="Calibri" panose="020F0502020204030204" pitchFamily="34" charset="0"/>
              </a:rPr>
              <a:t>Definir os </a:t>
            </a:r>
            <a:r>
              <a:rPr lang="pt-BR" sz="1323" b="1" dirty="0">
                <a:latin typeface="Calibri" panose="020F0502020204030204" pitchFamily="34" charset="0"/>
                <a:cs typeface="Calibri" panose="020F0502020204030204" pitchFamily="34" charset="0"/>
              </a:rPr>
              <a:t>locais de votação, que sejam de fácil acesso e observem os requisitos essenciais de acessibilidade </a:t>
            </a:r>
            <a:r>
              <a:rPr lang="pt-BR" sz="1323" dirty="0">
                <a:latin typeface="Calibri" panose="020F0502020204030204" pitchFamily="34" charset="0"/>
                <a:cs typeface="Calibri" panose="020F0502020204030204" pitchFamily="34" charset="0"/>
              </a:rPr>
              <a:t>– preferencialmente nos locais onde já se realizam as eleições regulares da Justiça Eleitoral</a:t>
            </a:r>
          </a:p>
          <a:p>
            <a:pPr marL="693024" lvl="1" indent="-189006" algn="just">
              <a:spcBef>
                <a:spcPts val="551"/>
              </a:spcBef>
              <a:buClr>
                <a:srgbClr val="27627A"/>
              </a:buClr>
              <a:buFont typeface="Wingdings" panose="05000000000000000000" pitchFamily="2" charset="2"/>
              <a:buChar char="v"/>
            </a:pPr>
            <a:r>
              <a:rPr lang="pt-BR" sz="1323" dirty="0">
                <a:latin typeface="Calibri" panose="020F0502020204030204" pitchFamily="34" charset="0"/>
                <a:cs typeface="Calibri" panose="020F0502020204030204" pitchFamily="34" charset="0"/>
              </a:rPr>
              <a:t>Informar sobre as atribuições do CT e sobre a importância da participação de todos os cidadãos, na condição de candidatos ou eleitores, no pleito. </a:t>
            </a:r>
          </a:p>
          <a:p>
            <a:pPr marL="693024" lvl="1" indent="-189006" algn="just">
              <a:spcBef>
                <a:spcPts val="551"/>
              </a:spcBef>
              <a:buClr>
                <a:srgbClr val="27627A"/>
              </a:buClr>
              <a:buFont typeface="Wingdings" panose="05000000000000000000" pitchFamily="2" charset="2"/>
              <a:buChar char="v"/>
            </a:pPr>
            <a:r>
              <a:rPr lang="pt-BR" sz="1323" b="1" dirty="0">
                <a:latin typeface="Calibri" panose="020F0502020204030204" pitchFamily="34" charset="0"/>
                <a:cs typeface="Calibri" panose="020F0502020204030204" pitchFamily="34" charset="0"/>
              </a:rPr>
              <a:t>Mobilização popular</a:t>
            </a:r>
            <a:r>
              <a:rPr lang="pt-BR" sz="1323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  <a:endParaRPr lang="pt-BR" sz="1323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098" name="Picture 2" descr="Sufrágio universal: o que é e como foi alcançado - Brasil Escola">
            <a:extLst>
              <a:ext uri="{FF2B5EF4-FFF2-40B4-BE49-F238E27FC236}">
                <a16:creationId xmlns:a16="http://schemas.microsoft.com/office/drawing/2014/main" xmlns="" id="{8D9C31FD-2BD1-04D0-244B-7D8EDD1BE0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820" y="3865502"/>
            <a:ext cx="2390386" cy="1350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Urna eletrônica: o que é, quando surgiu, segurança - Brasil Escola">
            <a:extLst>
              <a:ext uri="{FF2B5EF4-FFF2-40B4-BE49-F238E27FC236}">
                <a16:creationId xmlns:a16="http://schemas.microsoft.com/office/drawing/2014/main" xmlns="" id="{0E6A351A-5181-BA00-292C-029F4CD099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821" y="2100584"/>
            <a:ext cx="2390386" cy="1593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attachment.outlook.office.net/owa/andreasouza@cnmp.mp.br/service.svc/s/GetFileAttachment?id=AAMkADdkZjc1MDYyLTliMjItNDFlMS1iZTNjLTE2NzczNTQ3Y2MyNQBGAAAAAABw5dtRS2BAQ59wahAbDC%2BoBwBcZwlvDJD0Q4LglCSsc9JUAAAAAAEMAABcZwlvDJD0Q4LglCSsc9JUAAB%2B2h2ZAAABEgAQAMasjDwzD9RJlJj3uCl0SdM%3D&amp;X-OWA-CANARY=OsUKQwRczECLENYyGDmUC7By79qV8dUYfCj6dC6VVfCDDx7a38q4kLjQBGQt1n8yQQMgVpTkXEg.&amp;token=eyJhbGciOiJSUzI1NiIsImtpZCI6IjA2MDBGOUY2NzQ2MjA3MzdFNzM0MDRFMjg3QzQ1QTgxOENCN0NFQjgiLCJ4NXQiOiJCZ0Q1OW5SaUJ6Zm5OQVRpaDhSYWdZeTN6cmciLCJ0eXAiOiJKV1QifQ.eyJ2ZXIiOiJFeGNoYW5nZS5DYWxsYmFjay5WMSIsImFwcGN0eHNlbmRlciI6Ik93YURvd25sb2FkQDAyNzM3ZTQ4LWUwM2ItNDk1NS04MTExLWU2MDMzZTI2Y2EzYiIsImFwcGN0eCI6IntcIm1zZXhjaHByb3RcIjpcIm93YVwiLFwicHJpbWFyeXNpZFwiOlwiUy0xLTUtMjEtMTk5MTIyOTk2OC0zMDk1MDMzNTIwLTMyNjg0Nzg3MTgtMTg5OTMxOFwiLFwicHVpZFwiOlwiMTE1Mzc2NTkzMjM0OTQyODY4N1wiLFwib2lkXCI6XCI0M2NkMTMzYi03MjM1LTQ5YmQtYTU4MC1hMWM3NzkzMDNjYjNcIixcInNjb3BlXCI6XCJPd2FEb3dubG9hZFwifSIsIm5iZiI6MTUzMjQ1Nzg0NSwiZXhwIjoxNTMyNDU4NDQ1LCJpc3MiOiIwMDAwMDAwMi0wMDAwLTBmZjEtY2UwMC0wMDAwMDAwMDAwMDBAMDI3MzdlNDgtZTAzYi00OTU1LTgxMTEtZTYwMzNlMjZjYTNiIiwiYXVkIjoiMDAwMDAwMDItMDAwMC0wZmYxLWNlMDAtMDAwMDAwMDAwMDAwL2F0dGFjaG1lbnQub3V0bG9vay5vZmZpY2UubmV0QDAyNzM3ZTQ4LWUwM2ItNDk1NS04MTExLWU2MDMzZTI2Y2EzYiJ9.UZ7zPVrz7mBEl6rg4StloSSf9YBC9_C0k4zCjNG_xOvLQDkE3hAd27wm2EKbWwBNnbRvRd9w_QXH9x8a9vum-qi8AsvVtSJN4QeWSxgsS6RStcn1lQvK5g-ogU5JA7HdKRXBRtjaA2WP2WjoA3Ev3JFGkGNSe4kaZHMo6DJG6MzZSmrVfUR9dbEbzCx-Rm8LgCObXXMoCsZ6iMi4g9E1za882eHL3H4tM0uKfW_76ttsSqPg_nKlRtKAUeCXLQ2of7kZJfTvuBkZSaluF6ZaO92tvKdnPv_n7dW21VbXNtlCvagZCteaOXHggeMtI-LkE-vojyOnNAIRCCg4Kt_gqQ&amp;owa=outlook.office.com&amp;isImagePreview=True">
            <a:extLst>
              <a:ext uri="{FF2B5EF4-FFF2-40B4-BE49-F238E27FC236}">
                <a16:creationId xmlns="" xmlns:a16="http://schemas.microsoft.com/office/drawing/2014/main" id="{BA28EA4A-273C-469B-9FD4-9A19474A1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188640"/>
            <a:ext cx="2409825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557925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ustomShape 1"/>
          <p:cNvSpPr/>
          <p:nvPr/>
        </p:nvSpPr>
        <p:spPr>
          <a:xfrm>
            <a:off x="497681" y="1364555"/>
            <a:ext cx="9076134" cy="50085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100806" bIns="100806"/>
          <a:lstStyle/>
          <a:p>
            <a:pPr>
              <a:buClrTx/>
              <a:buFontTx/>
              <a:buNone/>
            </a:pPr>
            <a:r>
              <a:rPr lang="pt-BR" sz="2646" b="1" dirty="0">
                <a:latin typeface="Calibri" panose="020F0502020204030204" pitchFamily="34" charset="0"/>
                <a:cs typeface="Calibri" panose="020F0502020204030204" pitchFamily="34" charset="0"/>
              </a:rPr>
              <a:t>Registro e análise das candidaturas – dúvidas recorrentes</a:t>
            </a:r>
          </a:p>
        </p:txBody>
      </p:sp>
      <p:sp>
        <p:nvSpPr>
          <p:cNvPr id="102" name="CustomShape 2"/>
          <p:cNvSpPr/>
          <p:nvPr/>
        </p:nvSpPr>
        <p:spPr>
          <a:xfrm>
            <a:off x="527050" y="1949946"/>
            <a:ext cx="9076134" cy="397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213C5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7" name="TextShape 6"/>
          <p:cNvSpPr txBox="1"/>
          <p:nvPr/>
        </p:nvSpPr>
        <p:spPr>
          <a:xfrm>
            <a:off x="9340452" y="6085383"/>
            <a:ext cx="604441" cy="433388"/>
          </a:xfrm>
          <a:prstGeom prst="rect">
            <a:avLst/>
          </a:prstGeom>
          <a:noFill/>
          <a:ln>
            <a:noFill/>
          </a:ln>
        </p:spPr>
        <p:txBody>
          <a:bodyPr tIns="100806" bIns="100806" anchor="ctr"/>
          <a:lstStyle/>
          <a:p>
            <a:pPr algn="r">
              <a:lnSpc>
                <a:spcPct val="100000"/>
              </a:lnSpc>
            </a:pPr>
            <a:fld id="{B6CDC28B-D1C6-4077-AF1D-5909CD0D2AB8}" type="slidenum">
              <a:rPr lang="pt-BR" sz="1102" spc="-1">
                <a:solidFill>
                  <a:srgbClr val="595959"/>
                </a:solidFill>
                <a:latin typeface="Arial"/>
                <a:ea typeface="Arial"/>
              </a:rPr>
              <a:t>23</a:t>
            </a:fld>
            <a:endParaRPr lang="pt-BR" sz="1102" spc="-1">
              <a:latin typeface="Times New Roman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367D1AF7-5C3F-5C2B-D163-5591BE96B13B}"/>
              </a:ext>
            </a:extLst>
          </p:cNvPr>
          <p:cNvSpPr txBox="1"/>
          <p:nvPr/>
        </p:nvSpPr>
        <p:spPr>
          <a:xfrm>
            <a:off x="355972" y="1972667"/>
            <a:ext cx="7465963" cy="47243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9006" indent="-189006" algn="just">
              <a:spcBef>
                <a:spcPts val="551"/>
              </a:spcBef>
              <a:buClr>
                <a:srgbClr val="27627A"/>
              </a:buClr>
              <a:buFont typeface="Arial" panose="020B0604020202020204" pitchFamily="34" charset="0"/>
              <a:buChar char="•"/>
            </a:pPr>
            <a:r>
              <a:rPr lang="pt-BR" sz="1600" b="1" dirty="0">
                <a:latin typeface="Calibri" panose="020F0502020204030204" pitchFamily="34" charset="0"/>
                <a:cs typeface="Calibri" panose="020F0502020204030204" pitchFamily="34" charset="0"/>
              </a:rPr>
              <a:t>Requisitos à </a:t>
            </a:r>
            <a:r>
              <a:rPr lang="pt-BR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candidatura</a:t>
            </a:r>
          </a:p>
          <a:p>
            <a:pPr marL="189006" indent="-189006" algn="just">
              <a:spcBef>
                <a:spcPts val="551"/>
              </a:spcBef>
              <a:buClr>
                <a:srgbClr val="27627A"/>
              </a:buClr>
              <a:buFont typeface="Wingdings" panose="05000000000000000000" pitchFamily="2" charset="2"/>
              <a:buChar char="v"/>
            </a:pPr>
            <a:r>
              <a:rPr lang="pt-B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Reconhecida </a:t>
            </a:r>
            <a:r>
              <a:rPr lang="pt-BR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idoneidade moral</a:t>
            </a:r>
            <a:r>
              <a:rPr lang="pt-B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189006" indent="-189006" algn="just">
              <a:spcBef>
                <a:spcPts val="551"/>
              </a:spcBef>
              <a:buClr>
                <a:srgbClr val="27627A"/>
              </a:buClr>
              <a:buFont typeface="Wingdings" panose="05000000000000000000" pitchFamily="2" charset="2"/>
              <a:buChar char="v"/>
            </a:pPr>
            <a:r>
              <a:rPr lang="pt-B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Idade </a:t>
            </a:r>
            <a:r>
              <a:rPr lang="pt-BR" sz="1600" dirty="0">
                <a:latin typeface="Calibri" panose="020F0502020204030204" pitchFamily="34" charset="0"/>
                <a:cs typeface="Calibri" panose="020F0502020204030204" pitchFamily="34" charset="0"/>
              </a:rPr>
              <a:t>superior a </a:t>
            </a:r>
            <a:r>
              <a:rPr lang="pt-BR" sz="1600" b="1" dirty="0">
                <a:latin typeface="Calibri" panose="020F0502020204030204" pitchFamily="34" charset="0"/>
                <a:cs typeface="Calibri" panose="020F0502020204030204" pitchFamily="34" charset="0"/>
              </a:rPr>
              <a:t>21 anos</a:t>
            </a:r>
            <a:r>
              <a:rPr lang="pt-BR" sz="1600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189006" indent="-189006" algn="just">
              <a:spcBef>
                <a:spcPts val="551"/>
              </a:spcBef>
              <a:buClr>
                <a:srgbClr val="27627A"/>
              </a:buClr>
              <a:buFont typeface="Wingdings" panose="05000000000000000000" pitchFamily="2" charset="2"/>
              <a:buChar char="v"/>
            </a:pPr>
            <a:r>
              <a:rPr lang="pt-BR" sz="1600" b="1" dirty="0">
                <a:latin typeface="Calibri" panose="020F0502020204030204" pitchFamily="34" charset="0"/>
                <a:cs typeface="Calibri" panose="020F0502020204030204" pitchFamily="34" charset="0"/>
              </a:rPr>
              <a:t>Residência no Município</a:t>
            </a:r>
            <a:r>
              <a:rPr lang="pt-BR" sz="1600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189006" indent="-189006" algn="just">
              <a:spcBef>
                <a:spcPts val="551"/>
              </a:spcBef>
              <a:buClr>
                <a:srgbClr val="27627A"/>
              </a:buClr>
              <a:buFont typeface="Wingdings" panose="05000000000000000000" pitchFamily="2" charset="2"/>
              <a:buChar char="v"/>
            </a:pPr>
            <a:r>
              <a:rPr lang="pt-BR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Experiência mínima de 2 anos na promoção, controle ou defesa dos direitos da criança e do adolescente em entidades registradas no Conselho Municipal dos Direitos da Criança e do Adolescente; </a:t>
            </a:r>
            <a:endParaRPr lang="pt-BR" sz="1600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9006" indent="-189006" algn="just">
              <a:spcBef>
                <a:spcPts val="551"/>
              </a:spcBef>
              <a:buClr>
                <a:srgbClr val="27627A"/>
              </a:buClr>
              <a:buFont typeface="Wingdings" panose="05000000000000000000" pitchFamily="2" charset="2"/>
              <a:buChar char="v"/>
            </a:pPr>
            <a:r>
              <a:rPr lang="pt-BR" sz="1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Conclusão </a:t>
            </a:r>
            <a:r>
              <a:rPr lang="pt-BR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Ensino Médio;</a:t>
            </a:r>
          </a:p>
          <a:p>
            <a:pPr marL="189006" indent="-189006" algn="just">
              <a:spcBef>
                <a:spcPts val="551"/>
              </a:spcBef>
              <a:buClr>
                <a:srgbClr val="27627A"/>
              </a:buClr>
              <a:buFont typeface="Wingdings" panose="05000000000000000000" pitchFamily="2" charset="2"/>
              <a:buChar char="v"/>
            </a:pPr>
            <a:r>
              <a:rPr lang="pt-BR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Comprovação de conhecimento sobre o Direito da Criança e do Adolescente, sobre o SGD e sobre língua portuguesa e informática básica, por meio de prova de caráter eliminatório;</a:t>
            </a:r>
          </a:p>
          <a:p>
            <a:pPr marL="189006" indent="-189006" algn="just">
              <a:spcBef>
                <a:spcPts val="551"/>
              </a:spcBef>
              <a:buClr>
                <a:srgbClr val="27627A"/>
              </a:buClr>
              <a:buFont typeface="Wingdings" panose="05000000000000000000" pitchFamily="2" charset="2"/>
              <a:buChar char="v"/>
            </a:pPr>
            <a:r>
              <a:rPr lang="pt-BR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Obs. 1: </a:t>
            </a:r>
            <a:r>
              <a:rPr lang="pt-B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O candidato não pode </a:t>
            </a:r>
            <a:r>
              <a:rPr lang="pt-BR" sz="1600" dirty="0">
                <a:latin typeface="Calibri" panose="020F0502020204030204" pitchFamily="34" charset="0"/>
                <a:cs typeface="Calibri" panose="020F0502020204030204" pitchFamily="34" charset="0"/>
              </a:rPr>
              <a:t>ser membro, no momento da publicação do edital, do CMDCA;</a:t>
            </a:r>
          </a:p>
          <a:p>
            <a:pPr marL="189006" indent="-189006" algn="just">
              <a:spcBef>
                <a:spcPts val="551"/>
              </a:spcBef>
              <a:buClr>
                <a:srgbClr val="27627A"/>
              </a:buClr>
              <a:buFont typeface="Wingdings" panose="05000000000000000000" pitchFamily="2" charset="2"/>
              <a:buChar char="v"/>
            </a:pPr>
            <a:r>
              <a:rPr lang="pt-BR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Obs.2: </a:t>
            </a:r>
            <a:r>
              <a:rPr lang="pt-B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Os </a:t>
            </a:r>
            <a:r>
              <a:rPr lang="pt-BR" sz="1600" dirty="0">
                <a:latin typeface="Calibri" panose="020F0502020204030204" pitchFamily="34" charset="0"/>
                <a:cs typeface="Calibri" panose="020F0502020204030204" pitchFamily="34" charset="0"/>
              </a:rPr>
              <a:t>impedimentos previstos no art. 140 do ECA (</a:t>
            </a:r>
            <a:r>
              <a:rPr lang="pt-B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parentesco) são </a:t>
            </a:r>
            <a:r>
              <a:rPr lang="pt-BR" sz="1600" dirty="0">
                <a:latin typeface="Calibri" panose="020F0502020204030204" pitchFamily="34" charset="0"/>
                <a:cs typeface="Calibri" panose="020F0502020204030204" pitchFamily="34" charset="0"/>
              </a:rPr>
              <a:t>apenas para a </a:t>
            </a:r>
            <a:r>
              <a:rPr lang="pt-B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posse.</a:t>
            </a:r>
            <a:endParaRPr lang="pt-B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9006" indent="-189006" algn="just">
              <a:spcBef>
                <a:spcPts val="551"/>
              </a:spcBef>
              <a:buClr>
                <a:srgbClr val="27627A"/>
              </a:buClr>
              <a:buFont typeface="Wingdings" panose="05000000000000000000" pitchFamily="2" charset="2"/>
              <a:buChar char="v"/>
            </a:pPr>
            <a:r>
              <a:rPr lang="pt-BR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Obs.3: </a:t>
            </a:r>
            <a:r>
              <a:rPr lang="pt-BR" sz="1600" b="1" dirty="0">
                <a:latin typeface="Calibri" panose="020F0502020204030204" pitchFamily="34" charset="0"/>
                <a:cs typeface="Calibri" panose="020F0502020204030204" pitchFamily="34" charset="0"/>
              </a:rPr>
              <a:t>EXIGIR CNH É INCONSTITUCIONAL!</a:t>
            </a:r>
          </a:p>
        </p:txBody>
      </p:sp>
      <p:pic>
        <p:nvPicPr>
          <p:cNvPr id="2" name="Picture 2" descr="Checklist PNG, Vector, PSD, and Clipart With Transparent Background for  Free Download | Pngtree">
            <a:extLst>
              <a:ext uri="{FF2B5EF4-FFF2-40B4-BE49-F238E27FC236}">
                <a16:creationId xmlns:a16="http://schemas.microsoft.com/office/drawing/2014/main" xmlns="" id="{01FADE92-5C19-CFCD-03F1-1D11E1B32A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857" y="1949946"/>
            <a:ext cx="2325092" cy="2325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B745D1DF-FC0E-D6E6-441F-D581D6E4A7AF}"/>
              </a:ext>
            </a:extLst>
          </p:cNvPr>
          <p:cNvSpPr txBox="1"/>
          <p:nvPr/>
        </p:nvSpPr>
        <p:spPr>
          <a:xfrm>
            <a:off x="8023621" y="4210825"/>
            <a:ext cx="1579563" cy="1957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2" dirty="0">
                <a:latin typeface="Calibri" panose="020F0502020204030204" pitchFamily="34" charset="0"/>
                <a:cs typeface="Calibri" panose="020F0502020204030204" pitchFamily="34" charset="0"/>
              </a:rPr>
              <a:t>* Itens destacados em </a:t>
            </a:r>
            <a:r>
              <a:rPr lang="pt-BR" sz="1102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vermelho</a:t>
            </a:r>
            <a:r>
              <a:rPr lang="pt-BR" sz="1102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102" dirty="0">
                <a:latin typeface="Calibri" panose="020F0502020204030204" pitchFamily="34" charset="0"/>
                <a:cs typeface="Calibri" panose="020F0502020204030204" pitchFamily="34" charset="0"/>
              </a:rPr>
              <a:t>são da esfera da autonomia do Município para definição e/ou ajuste em lei, desde compatíveis com as atribuições do cargo. </a:t>
            </a:r>
            <a:r>
              <a:rPr lang="pt-BR" sz="1102" b="1" dirty="0">
                <a:latin typeface="Calibri" panose="020F0502020204030204" pitchFamily="34" charset="0"/>
                <a:cs typeface="Calibri" panose="020F0502020204030204" pitchFamily="34" charset="0"/>
              </a:rPr>
              <a:t>O Edital ou Resolução do CMDCA não podem criar novos requisitos</a:t>
            </a:r>
            <a:r>
              <a:rPr lang="pt-BR" sz="1102" dirty="0"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</a:p>
        </p:txBody>
      </p:sp>
      <p:pic>
        <p:nvPicPr>
          <p:cNvPr id="9" name="Picture 4" descr="https://attachment.outlook.office.net/owa/andreasouza@cnmp.mp.br/service.svc/s/GetFileAttachment?id=AAMkADdkZjc1MDYyLTliMjItNDFlMS1iZTNjLTE2NzczNTQ3Y2MyNQBGAAAAAABw5dtRS2BAQ59wahAbDC%2BoBwBcZwlvDJD0Q4LglCSsc9JUAAAAAAEMAABcZwlvDJD0Q4LglCSsc9JUAAB%2B2h2ZAAABEgAQAMasjDwzD9RJlJj3uCl0SdM%3D&amp;X-OWA-CANARY=OsUKQwRczECLENYyGDmUC7By79qV8dUYfCj6dC6VVfCDDx7a38q4kLjQBGQt1n8yQQMgVpTkXEg.&amp;token=eyJhbGciOiJSUzI1NiIsImtpZCI6IjA2MDBGOUY2NzQ2MjA3MzdFNzM0MDRFMjg3QzQ1QTgxOENCN0NFQjgiLCJ4NXQiOiJCZ0Q1OW5SaUJ6Zm5OQVRpaDhSYWdZeTN6cmciLCJ0eXAiOiJKV1QifQ.eyJ2ZXIiOiJFeGNoYW5nZS5DYWxsYmFjay5WMSIsImFwcGN0eHNlbmRlciI6Ik93YURvd25sb2FkQDAyNzM3ZTQ4LWUwM2ItNDk1NS04MTExLWU2MDMzZTI2Y2EzYiIsImFwcGN0eCI6IntcIm1zZXhjaHByb3RcIjpcIm93YVwiLFwicHJpbWFyeXNpZFwiOlwiUy0xLTUtMjEtMTk5MTIyOTk2OC0zMDk1MDMzNTIwLTMyNjg0Nzg3MTgtMTg5OTMxOFwiLFwicHVpZFwiOlwiMTE1Mzc2NTkzMjM0OTQyODY4N1wiLFwib2lkXCI6XCI0M2NkMTMzYi03MjM1LTQ5YmQtYTU4MC1hMWM3NzkzMDNjYjNcIixcInNjb3BlXCI6XCJPd2FEb3dubG9hZFwifSIsIm5iZiI6MTUzMjQ1Nzg0NSwiZXhwIjoxNTMyNDU4NDQ1LCJpc3MiOiIwMDAwMDAwMi0wMDAwLTBmZjEtY2UwMC0wMDAwMDAwMDAwMDBAMDI3MzdlNDgtZTAzYi00OTU1LTgxMTEtZTYwMzNlMjZjYTNiIiwiYXVkIjoiMDAwMDAwMDItMDAwMC0wZmYxLWNlMDAtMDAwMDAwMDAwMDAwL2F0dGFjaG1lbnQub3V0bG9vay5vZmZpY2UubmV0QDAyNzM3ZTQ4LWUwM2ItNDk1NS04MTExLWU2MDMzZTI2Y2EzYiJ9.UZ7zPVrz7mBEl6rg4StloSSf9YBC9_C0k4zCjNG_xOvLQDkE3hAd27wm2EKbWwBNnbRvRd9w_QXH9x8a9vum-qi8AsvVtSJN4QeWSxgsS6RStcn1lQvK5g-ogU5JA7HdKRXBRtjaA2WP2WjoA3Ev3JFGkGNSe4kaZHMo6DJG6MzZSmrVfUR9dbEbzCx-Rm8LgCObXXMoCsZ6iMi4g9E1za882eHL3H4tM0uKfW_76ttsSqPg_nKlRtKAUeCXLQ2of7kZJfTvuBkZSaluF6ZaO92tvKdnPv_n7dW21VbXNtlCvagZCteaOXHggeMtI-LkE-vojyOnNAIRCCg4Kt_gqQ&amp;owa=outlook.office.com&amp;isImagePreview=True">
            <a:extLst>
              <a:ext uri="{FF2B5EF4-FFF2-40B4-BE49-F238E27FC236}">
                <a16:creationId xmlns="" xmlns:a16="http://schemas.microsoft.com/office/drawing/2014/main" id="{BA28EA4A-273C-469B-9FD4-9A19474A1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188640"/>
            <a:ext cx="2409825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154019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ustomShape 1"/>
          <p:cNvSpPr/>
          <p:nvPr/>
        </p:nvSpPr>
        <p:spPr>
          <a:xfrm>
            <a:off x="497681" y="1364555"/>
            <a:ext cx="9076134" cy="50085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100806" bIns="100806"/>
          <a:lstStyle/>
          <a:p>
            <a:pPr>
              <a:buClrTx/>
              <a:buFontTx/>
              <a:buNone/>
            </a:pPr>
            <a:r>
              <a:rPr lang="pt-BR" sz="2646" b="1" dirty="0">
                <a:latin typeface="Calibri" panose="020F0502020204030204" pitchFamily="34" charset="0"/>
                <a:cs typeface="Calibri" panose="020F0502020204030204" pitchFamily="34" charset="0"/>
              </a:rPr>
              <a:t>Registro e </a:t>
            </a:r>
            <a:r>
              <a:rPr lang="pt-BR" sz="2646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análise </a:t>
            </a:r>
            <a:r>
              <a:rPr lang="pt-BR" sz="2646" b="1" dirty="0">
                <a:latin typeface="Calibri" panose="020F0502020204030204" pitchFamily="34" charset="0"/>
                <a:cs typeface="Calibri" panose="020F0502020204030204" pitchFamily="34" charset="0"/>
              </a:rPr>
              <a:t>das </a:t>
            </a:r>
            <a:r>
              <a:rPr lang="pt-BR" sz="2646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candidaturas</a:t>
            </a:r>
            <a:endParaRPr lang="pt-BR" sz="2646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2" name="CustomShape 2"/>
          <p:cNvSpPr/>
          <p:nvPr/>
        </p:nvSpPr>
        <p:spPr>
          <a:xfrm>
            <a:off x="527050" y="1949946"/>
            <a:ext cx="9076134" cy="397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213C5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7" name="TextShape 6"/>
          <p:cNvSpPr txBox="1"/>
          <p:nvPr/>
        </p:nvSpPr>
        <p:spPr>
          <a:xfrm>
            <a:off x="9340452" y="6085383"/>
            <a:ext cx="604441" cy="433388"/>
          </a:xfrm>
          <a:prstGeom prst="rect">
            <a:avLst/>
          </a:prstGeom>
          <a:noFill/>
          <a:ln>
            <a:noFill/>
          </a:ln>
        </p:spPr>
        <p:txBody>
          <a:bodyPr tIns="100806" bIns="100806" anchor="ctr"/>
          <a:lstStyle/>
          <a:p>
            <a:pPr algn="r">
              <a:lnSpc>
                <a:spcPct val="100000"/>
              </a:lnSpc>
            </a:pPr>
            <a:fld id="{B6CDC28B-D1C6-4077-AF1D-5909CD0D2AB8}" type="slidenum">
              <a:rPr lang="pt-BR" sz="1102" spc="-1">
                <a:solidFill>
                  <a:srgbClr val="595959"/>
                </a:solidFill>
                <a:latin typeface="Arial"/>
                <a:ea typeface="Arial"/>
              </a:rPr>
              <a:t>24</a:t>
            </a:fld>
            <a:endParaRPr lang="pt-BR" sz="1102" spc="-1">
              <a:latin typeface="Times New Roman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888737EA-3C63-6485-48E2-2027939FC8AA}"/>
              </a:ext>
            </a:extLst>
          </p:cNvPr>
          <p:cNvSpPr txBox="1"/>
          <p:nvPr/>
        </p:nvSpPr>
        <p:spPr>
          <a:xfrm>
            <a:off x="393700" y="2034878"/>
            <a:ext cx="6892951" cy="44867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551"/>
              </a:spcBef>
              <a:buClr>
                <a:srgbClr val="27627A"/>
              </a:buClr>
            </a:pPr>
            <a:r>
              <a:rPr lang="pt-BR" sz="1543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Mínimo </a:t>
            </a:r>
            <a:r>
              <a:rPr lang="pt-BR" sz="1543" b="1" dirty="0">
                <a:latin typeface="Calibri" panose="020F0502020204030204" pitchFamily="34" charset="0"/>
                <a:cs typeface="Calibri" panose="020F0502020204030204" pitchFamily="34" charset="0"/>
              </a:rPr>
              <a:t>de 10 candidatos, por colegiado</a:t>
            </a:r>
          </a:p>
          <a:p>
            <a:pPr algn="just">
              <a:spcBef>
                <a:spcPts val="551"/>
              </a:spcBef>
              <a:buClr>
                <a:srgbClr val="27627A"/>
              </a:buClr>
            </a:pPr>
            <a:r>
              <a:rPr lang="pt-B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Caso </a:t>
            </a:r>
            <a:r>
              <a:rPr lang="pt-BR" sz="1400" dirty="0">
                <a:latin typeface="Calibri" panose="020F0502020204030204" pitchFamily="34" charset="0"/>
                <a:cs typeface="Calibri" panose="020F0502020204030204" pitchFamily="34" charset="0"/>
              </a:rPr>
              <a:t>o número de pretendentes habilitados seja inferior a dez, a Resolução n. 231/2022 do Conanda indica que o CMDCA poderá suspender o trâmite do processo de escolha e reabrir prazo para inscrição de novas candidaturas, sem prejuízo da garantia de posse dos novos conselheiros ao término do mandato em curso (art. 13, § 1o</a:t>
            </a:r>
            <a:r>
              <a:rPr lang="pt-B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). [...]</a:t>
            </a:r>
            <a:endParaRPr lang="pt-B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551"/>
              </a:spcBef>
              <a:buClr>
                <a:srgbClr val="27627A"/>
              </a:buClr>
            </a:pPr>
            <a:r>
              <a:rPr lang="pt-BR" sz="1400" dirty="0">
                <a:latin typeface="Calibri" panose="020F0502020204030204" pitchFamily="34" charset="0"/>
                <a:cs typeface="Calibri" panose="020F0502020204030204" pitchFamily="34" charset="0"/>
              </a:rPr>
              <a:t>Em hipótese excepcional, quando, apesar de todos os esforços do CMDCA, não for possível reunir dez pretendentes habilitados por colegiado, </a:t>
            </a:r>
            <a:r>
              <a:rPr lang="pt-BR" sz="1400" b="1" u="sng" dirty="0">
                <a:latin typeface="Calibri" panose="020F0502020204030204" pitchFamily="34" charset="0"/>
                <a:cs typeface="Calibri" panose="020F0502020204030204" pitchFamily="34" charset="0"/>
              </a:rPr>
              <a:t>o processo deverá ocorrer na data unificada, conforme indicado no art. 139, § 1º, do Estatuto da Criança e do Adolescente</a:t>
            </a:r>
            <a:r>
              <a:rPr lang="pt-BR" sz="1400" dirty="0">
                <a:latin typeface="Calibri" panose="020F0502020204030204" pitchFamily="34" charset="0"/>
                <a:cs typeface="Calibri" panose="020F0502020204030204" pitchFamily="34" charset="0"/>
              </a:rPr>
              <a:t>, para a escolha dos cinco membros titulares, e, na sequência, discutir a abertura de processo de escolha suplementar para a seleção dos suplentes.</a:t>
            </a:r>
          </a:p>
          <a:p>
            <a:pPr algn="just">
              <a:spcBef>
                <a:spcPts val="551"/>
              </a:spcBef>
              <a:buClr>
                <a:srgbClr val="27627A"/>
              </a:buClr>
            </a:pPr>
            <a:r>
              <a:rPr lang="pt-BR" sz="1400" dirty="0">
                <a:latin typeface="Calibri" panose="020F0502020204030204" pitchFamily="34" charset="0"/>
                <a:cs typeface="Calibri" panose="020F0502020204030204" pitchFamily="34" charset="0"/>
              </a:rPr>
              <a:t>É possível, ainda, que não haja sequer cinco candidatos inscritos e habilitados para o processo de escolha, o que, em tese, viola o texto do art. 132 do Estatuto da Criança e do Adolescente. Nessa situação extrema, após esgotadas as tentativas de ampliação do número de candidatos, </a:t>
            </a:r>
            <a:r>
              <a:rPr lang="pt-BR" sz="1400" b="1" dirty="0">
                <a:latin typeface="Calibri" panose="020F0502020204030204" pitchFamily="34" charset="0"/>
                <a:cs typeface="Calibri" panose="020F0502020204030204" pitchFamily="34" charset="0"/>
              </a:rPr>
              <a:t>o processo de escolha deve ser ultimado</a:t>
            </a:r>
            <a:r>
              <a:rPr lang="pt-BR" sz="1400" dirty="0">
                <a:latin typeface="Calibri" panose="020F0502020204030204" pitchFamily="34" charset="0"/>
                <a:cs typeface="Calibri" panose="020F0502020204030204" pitchFamily="34" charset="0"/>
              </a:rPr>
              <a:t>, havendo a necessidade de abertura imediata de eleição suplementar ainda no mesmo ano. Não é cabível que, nessa circunstância, cogite-se aplicar o art. 262 do Estatuto da Criança e do Adolescente, uma vez que se trata de regra das disposições transitórias referentes ao período de criação e instalação dos Conselhos Tutelares.</a:t>
            </a:r>
          </a:p>
          <a:p>
            <a:pPr algn="r">
              <a:spcBef>
                <a:spcPts val="551"/>
              </a:spcBef>
              <a:buClr>
                <a:srgbClr val="27627A"/>
              </a:buClr>
            </a:pPr>
            <a:r>
              <a:rPr lang="pt-BR" sz="1213" dirty="0">
                <a:latin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Guia de Atuação do Ministério Público no Processo de Escolha do Conselho Tutelar (2023)</a:t>
            </a:r>
            <a:r>
              <a:rPr lang="pt-BR" sz="1213" dirty="0">
                <a:latin typeface="Calibri" panose="020F0502020204030204" pitchFamily="34" charset="0"/>
                <a:cs typeface="Calibri" panose="020F0502020204030204" pitchFamily="34" charset="0"/>
              </a:rPr>
              <a:t> - CNMP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="" xmlns:a16="http://schemas.microsoft.com/office/drawing/2014/main" id="{8269F97B-57C2-A0A0-8885-B4DD0BEDAEAF}"/>
              </a:ext>
            </a:extLst>
          </p:cNvPr>
          <p:cNvSpPr txBox="1"/>
          <p:nvPr/>
        </p:nvSpPr>
        <p:spPr>
          <a:xfrm>
            <a:off x="7522437" y="3135162"/>
            <a:ext cx="2080747" cy="1279517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102" dirty="0">
                <a:latin typeface="Calibri" panose="020F0502020204030204" pitchFamily="34" charset="0"/>
                <a:cs typeface="Calibri" panose="020F0502020204030204" pitchFamily="34" charset="0"/>
              </a:rPr>
              <a:t>Mesmo que o número de candidatos habilitados seja inferir a cinco, </a:t>
            </a:r>
            <a:r>
              <a:rPr lang="pt-BR" sz="1102" b="1" dirty="0">
                <a:latin typeface="Calibri" panose="020F0502020204030204" pitchFamily="34" charset="0"/>
                <a:cs typeface="Calibri" panose="020F0502020204030204" pitchFamily="34" charset="0"/>
              </a:rPr>
              <a:t>é obrigatória a realização de eleição no dia 1º de outubro de 2022</a:t>
            </a:r>
            <a:r>
              <a:rPr lang="pt-BR" sz="1102" dirty="0">
                <a:latin typeface="Calibri" panose="020F0502020204030204" pitchFamily="34" charset="0"/>
                <a:cs typeface="Calibri" panose="020F0502020204030204" pitchFamily="34" charset="0"/>
              </a:rPr>
              <a:t>, com abertura imediata de processo de escolha suplementar!</a:t>
            </a:r>
          </a:p>
        </p:txBody>
      </p:sp>
      <p:pic>
        <p:nvPicPr>
          <p:cNvPr id="4" name="Picture 2" descr="Símbolo de atenção png imagem hd - PNG All">
            <a:extLst>
              <a:ext uri="{FF2B5EF4-FFF2-40B4-BE49-F238E27FC236}">
                <a16:creationId xmlns="" xmlns:a16="http://schemas.microsoft.com/office/drawing/2014/main" id="{661E2651-26CF-249A-6A7A-ECF186DB3B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1700" y="2701774"/>
            <a:ext cx="482220" cy="433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attachment.outlook.office.net/owa/andreasouza@cnmp.mp.br/service.svc/s/GetFileAttachment?id=AAMkADdkZjc1MDYyLTliMjItNDFlMS1iZTNjLTE2NzczNTQ3Y2MyNQBGAAAAAABw5dtRS2BAQ59wahAbDC%2BoBwBcZwlvDJD0Q4LglCSsc9JUAAAAAAEMAABcZwlvDJD0Q4LglCSsc9JUAAB%2B2h2ZAAABEgAQAMasjDwzD9RJlJj3uCl0SdM%3D&amp;X-OWA-CANARY=OsUKQwRczECLENYyGDmUC7By79qV8dUYfCj6dC6VVfCDDx7a38q4kLjQBGQt1n8yQQMgVpTkXEg.&amp;token=eyJhbGciOiJSUzI1NiIsImtpZCI6IjA2MDBGOUY2NzQ2MjA3MzdFNzM0MDRFMjg3QzQ1QTgxOENCN0NFQjgiLCJ4NXQiOiJCZ0Q1OW5SaUJ6Zm5OQVRpaDhSYWdZeTN6cmciLCJ0eXAiOiJKV1QifQ.eyJ2ZXIiOiJFeGNoYW5nZS5DYWxsYmFjay5WMSIsImFwcGN0eHNlbmRlciI6Ik93YURvd25sb2FkQDAyNzM3ZTQ4LWUwM2ItNDk1NS04MTExLWU2MDMzZTI2Y2EzYiIsImFwcGN0eCI6IntcIm1zZXhjaHByb3RcIjpcIm93YVwiLFwicHJpbWFyeXNpZFwiOlwiUy0xLTUtMjEtMTk5MTIyOTk2OC0zMDk1MDMzNTIwLTMyNjg0Nzg3MTgtMTg5OTMxOFwiLFwicHVpZFwiOlwiMTE1Mzc2NTkzMjM0OTQyODY4N1wiLFwib2lkXCI6XCI0M2NkMTMzYi03MjM1LTQ5YmQtYTU4MC1hMWM3NzkzMDNjYjNcIixcInNjb3BlXCI6XCJPd2FEb3dubG9hZFwifSIsIm5iZiI6MTUzMjQ1Nzg0NSwiZXhwIjoxNTMyNDU4NDQ1LCJpc3MiOiIwMDAwMDAwMi0wMDAwLTBmZjEtY2UwMC0wMDAwMDAwMDAwMDBAMDI3MzdlNDgtZTAzYi00OTU1LTgxMTEtZTYwMzNlMjZjYTNiIiwiYXVkIjoiMDAwMDAwMDItMDAwMC0wZmYxLWNlMDAtMDAwMDAwMDAwMDAwL2F0dGFjaG1lbnQub3V0bG9vay5vZmZpY2UubmV0QDAyNzM3ZTQ4LWUwM2ItNDk1NS04MTExLWU2MDMzZTI2Y2EzYiJ9.UZ7zPVrz7mBEl6rg4StloSSf9YBC9_C0k4zCjNG_xOvLQDkE3hAd27wm2EKbWwBNnbRvRd9w_QXH9x8a9vum-qi8AsvVtSJN4QeWSxgsS6RStcn1lQvK5g-ogU5JA7HdKRXBRtjaA2WP2WjoA3Ev3JFGkGNSe4kaZHMo6DJG6MzZSmrVfUR9dbEbzCx-Rm8LgCObXXMoCsZ6iMi4g9E1za882eHL3H4tM0uKfW_76ttsSqPg_nKlRtKAUeCXLQ2of7kZJfTvuBkZSaluF6ZaO92tvKdnPv_n7dW21VbXNtlCvagZCteaOXHggeMtI-LkE-vojyOnNAIRCCg4Kt_gqQ&amp;owa=outlook.office.com&amp;isImagePreview=True">
            <a:extLst>
              <a:ext uri="{FF2B5EF4-FFF2-40B4-BE49-F238E27FC236}">
                <a16:creationId xmlns="" xmlns:a16="http://schemas.microsoft.com/office/drawing/2014/main" id="{BA28EA4A-273C-469B-9FD4-9A19474A1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188640"/>
            <a:ext cx="2409825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548127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ustomShape 1"/>
          <p:cNvSpPr/>
          <p:nvPr/>
        </p:nvSpPr>
        <p:spPr>
          <a:xfrm>
            <a:off x="497681" y="1364555"/>
            <a:ext cx="9076134" cy="50085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100806" bIns="100806"/>
          <a:lstStyle/>
          <a:p>
            <a:pPr>
              <a:buClrTx/>
              <a:buFontTx/>
              <a:buNone/>
            </a:pPr>
            <a:r>
              <a:rPr lang="pt-BR" sz="2646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Idoneidade moral</a:t>
            </a:r>
            <a:endParaRPr lang="pt-BR" sz="2646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2" name="CustomShape 2"/>
          <p:cNvSpPr/>
          <p:nvPr/>
        </p:nvSpPr>
        <p:spPr>
          <a:xfrm>
            <a:off x="527050" y="1949946"/>
            <a:ext cx="9076134" cy="397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213C5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7" name="TextShape 6"/>
          <p:cNvSpPr txBox="1"/>
          <p:nvPr/>
        </p:nvSpPr>
        <p:spPr>
          <a:xfrm>
            <a:off x="9340452" y="6085383"/>
            <a:ext cx="604441" cy="433388"/>
          </a:xfrm>
          <a:prstGeom prst="rect">
            <a:avLst/>
          </a:prstGeom>
          <a:noFill/>
          <a:ln>
            <a:noFill/>
          </a:ln>
        </p:spPr>
        <p:txBody>
          <a:bodyPr tIns="100806" bIns="100806" anchor="ctr"/>
          <a:lstStyle/>
          <a:p>
            <a:pPr algn="r">
              <a:lnSpc>
                <a:spcPct val="100000"/>
              </a:lnSpc>
            </a:pPr>
            <a:fld id="{B6CDC28B-D1C6-4077-AF1D-5909CD0D2AB8}" type="slidenum">
              <a:rPr lang="pt-BR" sz="1102" spc="-1">
                <a:solidFill>
                  <a:srgbClr val="595959"/>
                </a:solidFill>
                <a:latin typeface="Arial"/>
                <a:ea typeface="Arial"/>
              </a:rPr>
              <a:t>25</a:t>
            </a:fld>
            <a:endParaRPr lang="pt-BR" sz="1102" spc="-1">
              <a:latin typeface="Times New Roman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91C3E3BA-3119-D04D-31F2-669E6EC55003}"/>
              </a:ext>
            </a:extLst>
          </p:cNvPr>
          <p:cNvSpPr txBox="1"/>
          <p:nvPr/>
        </p:nvSpPr>
        <p:spPr>
          <a:xfrm>
            <a:off x="527050" y="2034877"/>
            <a:ext cx="8813403" cy="4808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9006" indent="-189006" algn="just">
              <a:buFont typeface="Arial" panose="020B0604020202020204" pitchFamily="34" charset="0"/>
              <a:buChar char="•"/>
            </a:pPr>
            <a:r>
              <a:rPr lang="pt-BR" sz="1323" dirty="0" smtClean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pt-BR" sz="1323" dirty="0">
                <a:latin typeface="Calibri" panose="020F0502020204030204" pitchFamily="34" charset="0"/>
                <a:cs typeface="Calibri" panose="020F0502020204030204" pitchFamily="34" charset="0"/>
              </a:rPr>
              <a:t>opção por um termo genérico na redação do Estatuto da Criança e do Adolescente, conforme esclarece Tavares (2019, p. 592), ocorre para que seja possível a “sua aplicação a uma gama de fatos sociais e, consequentemente, a perfeita adaptação do conceito de reconhecida idoneidade moral às mais variadas realidades”.</a:t>
            </a:r>
          </a:p>
          <a:p>
            <a:pPr marL="189006" indent="-189006" algn="just">
              <a:buFont typeface="Arial" panose="020B0604020202020204" pitchFamily="34" charset="0"/>
              <a:buChar char="•"/>
            </a:pPr>
            <a:r>
              <a:rPr lang="pt-BR" sz="1323" dirty="0">
                <a:latin typeface="Calibri" panose="020F0502020204030204" pitchFamily="34" charset="0"/>
                <a:cs typeface="Calibri" panose="020F0502020204030204" pitchFamily="34" charset="0"/>
              </a:rPr>
              <a:t>Assim, o requisito da idoneidade moral não está restrito aos conceitos do direito penal relativos à reincidência ou maus antecedentes, conforme entendimento do COPEIJ/GNDH/CNPG exposto na redação do seu Enunciado n. 06/2019:</a:t>
            </a:r>
          </a:p>
          <a:p>
            <a:pPr marL="189006" indent="-189006" algn="just">
              <a:buFont typeface="Arial" panose="020B0604020202020204" pitchFamily="34" charset="0"/>
              <a:buChar char="•"/>
            </a:pPr>
            <a:r>
              <a:rPr lang="pt-BR" sz="1323" b="1" i="1" dirty="0">
                <a:latin typeface="Calibri" panose="020F0502020204030204" pitchFamily="34" charset="0"/>
                <a:cs typeface="Calibri" panose="020F0502020204030204" pitchFamily="34" charset="0"/>
              </a:rPr>
              <a:t>“O requisito da idoneidade moral, previsto no artigo 133, I, do ECA, não se restringe aos conceitos do direito penal relativos à reincidência ou maus antecedentes, cabendo à Comissão Especial Eleitoral, em procedimento administrativo que assegure o contraditório, avaliar casuisticamente se as condutas praticadas pelo candidato ao Conselho Tutelar, ainda que não vedadas pela legislação ou resolução local, são compatíveis com o decoro do cargo.”</a:t>
            </a:r>
          </a:p>
          <a:p>
            <a:pPr marL="189006" indent="-189006" algn="just">
              <a:buFont typeface="Arial" panose="020B0604020202020204" pitchFamily="34" charset="0"/>
              <a:buChar char="•"/>
            </a:pPr>
            <a:r>
              <a:rPr lang="pt-BR" sz="1323" dirty="0">
                <a:latin typeface="Calibri" panose="020F0502020204030204" pitchFamily="34" charset="0"/>
                <a:cs typeface="Calibri" panose="020F0502020204030204" pitchFamily="34" charset="0"/>
              </a:rPr>
              <a:t>Dessa forma, a idoneidade moral deverá ser avaliada no caso concreto, levando em consideração, sim, os antecedentes criminais do candidato, porém não se limitando a isso, haja vista que a função é de extrema relevância, exigindo decoro e credibilidade dos seus membros.</a:t>
            </a:r>
          </a:p>
          <a:p>
            <a:pPr marL="189006" indent="-189006" algn="just">
              <a:buFont typeface="Arial" panose="020B0604020202020204" pitchFamily="34" charset="0"/>
              <a:buChar char="•"/>
            </a:pPr>
            <a:r>
              <a:rPr lang="pt-BR" sz="1323" dirty="0">
                <a:latin typeface="Calibri" panose="020F0502020204030204" pitchFamily="34" charset="0"/>
                <a:cs typeface="Calibri" panose="020F0502020204030204" pitchFamily="34" charset="0"/>
              </a:rPr>
              <a:t>Nessa mesma linha, o artigo 8º da Resolução n. 231/2022 do Conanda trouxe uma série de condutas vedadas, como o abuso de poder econômico e religioso, as quais, se praticadas, conforme indica o § 7º do mesmo dispositivo,</a:t>
            </a:r>
            <a:r>
              <a:rPr lang="pt-BR" sz="1323" b="1" dirty="0">
                <a:latin typeface="Calibri" panose="020F0502020204030204" pitchFamily="34" charset="0"/>
                <a:cs typeface="Calibri" panose="020F0502020204030204" pitchFamily="34" charset="0"/>
              </a:rPr>
              <a:t> “poderão ser consideradas aptas a gerar inidoneidade moral”. </a:t>
            </a:r>
            <a:r>
              <a:rPr lang="pt-BR" sz="1323" dirty="0">
                <a:latin typeface="Calibri" panose="020F0502020204030204" pitchFamily="34" charset="0"/>
                <a:cs typeface="Calibri" panose="020F0502020204030204" pitchFamily="34" charset="0"/>
              </a:rPr>
              <a:t>Assim, </a:t>
            </a:r>
            <a:r>
              <a:rPr lang="pt-BR" sz="1323" b="1" dirty="0">
                <a:latin typeface="Calibri" panose="020F0502020204030204" pitchFamily="34" charset="0"/>
                <a:cs typeface="Calibri" panose="020F0502020204030204" pitchFamily="34" charset="0"/>
              </a:rPr>
              <a:t>mesmo que tais condutas não estejam previstas em lei municipal, elas podem e devem ser incluídas nos editais dos </a:t>
            </a:r>
            <a:r>
              <a:rPr lang="pt-BR" sz="1323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certames (ou em resolução posterior)</a:t>
            </a:r>
            <a:r>
              <a:rPr lang="pt-BR" sz="1323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323" dirty="0">
                <a:latin typeface="Calibri" panose="020F0502020204030204" pitchFamily="34" charset="0"/>
                <a:cs typeface="Calibri" panose="020F0502020204030204" pitchFamily="34" charset="0"/>
              </a:rPr>
              <a:t>e, acaso constatadas, assegurado o direito de defesa do candidato, podem levar ao CMDCA a cassar a candidatura (mesmo se o candidato for eleito), em razão do descumprimento de um requisito previsto no próprio Estatuto da Criança e do Adolescente, que é a idoneidade moral. Nem toda prática de conduta vedada levará à conclusão automática de que o candidato não possui idoneidade moral, mas a depender da gravidade da conduta praticada ou de eventual reincidência do candidato, a cláusula geral da idoneidade moral pode servir de fundamento para impedir que candidatos que violem o princípio da igualdade de condições no pleito prossigam com suas candidaturas e se beneficiem da prática de irregularidades na campanha.</a:t>
            </a:r>
          </a:p>
          <a:p>
            <a:pPr algn="just"/>
            <a:endParaRPr lang="pt-BR" sz="1323" dirty="0">
              <a:solidFill>
                <a:srgbClr val="27627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4" descr="https://attachment.outlook.office.net/owa/andreasouza@cnmp.mp.br/service.svc/s/GetFileAttachment?id=AAMkADdkZjc1MDYyLTliMjItNDFlMS1iZTNjLTE2NzczNTQ3Y2MyNQBGAAAAAABw5dtRS2BAQ59wahAbDC%2BoBwBcZwlvDJD0Q4LglCSsc9JUAAAAAAEMAABcZwlvDJD0Q4LglCSsc9JUAAB%2B2h2ZAAABEgAQAMasjDwzD9RJlJj3uCl0SdM%3D&amp;X-OWA-CANARY=OsUKQwRczECLENYyGDmUC7By79qV8dUYfCj6dC6VVfCDDx7a38q4kLjQBGQt1n8yQQMgVpTkXEg.&amp;token=eyJhbGciOiJSUzI1NiIsImtpZCI6IjA2MDBGOUY2NzQ2MjA3MzdFNzM0MDRFMjg3QzQ1QTgxOENCN0NFQjgiLCJ4NXQiOiJCZ0Q1OW5SaUJ6Zm5OQVRpaDhSYWdZeTN6cmciLCJ0eXAiOiJKV1QifQ.eyJ2ZXIiOiJFeGNoYW5nZS5DYWxsYmFjay5WMSIsImFwcGN0eHNlbmRlciI6Ik93YURvd25sb2FkQDAyNzM3ZTQ4LWUwM2ItNDk1NS04MTExLWU2MDMzZTI2Y2EzYiIsImFwcGN0eCI6IntcIm1zZXhjaHByb3RcIjpcIm93YVwiLFwicHJpbWFyeXNpZFwiOlwiUy0xLTUtMjEtMTk5MTIyOTk2OC0zMDk1MDMzNTIwLTMyNjg0Nzg3MTgtMTg5OTMxOFwiLFwicHVpZFwiOlwiMTE1Mzc2NTkzMjM0OTQyODY4N1wiLFwib2lkXCI6XCI0M2NkMTMzYi03MjM1LTQ5YmQtYTU4MC1hMWM3NzkzMDNjYjNcIixcInNjb3BlXCI6XCJPd2FEb3dubG9hZFwifSIsIm5iZiI6MTUzMjQ1Nzg0NSwiZXhwIjoxNTMyNDU4NDQ1LCJpc3MiOiIwMDAwMDAwMi0wMDAwLTBmZjEtY2UwMC0wMDAwMDAwMDAwMDBAMDI3MzdlNDgtZTAzYi00OTU1LTgxMTEtZTYwMzNlMjZjYTNiIiwiYXVkIjoiMDAwMDAwMDItMDAwMC0wZmYxLWNlMDAtMDAwMDAwMDAwMDAwL2F0dGFjaG1lbnQub3V0bG9vay5vZmZpY2UubmV0QDAyNzM3ZTQ4LWUwM2ItNDk1NS04MTExLWU2MDMzZTI2Y2EzYiJ9.UZ7zPVrz7mBEl6rg4StloSSf9YBC9_C0k4zCjNG_xOvLQDkE3hAd27wm2EKbWwBNnbRvRd9w_QXH9x8a9vum-qi8AsvVtSJN4QeWSxgsS6RStcn1lQvK5g-ogU5JA7HdKRXBRtjaA2WP2WjoA3Ev3JFGkGNSe4kaZHMo6DJG6MzZSmrVfUR9dbEbzCx-Rm8LgCObXXMoCsZ6iMi4g9E1za882eHL3H4tM0uKfW_76ttsSqPg_nKlRtKAUeCXLQ2of7kZJfTvuBkZSaluF6ZaO92tvKdnPv_n7dW21VbXNtlCvagZCteaOXHggeMtI-LkE-vojyOnNAIRCCg4Kt_gqQ&amp;owa=outlook.office.com&amp;isImagePreview=True">
            <a:extLst>
              <a:ext uri="{FF2B5EF4-FFF2-40B4-BE49-F238E27FC236}">
                <a16:creationId xmlns="" xmlns:a16="http://schemas.microsoft.com/office/drawing/2014/main" id="{BA28EA4A-273C-469B-9FD4-9A19474A1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188640"/>
            <a:ext cx="2409825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15671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ustomShape 1"/>
          <p:cNvSpPr/>
          <p:nvPr/>
        </p:nvSpPr>
        <p:spPr>
          <a:xfrm>
            <a:off x="497681" y="1364555"/>
            <a:ext cx="9076134" cy="50085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100806" bIns="100806"/>
          <a:lstStyle/>
          <a:p>
            <a:pPr>
              <a:buClrTx/>
              <a:buFontTx/>
              <a:buNone/>
            </a:pPr>
            <a:r>
              <a:rPr lang="pt-BR" sz="2646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Condutas vedadas</a:t>
            </a:r>
            <a:endParaRPr lang="pt-BR" sz="2646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2" name="CustomShape 2"/>
          <p:cNvSpPr/>
          <p:nvPr/>
        </p:nvSpPr>
        <p:spPr>
          <a:xfrm>
            <a:off x="527050" y="1949946"/>
            <a:ext cx="9076134" cy="397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213C5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7" name="TextShape 6"/>
          <p:cNvSpPr txBox="1"/>
          <p:nvPr/>
        </p:nvSpPr>
        <p:spPr>
          <a:xfrm>
            <a:off x="9340452" y="6085383"/>
            <a:ext cx="604441" cy="433388"/>
          </a:xfrm>
          <a:prstGeom prst="rect">
            <a:avLst/>
          </a:prstGeom>
          <a:noFill/>
          <a:ln>
            <a:noFill/>
          </a:ln>
        </p:spPr>
        <p:txBody>
          <a:bodyPr tIns="100806" bIns="100806" anchor="ctr"/>
          <a:lstStyle/>
          <a:p>
            <a:pPr algn="r">
              <a:lnSpc>
                <a:spcPct val="100000"/>
              </a:lnSpc>
            </a:pPr>
            <a:fld id="{B6CDC28B-D1C6-4077-AF1D-5909CD0D2AB8}" type="slidenum">
              <a:rPr lang="pt-BR" sz="1102" spc="-1">
                <a:solidFill>
                  <a:srgbClr val="595959"/>
                </a:solidFill>
                <a:latin typeface="Arial"/>
                <a:ea typeface="Arial"/>
              </a:rPr>
              <a:t>26</a:t>
            </a:fld>
            <a:endParaRPr lang="pt-BR" sz="1102" spc="-1">
              <a:latin typeface="Times New Roman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91C3E3BA-3119-D04D-31F2-669E6EC55003}"/>
              </a:ext>
            </a:extLst>
          </p:cNvPr>
          <p:cNvSpPr txBox="1"/>
          <p:nvPr/>
        </p:nvSpPr>
        <p:spPr>
          <a:xfrm>
            <a:off x="527050" y="2034877"/>
            <a:ext cx="881340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9006" indent="-189006" algn="just">
              <a:buFont typeface="Arial" panose="020B0604020202020204" pitchFamily="34" charset="0"/>
              <a:buChar char="•"/>
            </a:pPr>
            <a:r>
              <a:rPr lang="pt-BR" sz="1600" dirty="0"/>
              <a:t>Art. 8º A relação de condutas ilícitas e vedadas seguirá o disposto na legislação local com a aplicação de sanções de modo a evitar o abuso do poder político, econômico, religioso, institucional e dos meios de comunicação, dentre outros. </a:t>
            </a:r>
            <a:endParaRPr lang="pt-BR" sz="1600" dirty="0" smtClean="0"/>
          </a:p>
          <a:p>
            <a:pPr marL="189006" indent="-189006" algn="just">
              <a:buFont typeface="Arial" panose="020B0604020202020204" pitchFamily="34" charset="0"/>
              <a:buChar char="•"/>
            </a:pPr>
            <a:r>
              <a:rPr lang="pt-BR" sz="1600" dirty="0" smtClean="0"/>
              <a:t>§</a:t>
            </a:r>
            <a:r>
              <a:rPr lang="pt-BR" sz="1600" dirty="0"/>
              <a:t>1º Toda propaganda eleitoral será realizada pelos candidatos, imputando-lhes responsabilidades nos </a:t>
            </a:r>
            <a:r>
              <a:rPr lang="pt-BR" sz="1600" b="1" dirty="0"/>
              <a:t>excessos praticados por seus apoiadores.</a:t>
            </a:r>
            <a:r>
              <a:rPr lang="pt-BR" sz="1600" dirty="0"/>
              <a:t> </a:t>
            </a:r>
            <a:endParaRPr lang="pt-BR" sz="1600" dirty="0" smtClean="0"/>
          </a:p>
          <a:p>
            <a:pPr marL="189006" indent="-189006" algn="just">
              <a:buFont typeface="Arial" panose="020B0604020202020204" pitchFamily="34" charset="0"/>
              <a:buChar char="•"/>
            </a:pPr>
            <a:r>
              <a:rPr lang="pt-BR" sz="1600" dirty="0" smtClean="0"/>
              <a:t>§</a:t>
            </a:r>
            <a:r>
              <a:rPr lang="pt-BR" sz="1600" dirty="0"/>
              <a:t>2º A propaganda eleitoral poderá ser feita com </a:t>
            </a:r>
            <a:r>
              <a:rPr lang="pt-BR" sz="1600" b="1" dirty="0"/>
              <a:t>santinhos</a:t>
            </a:r>
            <a:r>
              <a:rPr lang="pt-BR" sz="1600" dirty="0"/>
              <a:t> constando apenas número, nome e foto do candidato e curriculum vitae. </a:t>
            </a:r>
            <a:endParaRPr lang="pt-BR" sz="1600" dirty="0" smtClean="0"/>
          </a:p>
          <a:p>
            <a:pPr marL="189006" indent="-189006" algn="just">
              <a:buFont typeface="Arial" panose="020B0604020202020204" pitchFamily="34" charset="0"/>
              <a:buChar char="•"/>
            </a:pPr>
            <a:r>
              <a:rPr lang="pt-BR" sz="1600" dirty="0" smtClean="0"/>
              <a:t>§</a:t>
            </a:r>
            <a:r>
              <a:rPr lang="pt-BR" sz="1600" dirty="0"/>
              <a:t>3º A campanha deverá ser realizada de </a:t>
            </a:r>
            <a:r>
              <a:rPr lang="pt-BR" sz="1600" b="1" dirty="0"/>
              <a:t>forma individual</a:t>
            </a:r>
            <a:r>
              <a:rPr lang="pt-BR" sz="1600" dirty="0"/>
              <a:t> por cada candidato, sem possibilidade de constituição de chapas. </a:t>
            </a:r>
            <a:endParaRPr lang="pt-BR" sz="1600" dirty="0" smtClean="0"/>
          </a:p>
          <a:p>
            <a:pPr marL="189006" indent="-189006" algn="just">
              <a:buFont typeface="Arial" panose="020B0604020202020204" pitchFamily="34" charset="0"/>
              <a:buChar char="•"/>
            </a:pPr>
            <a:r>
              <a:rPr lang="pt-BR" sz="1600" dirty="0" smtClean="0"/>
              <a:t>§ </a:t>
            </a:r>
            <a:r>
              <a:rPr lang="pt-BR" sz="1600" dirty="0"/>
              <a:t>4º Os candidatos poderão promover as suas candidaturas por meio de divulgação na internet desde que não causem dano ou perturbem a ordem pública ou particular</a:t>
            </a:r>
            <a:r>
              <a:rPr lang="pt-BR" sz="1600" dirty="0" smtClean="0"/>
              <a:t>.</a:t>
            </a:r>
          </a:p>
          <a:p>
            <a:pPr marL="189006" indent="-189006" algn="just">
              <a:buFont typeface="Arial" panose="020B0604020202020204" pitchFamily="34" charset="0"/>
              <a:buChar char="•"/>
            </a:pPr>
            <a:r>
              <a:rPr lang="pt-BR" sz="1600" dirty="0"/>
              <a:t>§ 5º </a:t>
            </a:r>
            <a:r>
              <a:rPr lang="pt-BR" sz="1600" b="1" dirty="0"/>
              <a:t>A veiculação de propaganda eleitoral pelos candidatos somente é permitida após a publicação, pelo Conselho Municipal dos Direitos da Criança e do Adolescente, da relação final e oficial dos candidatos considerados </a:t>
            </a:r>
            <a:r>
              <a:rPr lang="pt-BR" sz="1600" b="1" dirty="0" smtClean="0"/>
              <a:t>habilitados</a:t>
            </a:r>
          </a:p>
          <a:p>
            <a:pPr marL="189006" indent="-189006" algn="just">
              <a:buFont typeface="Arial" panose="020B0604020202020204" pitchFamily="34" charset="0"/>
              <a:buChar char="•"/>
            </a:pPr>
            <a:r>
              <a:rPr lang="pt-BR" sz="1600" dirty="0" smtClean="0"/>
              <a:t>§ </a:t>
            </a:r>
            <a:r>
              <a:rPr lang="pt-BR" sz="1600" dirty="0"/>
              <a:t>6º É permitida a participação em </a:t>
            </a:r>
            <a:r>
              <a:rPr lang="pt-BR" sz="1600" b="1" dirty="0"/>
              <a:t>debates e entrevistas</a:t>
            </a:r>
            <a:r>
              <a:rPr lang="pt-BR" sz="1600" dirty="0"/>
              <a:t>, desde que se garanta igualdade de condições a todos os candidatos. </a:t>
            </a:r>
            <a:endParaRPr lang="pt-B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4" descr="https://attachment.outlook.office.net/owa/andreasouza@cnmp.mp.br/service.svc/s/GetFileAttachment?id=AAMkADdkZjc1MDYyLTliMjItNDFlMS1iZTNjLTE2NzczNTQ3Y2MyNQBGAAAAAABw5dtRS2BAQ59wahAbDC%2BoBwBcZwlvDJD0Q4LglCSsc9JUAAAAAAEMAABcZwlvDJD0Q4LglCSsc9JUAAB%2B2h2ZAAABEgAQAMasjDwzD9RJlJj3uCl0SdM%3D&amp;X-OWA-CANARY=OsUKQwRczECLENYyGDmUC7By79qV8dUYfCj6dC6VVfCDDx7a38q4kLjQBGQt1n8yQQMgVpTkXEg.&amp;token=eyJhbGciOiJSUzI1NiIsImtpZCI6IjA2MDBGOUY2NzQ2MjA3MzdFNzM0MDRFMjg3QzQ1QTgxOENCN0NFQjgiLCJ4NXQiOiJCZ0Q1OW5SaUJ6Zm5OQVRpaDhSYWdZeTN6cmciLCJ0eXAiOiJKV1QifQ.eyJ2ZXIiOiJFeGNoYW5nZS5DYWxsYmFjay5WMSIsImFwcGN0eHNlbmRlciI6Ik93YURvd25sb2FkQDAyNzM3ZTQ4LWUwM2ItNDk1NS04MTExLWU2MDMzZTI2Y2EzYiIsImFwcGN0eCI6IntcIm1zZXhjaHByb3RcIjpcIm93YVwiLFwicHJpbWFyeXNpZFwiOlwiUy0xLTUtMjEtMTk5MTIyOTk2OC0zMDk1MDMzNTIwLTMyNjg0Nzg3MTgtMTg5OTMxOFwiLFwicHVpZFwiOlwiMTE1Mzc2NTkzMjM0OTQyODY4N1wiLFwib2lkXCI6XCI0M2NkMTMzYi03MjM1LTQ5YmQtYTU4MC1hMWM3NzkzMDNjYjNcIixcInNjb3BlXCI6XCJPd2FEb3dubG9hZFwifSIsIm5iZiI6MTUzMjQ1Nzg0NSwiZXhwIjoxNTMyNDU4NDQ1LCJpc3MiOiIwMDAwMDAwMi0wMDAwLTBmZjEtY2UwMC0wMDAwMDAwMDAwMDBAMDI3MzdlNDgtZTAzYi00OTU1LTgxMTEtZTYwMzNlMjZjYTNiIiwiYXVkIjoiMDAwMDAwMDItMDAwMC0wZmYxLWNlMDAtMDAwMDAwMDAwMDAwL2F0dGFjaG1lbnQub3V0bG9vay5vZmZpY2UubmV0QDAyNzM3ZTQ4LWUwM2ItNDk1NS04MTExLWU2MDMzZTI2Y2EzYiJ9.UZ7zPVrz7mBEl6rg4StloSSf9YBC9_C0k4zCjNG_xOvLQDkE3hAd27wm2EKbWwBNnbRvRd9w_QXH9x8a9vum-qi8AsvVtSJN4QeWSxgsS6RStcn1lQvK5g-ogU5JA7HdKRXBRtjaA2WP2WjoA3Ev3JFGkGNSe4kaZHMo6DJG6MzZSmrVfUR9dbEbzCx-Rm8LgCObXXMoCsZ6iMi4g9E1za882eHL3H4tM0uKfW_76ttsSqPg_nKlRtKAUeCXLQ2of7kZJfTvuBkZSaluF6ZaO92tvKdnPv_n7dW21VbXNtlCvagZCteaOXHggeMtI-LkE-vojyOnNAIRCCg4Kt_gqQ&amp;owa=outlook.office.com&amp;isImagePreview=True">
            <a:extLst>
              <a:ext uri="{FF2B5EF4-FFF2-40B4-BE49-F238E27FC236}">
                <a16:creationId xmlns="" xmlns:a16="http://schemas.microsoft.com/office/drawing/2014/main" id="{BA28EA4A-273C-469B-9FD4-9A19474A1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188640"/>
            <a:ext cx="2409825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291312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ustomShape 1"/>
          <p:cNvSpPr/>
          <p:nvPr/>
        </p:nvSpPr>
        <p:spPr>
          <a:xfrm>
            <a:off x="497681" y="1364555"/>
            <a:ext cx="9076134" cy="50085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100806" bIns="100806"/>
          <a:lstStyle/>
          <a:p>
            <a:pPr>
              <a:buClrTx/>
              <a:buFontTx/>
              <a:buNone/>
            </a:pPr>
            <a:r>
              <a:rPr lang="pt-BR" sz="2646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Condutas vedadas</a:t>
            </a:r>
            <a:endParaRPr lang="pt-BR" sz="2646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2" name="CustomShape 2"/>
          <p:cNvSpPr/>
          <p:nvPr/>
        </p:nvSpPr>
        <p:spPr>
          <a:xfrm>
            <a:off x="527050" y="1949946"/>
            <a:ext cx="9076134" cy="397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213C5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7" name="TextShape 6"/>
          <p:cNvSpPr txBox="1"/>
          <p:nvPr/>
        </p:nvSpPr>
        <p:spPr>
          <a:xfrm>
            <a:off x="9340452" y="6085383"/>
            <a:ext cx="604441" cy="433388"/>
          </a:xfrm>
          <a:prstGeom prst="rect">
            <a:avLst/>
          </a:prstGeom>
          <a:noFill/>
          <a:ln>
            <a:noFill/>
          </a:ln>
        </p:spPr>
        <p:txBody>
          <a:bodyPr tIns="100806" bIns="100806" anchor="ctr"/>
          <a:lstStyle/>
          <a:p>
            <a:pPr algn="r">
              <a:lnSpc>
                <a:spcPct val="100000"/>
              </a:lnSpc>
            </a:pPr>
            <a:fld id="{B6CDC28B-D1C6-4077-AF1D-5909CD0D2AB8}" type="slidenum">
              <a:rPr lang="pt-BR" sz="1102" spc="-1">
                <a:solidFill>
                  <a:srgbClr val="595959"/>
                </a:solidFill>
                <a:latin typeface="Arial"/>
                <a:ea typeface="Arial"/>
              </a:rPr>
              <a:t>27</a:t>
            </a:fld>
            <a:endParaRPr lang="pt-BR" sz="1102" spc="-1">
              <a:latin typeface="Times New Roman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91C3E3BA-3119-D04D-31F2-669E6EC55003}"/>
              </a:ext>
            </a:extLst>
          </p:cNvPr>
          <p:cNvSpPr txBox="1"/>
          <p:nvPr/>
        </p:nvSpPr>
        <p:spPr>
          <a:xfrm>
            <a:off x="527050" y="2034877"/>
            <a:ext cx="8813403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9006" indent="-189006" algn="just">
              <a:buFont typeface="Arial" panose="020B0604020202020204" pitchFamily="34" charset="0"/>
              <a:buChar char="•"/>
            </a:pPr>
            <a:r>
              <a:rPr lang="pt-BR" sz="1600" dirty="0"/>
              <a:t>Art. 8º § 7º. Aplicam-se, no que couber, as regras relativas à campanha eleitoral previstas na Lei Federal nº 9.504/1997 e alterações posteriores, observadas ainda as seguintes vedações, </a:t>
            </a:r>
            <a:r>
              <a:rPr lang="pt-BR" sz="1600" b="1" dirty="0"/>
              <a:t>que poderão ser consideradas aptas a gerar inidoneidade moral do candidato:</a:t>
            </a:r>
            <a:r>
              <a:rPr lang="pt-BR" sz="1600" dirty="0"/>
              <a:t> </a:t>
            </a:r>
            <a:endParaRPr lang="pt-BR" sz="1600" dirty="0" smtClean="0"/>
          </a:p>
          <a:p>
            <a:pPr marL="189006" indent="-189006" algn="just">
              <a:buFont typeface="Arial" panose="020B0604020202020204" pitchFamily="34" charset="0"/>
              <a:buChar char="•"/>
            </a:pPr>
            <a:r>
              <a:rPr lang="pt-BR" sz="1600" dirty="0" smtClean="0"/>
              <a:t>I- </a:t>
            </a:r>
            <a:r>
              <a:rPr lang="pt-BR" sz="1600" b="1" dirty="0"/>
              <a:t>abuso do poder econômico na propaganda feita por meio dos veículos de comunicação social</a:t>
            </a:r>
            <a:r>
              <a:rPr lang="pt-BR" sz="1600" dirty="0"/>
              <a:t>, com previsão legal no art. 14, § 9º, da Constituição Federal; na Lei Complementar Federal nº 64/1990 (Lei de Inelegibilidade); e no art. 237 do Código Eleitoral, ou as que as suceder; </a:t>
            </a:r>
            <a:endParaRPr lang="pt-BR" sz="1600" dirty="0" smtClean="0"/>
          </a:p>
          <a:p>
            <a:pPr marL="189006" indent="-189006" algn="just">
              <a:buFont typeface="Arial" panose="020B0604020202020204" pitchFamily="34" charset="0"/>
              <a:buChar char="•"/>
            </a:pPr>
            <a:r>
              <a:rPr lang="pt-BR" sz="1600" dirty="0" smtClean="0"/>
              <a:t>II- </a:t>
            </a:r>
            <a:r>
              <a:rPr lang="pt-BR" sz="1600" dirty="0"/>
              <a:t>doação, oferta, promessa ou entrega ao eleitor de bem ou vantagem pessoal de qualquer natureza, </a:t>
            </a:r>
            <a:r>
              <a:rPr lang="pt-BR" sz="1600" b="1" dirty="0"/>
              <a:t>inclusive brindes de pequeno valor</a:t>
            </a:r>
            <a:r>
              <a:rPr lang="pt-BR" sz="1600" dirty="0"/>
              <a:t>; </a:t>
            </a:r>
            <a:endParaRPr lang="pt-BR" sz="1600" dirty="0" smtClean="0"/>
          </a:p>
          <a:p>
            <a:pPr marL="189006" indent="-189006" algn="just">
              <a:buFont typeface="Arial" panose="020B0604020202020204" pitchFamily="34" charset="0"/>
              <a:buChar char="•"/>
            </a:pPr>
            <a:r>
              <a:rPr lang="pt-BR" sz="1600" dirty="0" smtClean="0"/>
              <a:t>III- </a:t>
            </a:r>
            <a:r>
              <a:rPr lang="pt-BR" sz="1600" dirty="0"/>
              <a:t>propaganda por meio de </a:t>
            </a:r>
            <a:r>
              <a:rPr lang="pt-BR" sz="1600" b="1" dirty="0"/>
              <a:t>anúncios luminosos, faixas, cartazes ou inscrições em qualquer local público</a:t>
            </a:r>
            <a:r>
              <a:rPr lang="pt-BR" sz="1600" dirty="0"/>
              <a:t>; </a:t>
            </a:r>
            <a:endParaRPr lang="pt-BR" sz="1600" dirty="0" smtClean="0"/>
          </a:p>
          <a:p>
            <a:pPr marL="189006" indent="-189006" algn="just">
              <a:buFont typeface="Arial" panose="020B0604020202020204" pitchFamily="34" charset="0"/>
              <a:buChar char="•"/>
            </a:pPr>
            <a:r>
              <a:rPr lang="pt-BR" sz="1600" dirty="0" smtClean="0"/>
              <a:t>IV- </a:t>
            </a:r>
            <a:r>
              <a:rPr lang="pt-BR" sz="1600" dirty="0"/>
              <a:t>participação de candidatos, nos 3 (três) meses que precedem o pleito, de </a:t>
            </a:r>
            <a:r>
              <a:rPr lang="pt-BR" sz="1600" b="1" dirty="0"/>
              <a:t>inaugurações de obras públicas</a:t>
            </a:r>
            <a:r>
              <a:rPr lang="pt-BR" sz="1600" dirty="0"/>
              <a:t>; </a:t>
            </a:r>
            <a:endParaRPr lang="pt-BR" sz="1600" dirty="0" smtClean="0"/>
          </a:p>
          <a:p>
            <a:pPr marL="189006" indent="-189006" algn="just">
              <a:buFont typeface="Arial" panose="020B0604020202020204" pitchFamily="34" charset="0"/>
              <a:buChar char="•"/>
            </a:pPr>
            <a:r>
              <a:rPr lang="pt-BR" sz="1600" dirty="0" smtClean="0"/>
              <a:t>V- </a:t>
            </a:r>
            <a:r>
              <a:rPr lang="pt-BR" sz="1600" b="1" dirty="0"/>
              <a:t>abuso do poder político-partidário</a:t>
            </a:r>
            <a:r>
              <a:rPr lang="pt-BR" sz="1600" dirty="0"/>
              <a:t> assim entendido como a utilização da estrutura e financiamento das candidaturas pelos partidos políticos no processo de escolha; </a:t>
            </a:r>
            <a:endParaRPr lang="pt-BR" sz="1600" dirty="0" smtClean="0"/>
          </a:p>
          <a:p>
            <a:pPr marL="189006" indent="-189006" algn="just">
              <a:buFont typeface="Arial" panose="020B0604020202020204" pitchFamily="34" charset="0"/>
              <a:buChar char="•"/>
            </a:pPr>
            <a:r>
              <a:rPr lang="pt-BR" sz="1600" dirty="0" smtClean="0"/>
              <a:t>VI- </a:t>
            </a:r>
            <a:r>
              <a:rPr lang="pt-BR" sz="1600" b="1" dirty="0"/>
              <a:t>abuso do poder religioso</a:t>
            </a:r>
            <a:r>
              <a:rPr lang="pt-BR" sz="1600" dirty="0"/>
              <a:t>, assim entendido como o financiamento das candidaturas pelas entidades religiosas no processo de escolha e veiculação de propaganda em templos de qualquer religião, nos termos da Lei Federal nº 9.504/1997 e alterações posteriores;</a:t>
            </a:r>
            <a:endParaRPr lang="pt-B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4" descr="https://attachment.outlook.office.net/owa/andreasouza@cnmp.mp.br/service.svc/s/GetFileAttachment?id=AAMkADdkZjc1MDYyLTliMjItNDFlMS1iZTNjLTE2NzczNTQ3Y2MyNQBGAAAAAABw5dtRS2BAQ59wahAbDC%2BoBwBcZwlvDJD0Q4LglCSsc9JUAAAAAAEMAABcZwlvDJD0Q4LglCSsc9JUAAB%2B2h2ZAAABEgAQAMasjDwzD9RJlJj3uCl0SdM%3D&amp;X-OWA-CANARY=OsUKQwRczECLENYyGDmUC7By79qV8dUYfCj6dC6VVfCDDx7a38q4kLjQBGQt1n8yQQMgVpTkXEg.&amp;token=eyJhbGciOiJSUzI1NiIsImtpZCI6IjA2MDBGOUY2NzQ2MjA3MzdFNzM0MDRFMjg3QzQ1QTgxOENCN0NFQjgiLCJ4NXQiOiJCZ0Q1OW5SaUJ6Zm5OQVRpaDhSYWdZeTN6cmciLCJ0eXAiOiJKV1QifQ.eyJ2ZXIiOiJFeGNoYW5nZS5DYWxsYmFjay5WMSIsImFwcGN0eHNlbmRlciI6Ik93YURvd25sb2FkQDAyNzM3ZTQ4LWUwM2ItNDk1NS04MTExLWU2MDMzZTI2Y2EzYiIsImFwcGN0eCI6IntcIm1zZXhjaHByb3RcIjpcIm93YVwiLFwicHJpbWFyeXNpZFwiOlwiUy0xLTUtMjEtMTk5MTIyOTk2OC0zMDk1MDMzNTIwLTMyNjg0Nzg3MTgtMTg5OTMxOFwiLFwicHVpZFwiOlwiMTE1Mzc2NTkzMjM0OTQyODY4N1wiLFwib2lkXCI6XCI0M2NkMTMzYi03MjM1LTQ5YmQtYTU4MC1hMWM3NzkzMDNjYjNcIixcInNjb3BlXCI6XCJPd2FEb3dubG9hZFwifSIsIm5iZiI6MTUzMjQ1Nzg0NSwiZXhwIjoxNTMyNDU4NDQ1LCJpc3MiOiIwMDAwMDAwMi0wMDAwLTBmZjEtY2UwMC0wMDAwMDAwMDAwMDBAMDI3MzdlNDgtZTAzYi00OTU1LTgxMTEtZTYwMzNlMjZjYTNiIiwiYXVkIjoiMDAwMDAwMDItMDAwMC0wZmYxLWNlMDAtMDAwMDAwMDAwMDAwL2F0dGFjaG1lbnQub3V0bG9vay5vZmZpY2UubmV0QDAyNzM3ZTQ4LWUwM2ItNDk1NS04MTExLWU2MDMzZTI2Y2EzYiJ9.UZ7zPVrz7mBEl6rg4StloSSf9YBC9_C0k4zCjNG_xOvLQDkE3hAd27wm2EKbWwBNnbRvRd9w_QXH9x8a9vum-qi8AsvVtSJN4QeWSxgsS6RStcn1lQvK5g-ogU5JA7HdKRXBRtjaA2WP2WjoA3Ev3JFGkGNSe4kaZHMo6DJG6MzZSmrVfUR9dbEbzCx-Rm8LgCObXXMoCsZ6iMi4g9E1za882eHL3H4tM0uKfW_76ttsSqPg_nKlRtKAUeCXLQ2of7kZJfTvuBkZSaluF6ZaO92tvKdnPv_n7dW21VbXNtlCvagZCteaOXHggeMtI-LkE-vojyOnNAIRCCg4Kt_gqQ&amp;owa=outlook.office.com&amp;isImagePreview=True">
            <a:extLst>
              <a:ext uri="{FF2B5EF4-FFF2-40B4-BE49-F238E27FC236}">
                <a16:creationId xmlns="" xmlns:a16="http://schemas.microsoft.com/office/drawing/2014/main" id="{BA28EA4A-273C-469B-9FD4-9A19474A1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188640"/>
            <a:ext cx="2409825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118440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ustomShape 1"/>
          <p:cNvSpPr/>
          <p:nvPr/>
        </p:nvSpPr>
        <p:spPr>
          <a:xfrm>
            <a:off x="497681" y="1364555"/>
            <a:ext cx="9076134" cy="50085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100806" bIns="100806"/>
          <a:lstStyle/>
          <a:p>
            <a:pPr>
              <a:buClrTx/>
              <a:buFontTx/>
              <a:buNone/>
            </a:pPr>
            <a:r>
              <a:rPr lang="pt-BR" sz="2646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Condutas vedadas</a:t>
            </a:r>
            <a:endParaRPr lang="pt-BR" sz="2646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2" name="CustomShape 2"/>
          <p:cNvSpPr/>
          <p:nvPr/>
        </p:nvSpPr>
        <p:spPr>
          <a:xfrm>
            <a:off x="527050" y="1949946"/>
            <a:ext cx="9076134" cy="397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213C5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7" name="TextShape 6"/>
          <p:cNvSpPr txBox="1"/>
          <p:nvPr/>
        </p:nvSpPr>
        <p:spPr>
          <a:xfrm>
            <a:off x="9340452" y="6085383"/>
            <a:ext cx="604441" cy="433388"/>
          </a:xfrm>
          <a:prstGeom prst="rect">
            <a:avLst/>
          </a:prstGeom>
          <a:noFill/>
          <a:ln>
            <a:noFill/>
          </a:ln>
        </p:spPr>
        <p:txBody>
          <a:bodyPr tIns="100806" bIns="100806" anchor="ctr"/>
          <a:lstStyle/>
          <a:p>
            <a:pPr algn="r">
              <a:lnSpc>
                <a:spcPct val="100000"/>
              </a:lnSpc>
            </a:pPr>
            <a:fld id="{B6CDC28B-D1C6-4077-AF1D-5909CD0D2AB8}" type="slidenum">
              <a:rPr lang="pt-BR" sz="1102" spc="-1">
                <a:solidFill>
                  <a:srgbClr val="595959"/>
                </a:solidFill>
                <a:latin typeface="Arial"/>
                <a:ea typeface="Arial"/>
              </a:rPr>
              <a:t>28</a:t>
            </a:fld>
            <a:endParaRPr lang="pt-BR" sz="1102" spc="-1">
              <a:latin typeface="Times New Roman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91C3E3BA-3119-D04D-31F2-669E6EC55003}"/>
              </a:ext>
            </a:extLst>
          </p:cNvPr>
          <p:cNvSpPr txBox="1"/>
          <p:nvPr/>
        </p:nvSpPr>
        <p:spPr>
          <a:xfrm>
            <a:off x="527050" y="2034877"/>
            <a:ext cx="881340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9006" indent="-189006" algn="just">
              <a:buFont typeface="Arial" panose="020B0604020202020204" pitchFamily="34" charset="0"/>
              <a:buChar char="•"/>
            </a:pPr>
            <a:r>
              <a:rPr lang="pt-BR" sz="1600" dirty="0"/>
              <a:t>Art. 8º VII- </a:t>
            </a:r>
            <a:r>
              <a:rPr lang="pt-BR" sz="1600" b="1" dirty="0"/>
              <a:t>favorecimento de candidatos por qualquer autoridade pública</a:t>
            </a:r>
            <a:r>
              <a:rPr lang="pt-BR" sz="1600" dirty="0"/>
              <a:t> ou utilização, em benefício daqueles, de espaços, equipamentos e serviços da Administração Pública; </a:t>
            </a:r>
            <a:endParaRPr lang="pt-BR" sz="1600" dirty="0" smtClean="0"/>
          </a:p>
          <a:p>
            <a:pPr marL="189006" indent="-189006" algn="just">
              <a:buFont typeface="Arial" panose="020B0604020202020204" pitchFamily="34" charset="0"/>
              <a:buChar char="•"/>
            </a:pPr>
            <a:r>
              <a:rPr lang="pt-BR" sz="1600" dirty="0" smtClean="0"/>
              <a:t>VIII- </a:t>
            </a:r>
            <a:r>
              <a:rPr lang="pt-BR" sz="1600" b="1" dirty="0"/>
              <a:t>distribuição de camisetas </a:t>
            </a:r>
            <a:r>
              <a:rPr lang="pt-BR" sz="1600" dirty="0"/>
              <a:t>e qualquer outro tipo de divulgação em vestuário; </a:t>
            </a:r>
            <a:endParaRPr lang="pt-BR" sz="1600" dirty="0" smtClean="0"/>
          </a:p>
          <a:p>
            <a:pPr marL="189006" indent="-189006" algn="just">
              <a:buFont typeface="Arial" panose="020B0604020202020204" pitchFamily="34" charset="0"/>
              <a:buChar char="•"/>
            </a:pPr>
            <a:r>
              <a:rPr lang="pt-BR" sz="1600" dirty="0" smtClean="0"/>
              <a:t>IX- </a:t>
            </a:r>
            <a:r>
              <a:rPr lang="pt-BR" sz="1600" dirty="0"/>
              <a:t>propaganda que implique grave perturbação à ordem, aliciamento de eleitores por meios insidiosos e propaganda enganosa: </a:t>
            </a:r>
            <a:endParaRPr lang="pt-BR" sz="1600" dirty="0" smtClean="0"/>
          </a:p>
          <a:p>
            <a:pPr marL="189006" indent="-189006" algn="just">
              <a:buFont typeface="Arial" panose="020B0604020202020204" pitchFamily="34" charset="0"/>
              <a:buChar char="•"/>
            </a:pPr>
            <a:r>
              <a:rPr lang="pt-BR" sz="1600" dirty="0" smtClean="0"/>
              <a:t>a</a:t>
            </a:r>
            <a:r>
              <a:rPr lang="pt-BR" sz="1600" dirty="0"/>
              <a:t>. considera-se </a:t>
            </a:r>
            <a:r>
              <a:rPr lang="pt-BR" sz="1600" b="1" dirty="0"/>
              <a:t>grave perturbação à ordem</a:t>
            </a:r>
            <a:r>
              <a:rPr lang="pt-BR" sz="1600" dirty="0"/>
              <a:t>, propaganda que fira as posturas municipais, que perturbe o sossego público ou que prejudique a higiene e a estética urbanas; </a:t>
            </a:r>
            <a:endParaRPr lang="pt-BR" sz="1600" dirty="0" smtClean="0"/>
          </a:p>
          <a:p>
            <a:pPr marL="189006" indent="-189006" algn="just">
              <a:buFont typeface="Arial" panose="020B0604020202020204" pitchFamily="34" charset="0"/>
              <a:buChar char="•"/>
            </a:pPr>
            <a:r>
              <a:rPr lang="pt-BR" sz="1600" dirty="0" smtClean="0"/>
              <a:t>b</a:t>
            </a:r>
            <a:r>
              <a:rPr lang="pt-BR" sz="1600" dirty="0"/>
              <a:t>. considera-se </a:t>
            </a:r>
            <a:r>
              <a:rPr lang="pt-BR" sz="1600" b="1" dirty="0"/>
              <a:t>aliciamento de eleitores </a:t>
            </a:r>
            <a:r>
              <a:rPr lang="pt-BR" sz="1600" dirty="0"/>
              <a:t>por meios insidiosos, doação, oferecimento, promessa ou entrega ao eleitor de bem ou vantagem pessoal de qualquer natureza, inclusive brindes de pequeno valor; </a:t>
            </a:r>
            <a:endParaRPr lang="pt-BR" sz="1600" dirty="0" smtClean="0"/>
          </a:p>
          <a:p>
            <a:pPr marL="189006" indent="-189006" algn="just">
              <a:buFont typeface="Arial" panose="020B0604020202020204" pitchFamily="34" charset="0"/>
              <a:buChar char="•"/>
            </a:pPr>
            <a:r>
              <a:rPr lang="pt-BR" sz="1600" dirty="0" smtClean="0"/>
              <a:t>c</a:t>
            </a:r>
            <a:r>
              <a:rPr lang="pt-BR" sz="1600" dirty="0"/>
              <a:t>. considera-se </a:t>
            </a:r>
            <a:r>
              <a:rPr lang="pt-BR" sz="1600" b="1" dirty="0"/>
              <a:t>propaganda enganosa </a:t>
            </a:r>
            <a:r>
              <a:rPr lang="pt-BR" sz="1600" dirty="0"/>
              <a:t>a promessa de resolver eventuais demandas que não são da atribuição do Conselho Tutelar, a criação de expectativas na população que, sabidamente, não poderão ser equacionadas pelo Conselho Tutelar, bem como qualquer outra que induza dolosamente o eleitor a erro, com o objetivo de auferir, com isso, vantagem à determinada candidatura. </a:t>
            </a:r>
            <a:endParaRPr lang="pt-BR" sz="1600" dirty="0" smtClean="0"/>
          </a:p>
          <a:p>
            <a:pPr marL="189006" indent="-189006" algn="just">
              <a:buFont typeface="Arial" panose="020B0604020202020204" pitchFamily="34" charset="0"/>
              <a:buChar char="•"/>
            </a:pPr>
            <a:r>
              <a:rPr lang="pt-BR" sz="1600" dirty="0" smtClean="0"/>
              <a:t>X </a:t>
            </a:r>
            <a:r>
              <a:rPr lang="pt-BR" sz="1600" dirty="0"/>
              <a:t>- propaganda eleitoral em rádio, televisão, outdoors, carro de som, luminosos, bem como por faixas, letreiros e banners com fotos ou outras formas de propaganda de </a:t>
            </a:r>
            <a:r>
              <a:rPr lang="pt-BR" sz="1600" dirty="0" smtClean="0"/>
              <a:t>massa (</a:t>
            </a:r>
            <a:r>
              <a:rPr lang="pt-BR" sz="1600" b="1" dirty="0" smtClean="0"/>
              <a:t>o que não impede que o Município divulgue nesses locais o processo de escolha como um todo</a:t>
            </a:r>
            <a:r>
              <a:rPr lang="pt-BR" sz="1600" dirty="0" smtClean="0"/>
              <a:t>); </a:t>
            </a:r>
          </a:p>
          <a:p>
            <a:pPr marL="189006" indent="-189006" algn="just">
              <a:buFont typeface="Arial" panose="020B0604020202020204" pitchFamily="34" charset="0"/>
              <a:buChar char="•"/>
            </a:pPr>
            <a:r>
              <a:rPr lang="pt-BR" sz="1600" dirty="0" smtClean="0"/>
              <a:t>XI </a:t>
            </a:r>
            <a:r>
              <a:rPr lang="pt-BR" sz="1600" dirty="0"/>
              <a:t>- abuso de propaganda na </a:t>
            </a:r>
            <a:r>
              <a:rPr lang="pt-BR" sz="1600" b="1" dirty="0"/>
              <a:t>internet e em redes sociais</a:t>
            </a:r>
            <a:endParaRPr lang="pt-BR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4" descr="https://attachment.outlook.office.net/owa/andreasouza@cnmp.mp.br/service.svc/s/GetFileAttachment?id=AAMkADdkZjc1MDYyLTliMjItNDFlMS1iZTNjLTE2NzczNTQ3Y2MyNQBGAAAAAABw5dtRS2BAQ59wahAbDC%2BoBwBcZwlvDJD0Q4LglCSsc9JUAAAAAAEMAABcZwlvDJD0Q4LglCSsc9JUAAB%2B2h2ZAAABEgAQAMasjDwzD9RJlJj3uCl0SdM%3D&amp;X-OWA-CANARY=OsUKQwRczECLENYyGDmUC7By79qV8dUYfCj6dC6VVfCDDx7a38q4kLjQBGQt1n8yQQMgVpTkXEg.&amp;token=eyJhbGciOiJSUzI1NiIsImtpZCI6IjA2MDBGOUY2NzQ2MjA3MzdFNzM0MDRFMjg3QzQ1QTgxOENCN0NFQjgiLCJ4NXQiOiJCZ0Q1OW5SaUJ6Zm5OQVRpaDhSYWdZeTN6cmciLCJ0eXAiOiJKV1QifQ.eyJ2ZXIiOiJFeGNoYW5nZS5DYWxsYmFjay5WMSIsImFwcGN0eHNlbmRlciI6Ik93YURvd25sb2FkQDAyNzM3ZTQ4LWUwM2ItNDk1NS04MTExLWU2MDMzZTI2Y2EzYiIsImFwcGN0eCI6IntcIm1zZXhjaHByb3RcIjpcIm93YVwiLFwicHJpbWFyeXNpZFwiOlwiUy0xLTUtMjEtMTk5MTIyOTk2OC0zMDk1MDMzNTIwLTMyNjg0Nzg3MTgtMTg5OTMxOFwiLFwicHVpZFwiOlwiMTE1Mzc2NTkzMjM0OTQyODY4N1wiLFwib2lkXCI6XCI0M2NkMTMzYi03MjM1LTQ5YmQtYTU4MC1hMWM3NzkzMDNjYjNcIixcInNjb3BlXCI6XCJPd2FEb3dubG9hZFwifSIsIm5iZiI6MTUzMjQ1Nzg0NSwiZXhwIjoxNTMyNDU4NDQ1LCJpc3MiOiIwMDAwMDAwMi0wMDAwLTBmZjEtY2UwMC0wMDAwMDAwMDAwMDBAMDI3MzdlNDgtZTAzYi00OTU1LTgxMTEtZTYwMzNlMjZjYTNiIiwiYXVkIjoiMDAwMDAwMDItMDAwMC0wZmYxLWNlMDAtMDAwMDAwMDAwMDAwL2F0dGFjaG1lbnQub3V0bG9vay5vZmZpY2UubmV0QDAyNzM3ZTQ4LWUwM2ItNDk1NS04MTExLWU2MDMzZTI2Y2EzYiJ9.UZ7zPVrz7mBEl6rg4StloSSf9YBC9_C0k4zCjNG_xOvLQDkE3hAd27wm2EKbWwBNnbRvRd9w_QXH9x8a9vum-qi8AsvVtSJN4QeWSxgsS6RStcn1lQvK5g-ogU5JA7HdKRXBRtjaA2WP2WjoA3Ev3JFGkGNSe4kaZHMo6DJG6MzZSmrVfUR9dbEbzCx-Rm8LgCObXXMoCsZ6iMi4g9E1za882eHL3H4tM0uKfW_76ttsSqPg_nKlRtKAUeCXLQ2of7kZJfTvuBkZSaluF6ZaO92tvKdnPv_n7dW21VbXNtlCvagZCteaOXHggeMtI-LkE-vojyOnNAIRCCg4Kt_gqQ&amp;owa=outlook.office.com&amp;isImagePreview=True">
            <a:extLst>
              <a:ext uri="{FF2B5EF4-FFF2-40B4-BE49-F238E27FC236}">
                <a16:creationId xmlns="" xmlns:a16="http://schemas.microsoft.com/office/drawing/2014/main" id="{BA28EA4A-273C-469B-9FD4-9A19474A1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188640"/>
            <a:ext cx="2409825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225320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ustomShape 1"/>
          <p:cNvSpPr/>
          <p:nvPr/>
        </p:nvSpPr>
        <p:spPr>
          <a:xfrm>
            <a:off x="497681" y="1364555"/>
            <a:ext cx="9076134" cy="50085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100806" bIns="100806"/>
          <a:lstStyle/>
          <a:p>
            <a:pPr>
              <a:buClrTx/>
              <a:buFontTx/>
              <a:buNone/>
            </a:pPr>
            <a:r>
              <a:rPr lang="pt-BR" sz="2646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Condutas vedadas</a:t>
            </a:r>
            <a:endParaRPr lang="pt-BR" sz="2646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2" name="CustomShape 2"/>
          <p:cNvSpPr/>
          <p:nvPr/>
        </p:nvSpPr>
        <p:spPr>
          <a:xfrm>
            <a:off x="527050" y="1949946"/>
            <a:ext cx="9076134" cy="397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213C5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7" name="TextShape 6"/>
          <p:cNvSpPr txBox="1"/>
          <p:nvPr/>
        </p:nvSpPr>
        <p:spPr>
          <a:xfrm>
            <a:off x="9340452" y="6085383"/>
            <a:ext cx="604441" cy="433388"/>
          </a:xfrm>
          <a:prstGeom prst="rect">
            <a:avLst/>
          </a:prstGeom>
          <a:noFill/>
          <a:ln>
            <a:noFill/>
          </a:ln>
        </p:spPr>
        <p:txBody>
          <a:bodyPr tIns="100806" bIns="100806" anchor="ctr"/>
          <a:lstStyle/>
          <a:p>
            <a:pPr algn="r">
              <a:lnSpc>
                <a:spcPct val="100000"/>
              </a:lnSpc>
            </a:pPr>
            <a:fld id="{B6CDC28B-D1C6-4077-AF1D-5909CD0D2AB8}" type="slidenum">
              <a:rPr lang="pt-BR" sz="1102" spc="-1">
                <a:solidFill>
                  <a:srgbClr val="595959"/>
                </a:solidFill>
                <a:latin typeface="Arial"/>
                <a:ea typeface="Arial"/>
              </a:rPr>
              <a:t>29</a:t>
            </a:fld>
            <a:endParaRPr lang="pt-BR" sz="1102" spc="-1">
              <a:latin typeface="Times New Roman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91C3E3BA-3119-D04D-31F2-669E6EC55003}"/>
              </a:ext>
            </a:extLst>
          </p:cNvPr>
          <p:cNvSpPr txBox="1"/>
          <p:nvPr/>
        </p:nvSpPr>
        <p:spPr>
          <a:xfrm>
            <a:off x="527050" y="2034877"/>
            <a:ext cx="8813403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9006" indent="-189006" algn="just">
              <a:buFont typeface="Arial" panose="020B0604020202020204" pitchFamily="34" charset="0"/>
              <a:buChar char="•"/>
            </a:pPr>
            <a:r>
              <a:rPr lang="pt-BR" sz="1600" dirty="0"/>
              <a:t>Art. 8º </a:t>
            </a:r>
            <a:r>
              <a:rPr lang="pt-BR" sz="1600" dirty="0" smtClean="0"/>
              <a:t>§</a:t>
            </a:r>
            <a:r>
              <a:rPr lang="pt-BR" sz="1600" dirty="0"/>
              <a:t>8º A livre manifestação do pensamento do candidato e/ou do eleitor identificado ou identificável na internet é passível de limitação quando ocorrer ofensa à honra de terceiros ou </a:t>
            </a:r>
            <a:r>
              <a:rPr lang="pt-BR" sz="1600" b="1" dirty="0"/>
              <a:t>divulgação de fatos sabidamente inverídicos</a:t>
            </a:r>
            <a:r>
              <a:rPr lang="pt-BR" sz="1600" dirty="0"/>
              <a:t>. </a:t>
            </a:r>
            <a:endParaRPr lang="pt-BR" sz="1600" dirty="0" smtClean="0"/>
          </a:p>
          <a:p>
            <a:pPr marL="189006" indent="-189006" algn="just">
              <a:buFont typeface="Arial" panose="020B0604020202020204" pitchFamily="34" charset="0"/>
              <a:buChar char="•"/>
            </a:pPr>
            <a:r>
              <a:rPr lang="pt-BR" sz="1600" dirty="0" smtClean="0"/>
              <a:t>§ </a:t>
            </a:r>
            <a:r>
              <a:rPr lang="pt-BR" sz="1600" dirty="0"/>
              <a:t>9º A propaganda eleitoral na internet poderá ser realizada nas seguintes formas: </a:t>
            </a:r>
            <a:endParaRPr lang="pt-BR" sz="1600" dirty="0" smtClean="0"/>
          </a:p>
          <a:p>
            <a:pPr marL="189006" indent="-189006" algn="just">
              <a:buFont typeface="Arial" panose="020B0604020202020204" pitchFamily="34" charset="0"/>
              <a:buChar char="•"/>
            </a:pPr>
            <a:r>
              <a:rPr lang="pt-BR" sz="1600" dirty="0" smtClean="0"/>
              <a:t>I- </a:t>
            </a:r>
            <a:r>
              <a:rPr lang="pt-BR" sz="1600" dirty="0"/>
              <a:t>em página eletrônica do candidato ou em </a:t>
            </a:r>
            <a:r>
              <a:rPr lang="pt-BR" sz="1600" b="1" dirty="0"/>
              <a:t>perfil em rede social, com endereço eletrônico comunicado à Comissão Especial e hospedado</a:t>
            </a:r>
            <a:r>
              <a:rPr lang="pt-BR" sz="1600" dirty="0"/>
              <a:t>, direta ou indiretamente, em provedor de serviço de internet estabelecido no País; </a:t>
            </a:r>
            <a:endParaRPr lang="pt-BR" sz="1600" dirty="0" smtClean="0"/>
          </a:p>
          <a:p>
            <a:pPr marL="189006" indent="-189006" algn="just">
              <a:buFont typeface="Arial" panose="020B0604020202020204" pitchFamily="34" charset="0"/>
              <a:buChar char="•"/>
            </a:pPr>
            <a:r>
              <a:rPr lang="pt-BR" sz="1600" dirty="0" smtClean="0"/>
              <a:t>II- </a:t>
            </a:r>
            <a:r>
              <a:rPr lang="pt-BR" sz="1600" dirty="0"/>
              <a:t>por meio de mensagem eletrônica para endereços cadastrados gratuitamente pelo candidato, </a:t>
            </a:r>
            <a:r>
              <a:rPr lang="pt-BR" sz="1600" b="1" dirty="0"/>
              <a:t>vedada realização de disparo em massa</a:t>
            </a:r>
            <a:r>
              <a:rPr lang="pt-BR" sz="1600" dirty="0"/>
              <a:t>; </a:t>
            </a:r>
            <a:endParaRPr lang="pt-BR" sz="1600" dirty="0" smtClean="0"/>
          </a:p>
          <a:p>
            <a:pPr marL="189006" indent="-189006" algn="just">
              <a:buFont typeface="Arial" panose="020B0604020202020204" pitchFamily="34" charset="0"/>
              <a:buChar char="•"/>
            </a:pPr>
            <a:r>
              <a:rPr lang="pt-BR" sz="1600" dirty="0" smtClean="0"/>
              <a:t>III- </a:t>
            </a:r>
            <a:r>
              <a:rPr lang="pt-BR" sz="1600" dirty="0"/>
              <a:t>por meio de blogs, redes sociais, sítios de mensagens instantâneas e aplicações de internet assemelhadas, cujo conteúdo seja gerado ou editado por candidatos ou qualquer pessoa natural, desde que não utilize sítios comerciais e/ou </a:t>
            </a:r>
            <a:r>
              <a:rPr lang="pt-BR" sz="1600" b="1" dirty="0"/>
              <a:t>contrate </a:t>
            </a:r>
            <a:r>
              <a:rPr lang="pt-BR" sz="1600" b="1" dirty="0" err="1"/>
              <a:t>impulsionamento</a:t>
            </a:r>
            <a:r>
              <a:rPr lang="pt-BR" sz="1600" b="1" dirty="0"/>
              <a:t> de conteúdo</a:t>
            </a:r>
            <a:r>
              <a:rPr lang="pt-BR" sz="1600" dirty="0" smtClean="0"/>
              <a:t>.</a:t>
            </a:r>
          </a:p>
          <a:p>
            <a:pPr marL="189006" indent="-189006" algn="just">
              <a:buFont typeface="Arial" panose="020B0604020202020204" pitchFamily="34" charset="0"/>
              <a:buChar char="•"/>
            </a:pPr>
            <a:r>
              <a:rPr lang="pt-BR" sz="1600" dirty="0"/>
              <a:t>§ 10 </a:t>
            </a:r>
            <a:r>
              <a:rPr lang="pt-BR" sz="1600" b="1" dirty="0"/>
              <a:t>No dia da eleição</a:t>
            </a:r>
            <a:r>
              <a:rPr lang="pt-BR" sz="1600" dirty="0"/>
              <a:t>, é vedado aos candidatos: </a:t>
            </a:r>
            <a:endParaRPr lang="pt-BR" sz="1600" dirty="0" smtClean="0"/>
          </a:p>
          <a:p>
            <a:pPr marL="189006" indent="-189006" algn="just">
              <a:buFont typeface="Arial" panose="020B0604020202020204" pitchFamily="34" charset="0"/>
              <a:buChar char="•"/>
            </a:pPr>
            <a:r>
              <a:rPr lang="pt-BR" sz="1600" dirty="0" smtClean="0"/>
              <a:t>I- </a:t>
            </a:r>
            <a:r>
              <a:rPr lang="pt-BR" sz="1600" dirty="0"/>
              <a:t>Utilização de </a:t>
            </a:r>
            <a:r>
              <a:rPr lang="pt-BR" sz="1600" b="1" dirty="0"/>
              <a:t>espaço na mídia</a:t>
            </a:r>
            <a:r>
              <a:rPr lang="pt-BR" sz="1600" dirty="0"/>
              <a:t>; </a:t>
            </a:r>
            <a:endParaRPr lang="pt-BR" sz="1600" dirty="0" smtClean="0"/>
          </a:p>
          <a:p>
            <a:pPr marL="189006" indent="-189006" algn="just">
              <a:buFont typeface="Arial" panose="020B0604020202020204" pitchFamily="34" charset="0"/>
              <a:buChar char="•"/>
            </a:pPr>
            <a:r>
              <a:rPr lang="pt-BR" sz="1600" dirty="0" smtClean="0"/>
              <a:t>II- </a:t>
            </a:r>
            <a:r>
              <a:rPr lang="pt-BR" sz="1600" b="1" dirty="0"/>
              <a:t>Transporte aos eleitores</a:t>
            </a:r>
            <a:r>
              <a:rPr lang="pt-BR" sz="1600" dirty="0"/>
              <a:t>; </a:t>
            </a:r>
            <a:endParaRPr lang="pt-BR" sz="1600" dirty="0" smtClean="0"/>
          </a:p>
          <a:p>
            <a:pPr marL="189006" indent="-189006" algn="just">
              <a:buFont typeface="Arial" panose="020B0604020202020204" pitchFamily="34" charset="0"/>
              <a:buChar char="•"/>
            </a:pPr>
            <a:r>
              <a:rPr lang="pt-BR" sz="1600" dirty="0" smtClean="0"/>
              <a:t>III- </a:t>
            </a:r>
            <a:r>
              <a:rPr lang="pt-BR" sz="1600" dirty="0"/>
              <a:t>Uso de alto-falantes e amplificadores de som ou promoção </a:t>
            </a:r>
            <a:r>
              <a:rPr lang="pt-BR" sz="1600" b="1" dirty="0"/>
              <a:t>de comício ou carreata; </a:t>
            </a:r>
            <a:endParaRPr lang="pt-BR" sz="1600" b="1" dirty="0" smtClean="0"/>
          </a:p>
          <a:p>
            <a:pPr marL="189006" indent="-189006" algn="just">
              <a:buFont typeface="Arial" panose="020B0604020202020204" pitchFamily="34" charset="0"/>
              <a:buChar char="•"/>
            </a:pPr>
            <a:r>
              <a:rPr lang="pt-BR" sz="1600" dirty="0" smtClean="0"/>
              <a:t>IV- </a:t>
            </a:r>
            <a:r>
              <a:rPr lang="pt-BR" sz="1600" b="1" dirty="0"/>
              <a:t>Distribuição de material de propaganda</a:t>
            </a:r>
            <a:r>
              <a:rPr lang="pt-BR" sz="1600" dirty="0"/>
              <a:t> política ou a prática de aliciamento, coação ou manifestação tendentes a influir na vontade do eleitor; </a:t>
            </a:r>
            <a:endParaRPr lang="pt-BR" sz="1600" dirty="0" smtClean="0"/>
          </a:p>
          <a:p>
            <a:pPr marL="189006" indent="-189006" algn="just">
              <a:buFont typeface="Arial" panose="020B0604020202020204" pitchFamily="34" charset="0"/>
              <a:buChar char="•"/>
            </a:pPr>
            <a:r>
              <a:rPr lang="pt-BR" sz="1600" dirty="0" smtClean="0"/>
              <a:t>V- </a:t>
            </a:r>
            <a:r>
              <a:rPr lang="pt-BR" sz="1600" dirty="0"/>
              <a:t>Qualquer tipo de propaganda eleitoral, inclusive </a:t>
            </a:r>
            <a:r>
              <a:rPr lang="pt-BR" sz="1600" b="1" dirty="0"/>
              <a:t>"boca de urna". </a:t>
            </a:r>
            <a:endParaRPr lang="pt-BR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4" descr="https://attachment.outlook.office.net/owa/andreasouza@cnmp.mp.br/service.svc/s/GetFileAttachment?id=AAMkADdkZjc1MDYyLTliMjItNDFlMS1iZTNjLTE2NzczNTQ3Y2MyNQBGAAAAAABw5dtRS2BAQ59wahAbDC%2BoBwBcZwlvDJD0Q4LglCSsc9JUAAAAAAEMAABcZwlvDJD0Q4LglCSsc9JUAAB%2B2h2ZAAABEgAQAMasjDwzD9RJlJj3uCl0SdM%3D&amp;X-OWA-CANARY=OsUKQwRczECLENYyGDmUC7By79qV8dUYfCj6dC6VVfCDDx7a38q4kLjQBGQt1n8yQQMgVpTkXEg.&amp;token=eyJhbGciOiJSUzI1NiIsImtpZCI6IjA2MDBGOUY2NzQ2MjA3MzdFNzM0MDRFMjg3QzQ1QTgxOENCN0NFQjgiLCJ4NXQiOiJCZ0Q1OW5SaUJ6Zm5OQVRpaDhSYWdZeTN6cmciLCJ0eXAiOiJKV1QifQ.eyJ2ZXIiOiJFeGNoYW5nZS5DYWxsYmFjay5WMSIsImFwcGN0eHNlbmRlciI6Ik93YURvd25sb2FkQDAyNzM3ZTQ4LWUwM2ItNDk1NS04MTExLWU2MDMzZTI2Y2EzYiIsImFwcGN0eCI6IntcIm1zZXhjaHByb3RcIjpcIm93YVwiLFwicHJpbWFyeXNpZFwiOlwiUy0xLTUtMjEtMTk5MTIyOTk2OC0zMDk1MDMzNTIwLTMyNjg0Nzg3MTgtMTg5OTMxOFwiLFwicHVpZFwiOlwiMTE1Mzc2NTkzMjM0OTQyODY4N1wiLFwib2lkXCI6XCI0M2NkMTMzYi03MjM1LTQ5YmQtYTU4MC1hMWM3NzkzMDNjYjNcIixcInNjb3BlXCI6XCJPd2FEb3dubG9hZFwifSIsIm5iZiI6MTUzMjQ1Nzg0NSwiZXhwIjoxNTMyNDU4NDQ1LCJpc3MiOiIwMDAwMDAwMi0wMDAwLTBmZjEtY2UwMC0wMDAwMDAwMDAwMDBAMDI3MzdlNDgtZTAzYi00OTU1LTgxMTEtZTYwMzNlMjZjYTNiIiwiYXVkIjoiMDAwMDAwMDItMDAwMC0wZmYxLWNlMDAtMDAwMDAwMDAwMDAwL2F0dGFjaG1lbnQub3V0bG9vay5vZmZpY2UubmV0QDAyNzM3ZTQ4LWUwM2ItNDk1NS04MTExLWU2MDMzZTI2Y2EzYiJ9.UZ7zPVrz7mBEl6rg4StloSSf9YBC9_C0k4zCjNG_xOvLQDkE3hAd27wm2EKbWwBNnbRvRd9w_QXH9x8a9vum-qi8AsvVtSJN4QeWSxgsS6RStcn1lQvK5g-ogU5JA7HdKRXBRtjaA2WP2WjoA3Ev3JFGkGNSe4kaZHMo6DJG6MzZSmrVfUR9dbEbzCx-Rm8LgCObXXMoCsZ6iMi4g9E1za882eHL3H4tM0uKfW_76ttsSqPg_nKlRtKAUeCXLQ2of7kZJfTvuBkZSaluF6ZaO92tvKdnPv_n7dW21VbXNtlCvagZCteaOXHggeMtI-LkE-vojyOnNAIRCCg4Kt_gqQ&amp;owa=outlook.office.com&amp;isImagePreview=True">
            <a:extLst>
              <a:ext uri="{FF2B5EF4-FFF2-40B4-BE49-F238E27FC236}">
                <a16:creationId xmlns="" xmlns:a16="http://schemas.microsoft.com/office/drawing/2014/main" id="{BA28EA4A-273C-469B-9FD4-9A19474A1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188640"/>
            <a:ext cx="2409825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296665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s://attachment.outlook.office.net/owa/andreasouza@cnmp.mp.br/service.svc/s/GetFileAttachment?id=AAMkADdkZjc1MDYyLTliMjItNDFlMS1iZTNjLTE2NzczNTQ3Y2MyNQBGAAAAAABw5dtRS2BAQ59wahAbDC%2BoBwBcZwlvDJD0Q4LglCSsc9JUAAAAAAEMAABcZwlvDJD0Q4LglCSsc9JUAAB%2B2h2ZAAABEgAQAMasjDwzD9RJlJj3uCl0SdM%3D&amp;X-OWA-CANARY=OsUKQwRczECLENYyGDmUC7By79qV8dUYfCj6dC6VVfCDDx7a38q4kLjQBGQt1n8yQQMgVpTkXEg.&amp;token=eyJhbGciOiJSUzI1NiIsImtpZCI6IjA2MDBGOUY2NzQ2MjA3MzdFNzM0MDRFMjg3QzQ1QTgxOENCN0NFQjgiLCJ4NXQiOiJCZ0Q1OW5SaUJ6Zm5OQVRpaDhSYWdZeTN6cmciLCJ0eXAiOiJKV1QifQ.eyJ2ZXIiOiJFeGNoYW5nZS5DYWxsYmFjay5WMSIsImFwcGN0eHNlbmRlciI6Ik93YURvd25sb2FkQDAyNzM3ZTQ4LWUwM2ItNDk1NS04MTExLWU2MDMzZTI2Y2EzYiIsImFwcGN0eCI6IntcIm1zZXhjaHByb3RcIjpcIm93YVwiLFwicHJpbWFyeXNpZFwiOlwiUy0xLTUtMjEtMTk5MTIyOTk2OC0zMDk1MDMzNTIwLTMyNjg0Nzg3MTgtMTg5OTMxOFwiLFwicHVpZFwiOlwiMTE1Mzc2NTkzMjM0OTQyODY4N1wiLFwib2lkXCI6XCI0M2NkMTMzYi03MjM1LTQ5YmQtYTU4MC1hMWM3NzkzMDNjYjNcIixcInNjb3BlXCI6XCJPd2FEb3dubG9hZFwifSIsIm5iZiI6MTUzMjQ1Nzg0NSwiZXhwIjoxNTMyNDU4NDQ1LCJpc3MiOiIwMDAwMDAwMi0wMDAwLTBmZjEtY2UwMC0wMDAwMDAwMDAwMDBAMDI3MzdlNDgtZTAzYi00OTU1LTgxMTEtZTYwMzNlMjZjYTNiIiwiYXVkIjoiMDAwMDAwMDItMDAwMC0wZmYxLWNlMDAtMDAwMDAwMDAwMDAwL2F0dGFjaG1lbnQub3V0bG9vay5vZmZpY2UubmV0QDAyNzM3ZTQ4LWUwM2ItNDk1NS04MTExLWU2MDMzZTI2Y2EzYiJ9.UZ7zPVrz7mBEl6rg4StloSSf9YBC9_C0k4zCjNG_xOvLQDkE3hAd27wm2EKbWwBNnbRvRd9w_QXH9x8a9vum-qi8AsvVtSJN4QeWSxgsS6RStcn1lQvK5g-ogU5JA7HdKRXBRtjaA2WP2WjoA3Ev3JFGkGNSe4kaZHMo6DJG6MzZSmrVfUR9dbEbzCx-Rm8LgCObXXMoCsZ6iMi4g9E1za882eHL3H4tM0uKfW_76ttsSqPg_nKlRtKAUeCXLQ2of7kZJfTvuBkZSaluF6ZaO92tvKdnPv_n7dW21VbXNtlCvagZCteaOXHggeMtI-LkE-vojyOnNAIRCCg4Kt_gqQ&amp;owa=outlook.office.com&amp;isImagePreview=True">
            <a:extLst>
              <a:ext uri="{FF2B5EF4-FFF2-40B4-BE49-F238E27FC236}">
                <a16:creationId xmlns="" xmlns:a16="http://schemas.microsoft.com/office/drawing/2014/main" id="{79C48D22-A9FD-46B8-A1FA-11DF60B222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188640"/>
            <a:ext cx="2409825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215958"/>
            <a:ext cx="4818500" cy="570508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66306194-5195-B4BB-12EE-2503A52A4A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8500" y="188640"/>
            <a:ext cx="5262125" cy="6666845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ustomShape 1"/>
          <p:cNvSpPr/>
          <p:nvPr/>
        </p:nvSpPr>
        <p:spPr>
          <a:xfrm>
            <a:off x="497681" y="1364555"/>
            <a:ext cx="9076134" cy="50085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100806" bIns="100806"/>
          <a:lstStyle/>
          <a:p>
            <a:pPr>
              <a:buClrTx/>
              <a:buFontTx/>
              <a:buNone/>
            </a:pPr>
            <a:r>
              <a:rPr lang="pt-BR" sz="2646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Condutas vedadas</a:t>
            </a:r>
            <a:endParaRPr lang="pt-BR" sz="2646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2" name="CustomShape 2"/>
          <p:cNvSpPr/>
          <p:nvPr/>
        </p:nvSpPr>
        <p:spPr>
          <a:xfrm>
            <a:off x="527050" y="1949946"/>
            <a:ext cx="9076134" cy="397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213C5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7" name="TextShape 6"/>
          <p:cNvSpPr txBox="1"/>
          <p:nvPr/>
        </p:nvSpPr>
        <p:spPr>
          <a:xfrm>
            <a:off x="9340452" y="6085383"/>
            <a:ext cx="604441" cy="433388"/>
          </a:xfrm>
          <a:prstGeom prst="rect">
            <a:avLst/>
          </a:prstGeom>
          <a:noFill/>
          <a:ln>
            <a:noFill/>
          </a:ln>
        </p:spPr>
        <p:txBody>
          <a:bodyPr tIns="100806" bIns="100806" anchor="ctr"/>
          <a:lstStyle/>
          <a:p>
            <a:pPr algn="r">
              <a:lnSpc>
                <a:spcPct val="100000"/>
              </a:lnSpc>
            </a:pPr>
            <a:fld id="{B6CDC28B-D1C6-4077-AF1D-5909CD0D2AB8}" type="slidenum">
              <a:rPr lang="pt-BR" sz="1102" spc="-1">
                <a:solidFill>
                  <a:srgbClr val="595959"/>
                </a:solidFill>
                <a:latin typeface="Arial"/>
                <a:ea typeface="Arial"/>
              </a:rPr>
              <a:t>30</a:t>
            </a:fld>
            <a:endParaRPr lang="pt-BR" sz="1102" spc="-1">
              <a:latin typeface="Times New Roman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91C3E3BA-3119-D04D-31F2-669E6EC55003}"/>
              </a:ext>
            </a:extLst>
          </p:cNvPr>
          <p:cNvSpPr txBox="1"/>
          <p:nvPr/>
        </p:nvSpPr>
        <p:spPr>
          <a:xfrm>
            <a:off x="527050" y="2034877"/>
            <a:ext cx="881340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9006" indent="-189006" algn="just">
              <a:buFont typeface="Arial" panose="020B0604020202020204" pitchFamily="34" charset="0"/>
              <a:buChar char="•"/>
            </a:pPr>
            <a:r>
              <a:rPr lang="pt-BR" sz="2000" dirty="0"/>
              <a:t>Art. 8º § 11 É permitida, no dia das eleições, a </a:t>
            </a:r>
            <a:r>
              <a:rPr lang="pt-BR" sz="2000" b="1" dirty="0"/>
              <a:t>manifestação individual e silenciosa</a:t>
            </a:r>
            <a:r>
              <a:rPr lang="pt-BR" sz="2000" dirty="0"/>
              <a:t> da preferência do eleitor por candidato, revelada exclusivamente pelo uso de bandeiras, broches, dísticos e adesivos. </a:t>
            </a:r>
            <a:endParaRPr lang="pt-BR" sz="2000" dirty="0" smtClean="0"/>
          </a:p>
          <a:p>
            <a:pPr marL="189006" indent="-189006" algn="just">
              <a:buFont typeface="Arial" panose="020B0604020202020204" pitchFamily="34" charset="0"/>
              <a:buChar char="•"/>
            </a:pPr>
            <a:r>
              <a:rPr lang="pt-BR" sz="2000" dirty="0" smtClean="0"/>
              <a:t>§ </a:t>
            </a:r>
            <a:r>
              <a:rPr lang="pt-BR" sz="2000" dirty="0"/>
              <a:t>12 </a:t>
            </a:r>
            <a:r>
              <a:rPr lang="pt-BR" sz="2000" b="1" dirty="0"/>
              <a:t>Compete à Comissão Especial processar e decidir sobre as denúncias referentes à propaganda eleitoral e demais irregularidades, podendo, inclusive, determinar a retirada ou a suspensão da propaganda, o recolhimento do material e a cassação da candidatura, assegurada a ampla defesa e o contraditório, na forma de resolução específica. </a:t>
            </a:r>
            <a:endParaRPr lang="pt-BR" sz="2000" b="1" dirty="0" smtClean="0"/>
          </a:p>
          <a:p>
            <a:pPr marL="189006" indent="-189006" algn="just">
              <a:buFont typeface="Arial" panose="020B0604020202020204" pitchFamily="34" charset="0"/>
              <a:buChar char="•"/>
            </a:pPr>
            <a:r>
              <a:rPr lang="pt-BR" sz="2000" dirty="0" smtClean="0"/>
              <a:t>§ </a:t>
            </a:r>
            <a:r>
              <a:rPr lang="pt-BR" sz="2000" dirty="0"/>
              <a:t>13 Os </a:t>
            </a:r>
            <a:r>
              <a:rPr lang="pt-BR" sz="2000" b="1" dirty="0"/>
              <a:t>recursos</a:t>
            </a:r>
            <a:r>
              <a:rPr lang="pt-BR" sz="2000" dirty="0"/>
              <a:t> interpostos contra decisões da Comissão Especial serão analisados e julgados pelo Conselho Municipal ou Distrital dos Direitos da Criança e do Adolescente</a:t>
            </a:r>
            <a:endParaRPr lang="pt-B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4" descr="https://attachment.outlook.office.net/owa/andreasouza@cnmp.mp.br/service.svc/s/GetFileAttachment?id=AAMkADdkZjc1MDYyLTliMjItNDFlMS1iZTNjLTE2NzczNTQ3Y2MyNQBGAAAAAABw5dtRS2BAQ59wahAbDC%2BoBwBcZwlvDJD0Q4LglCSsc9JUAAAAAAEMAABcZwlvDJD0Q4LglCSsc9JUAAB%2B2h2ZAAABEgAQAMasjDwzD9RJlJj3uCl0SdM%3D&amp;X-OWA-CANARY=OsUKQwRczECLENYyGDmUC7By79qV8dUYfCj6dC6VVfCDDx7a38q4kLjQBGQt1n8yQQMgVpTkXEg.&amp;token=eyJhbGciOiJSUzI1NiIsImtpZCI6IjA2MDBGOUY2NzQ2MjA3MzdFNzM0MDRFMjg3QzQ1QTgxOENCN0NFQjgiLCJ4NXQiOiJCZ0Q1OW5SaUJ6Zm5OQVRpaDhSYWdZeTN6cmciLCJ0eXAiOiJKV1QifQ.eyJ2ZXIiOiJFeGNoYW5nZS5DYWxsYmFjay5WMSIsImFwcGN0eHNlbmRlciI6Ik93YURvd25sb2FkQDAyNzM3ZTQ4LWUwM2ItNDk1NS04MTExLWU2MDMzZTI2Y2EzYiIsImFwcGN0eCI6IntcIm1zZXhjaHByb3RcIjpcIm93YVwiLFwicHJpbWFyeXNpZFwiOlwiUy0xLTUtMjEtMTk5MTIyOTk2OC0zMDk1MDMzNTIwLTMyNjg0Nzg3MTgtMTg5OTMxOFwiLFwicHVpZFwiOlwiMTE1Mzc2NTkzMjM0OTQyODY4N1wiLFwib2lkXCI6XCI0M2NkMTMzYi03MjM1LTQ5YmQtYTU4MC1hMWM3NzkzMDNjYjNcIixcInNjb3BlXCI6XCJPd2FEb3dubG9hZFwifSIsIm5iZiI6MTUzMjQ1Nzg0NSwiZXhwIjoxNTMyNDU4NDQ1LCJpc3MiOiIwMDAwMDAwMi0wMDAwLTBmZjEtY2UwMC0wMDAwMDAwMDAwMDBAMDI3MzdlNDgtZTAzYi00OTU1LTgxMTEtZTYwMzNlMjZjYTNiIiwiYXVkIjoiMDAwMDAwMDItMDAwMC0wZmYxLWNlMDAtMDAwMDAwMDAwMDAwL2F0dGFjaG1lbnQub3V0bG9vay5vZmZpY2UubmV0QDAyNzM3ZTQ4LWUwM2ItNDk1NS04MTExLWU2MDMzZTI2Y2EzYiJ9.UZ7zPVrz7mBEl6rg4StloSSf9YBC9_C0k4zCjNG_xOvLQDkE3hAd27wm2EKbWwBNnbRvRd9w_QXH9x8a9vum-qi8AsvVtSJN4QeWSxgsS6RStcn1lQvK5g-ogU5JA7HdKRXBRtjaA2WP2WjoA3Ev3JFGkGNSe4kaZHMo6DJG6MzZSmrVfUR9dbEbzCx-Rm8LgCObXXMoCsZ6iMi4g9E1za882eHL3H4tM0uKfW_76ttsSqPg_nKlRtKAUeCXLQ2of7kZJfTvuBkZSaluF6ZaO92tvKdnPv_n7dW21VbXNtlCvagZCteaOXHggeMtI-LkE-vojyOnNAIRCCg4Kt_gqQ&amp;owa=outlook.office.com&amp;isImagePreview=True">
            <a:extLst>
              <a:ext uri="{FF2B5EF4-FFF2-40B4-BE49-F238E27FC236}">
                <a16:creationId xmlns="" xmlns:a16="http://schemas.microsoft.com/office/drawing/2014/main" id="{BA28EA4A-273C-469B-9FD4-9A19474A1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188640"/>
            <a:ext cx="2409825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042869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ustomShape 1"/>
          <p:cNvSpPr/>
          <p:nvPr/>
        </p:nvSpPr>
        <p:spPr>
          <a:xfrm>
            <a:off x="497681" y="1364555"/>
            <a:ext cx="9076134" cy="50085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100806" bIns="100806"/>
          <a:lstStyle/>
          <a:p>
            <a:pPr>
              <a:buClrTx/>
              <a:buFontTx/>
              <a:buNone/>
            </a:pPr>
            <a:r>
              <a:rPr lang="pt-BR" sz="2646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Condutas vedadas</a:t>
            </a:r>
            <a:endParaRPr lang="pt-BR" sz="2646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2" name="CustomShape 2"/>
          <p:cNvSpPr/>
          <p:nvPr/>
        </p:nvSpPr>
        <p:spPr>
          <a:xfrm>
            <a:off x="527050" y="1949946"/>
            <a:ext cx="9076134" cy="397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213C5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7" name="TextShape 6"/>
          <p:cNvSpPr txBox="1"/>
          <p:nvPr/>
        </p:nvSpPr>
        <p:spPr>
          <a:xfrm>
            <a:off x="9340452" y="6085383"/>
            <a:ext cx="604441" cy="433388"/>
          </a:xfrm>
          <a:prstGeom prst="rect">
            <a:avLst/>
          </a:prstGeom>
          <a:noFill/>
          <a:ln>
            <a:noFill/>
          </a:ln>
        </p:spPr>
        <p:txBody>
          <a:bodyPr tIns="100806" bIns="100806" anchor="ctr"/>
          <a:lstStyle/>
          <a:p>
            <a:pPr algn="r">
              <a:lnSpc>
                <a:spcPct val="100000"/>
              </a:lnSpc>
            </a:pPr>
            <a:fld id="{B6CDC28B-D1C6-4077-AF1D-5909CD0D2AB8}" type="slidenum">
              <a:rPr lang="pt-BR" sz="1102" spc="-1">
                <a:solidFill>
                  <a:srgbClr val="595959"/>
                </a:solidFill>
                <a:latin typeface="Arial"/>
                <a:ea typeface="Arial"/>
              </a:rPr>
              <a:t>31</a:t>
            </a:fld>
            <a:endParaRPr lang="pt-BR" sz="1102" spc="-1">
              <a:latin typeface="Times New Roman"/>
            </a:endParaRPr>
          </a:p>
        </p:txBody>
      </p:sp>
      <p:pic>
        <p:nvPicPr>
          <p:cNvPr id="6" name="Picture 4" descr="https://attachment.outlook.office.net/owa/andreasouza@cnmp.mp.br/service.svc/s/GetFileAttachment?id=AAMkADdkZjc1MDYyLTliMjItNDFlMS1iZTNjLTE2NzczNTQ3Y2MyNQBGAAAAAABw5dtRS2BAQ59wahAbDC%2BoBwBcZwlvDJD0Q4LglCSsc9JUAAAAAAEMAABcZwlvDJD0Q4LglCSsc9JUAAB%2B2h2ZAAABEgAQAMasjDwzD9RJlJj3uCl0SdM%3D&amp;X-OWA-CANARY=OsUKQwRczECLENYyGDmUC7By79qV8dUYfCj6dC6VVfCDDx7a38q4kLjQBGQt1n8yQQMgVpTkXEg.&amp;token=eyJhbGciOiJSUzI1NiIsImtpZCI6IjA2MDBGOUY2NzQ2MjA3MzdFNzM0MDRFMjg3QzQ1QTgxOENCN0NFQjgiLCJ4NXQiOiJCZ0Q1OW5SaUJ6Zm5OQVRpaDhSYWdZeTN6cmciLCJ0eXAiOiJKV1QifQ.eyJ2ZXIiOiJFeGNoYW5nZS5DYWxsYmFjay5WMSIsImFwcGN0eHNlbmRlciI6Ik93YURvd25sb2FkQDAyNzM3ZTQ4LWUwM2ItNDk1NS04MTExLWU2MDMzZTI2Y2EzYiIsImFwcGN0eCI6IntcIm1zZXhjaHByb3RcIjpcIm93YVwiLFwicHJpbWFyeXNpZFwiOlwiUy0xLTUtMjEtMTk5MTIyOTk2OC0zMDk1MDMzNTIwLTMyNjg0Nzg3MTgtMTg5OTMxOFwiLFwicHVpZFwiOlwiMTE1Mzc2NTkzMjM0OTQyODY4N1wiLFwib2lkXCI6XCI0M2NkMTMzYi03MjM1LTQ5YmQtYTU4MC1hMWM3NzkzMDNjYjNcIixcInNjb3BlXCI6XCJPd2FEb3dubG9hZFwifSIsIm5iZiI6MTUzMjQ1Nzg0NSwiZXhwIjoxNTMyNDU4NDQ1LCJpc3MiOiIwMDAwMDAwMi0wMDAwLTBmZjEtY2UwMC0wMDAwMDAwMDAwMDBAMDI3MzdlNDgtZTAzYi00OTU1LTgxMTEtZTYwMzNlMjZjYTNiIiwiYXVkIjoiMDAwMDAwMDItMDAwMC0wZmYxLWNlMDAtMDAwMDAwMDAwMDAwL2F0dGFjaG1lbnQub3V0bG9vay5vZmZpY2UubmV0QDAyNzM3ZTQ4LWUwM2ItNDk1NS04MTExLWU2MDMzZTI2Y2EzYiJ9.UZ7zPVrz7mBEl6rg4StloSSf9YBC9_C0k4zCjNG_xOvLQDkE3hAd27wm2EKbWwBNnbRvRd9w_QXH9x8a9vum-qi8AsvVtSJN4QeWSxgsS6RStcn1lQvK5g-ogU5JA7HdKRXBRtjaA2WP2WjoA3Ev3JFGkGNSe4kaZHMo6DJG6MzZSmrVfUR9dbEbzCx-Rm8LgCObXXMoCsZ6iMi4g9E1za882eHL3H4tM0uKfW_76ttsSqPg_nKlRtKAUeCXLQ2of7kZJfTvuBkZSaluF6ZaO92tvKdnPv_n7dW21VbXNtlCvagZCteaOXHggeMtI-LkE-vojyOnNAIRCCg4Kt_gqQ&amp;owa=outlook.office.com&amp;isImagePreview=True">
            <a:extLst>
              <a:ext uri="{FF2B5EF4-FFF2-40B4-BE49-F238E27FC236}">
                <a16:creationId xmlns="" xmlns:a16="http://schemas.microsoft.com/office/drawing/2014/main" id="{BA28EA4A-273C-469B-9FD4-9A19474A1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188640"/>
            <a:ext cx="2409825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376" y="1949946"/>
            <a:ext cx="8512224" cy="35819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4246" y="245186"/>
            <a:ext cx="6106377" cy="140037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267" y="5465171"/>
            <a:ext cx="8261983" cy="151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23048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ustomShape 1"/>
          <p:cNvSpPr/>
          <p:nvPr/>
        </p:nvSpPr>
        <p:spPr>
          <a:xfrm>
            <a:off x="497681" y="1364555"/>
            <a:ext cx="9076134" cy="50085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100806" bIns="100806"/>
          <a:lstStyle/>
          <a:p>
            <a:pPr>
              <a:buClrTx/>
              <a:buFontTx/>
              <a:buNone/>
            </a:pPr>
            <a:r>
              <a:rPr lang="pt-BR" sz="2646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Condutas vedadas</a:t>
            </a:r>
            <a:endParaRPr lang="pt-BR" sz="2646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2" name="CustomShape 2"/>
          <p:cNvSpPr/>
          <p:nvPr/>
        </p:nvSpPr>
        <p:spPr>
          <a:xfrm>
            <a:off x="527050" y="1949946"/>
            <a:ext cx="9076134" cy="397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213C5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7" name="TextShape 6"/>
          <p:cNvSpPr txBox="1"/>
          <p:nvPr/>
        </p:nvSpPr>
        <p:spPr>
          <a:xfrm>
            <a:off x="9340452" y="6085383"/>
            <a:ext cx="604441" cy="433388"/>
          </a:xfrm>
          <a:prstGeom prst="rect">
            <a:avLst/>
          </a:prstGeom>
          <a:noFill/>
          <a:ln>
            <a:noFill/>
          </a:ln>
        </p:spPr>
        <p:txBody>
          <a:bodyPr tIns="100806" bIns="100806" anchor="ctr"/>
          <a:lstStyle/>
          <a:p>
            <a:pPr algn="r">
              <a:lnSpc>
                <a:spcPct val="100000"/>
              </a:lnSpc>
            </a:pPr>
            <a:fld id="{B6CDC28B-D1C6-4077-AF1D-5909CD0D2AB8}" type="slidenum">
              <a:rPr lang="pt-BR" sz="1102" spc="-1">
                <a:solidFill>
                  <a:srgbClr val="595959"/>
                </a:solidFill>
                <a:latin typeface="Arial"/>
                <a:ea typeface="Arial"/>
              </a:rPr>
              <a:t>32</a:t>
            </a:fld>
            <a:endParaRPr lang="pt-BR" sz="1102" spc="-1">
              <a:latin typeface="Times New Roman"/>
            </a:endParaRPr>
          </a:p>
        </p:txBody>
      </p:sp>
      <p:pic>
        <p:nvPicPr>
          <p:cNvPr id="6" name="Picture 4" descr="https://attachment.outlook.office.net/owa/andreasouza@cnmp.mp.br/service.svc/s/GetFileAttachment?id=AAMkADdkZjc1MDYyLTliMjItNDFlMS1iZTNjLTE2NzczNTQ3Y2MyNQBGAAAAAABw5dtRS2BAQ59wahAbDC%2BoBwBcZwlvDJD0Q4LglCSsc9JUAAAAAAEMAABcZwlvDJD0Q4LglCSsc9JUAAB%2B2h2ZAAABEgAQAMasjDwzD9RJlJj3uCl0SdM%3D&amp;X-OWA-CANARY=OsUKQwRczECLENYyGDmUC7By79qV8dUYfCj6dC6VVfCDDx7a38q4kLjQBGQt1n8yQQMgVpTkXEg.&amp;token=eyJhbGciOiJSUzI1NiIsImtpZCI6IjA2MDBGOUY2NzQ2MjA3MzdFNzM0MDRFMjg3QzQ1QTgxOENCN0NFQjgiLCJ4NXQiOiJCZ0Q1OW5SaUJ6Zm5OQVRpaDhSYWdZeTN6cmciLCJ0eXAiOiJKV1QifQ.eyJ2ZXIiOiJFeGNoYW5nZS5DYWxsYmFjay5WMSIsImFwcGN0eHNlbmRlciI6Ik93YURvd25sb2FkQDAyNzM3ZTQ4LWUwM2ItNDk1NS04MTExLWU2MDMzZTI2Y2EzYiIsImFwcGN0eCI6IntcIm1zZXhjaHByb3RcIjpcIm93YVwiLFwicHJpbWFyeXNpZFwiOlwiUy0xLTUtMjEtMTk5MTIyOTk2OC0zMDk1MDMzNTIwLTMyNjg0Nzg3MTgtMTg5OTMxOFwiLFwicHVpZFwiOlwiMTE1Mzc2NTkzMjM0OTQyODY4N1wiLFwib2lkXCI6XCI0M2NkMTMzYi03MjM1LTQ5YmQtYTU4MC1hMWM3NzkzMDNjYjNcIixcInNjb3BlXCI6XCJPd2FEb3dubG9hZFwifSIsIm5iZiI6MTUzMjQ1Nzg0NSwiZXhwIjoxNTMyNDU4NDQ1LCJpc3MiOiIwMDAwMDAwMi0wMDAwLTBmZjEtY2UwMC0wMDAwMDAwMDAwMDBAMDI3MzdlNDgtZTAzYi00OTU1LTgxMTEtZTYwMzNlMjZjYTNiIiwiYXVkIjoiMDAwMDAwMDItMDAwMC0wZmYxLWNlMDAtMDAwMDAwMDAwMDAwL2F0dGFjaG1lbnQub3V0bG9vay5vZmZpY2UubmV0QDAyNzM3ZTQ4LWUwM2ItNDk1NS04MTExLWU2MDMzZTI2Y2EzYiJ9.UZ7zPVrz7mBEl6rg4StloSSf9YBC9_C0k4zCjNG_xOvLQDkE3hAd27wm2EKbWwBNnbRvRd9w_QXH9x8a9vum-qi8AsvVtSJN4QeWSxgsS6RStcn1lQvK5g-ogU5JA7HdKRXBRtjaA2WP2WjoA3Ev3JFGkGNSe4kaZHMo6DJG6MzZSmrVfUR9dbEbzCx-Rm8LgCObXXMoCsZ6iMi4g9E1za882eHL3H4tM0uKfW_76ttsSqPg_nKlRtKAUeCXLQ2of7kZJfTvuBkZSaluF6ZaO92tvKdnPv_n7dW21VbXNtlCvagZCteaOXHggeMtI-LkE-vojyOnNAIRCCg4Kt_gqQ&amp;owa=outlook.office.com&amp;isImagePreview=True">
            <a:extLst>
              <a:ext uri="{FF2B5EF4-FFF2-40B4-BE49-F238E27FC236}">
                <a16:creationId xmlns="" xmlns:a16="http://schemas.microsoft.com/office/drawing/2014/main" id="{BA28EA4A-273C-469B-9FD4-9A19474A1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188640"/>
            <a:ext cx="2409825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4246" y="245186"/>
            <a:ext cx="6106377" cy="140037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376" y="2034878"/>
            <a:ext cx="8790435" cy="482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62801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ustomShape 1"/>
          <p:cNvSpPr/>
          <p:nvPr/>
        </p:nvSpPr>
        <p:spPr>
          <a:xfrm>
            <a:off x="497681" y="1364555"/>
            <a:ext cx="9076134" cy="50085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100806" bIns="100806"/>
          <a:lstStyle/>
          <a:p>
            <a:pPr>
              <a:buClrTx/>
              <a:buFontTx/>
              <a:buNone/>
            </a:pPr>
            <a:r>
              <a:rPr lang="pt-BR" sz="2646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Condutas vedadas: procedimento de apuração</a:t>
            </a:r>
            <a:endParaRPr lang="pt-BR" sz="2646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2" name="CustomShape 2"/>
          <p:cNvSpPr/>
          <p:nvPr/>
        </p:nvSpPr>
        <p:spPr>
          <a:xfrm>
            <a:off x="527050" y="1949946"/>
            <a:ext cx="9076134" cy="397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213C5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7" name="TextShape 6"/>
          <p:cNvSpPr txBox="1"/>
          <p:nvPr/>
        </p:nvSpPr>
        <p:spPr>
          <a:xfrm>
            <a:off x="9340452" y="6085383"/>
            <a:ext cx="604441" cy="433388"/>
          </a:xfrm>
          <a:prstGeom prst="rect">
            <a:avLst/>
          </a:prstGeom>
          <a:noFill/>
          <a:ln>
            <a:noFill/>
          </a:ln>
        </p:spPr>
        <p:txBody>
          <a:bodyPr tIns="100806" bIns="100806" anchor="ctr"/>
          <a:lstStyle/>
          <a:p>
            <a:pPr algn="r">
              <a:lnSpc>
                <a:spcPct val="100000"/>
              </a:lnSpc>
            </a:pPr>
            <a:fld id="{B6CDC28B-D1C6-4077-AF1D-5909CD0D2AB8}" type="slidenum">
              <a:rPr lang="pt-BR" sz="1102" spc="-1">
                <a:solidFill>
                  <a:srgbClr val="595959"/>
                </a:solidFill>
                <a:latin typeface="Arial"/>
                <a:ea typeface="Arial"/>
              </a:rPr>
              <a:t>33</a:t>
            </a:fld>
            <a:endParaRPr lang="pt-BR" sz="1102" spc="-1">
              <a:latin typeface="Times New Roman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91C3E3BA-3119-D04D-31F2-669E6EC55003}"/>
              </a:ext>
            </a:extLst>
          </p:cNvPr>
          <p:cNvSpPr txBox="1"/>
          <p:nvPr/>
        </p:nvSpPr>
        <p:spPr>
          <a:xfrm>
            <a:off x="527050" y="2034877"/>
            <a:ext cx="88134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9006" indent="-189006" algn="just">
              <a:buFont typeface="Arial" panose="020B0604020202020204" pitchFamily="34" charset="0"/>
              <a:buChar char="•"/>
            </a:pPr>
            <a:r>
              <a:rPr lang="pt-BR" sz="1600" dirty="0" smtClean="0"/>
              <a:t>Artigo </a:t>
            </a:r>
            <a:r>
              <a:rPr lang="pt-BR" sz="1600" dirty="0"/>
              <a:t>11,  § 4º O Conselho Municipal ou Distrital da Criança e do Adolescente publicará, na mesma data da publicação da homologação das inscrições, </a:t>
            </a:r>
            <a:r>
              <a:rPr lang="pt-BR" sz="1600" b="1" dirty="0"/>
              <a:t>resolução disciplinando o procedimento e os prazos para processamento e julgamento das denúncias de prática de condutas vedadas durante o processo de escolha – modelo no apêndice do </a:t>
            </a:r>
            <a:r>
              <a:rPr lang="pt-BR" sz="1600" b="1" dirty="0" smtClean="0"/>
              <a:t>guia</a:t>
            </a:r>
            <a:endParaRPr lang="pt-BR" sz="1600" dirty="0" smtClean="0"/>
          </a:p>
          <a:p>
            <a:pPr marL="189006" indent="-189006" algn="just">
              <a:buFont typeface="Arial" panose="020B0604020202020204" pitchFamily="34" charset="0"/>
              <a:buChar char="•"/>
            </a:pPr>
            <a:endParaRPr lang="pt-BR" sz="1600" b="1" dirty="0"/>
          </a:p>
        </p:txBody>
      </p:sp>
      <p:pic>
        <p:nvPicPr>
          <p:cNvPr id="6" name="Picture 4" descr="https://attachment.outlook.office.net/owa/andreasouza@cnmp.mp.br/service.svc/s/GetFileAttachment?id=AAMkADdkZjc1MDYyLTliMjItNDFlMS1iZTNjLTE2NzczNTQ3Y2MyNQBGAAAAAABw5dtRS2BAQ59wahAbDC%2BoBwBcZwlvDJD0Q4LglCSsc9JUAAAAAAEMAABcZwlvDJD0Q4LglCSsc9JUAAB%2B2h2ZAAABEgAQAMasjDwzD9RJlJj3uCl0SdM%3D&amp;X-OWA-CANARY=OsUKQwRczECLENYyGDmUC7By79qV8dUYfCj6dC6VVfCDDx7a38q4kLjQBGQt1n8yQQMgVpTkXEg.&amp;token=eyJhbGciOiJSUzI1NiIsImtpZCI6IjA2MDBGOUY2NzQ2MjA3MzdFNzM0MDRFMjg3QzQ1QTgxOENCN0NFQjgiLCJ4NXQiOiJCZ0Q1OW5SaUJ6Zm5OQVRpaDhSYWdZeTN6cmciLCJ0eXAiOiJKV1QifQ.eyJ2ZXIiOiJFeGNoYW5nZS5DYWxsYmFjay5WMSIsImFwcGN0eHNlbmRlciI6Ik93YURvd25sb2FkQDAyNzM3ZTQ4LWUwM2ItNDk1NS04MTExLWU2MDMzZTI2Y2EzYiIsImFwcGN0eCI6IntcIm1zZXhjaHByb3RcIjpcIm93YVwiLFwicHJpbWFyeXNpZFwiOlwiUy0xLTUtMjEtMTk5MTIyOTk2OC0zMDk1MDMzNTIwLTMyNjg0Nzg3MTgtMTg5OTMxOFwiLFwicHVpZFwiOlwiMTE1Mzc2NTkzMjM0OTQyODY4N1wiLFwib2lkXCI6XCI0M2NkMTMzYi03MjM1LTQ5YmQtYTU4MC1hMWM3NzkzMDNjYjNcIixcInNjb3BlXCI6XCJPd2FEb3dubG9hZFwifSIsIm5iZiI6MTUzMjQ1Nzg0NSwiZXhwIjoxNTMyNDU4NDQ1LCJpc3MiOiIwMDAwMDAwMi0wMDAwLTBmZjEtY2UwMC0wMDAwMDAwMDAwMDBAMDI3MzdlNDgtZTAzYi00OTU1LTgxMTEtZTYwMzNlMjZjYTNiIiwiYXVkIjoiMDAwMDAwMDItMDAwMC0wZmYxLWNlMDAtMDAwMDAwMDAwMDAwL2F0dGFjaG1lbnQub3V0bG9vay5vZmZpY2UubmV0QDAyNzM3ZTQ4LWUwM2ItNDk1NS04MTExLWU2MDMzZTI2Y2EzYiJ9.UZ7zPVrz7mBEl6rg4StloSSf9YBC9_C0k4zCjNG_xOvLQDkE3hAd27wm2EKbWwBNnbRvRd9w_QXH9x8a9vum-qi8AsvVtSJN4QeWSxgsS6RStcn1lQvK5g-ogU5JA7HdKRXBRtjaA2WP2WjoA3Ev3JFGkGNSe4kaZHMo6DJG6MzZSmrVfUR9dbEbzCx-Rm8LgCObXXMoCsZ6iMi4g9E1za882eHL3H4tM0uKfW_76ttsSqPg_nKlRtKAUeCXLQ2of7kZJfTvuBkZSaluF6ZaO92tvKdnPv_n7dW21VbXNtlCvagZCteaOXHggeMtI-LkE-vojyOnNAIRCCg4Kt_gqQ&amp;owa=outlook.office.com&amp;isImagePreview=True">
            <a:extLst>
              <a:ext uri="{FF2B5EF4-FFF2-40B4-BE49-F238E27FC236}">
                <a16:creationId xmlns="" xmlns:a16="http://schemas.microsoft.com/office/drawing/2014/main" id="{BA28EA4A-273C-469B-9FD4-9A19474A1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188640"/>
            <a:ext cx="2409825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1" y="3165803"/>
            <a:ext cx="3200400" cy="3730297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8753" y="3184090"/>
            <a:ext cx="2963472" cy="371201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2224" y="3165802"/>
            <a:ext cx="2969697" cy="3730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40635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ustomShape 1"/>
          <p:cNvSpPr/>
          <p:nvPr/>
        </p:nvSpPr>
        <p:spPr>
          <a:xfrm>
            <a:off x="497681" y="1364555"/>
            <a:ext cx="9076134" cy="50085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100806" bIns="100806"/>
          <a:lstStyle/>
          <a:p>
            <a:pPr>
              <a:buClrTx/>
              <a:buFontTx/>
              <a:buNone/>
            </a:pPr>
            <a:r>
              <a:rPr lang="pt-BR" sz="2646" b="1" dirty="0">
                <a:latin typeface="Calibri" panose="020F0502020204030204" pitchFamily="34" charset="0"/>
                <a:cs typeface="Calibri" panose="020F0502020204030204" pitchFamily="34" charset="0"/>
              </a:rPr>
              <a:t>Condutas vedadas: procedimento de apuração</a:t>
            </a:r>
          </a:p>
        </p:txBody>
      </p:sp>
      <p:sp>
        <p:nvSpPr>
          <p:cNvPr id="102" name="CustomShape 2"/>
          <p:cNvSpPr/>
          <p:nvPr/>
        </p:nvSpPr>
        <p:spPr>
          <a:xfrm>
            <a:off x="527050" y="1949946"/>
            <a:ext cx="9076134" cy="397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213C5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7" name="TextShape 6"/>
          <p:cNvSpPr txBox="1"/>
          <p:nvPr/>
        </p:nvSpPr>
        <p:spPr>
          <a:xfrm>
            <a:off x="9340452" y="6085383"/>
            <a:ext cx="604441" cy="433388"/>
          </a:xfrm>
          <a:prstGeom prst="rect">
            <a:avLst/>
          </a:prstGeom>
          <a:noFill/>
          <a:ln>
            <a:noFill/>
          </a:ln>
        </p:spPr>
        <p:txBody>
          <a:bodyPr tIns="100806" bIns="100806" anchor="ctr"/>
          <a:lstStyle/>
          <a:p>
            <a:pPr algn="r">
              <a:lnSpc>
                <a:spcPct val="100000"/>
              </a:lnSpc>
            </a:pPr>
            <a:fld id="{B6CDC28B-D1C6-4077-AF1D-5909CD0D2AB8}" type="slidenum">
              <a:rPr lang="pt-BR" sz="1102" spc="-1">
                <a:solidFill>
                  <a:srgbClr val="595959"/>
                </a:solidFill>
                <a:latin typeface="Arial"/>
                <a:ea typeface="Arial"/>
              </a:rPr>
              <a:t>34</a:t>
            </a:fld>
            <a:endParaRPr lang="pt-BR" sz="1102" spc="-1">
              <a:latin typeface="Times New Roman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91C3E3BA-3119-D04D-31F2-669E6EC55003}"/>
              </a:ext>
            </a:extLst>
          </p:cNvPr>
          <p:cNvSpPr txBox="1"/>
          <p:nvPr/>
        </p:nvSpPr>
        <p:spPr>
          <a:xfrm>
            <a:off x="527050" y="2034877"/>
            <a:ext cx="8813403" cy="476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9006" indent="-189006" algn="just">
              <a:buFont typeface="Arial" panose="020B0604020202020204" pitchFamily="34" charset="0"/>
              <a:buChar char="•"/>
            </a:pPr>
            <a:r>
              <a:rPr lang="pt-BR" dirty="0" smtClean="0"/>
              <a:t>É fundamental </a:t>
            </a:r>
            <a:r>
              <a:rPr lang="pt-BR" dirty="0"/>
              <a:t>que a Comissão Especial e o próprio CMDCA estejam preparados – inclusive contando com </a:t>
            </a:r>
            <a:r>
              <a:rPr lang="pt-BR" b="1" dirty="0"/>
              <a:t>o apoio da Procuradoria ou Assessoria Jurídica do Município</a:t>
            </a:r>
            <a:r>
              <a:rPr lang="pt-BR" dirty="0"/>
              <a:t> – não só para receber as denúncias (divulgando amplamente, por exemplo, canais de comunicação para que a população possa encaminhar, mesmo anonimamente, suas denúncias), mas, também, para processar e julgar referidas representações de maneira rápida e segura, proferindo decisões justas que resguardem, de um lado, os direitos da sociedade lesada e, de outro, as garantias processuais do investigado. </a:t>
            </a:r>
            <a:r>
              <a:rPr lang="pt-BR" b="1" dirty="0" smtClean="0"/>
              <a:t>Nem toda conduta vedada levará à cassação da candidatura</a:t>
            </a:r>
            <a:r>
              <a:rPr lang="pt-BR" dirty="0" smtClean="0"/>
              <a:t>, devendo-se avaliar, com razoabilidade, se o ato feriu gravemente a igualdade entre os candidatos e foi capaz de gerar inidoneidade moral do autor. Caso contrário, é possível a suspensão ou retirada da propaganda e a aplicação de advertência.</a:t>
            </a:r>
          </a:p>
          <a:p>
            <a:pPr marL="189006" indent="-189006" algn="just">
              <a:buFont typeface="Arial" panose="020B0604020202020204" pitchFamily="34" charset="0"/>
              <a:buChar char="•"/>
            </a:pPr>
            <a:r>
              <a:rPr lang="pt-BR" dirty="0" smtClean="0"/>
              <a:t>Ainda</a:t>
            </a:r>
            <a:r>
              <a:rPr lang="pt-BR" dirty="0"/>
              <a:t>, para o dia da eleição, é recomendável que </a:t>
            </a:r>
            <a:r>
              <a:rPr lang="pt-BR" b="1" dirty="0"/>
              <a:t>a Comissão Especial nomeie fiscais para os locais de votação e suas adjacências</a:t>
            </a:r>
            <a:r>
              <a:rPr lang="pt-BR" dirty="0"/>
              <a:t>, sem prejuízo do apoio da Polícia Militar e da Guarda Municipal. Todas as ocorrências devem ser devidamente registradas, seja em </a:t>
            </a:r>
            <a:r>
              <a:rPr lang="pt-BR" b="1" dirty="0"/>
              <a:t>termo de constatação de irregularidade </a:t>
            </a:r>
            <a:r>
              <a:rPr lang="pt-BR" dirty="0"/>
              <a:t>(Apêndice 14), seja em ata. Encerrada a votação, a Comissão Especial deve identificar todos os registros feitos e instaurar o respectivo procedimento para apuração de conduta vedada</a:t>
            </a:r>
            <a:r>
              <a:rPr lang="pt-BR" dirty="0" smtClean="0"/>
              <a:t>.</a:t>
            </a:r>
            <a:endParaRPr lang="pt-BR" b="1" dirty="0">
              <a:solidFill>
                <a:srgbClr val="27627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9006" indent="-189006" algn="just">
              <a:buFont typeface="Arial" panose="020B0604020202020204" pitchFamily="34" charset="0"/>
              <a:buChar char="•"/>
            </a:pPr>
            <a:endParaRPr lang="pt-BR" sz="1543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4" descr="https://attachment.outlook.office.net/owa/andreasouza@cnmp.mp.br/service.svc/s/GetFileAttachment?id=AAMkADdkZjc1MDYyLTliMjItNDFlMS1iZTNjLTE2NzczNTQ3Y2MyNQBGAAAAAABw5dtRS2BAQ59wahAbDC%2BoBwBcZwlvDJD0Q4LglCSsc9JUAAAAAAEMAABcZwlvDJD0Q4LglCSsc9JUAAB%2B2h2ZAAABEgAQAMasjDwzD9RJlJj3uCl0SdM%3D&amp;X-OWA-CANARY=OsUKQwRczECLENYyGDmUC7By79qV8dUYfCj6dC6VVfCDDx7a38q4kLjQBGQt1n8yQQMgVpTkXEg.&amp;token=eyJhbGciOiJSUzI1NiIsImtpZCI6IjA2MDBGOUY2NzQ2MjA3MzdFNzM0MDRFMjg3QzQ1QTgxOENCN0NFQjgiLCJ4NXQiOiJCZ0Q1OW5SaUJ6Zm5OQVRpaDhSYWdZeTN6cmciLCJ0eXAiOiJKV1QifQ.eyJ2ZXIiOiJFeGNoYW5nZS5DYWxsYmFjay5WMSIsImFwcGN0eHNlbmRlciI6Ik93YURvd25sb2FkQDAyNzM3ZTQ4LWUwM2ItNDk1NS04MTExLWU2MDMzZTI2Y2EzYiIsImFwcGN0eCI6IntcIm1zZXhjaHByb3RcIjpcIm93YVwiLFwicHJpbWFyeXNpZFwiOlwiUy0xLTUtMjEtMTk5MTIyOTk2OC0zMDk1MDMzNTIwLTMyNjg0Nzg3MTgtMTg5OTMxOFwiLFwicHVpZFwiOlwiMTE1Mzc2NTkzMjM0OTQyODY4N1wiLFwib2lkXCI6XCI0M2NkMTMzYi03MjM1LTQ5YmQtYTU4MC1hMWM3NzkzMDNjYjNcIixcInNjb3BlXCI6XCJPd2FEb3dubG9hZFwifSIsIm5iZiI6MTUzMjQ1Nzg0NSwiZXhwIjoxNTMyNDU4NDQ1LCJpc3MiOiIwMDAwMDAwMi0wMDAwLTBmZjEtY2UwMC0wMDAwMDAwMDAwMDBAMDI3MzdlNDgtZTAzYi00OTU1LTgxMTEtZTYwMzNlMjZjYTNiIiwiYXVkIjoiMDAwMDAwMDItMDAwMC0wZmYxLWNlMDAtMDAwMDAwMDAwMDAwL2F0dGFjaG1lbnQub3V0bG9vay5vZmZpY2UubmV0QDAyNzM3ZTQ4LWUwM2ItNDk1NS04MTExLWU2MDMzZTI2Y2EzYiJ9.UZ7zPVrz7mBEl6rg4StloSSf9YBC9_C0k4zCjNG_xOvLQDkE3hAd27wm2EKbWwBNnbRvRd9w_QXH9x8a9vum-qi8AsvVtSJN4QeWSxgsS6RStcn1lQvK5g-ogU5JA7HdKRXBRtjaA2WP2WjoA3Ev3JFGkGNSe4kaZHMo6DJG6MzZSmrVfUR9dbEbzCx-Rm8LgCObXXMoCsZ6iMi4g9E1za882eHL3H4tM0uKfW_76ttsSqPg_nKlRtKAUeCXLQ2of7kZJfTvuBkZSaluF6ZaO92tvKdnPv_n7dW21VbXNtlCvagZCteaOXHggeMtI-LkE-vojyOnNAIRCCg4Kt_gqQ&amp;owa=outlook.office.com&amp;isImagePreview=True">
            <a:extLst>
              <a:ext uri="{FF2B5EF4-FFF2-40B4-BE49-F238E27FC236}">
                <a16:creationId xmlns="" xmlns:a16="http://schemas.microsoft.com/office/drawing/2014/main" id="{BA28EA4A-273C-469B-9FD4-9A19474A1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188640"/>
            <a:ext cx="2409825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027582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ustomShape 1"/>
          <p:cNvSpPr/>
          <p:nvPr/>
        </p:nvSpPr>
        <p:spPr>
          <a:xfrm>
            <a:off x="497681" y="1364555"/>
            <a:ext cx="9076134" cy="50085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100806" bIns="100806"/>
          <a:lstStyle/>
          <a:p>
            <a:pPr>
              <a:buClrTx/>
              <a:buFontTx/>
              <a:buNone/>
            </a:pPr>
            <a:r>
              <a:rPr lang="pt-BR" sz="2646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Questões finais</a:t>
            </a:r>
            <a:endParaRPr lang="pt-BR" sz="2646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2" name="CustomShape 2"/>
          <p:cNvSpPr/>
          <p:nvPr/>
        </p:nvSpPr>
        <p:spPr>
          <a:xfrm>
            <a:off x="527050" y="1949946"/>
            <a:ext cx="9076134" cy="397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213C5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7" name="TextShape 6"/>
          <p:cNvSpPr txBox="1"/>
          <p:nvPr/>
        </p:nvSpPr>
        <p:spPr>
          <a:xfrm>
            <a:off x="9340452" y="6085383"/>
            <a:ext cx="604441" cy="433388"/>
          </a:xfrm>
          <a:prstGeom prst="rect">
            <a:avLst/>
          </a:prstGeom>
          <a:noFill/>
          <a:ln>
            <a:noFill/>
          </a:ln>
        </p:spPr>
        <p:txBody>
          <a:bodyPr tIns="100806" bIns="100806" anchor="ctr"/>
          <a:lstStyle/>
          <a:p>
            <a:pPr algn="r">
              <a:lnSpc>
                <a:spcPct val="100000"/>
              </a:lnSpc>
            </a:pPr>
            <a:fld id="{B6CDC28B-D1C6-4077-AF1D-5909CD0D2AB8}" type="slidenum">
              <a:rPr lang="pt-BR" sz="1102" spc="-1">
                <a:solidFill>
                  <a:srgbClr val="595959"/>
                </a:solidFill>
                <a:latin typeface="Arial"/>
                <a:ea typeface="Arial"/>
              </a:rPr>
              <a:t>35</a:t>
            </a:fld>
            <a:endParaRPr lang="pt-BR" sz="1102" spc="-1">
              <a:latin typeface="Times New Roman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91C3E3BA-3119-D04D-31F2-669E6EC55003}"/>
              </a:ext>
            </a:extLst>
          </p:cNvPr>
          <p:cNvSpPr txBox="1"/>
          <p:nvPr/>
        </p:nvSpPr>
        <p:spPr>
          <a:xfrm>
            <a:off x="527050" y="2034877"/>
            <a:ext cx="8813403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9006" indent="-189006" algn="just">
              <a:buFont typeface="Arial" panose="020B0604020202020204" pitchFamily="34" charset="0"/>
              <a:buChar char="•"/>
            </a:pPr>
            <a:r>
              <a:rPr lang="pt-BR" sz="15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Apuração das condutas: acionamento preferencial da Comissão Especial, esgotando a via administrativa e invertendo o ônus de procurar o Judiciário: “</a:t>
            </a:r>
            <a:r>
              <a:rPr lang="pt-BR" sz="1500" dirty="0" smtClean="0">
                <a:latin typeface="Calibri" panose="020F0502020204030204" pitchFamily="34" charset="0"/>
                <a:cs typeface="Calibri" panose="020F0502020204030204" pitchFamily="34" charset="0"/>
              </a:rPr>
              <a:t>É </a:t>
            </a:r>
            <a:r>
              <a:rPr lang="pt-BR" sz="1500" dirty="0">
                <a:latin typeface="Calibri" panose="020F0502020204030204" pitchFamily="34" charset="0"/>
                <a:cs typeface="Calibri" panose="020F0502020204030204" pitchFamily="34" charset="0"/>
              </a:rPr>
              <a:t>dever do Ministério Público, na forma do artigo 139 do ECA, fiscalizar </a:t>
            </a:r>
            <a:r>
              <a:rPr lang="pt-BR" sz="1500" dirty="0" smtClean="0">
                <a:latin typeface="Calibri" panose="020F0502020204030204" pitchFamily="34" charset="0"/>
                <a:cs typeface="Calibri" panose="020F0502020204030204" pitchFamily="34" charset="0"/>
              </a:rPr>
              <a:t>todo o </a:t>
            </a:r>
            <a:r>
              <a:rPr lang="pt-BR" sz="1500" dirty="0">
                <a:latin typeface="Calibri" panose="020F0502020204030204" pitchFamily="34" charset="0"/>
                <a:cs typeface="Calibri" panose="020F0502020204030204" pitchFamily="34" charset="0"/>
              </a:rPr>
              <a:t>processo de escolha dos Conselhos Tutelares, sem substituir a comissão especial e o CMDCA, a quem compete </a:t>
            </a:r>
            <a:r>
              <a:rPr lang="pt-BR" sz="1500" dirty="0" smtClean="0">
                <a:latin typeface="Calibri" panose="020F0502020204030204" pitchFamily="34" charset="0"/>
                <a:cs typeface="Calibri" panose="020F0502020204030204" pitchFamily="34" charset="0"/>
              </a:rPr>
              <a:t>a condução </a:t>
            </a:r>
            <a:r>
              <a:rPr lang="pt-BR" sz="1500" dirty="0">
                <a:latin typeface="Calibri" panose="020F0502020204030204" pitchFamily="34" charset="0"/>
                <a:cs typeface="Calibri" panose="020F0502020204030204" pitchFamily="34" charset="0"/>
              </a:rPr>
              <a:t>de todo o processo, e em primeira ordem, a verificação do preenchimento dos requisitos </a:t>
            </a:r>
            <a:r>
              <a:rPr lang="pt-BR" sz="1500" dirty="0" smtClean="0">
                <a:latin typeface="Calibri" panose="020F0502020204030204" pitchFamily="34" charset="0"/>
                <a:cs typeface="Calibri" panose="020F0502020204030204" pitchFamily="34" charset="0"/>
              </a:rPr>
              <a:t>para deferimento </a:t>
            </a:r>
            <a:r>
              <a:rPr lang="pt-BR" sz="1500" dirty="0">
                <a:latin typeface="Calibri" panose="020F0502020204030204" pitchFamily="34" charset="0"/>
                <a:cs typeface="Calibri" panose="020F0502020204030204" pitchFamily="34" charset="0"/>
              </a:rPr>
              <a:t>do registro das candidaturas e pertinência das eventuais impugnações</a:t>
            </a:r>
            <a:r>
              <a:rPr lang="pt-BR" sz="1500" dirty="0" smtClean="0">
                <a:latin typeface="Calibri" panose="020F0502020204030204" pitchFamily="34" charset="0"/>
                <a:cs typeface="Calibri" panose="020F0502020204030204" pitchFamily="34" charset="0"/>
              </a:rPr>
              <a:t>.” (Enunciado n. 01/2023 COPEIJ/GNDH/CNPG)</a:t>
            </a:r>
          </a:p>
          <a:p>
            <a:pPr marL="189006" indent="-189006" algn="just">
              <a:buFont typeface="Arial" panose="020B0604020202020204" pitchFamily="34" charset="0"/>
              <a:buChar char="•"/>
            </a:pPr>
            <a:endParaRPr lang="pt-BR" sz="15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9006" indent="-189006" algn="just">
              <a:buFont typeface="Arial" panose="020B0604020202020204" pitchFamily="34" charset="0"/>
              <a:buChar char="•"/>
            </a:pPr>
            <a:r>
              <a:rPr lang="pt-BR" sz="15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Dia da eleição: termo de constatação e crime de desobediência</a:t>
            </a:r>
          </a:p>
          <a:p>
            <a:pPr marL="189006" indent="-189006" algn="just">
              <a:buFont typeface="Arial" panose="020B0604020202020204" pitchFamily="34" charset="0"/>
              <a:buChar char="•"/>
            </a:pPr>
            <a:r>
              <a:rPr lang="pt-BR" sz="1500" dirty="0" smtClean="0"/>
              <a:t>Enunciado </a:t>
            </a:r>
            <a:r>
              <a:rPr lang="pt-BR" sz="1500" dirty="0"/>
              <a:t>n. 07/2019, aprovado pelos membros da COPEIJ/GNDH/CNPG, por unanimidade, na reunião de 11 a 13 de setembro de 2019, em São Luís/MA: </a:t>
            </a:r>
            <a:r>
              <a:rPr lang="pt-BR" sz="1500" b="1" dirty="0"/>
              <a:t>Não configura crime eleitoral</a:t>
            </a:r>
            <a:r>
              <a:rPr lang="pt-BR" sz="1500" dirty="0"/>
              <a:t>, passível de prisão em flagrante, a prática, na data da votação do processo de escolha do Conselho Tutelar, das condutas tipificadas na legislação eleitoral. Tais condutas, contudo, </a:t>
            </a:r>
            <a:r>
              <a:rPr lang="pt-BR" sz="1500" b="1" dirty="0"/>
              <a:t>podem configurar inidoneidade moral</a:t>
            </a:r>
            <a:r>
              <a:rPr lang="pt-BR" sz="1500" dirty="0"/>
              <a:t> passíveis de impugnação perante a Comissão Especial Eleitoral ou judicialmente pelo Ministério Público</a:t>
            </a:r>
            <a:r>
              <a:rPr lang="pt-BR" sz="1500" dirty="0" smtClean="0"/>
              <a:t>.</a:t>
            </a:r>
            <a:endParaRPr lang="pt-BR" sz="1500" dirty="0"/>
          </a:p>
          <a:p>
            <a:pPr marL="189006" indent="-189006" algn="just">
              <a:buFont typeface="Arial" panose="020B0604020202020204" pitchFamily="34" charset="0"/>
              <a:buChar char="•"/>
            </a:pPr>
            <a:r>
              <a:rPr lang="pt-BR" sz="1500" dirty="0"/>
              <a:t>Enunciado n. 08/2019, aprovado pelos membros da COPEIJ/GNDH/CNPG, por unanimidade, na reunião de 11 a 13 de setembro de 2019, São Luís/MA: Em sendo flagrada conduta vedada ou irregularidade no dia da votação do processo de escolha do Conselho Tutelar, cabe à autoridade pública fazer cessar o ato indevido, apreendendo e/ou materializando a prova para a posterior impugnação da candidatura. Caso o candidato ou seu apoiador desobedeça a ordem legal do funcionário público, esta conduta pode configurar, em tese, o </a:t>
            </a:r>
            <a:r>
              <a:rPr lang="pt-BR" sz="1500" b="1" dirty="0"/>
              <a:t>crime de desobediência </a:t>
            </a:r>
            <a:r>
              <a:rPr lang="pt-BR" sz="1500" dirty="0"/>
              <a:t>(art. 330 do CP).</a:t>
            </a:r>
            <a:endParaRPr lang="pt-BR" sz="1500" dirty="0" smtClean="0"/>
          </a:p>
          <a:p>
            <a:pPr marL="189006" indent="-189006" algn="just">
              <a:buFont typeface="Arial" panose="020B0604020202020204" pitchFamily="34" charset="0"/>
              <a:buChar char="•"/>
            </a:pPr>
            <a:endParaRPr lang="pt-BR" sz="15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9006" indent="-189006" algn="just">
              <a:buFont typeface="Arial" panose="020B0604020202020204" pitchFamily="34" charset="0"/>
              <a:buChar char="•"/>
            </a:pPr>
            <a:r>
              <a:rPr lang="pt-BR" sz="1500" b="1" dirty="0">
                <a:latin typeface="Calibri" panose="020F0502020204030204" pitchFamily="34" charset="0"/>
                <a:cs typeface="Calibri" panose="020F0502020204030204" pitchFamily="34" charset="0"/>
              </a:rPr>
              <a:t>Competência para julgar eventuais ações: absoluta da Vara da Infância e </a:t>
            </a:r>
            <a:r>
              <a:rPr lang="pt-BR" sz="15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Juventude</a:t>
            </a:r>
            <a:endParaRPr lang="pt-BR" sz="1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4" descr="https://attachment.outlook.office.net/owa/andreasouza@cnmp.mp.br/service.svc/s/GetFileAttachment?id=AAMkADdkZjc1MDYyLTliMjItNDFlMS1iZTNjLTE2NzczNTQ3Y2MyNQBGAAAAAABw5dtRS2BAQ59wahAbDC%2BoBwBcZwlvDJD0Q4LglCSsc9JUAAAAAAEMAABcZwlvDJD0Q4LglCSsc9JUAAB%2B2h2ZAAABEgAQAMasjDwzD9RJlJj3uCl0SdM%3D&amp;X-OWA-CANARY=OsUKQwRczECLENYyGDmUC7By79qV8dUYfCj6dC6VVfCDDx7a38q4kLjQBGQt1n8yQQMgVpTkXEg.&amp;token=eyJhbGciOiJSUzI1NiIsImtpZCI6IjA2MDBGOUY2NzQ2MjA3MzdFNzM0MDRFMjg3QzQ1QTgxOENCN0NFQjgiLCJ4NXQiOiJCZ0Q1OW5SaUJ6Zm5OQVRpaDhSYWdZeTN6cmciLCJ0eXAiOiJKV1QifQ.eyJ2ZXIiOiJFeGNoYW5nZS5DYWxsYmFjay5WMSIsImFwcGN0eHNlbmRlciI6Ik93YURvd25sb2FkQDAyNzM3ZTQ4LWUwM2ItNDk1NS04MTExLWU2MDMzZTI2Y2EzYiIsImFwcGN0eCI6IntcIm1zZXhjaHByb3RcIjpcIm93YVwiLFwicHJpbWFyeXNpZFwiOlwiUy0xLTUtMjEtMTk5MTIyOTk2OC0zMDk1MDMzNTIwLTMyNjg0Nzg3MTgtMTg5OTMxOFwiLFwicHVpZFwiOlwiMTE1Mzc2NTkzMjM0OTQyODY4N1wiLFwib2lkXCI6XCI0M2NkMTMzYi03MjM1LTQ5YmQtYTU4MC1hMWM3NzkzMDNjYjNcIixcInNjb3BlXCI6XCJPd2FEb3dubG9hZFwifSIsIm5iZiI6MTUzMjQ1Nzg0NSwiZXhwIjoxNTMyNDU4NDQ1LCJpc3MiOiIwMDAwMDAwMi0wMDAwLTBmZjEtY2UwMC0wMDAwMDAwMDAwMDBAMDI3MzdlNDgtZTAzYi00OTU1LTgxMTEtZTYwMzNlMjZjYTNiIiwiYXVkIjoiMDAwMDAwMDItMDAwMC0wZmYxLWNlMDAtMDAwMDAwMDAwMDAwL2F0dGFjaG1lbnQub3V0bG9vay5vZmZpY2UubmV0QDAyNzM3ZTQ4LWUwM2ItNDk1NS04MTExLWU2MDMzZTI2Y2EzYiJ9.UZ7zPVrz7mBEl6rg4StloSSf9YBC9_C0k4zCjNG_xOvLQDkE3hAd27wm2EKbWwBNnbRvRd9w_QXH9x8a9vum-qi8AsvVtSJN4QeWSxgsS6RStcn1lQvK5g-ogU5JA7HdKRXBRtjaA2WP2WjoA3Ev3JFGkGNSe4kaZHMo6DJG6MzZSmrVfUR9dbEbzCx-Rm8LgCObXXMoCsZ6iMi4g9E1za882eHL3H4tM0uKfW_76ttsSqPg_nKlRtKAUeCXLQ2of7kZJfTvuBkZSaluF6ZaO92tvKdnPv_n7dW21VbXNtlCvagZCteaOXHggeMtI-LkE-vojyOnNAIRCCg4Kt_gqQ&amp;owa=outlook.office.com&amp;isImagePreview=True">
            <a:extLst>
              <a:ext uri="{FF2B5EF4-FFF2-40B4-BE49-F238E27FC236}">
                <a16:creationId xmlns="" xmlns:a16="http://schemas.microsoft.com/office/drawing/2014/main" id="{BA28EA4A-273C-469B-9FD4-9A19474A1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188640"/>
            <a:ext cx="2409825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242140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E0C75DBB-102F-44D8-A6A6-F6C24524C25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04800" y="1863725"/>
            <a:ext cx="9072563" cy="4384675"/>
          </a:xfrm>
        </p:spPr>
        <p:txBody>
          <a:bodyPr vert="horz">
            <a:normAutofit lnSpcReduction="10000"/>
          </a:bodyPr>
          <a:lstStyle/>
          <a:p>
            <a:pPr lvl="0" algn="ctr" rtl="0"/>
            <a:endParaRPr lang="pt-BR" sz="4000" dirty="0"/>
          </a:p>
          <a:p>
            <a:pPr lvl="0" algn="ctr" rtl="0"/>
            <a:r>
              <a:rPr lang="pt-BR" sz="4000" b="1" dirty="0" smtClean="0"/>
              <a:t>Boas práticas no processo de escolha do Conselho Tutelar</a:t>
            </a:r>
            <a:endParaRPr lang="pt-BR" sz="4000" dirty="0"/>
          </a:p>
          <a:p>
            <a:pPr lvl="0" algn="ctr" rtl="0"/>
            <a:endParaRPr lang="pt-BR" sz="4000" dirty="0"/>
          </a:p>
          <a:p>
            <a:pPr lvl="0" algn="r" rtl="0">
              <a:spcBef>
                <a:spcPts val="0"/>
              </a:spcBef>
              <a:spcAft>
                <a:spcPts val="0"/>
              </a:spcAft>
            </a:pPr>
            <a:r>
              <a:rPr lang="pt-BR" sz="1800" dirty="0"/>
              <a:t>João Luiz de Carvalho Botega</a:t>
            </a:r>
          </a:p>
          <a:p>
            <a:pPr lvl="0" algn="r" rtl="0">
              <a:spcBef>
                <a:spcPts val="0"/>
              </a:spcBef>
              <a:spcAft>
                <a:spcPts val="0"/>
              </a:spcAft>
            </a:pPr>
            <a:r>
              <a:rPr lang="pt-BR" sz="1800" dirty="0"/>
              <a:t>Promotor de Justiça/MPSC</a:t>
            </a:r>
          </a:p>
          <a:p>
            <a:pPr lvl="0" algn="r" rtl="0">
              <a:spcBef>
                <a:spcPts val="0"/>
              </a:spcBef>
              <a:spcAft>
                <a:spcPts val="0"/>
              </a:spcAft>
            </a:pPr>
            <a:r>
              <a:rPr lang="pt-BR" sz="1800" dirty="0"/>
              <a:t>Membro Auxiliar da CIJE/CNMP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hlinkClick r:id="rId3"/>
              </a:rPr>
              <a:t>joaobotega@cnmp.mp.br</a:t>
            </a:r>
            <a:r>
              <a:rPr lang="pt-BR" sz="1800" dirty="0"/>
              <a:t> / </a:t>
            </a:r>
            <a:r>
              <a:rPr lang="pt-BR" sz="1800" dirty="0">
                <a:hlinkClick r:id="rId4"/>
              </a:rPr>
              <a:t>cije@cnmp.mp.br</a:t>
            </a:r>
            <a:r>
              <a:rPr lang="pt-BR" sz="1800" dirty="0"/>
              <a:t> 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dirty="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dirty="0"/>
          </a:p>
          <a:p>
            <a:pPr lvl="0" algn="r">
              <a:spcBef>
                <a:spcPts val="0"/>
              </a:spcBef>
              <a:spcAft>
                <a:spcPts val="0"/>
              </a:spcAft>
            </a:pPr>
            <a:r>
              <a:rPr lang="pt-BR" sz="1800" dirty="0"/>
              <a:t>Palmas, 21 de setembro de 2023</a:t>
            </a:r>
            <a:endParaRPr lang="pt-BR" sz="1800" dirty="0"/>
          </a:p>
        </p:txBody>
      </p:sp>
      <p:pic>
        <p:nvPicPr>
          <p:cNvPr id="6" name="Picture 4" descr="https://attachment.outlook.office.net/owa/andreasouza@cnmp.mp.br/service.svc/s/GetFileAttachment?id=AAMkADdkZjc1MDYyLTliMjItNDFlMS1iZTNjLTE2NzczNTQ3Y2MyNQBGAAAAAABw5dtRS2BAQ59wahAbDC%2BoBwBcZwlvDJD0Q4LglCSsc9JUAAAAAAEMAABcZwlvDJD0Q4LglCSsc9JUAAB%2B2h2ZAAABEgAQAMasjDwzD9RJlJj3uCl0SdM%3D&amp;X-OWA-CANARY=OsUKQwRczECLENYyGDmUC7By79qV8dUYfCj6dC6VVfCDDx7a38q4kLjQBGQt1n8yQQMgVpTkXEg.&amp;token=eyJhbGciOiJSUzI1NiIsImtpZCI6IjA2MDBGOUY2NzQ2MjA3MzdFNzM0MDRFMjg3QzQ1QTgxOENCN0NFQjgiLCJ4NXQiOiJCZ0Q1OW5SaUJ6Zm5OQVRpaDhSYWdZeTN6cmciLCJ0eXAiOiJKV1QifQ.eyJ2ZXIiOiJFeGNoYW5nZS5DYWxsYmFjay5WMSIsImFwcGN0eHNlbmRlciI6Ik93YURvd25sb2FkQDAyNzM3ZTQ4LWUwM2ItNDk1NS04MTExLWU2MDMzZTI2Y2EzYiIsImFwcGN0eCI6IntcIm1zZXhjaHByb3RcIjpcIm93YVwiLFwicHJpbWFyeXNpZFwiOlwiUy0xLTUtMjEtMTk5MTIyOTk2OC0zMDk1MDMzNTIwLTMyNjg0Nzg3MTgtMTg5OTMxOFwiLFwicHVpZFwiOlwiMTE1Mzc2NTkzMjM0OTQyODY4N1wiLFwib2lkXCI6XCI0M2NkMTMzYi03MjM1LTQ5YmQtYTU4MC1hMWM3NzkzMDNjYjNcIixcInNjb3BlXCI6XCJPd2FEb3dubG9hZFwifSIsIm5iZiI6MTUzMjQ1Nzg0NSwiZXhwIjoxNTMyNDU4NDQ1LCJpc3MiOiIwMDAwMDAwMi0wMDAwLTBmZjEtY2UwMC0wMDAwMDAwMDAwMDBAMDI3MzdlNDgtZTAzYi00OTU1LTgxMTEtZTYwMzNlMjZjYTNiIiwiYXVkIjoiMDAwMDAwMDItMDAwMC0wZmYxLWNlMDAtMDAwMDAwMDAwMDAwL2F0dGFjaG1lbnQub3V0bG9vay5vZmZpY2UubmV0QDAyNzM3ZTQ4LWUwM2ItNDk1NS04MTExLWU2MDMzZTI2Y2EzYiJ9.UZ7zPVrz7mBEl6rg4StloSSf9YBC9_C0k4zCjNG_xOvLQDkE3hAd27wm2EKbWwBNnbRvRd9w_QXH9x8a9vum-qi8AsvVtSJN4QeWSxgsS6RStcn1lQvK5g-ogU5JA7HdKRXBRtjaA2WP2WjoA3Ev3JFGkGNSe4kaZHMo6DJG6MzZSmrVfUR9dbEbzCx-Rm8LgCObXXMoCsZ6iMi4g9E1za882eHL3H4tM0uKfW_76ttsSqPg_nKlRtKAUeCXLQ2of7kZJfTvuBkZSaluF6ZaO92tvKdnPv_n7dW21VbXNtlCvagZCteaOXHggeMtI-LkE-vojyOnNAIRCCg4Kt_gqQ&amp;owa=outlook.office.com&amp;isImagePreview=True">
            <a:extLst>
              <a:ext uri="{FF2B5EF4-FFF2-40B4-BE49-F238E27FC236}">
                <a16:creationId xmlns="" xmlns:a16="http://schemas.microsoft.com/office/drawing/2014/main" id="{63003579-E4E1-48AF-BD80-3AD002B138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188640"/>
            <a:ext cx="2409825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6825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49832359-D107-482E-8ED0-625ECD94E18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65076" y="1352316"/>
            <a:ext cx="5796115" cy="5073884"/>
          </a:xfrm>
        </p:spPr>
        <p:txBody>
          <a:bodyPr vert="horz">
            <a:noAutofit/>
          </a:bodyPr>
          <a:lstStyle/>
          <a:p>
            <a:pPr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u="sng" dirty="0">
                <a:solidFill>
                  <a:srgbClr val="000000"/>
                </a:solidFill>
                <a:latin typeface="Liberation Sans" pitchFamily="34"/>
                <a:cs typeface="Times New Roman" pitchFamily="18"/>
              </a:rPr>
              <a:t>Resolução do Conanda</a:t>
            </a:r>
          </a:p>
        </p:txBody>
      </p:sp>
      <p:pic>
        <p:nvPicPr>
          <p:cNvPr id="6" name="Picture 4" descr="https://attachment.outlook.office.net/owa/andreasouza@cnmp.mp.br/service.svc/s/GetFileAttachment?id=AAMkADdkZjc1MDYyLTliMjItNDFlMS1iZTNjLTE2NzczNTQ3Y2MyNQBGAAAAAABw5dtRS2BAQ59wahAbDC%2BoBwBcZwlvDJD0Q4LglCSsc9JUAAAAAAEMAABcZwlvDJD0Q4LglCSsc9JUAAB%2B2h2ZAAABEgAQAMasjDwzD9RJlJj3uCl0SdM%3D&amp;X-OWA-CANARY=OsUKQwRczECLENYyGDmUC7By79qV8dUYfCj6dC6VVfCDDx7a38q4kLjQBGQt1n8yQQMgVpTkXEg.&amp;token=eyJhbGciOiJSUzI1NiIsImtpZCI6IjA2MDBGOUY2NzQ2MjA3MzdFNzM0MDRFMjg3QzQ1QTgxOENCN0NFQjgiLCJ4NXQiOiJCZ0Q1OW5SaUJ6Zm5OQVRpaDhSYWdZeTN6cmciLCJ0eXAiOiJKV1QifQ.eyJ2ZXIiOiJFeGNoYW5nZS5DYWxsYmFjay5WMSIsImFwcGN0eHNlbmRlciI6Ik93YURvd25sb2FkQDAyNzM3ZTQ4LWUwM2ItNDk1NS04MTExLWU2MDMzZTI2Y2EzYiIsImFwcGN0eCI6IntcIm1zZXhjaHByb3RcIjpcIm93YVwiLFwicHJpbWFyeXNpZFwiOlwiUy0xLTUtMjEtMTk5MTIyOTk2OC0zMDk1MDMzNTIwLTMyNjg0Nzg3MTgtMTg5OTMxOFwiLFwicHVpZFwiOlwiMTE1Mzc2NTkzMjM0OTQyODY4N1wiLFwib2lkXCI6XCI0M2NkMTMzYi03MjM1LTQ5YmQtYTU4MC1hMWM3NzkzMDNjYjNcIixcInNjb3BlXCI6XCJPd2FEb3dubG9hZFwifSIsIm5iZiI6MTUzMjQ1Nzg0NSwiZXhwIjoxNTMyNDU4NDQ1LCJpc3MiOiIwMDAwMDAwMi0wMDAwLTBmZjEtY2UwMC0wMDAwMDAwMDAwMDBAMDI3MzdlNDgtZTAzYi00OTU1LTgxMTEtZTYwMzNlMjZjYTNiIiwiYXVkIjoiMDAwMDAwMDItMDAwMC0wZmYxLWNlMDAtMDAwMDAwMDAwMDAwL2F0dGFjaG1lbnQub3V0bG9vay5vZmZpY2UubmV0QDAyNzM3ZTQ4LWUwM2ItNDk1NS04MTExLWU2MDMzZTI2Y2EzYiJ9.UZ7zPVrz7mBEl6rg4StloSSf9YBC9_C0k4zCjNG_xOvLQDkE3hAd27wm2EKbWwBNnbRvRd9w_QXH9x8a9vum-qi8AsvVtSJN4QeWSxgsS6RStcn1lQvK5g-ogU5JA7HdKRXBRtjaA2WP2WjoA3Ev3JFGkGNSe4kaZHMo6DJG6MzZSmrVfUR9dbEbzCx-Rm8LgCObXXMoCsZ6iMi4g9E1za882eHL3H4tM0uKfW_76ttsSqPg_nKlRtKAUeCXLQ2of7kZJfTvuBkZSaluF6ZaO92tvKdnPv_n7dW21VbXNtlCvagZCteaOXHggeMtI-LkE-vojyOnNAIRCCg4Kt_gqQ&amp;owa=outlook.office.com&amp;isImagePreview=True">
            <a:extLst>
              <a:ext uri="{FF2B5EF4-FFF2-40B4-BE49-F238E27FC236}">
                <a16:creationId xmlns="" xmlns:a16="http://schemas.microsoft.com/office/drawing/2014/main" id="{82CA2187-ED9B-4135-A556-B17936C47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199791"/>
            <a:ext cx="2409825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m 9">
            <a:extLst>
              <a:ext uri="{FF2B5EF4-FFF2-40B4-BE49-F238E27FC236}">
                <a16:creationId xmlns="" xmlns:a16="http://schemas.microsoft.com/office/drawing/2014/main" id="{EB326046-DCAC-3B07-56C3-7B151B55D3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2154" y="408562"/>
            <a:ext cx="5932782" cy="2985163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="" xmlns:a16="http://schemas.microsoft.com/office/drawing/2014/main" id="{76FFA71F-B351-ED73-7B87-91C6E6A1C6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393724"/>
            <a:ext cx="6706536" cy="3543795"/>
          </a:xfrm>
          <a:prstGeom prst="rect">
            <a:avLst/>
          </a:prstGeom>
        </p:spPr>
      </p:pic>
      <p:pic>
        <p:nvPicPr>
          <p:cNvPr id="13" name="Picture 4" descr="Governo Federal - Participa + Brasil - Conselho Nacional dos Direitos da  Criança e do Adolescente">
            <a:extLst>
              <a:ext uri="{FF2B5EF4-FFF2-40B4-BE49-F238E27FC236}">
                <a16:creationId xmlns="" xmlns:a16="http://schemas.microsoft.com/office/drawing/2014/main" id="{5484AF5B-C573-1A0A-AB41-CE89C1364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2161440"/>
            <a:ext cx="2567932" cy="760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5874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49832359-D107-482E-8ED0-625ECD94E18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65076" y="1352316"/>
            <a:ext cx="5796115" cy="5073884"/>
          </a:xfrm>
        </p:spPr>
        <p:txBody>
          <a:bodyPr vert="horz">
            <a:noAutofit/>
          </a:bodyPr>
          <a:lstStyle/>
          <a:p>
            <a:pPr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u="sng" dirty="0">
                <a:solidFill>
                  <a:srgbClr val="000000"/>
                </a:solidFill>
                <a:latin typeface="Liberation Sans" pitchFamily="34"/>
                <a:cs typeface="Times New Roman" pitchFamily="18"/>
              </a:rPr>
              <a:t>Resolução do TSE</a:t>
            </a:r>
          </a:p>
        </p:txBody>
      </p:sp>
      <p:pic>
        <p:nvPicPr>
          <p:cNvPr id="6" name="Picture 4" descr="https://attachment.outlook.office.net/owa/andreasouza@cnmp.mp.br/service.svc/s/GetFileAttachment?id=AAMkADdkZjc1MDYyLTliMjItNDFlMS1iZTNjLTE2NzczNTQ3Y2MyNQBGAAAAAABw5dtRS2BAQ59wahAbDC%2BoBwBcZwlvDJD0Q4LglCSsc9JUAAAAAAEMAABcZwlvDJD0Q4LglCSsc9JUAAB%2B2h2ZAAABEgAQAMasjDwzD9RJlJj3uCl0SdM%3D&amp;X-OWA-CANARY=OsUKQwRczECLENYyGDmUC7By79qV8dUYfCj6dC6VVfCDDx7a38q4kLjQBGQt1n8yQQMgVpTkXEg.&amp;token=eyJhbGciOiJSUzI1NiIsImtpZCI6IjA2MDBGOUY2NzQ2MjA3MzdFNzM0MDRFMjg3QzQ1QTgxOENCN0NFQjgiLCJ4NXQiOiJCZ0Q1OW5SaUJ6Zm5OQVRpaDhSYWdZeTN6cmciLCJ0eXAiOiJKV1QifQ.eyJ2ZXIiOiJFeGNoYW5nZS5DYWxsYmFjay5WMSIsImFwcGN0eHNlbmRlciI6Ik93YURvd25sb2FkQDAyNzM3ZTQ4LWUwM2ItNDk1NS04MTExLWU2MDMzZTI2Y2EzYiIsImFwcGN0eCI6IntcIm1zZXhjaHByb3RcIjpcIm93YVwiLFwicHJpbWFyeXNpZFwiOlwiUy0xLTUtMjEtMTk5MTIyOTk2OC0zMDk1MDMzNTIwLTMyNjg0Nzg3MTgtMTg5OTMxOFwiLFwicHVpZFwiOlwiMTE1Mzc2NTkzMjM0OTQyODY4N1wiLFwib2lkXCI6XCI0M2NkMTMzYi03MjM1LTQ5YmQtYTU4MC1hMWM3NzkzMDNjYjNcIixcInNjb3BlXCI6XCJPd2FEb3dubG9hZFwifSIsIm5iZiI6MTUzMjQ1Nzg0NSwiZXhwIjoxNTMyNDU4NDQ1LCJpc3MiOiIwMDAwMDAwMi0wMDAwLTBmZjEtY2UwMC0wMDAwMDAwMDAwMDBAMDI3MzdlNDgtZTAzYi00OTU1LTgxMTEtZTYwMzNlMjZjYTNiIiwiYXVkIjoiMDAwMDAwMDItMDAwMC0wZmYxLWNlMDAtMDAwMDAwMDAwMDAwL2F0dGFjaG1lbnQub3V0bG9vay5vZmZpY2UubmV0QDAyNzM3ZTQ4LWUwM2ItNDk1NS04MTExLWU2MDMzZTI2Y2EzYiJ9.UZ7zPVrz7mBEl6rg4StloSSf9YBC9_C0k4zCjNG_xOvLQDkE3hAd27wm2EKbWwBNnbRvRd9w_QXH9x8a9vum-qi8AsvVtSJN4QeWSxgsS6RStcn1lQvK5g-ogU5JA7HdKRXBRtjaA2WP2WjoA3Ev3JFGkGNSe4kaZHMo6DJG6MzZSmrVfUR9dbEbzCx-Rm8LgCObXXMoCsZ6iMi4g9E1za882eHL3H4tM0uKfW_76ttsSqPg_nKlRtKAUeCXLQ2of7kZJfTvuBkZSaluF6ZaO92tvKdnPv_n7dW21VbXNtlCvagZCteaOXHggeMtI-LkE-vojyOnNAIRCCg4Kt_gqQ&amp;owa=outlook.office.com&amp;isImagePreview=True">
            <a:extLst>
              <a:ext uri="{FF2B5EF4-FFF2-40B4-BE49-F238E27FC236}">
                <a16:creationId xmlns="" xmlns:a16="http://schemas.microsoft.com/office/drawing/2014/main" id="{82CA2187-ED9B-4135-A556-B17936C47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199791"/>
            <a:ext cx="2409825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076" y="1885716"/>
            <a:ext cx="3998717" cy="2831024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857" y="3979854"/>
            <a:ext cx="4849393" cy="2979746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48250" y="400051"/>
            <a:ext cx="5032374" cy="640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971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49832359-D107-482E-8ED0-625ECD94E18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79376" y="1352316"/>
            <a:ext cx="9070975" cy="5277084"/>
          </a:xfrm>
        </p:spPr>
        <p:txBody>
          <a:bodyPr vert="horz">
            <a:noAutofit/>
          </a:bodyPr>
          <a:lstStyle/>
          <a:p>
            <a:pPr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u="sng" dirty="0">
                <a:solidFill>
                  <a:srgbClr val="000000"/>
                </a:solidFill>
                <a:latin typeface="Liberation Sans" pitchFamily="34"/>
                <a:cs typeface="Times New Roman" pitchFamily="18"/>
              </a:rPr>
              <a:t>Recomendação do CNMP</a:t>
            </a:r>
          </a:p>
        </p:txBody>
      </p:sp>
      <p:pic>
        <p:nvPicPr>
          <p:cNvPr id="6" name="Picture 4" descr="https://attachment.outlook.office.net/owa/andreasouza@cnmp.mp.br/service.svc/s/GetFileAttachment?id=AAMkADdkZjc1MDYyLTliMjItNDFlMS1iZTNjLTE2NzczNTQ3Y2MyNQBGAAAAAABw5dtRS2BAQ59wahAbDC%2BoBwBcZwlvDJD0Q4LglCSsc9JUAAAAAAEMAABcZwlvDJD0Q4LglCSsc9JUAAB%2B2h2ZAAABEgAQAMasjDwzD9RJlJj3uCl0SdM%3D&amp;X-OWA-CANARY=OsUKQwRczECLENYyGDmUC7By79qV8dUYfCj6dC6VVfCDDx7a38q4kLjQBGQt1n8yQQMgVpTkXEg.&amp;token=eyJhbGciOiJSUzI1NiIsImtpZCI6IjA2MDBGOUY2NzQ2MjA3MzdFNzM0MDRFMjg3QzQ1QTgxOENCN0NFQjgiLCJ4NXQiOiJCZ0Q1OW5SaUJ6Zm5OQVRpaDhSYWdZeTN6cmciLCJ0eXAiOiJKV1QifQ.eyJ2ZXIiOiJFeGNoYW5nZS5DYWxsYmFjay5WMSIsImFwcGN0eHNlbmRlciI6Ik93YURvd25sb2FkQDAyNzM3ZTQ4LWUwM2ItNDk1NS04MTExLWU2MDMzZTI2Y2EzYiIsImFwcGN0eCI6IntcIm1zZXhjaHByb3RcIjpcIm93YVwiLFwicHJpbWFyeXNpZFwiOlwiUy0xLTUtMjEtMTk5MTIyOTk2OC0zMDk1MDMzNTIwLTMyNjg0Nzg3MTgtMTg5OTMxOFwiLFwicHVpZFwiOlwiMTE1Mzc2NTkzMjM0OTQyODY4N1wiLFwib2lkXCI6XCI0M2NkMTMzYi03MjM1LTQ5YmQtYTU4MC1hMWM3NzkzMDNjYjNcIixcInNjb3BlXCI6XCJPd2FEb3dubG9hZFwifSIsIm5iZiI6MTUzMjQ1Nzg0NSwiZXhwIjoxNTMyNDU4NDQ1LCJpc3MiOiIwMDAwMDAwMi0wMDAwLTBmZjEtY2UwMC0wMDAwMDAwMDAwMDBAMDI3MzdlNDgtZTAzYi00OTU1LTgxMTEtZTYwMzNlMjZjYTNiIiwiYXVkIjoiMDAwMDAwMDItMDAwMC0wZmYxLWNlMDAtMDAwMDAwMDAwMDAwL2F0dGFjaG1lbnQub3V0bG9vay5vZmZpY2UubmV0QDAyNzM3ZTQ4LWUwM2ItNDk1NS04MTExLWU2MDMzZTI2Y2EzYiJ9.UZ7zPVrz7mBEl6rg4StloSSf9YBC9_C0k4zCjNG_xOvLQDkE3hAd27wm2EKbWwBNnbRvRd9w_QXH9x8a9vum-qi8AsvVtSJN4QeWSxgsS6RStcn1lQvK5g-ogU5JA7HdKRXBRtjaA2WP2WjoA3Ev3JFGkGNSe4kaZHMo6DJG6MzZSmrVfUR9dbEbzCx-Rm8LgCObXXMoCsZ6iMi4g9E1za882eHL3H4tM0uKfW_76ttsSqPg_nKlRtKAUeCXLQ2of7kZJfTvuBkZSaluF6ZaO92tvKdnPv_n7dW21VbXNtlCvagZCteaOXHggeMtI-LkE-vojyOnNAIRCCg4Kt_gqQ&amp;owa=outlook.office.com&amp;isImagePreview=True">
            <a:extLst>
              <a:ext uri="{FF2B5EF4-FFF2-40B4-BE49-F238E27FC236}">
                <a16:creationId xmlns="" xmlns:a16="http://schemas.microsoft.com/office/drawing/2014/main" id="{82CA2187-ED9B-4135-A556-B17936C47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199791"/>
            <a:ext cx="2409825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1" y="1990725"/>
            <a:ext cx="5600564" cy="356235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3045" y="276224"/>
            <a:ext cx="4100468" cy="635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378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9946" y="508818"/>
            <a:ext cx="4201993" cy="6006283"/>
          </a:xfrm>
          <a:prstGeom prst="rect">
            <a:avLst/>
          </a:prstGeom>
        </p:spPr>
      </p:pic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B0EC512C-99A2-41BF-A784-23F618FC5DC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79377" y="1701801"/>
            <a:ext cx="4664124" cy="4813300"/>
          </a:xfrm>
        </p:spPr>
        <p:txBody>
          <a:bodyPr vert="horz">
            <a:normAutofit/>
          </a:bodyPr>
          <a:lstStyle/>
          <a:p>
            <a:pPr lvl="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2400" dirty="0">
                <a:solidFill>
                  <a:srgbClr val="000000"/>
                </a:solidFill>
                <a:latin typeface="Liberation Sans" pitchFamily="34"/>
                <a:cs typeface="Times New Roman" pitchFamily="18"/>
              </a:rPr>
              <a:t>Disponível em: </a:t>
            </a:r>
            <a:r>
              <a:rPr lang="pt-BR" sz="2400" dirty="0">
                <a:solidFill>
                  <a:srgbClr val="000000"/>
                </a:solidFill>
                <a:latin typeface="Liberation Sans" pitchFamily="34"/>
                <a:cs typeface="Times New Roman" pitchFamily="18"/>
                <a:hlinkClick r:id="rId4"/>
              </a:rPr>
              <a:t>https://www.cnmp.mp.br/portal/images/Publicacoes/documentos/2023/guia-atuacao-conselho-tutelar.pdf</a:t>
            </a:r>
            <a:endParaRPr lang="pt-BR" sz="2400" dirty="0">
              <a:solidFill>
                <a:srgbClr val="000000"/>
              </a:solidFill>
              <a:latin typeface="Liberation Sans" pitchFamily="34"/>
              <a:cs typeface="Times New Roman" pitchFamily="18"/>
            </a:endParaRPr>
          </a:p>
          <a:p>
            <a:pPr lvl="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2400" dirty="0">
                <a:solidFill>
                  <a:srgbClr val="000000"/>
                </a:solidFill>
                <a:latin typeface="Liberation Sans" pitchFamily="34"/>
                <a:cs typeface="Times New Roman" pitchFamily="18"/>
              </a:rPr>
              <a:t>Outros materiais:</a:t>
            </a:r>
          </a:p>
          <a:p>
            <a:pPr lvl="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2400" dirty="0">
                <a:solidFill>
                  <a:srgbClr val="000000"/>
                </a:solidFill>
                <a:latin typeface="Liberation Sans" pitchFamily="34"/>
                <a:cs typeface="Times New Roman" pitchFamily="18"/>
                <a:hlinkClick r:id="rId5"/>
              </a:rPr>
              <a:t>https://www.cnmp.mp.br/portal/institucional/comissoes/comissao-da-infancia-e-juventude/grupos-de-trabalho/conselho-tutelar</a:t>
            </a:r>
            <a:r>
              <a:rPr lang="pt-BR" sz="2400" dirty="0">
                <a:solidFill>
                  <a:srgbClr val="000000"/>
                </a:solidFill>
                <a:latin typeface="Liberation Sans" pitchFamily="34"/>
                <a:cs typeface="Times New Roman" pitchFamily="18"/>
              </a:rPr>
              <a:t> </a:t>
            </a:r>
          </a:p>
        </p:txBody>
      </p:sp>
      <p:pic>
        <p:nvPicPr>
          <p:cNvPr id="6" name="Picture 4" descr="https://attachment.outlook.office.net/owa/andreasouza@cnmp.mp.br/service.svc/s/GetFileAttachment?id=AAMkADdkZjc1MDYyLTliMjItNDFlMS1iZTNjLTE2NzczNTQ3Y2MyNQBGAAAAAABw5dtRS2BAQ59wahAbDC%2BoBwBcZwlvDJD0Q4LglCSsc9JUAAAAAAEMAABcZwlvDJD0Q4LglCSsc9JUAAB%2B2h2ZAAABEgAQAMasjDwzD9RJlJj3uCl0SdM%3D&amp;X-OWA-CANARY=OsUKQwRczECLENYyGDmUC7By79qV8dUYfCj6dC6VVfCDDx7a38q4kLjQBGQt1n8yQQMgVpTkXEg.&amp;token=eyJhbGciOiJSUzI1NiIsImtpZCI6IjA2MDBGOUY2NzQ2MjA3MzdFNzM0MDRFMjg3QzQ1QTgxOENCN0NFQjgiLCJ4NXQiOiJCZ0Q1OW5SaUJ6Zm5OQVRpaDhSYWdZeTN6cmciLCJ0eXAiOiJKV1QifQ.eyJ2ZXIiOiJFeGNoYW5nZS5DYWxsYmFjay5WMSIsImFwcGN0eHNlbmRlciI6Ik93YURvd25sb2FkQDAyNzM3ZTQ4LWUwM2ItNDk1NS04MTExLWU2MDMzZTI2Y2EzYiIsImFwcGN0eCI6IntcIm1zZXhjaHByb3RcIjpcIm93YVwiLFwicHJpbWFyeXNpZFwiOlwiUy0xLTUtMjEtMTk5MTIyOTk2OC0zMDk1MDMzNTIwLTMyNjg0Nzg3MTgtMTg5OTMxOFwiLFwicHVpZFwiOlwiMTE1Mzc2NTkzMjM0OTQyODY4N1wiLFwib2lkXCI6XCI0M2NkMTMzYi03MjM1LTQ5YmQtYTU4MC1hMWM3NzkzMDNjYjNcIixcInNjb3BlXCI6XCJPd2FEb3dubG9hZFwifSIsIm5iZiI6MTUzMjQ1Nzg0NSwiZXhwIjoxNTMyNDU4NDQ1LCJpc3MiOiIwMDAwMDAwMi0wMDAwLTBmZjEtY2UwMC0wMDAwMDAwMDAwMDBAMDI3MzdlNDgtZTAzYi00OTU1LTgxMTEtZTYwMzNlMjZjYTNiIiwiYXVkIjoiMDAwMDAwMDItMDAwMC0wZmYxLWNlMDAtMDAwMDAwMDAwMDAwL2F0dGFjaG1lbnQub3V0bG9vay5vZmZpY2UubmV0QDAyNzM3ZTQ4LWUwM2ItNDk1NS04MTExLWU2MDMzZTI2Y2EzYiJ9.UZ7zPVrz7mBEl6rg4StloSSf9YBC9_C0k4zCjNG_xOvLQDkE3hAd27wm2EKbWwBNnbRvRd9w_QXH9x8a9vum-qi8AsvVtSJN4QeWSxgsS6RStcn1lQvK5g-ogU5JA7HdKRXBRtjaA2WP2WjoA3Ev3JFGkGNSe4kaZHMo6DJG6MzZSmrVfUR9dbEbzCx-Rm8LgCObXXMoCsZ6iMi4g9E1za882eHL3H4tM0uKfW_76ttsSqPg_nKlRtKAUeCXLQ2of7kZJfTvuBkZSaluF6ZaO92tvKdnPv_n7dW21VbXNtlCvagZCteaOXHggeMtI-LkE-vojyOnNAIRCCg4Kt_gqQ&amp;owa=outlook.office.com&amp;isImagePreview=True">
            <a:extLst>
              <a:ext uri="{FF2B5EF4-FFF2-40B4-BE49-F238E27FC236}">
                <a16:creationId xmlns="" xmlns:a16="http://schemas.microsoft.com/office/drawing/2014/main" id="{79C48D22-A9FD-46B8-A1FA-11DF60B222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188640"/>
            <a:ext cx="2409825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6684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EE5D077F-6416-88B6-8131-4712FBECB3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5040312" cy="6994187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="" xmlns:a16="http://schemas.microsoft.com/office/drawing/2014/main" id="{683255DF-B0F0-99A4-3EEB-1119039590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5237" y="0"/>
            <a:ext cx="5165387" cy="6994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2406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D1B1DB40-68E7-66F1-DB91-43C4F4E31D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5250835" cy="6916366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4786F547-4EA9-CAF4-03B8-03D0B89B47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0835" y="-1"/>
            <a:ext cx="4620485" cy="533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53955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iva">
  <a:themeElements>
    <a:clrScheme name="Retrospectiv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873F99EE569F4A908AC2DB9EF31A6F" ma:contentTypeVersion="14" ma:contentTypeDescription="Create a new document." ma:contentTypeScope="" ma:versionID="c83fb4f979cdcf2008d8679057102a18">
  <xsd:schema xmlns:xsd="http://www.w3.org/2001/XMLSchema" xmlns:xs="http://www.w3.org/2001/XMLSchema" xmlns:p="http://schemas.microsoft.com/office/2006/metadata/properties" xmlns:ns3="7f8f6bc7-b2f0-4aba-82e7-56aa54f3f6fc" xmlns:ns4="a42403de-3eef-4ece-b1d4-90944f58751b" targetNamespace="http://schemas.microsoft.com/office/2006/metadata/properties" ma:root="true" ma:fieldsID="c7809427fafa092667469bcf84455ec8" ns3:_="" ns4:_="">
    <xsd:import namespace="7f8f6bc7-b2f0-4aba-82e7-56aa54f3f6fc"/>
    <xsd:import namespace="a42403de-3eef-4ece-b1d4-90944f58751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8f6bc7-b2f0-4aba-82e7-56aa54f3f6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2403de-3eef-4ece-b1d4-90944f58751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7CCB88B-F26D-45AB-82D1-748BF667F152}">
  <ds:schemaRefs>
    <ds:schemaRef ds:uri="a42403de-3eef-4ece-b1d4-90944f58751b"/>
    <ds:schemaRef ds:uri="http://purl.org/dc/terms/"/>
    <ds:schemaRef ds:uri="http://purl.org/dc/elements/1.1/"/>
    <ds:schemaRef ds:uri="http://schemas.microsoft.com/office/2006/documentManagement/types"/>
    <ds:schemaRef ds:uri="http://www.w3.org/XML/1998/namespace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7f8f6bc7-b2f0-4aba-82e7-56aa54f3f6fc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CFFB9ACC-7D55-4BCA-ADB8-D82E698FCA10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7f8f6bc7-b2f0-4aba-82e7-56aa54f3f6fc"/>
    <ds:schemaRef ds:uri="a42403de-3eef-4ece-b1d4-90944f58751b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45D9547-3C4C-4A71-9345-33961EFB254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1699</TotalTime>
  <Words>3543</Words>
  <Application>Microsoft Office PowerPoint</Application>
  <PresentationFormat>Personalizar</PresentationFormat>
  <Paragraphs>182</Paragraphs>
  <Slides>36</Slides>
  <Notes>16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44" baseType="lpstr">
      <vt:lpstr>Arial</vt:lpstr>
      <vt:lpstr>Calibri</vt:lpstr>
      <vt:lpstr>Calibri Light</vt:lpstr>
      <vt:lpstr>DejaVu Sans</vt:lpstr>
      <vt:lpstr>Liberation Sans</vt:lpstr>
      <vt:lpstr>Times New Roman</vt:lpstr>
      <vt:lpstr>Wingdings</vt:lpstr>
      <vt:lpstr>Retrospectiva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Inspiration</dc:title>
  <dc:creator>João Luiz de Carvalho Botega</dc:creator>
  <cp:lastModifiedBy>João Luiz de Carvalho Botega</cp:lastModifiedBy>
  <cp:revision>87</cp:revision>
  <dcterms:created xsi:type="dcterms:W3CDTF">2021-08-02T16:46:33Z</dcterms:created>
  <dcterms:modified xsi:type="dcterms:W3CDTF">2023-09-08T21:21:12Z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0x01010006873F99EE569F4A908AC2DB9EF31A6F</vt:lpwstr>
  </property>
</Properties>
</file>