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notesMasterIdLst>
    <p:notesMasterId r:id="rId27"/>
  </p:notesMasterIdLst>
  <p:sldSz cx="14630400" cy="8229600"/>
  <p:notesSz cx="8229600" cy="14630400"/>
  <p:embeddedFontLst>
    <p:embeddedFont>
      <p:font typeface="MuseoModerno Medium"/>
      <p:regular r:id="rId32"/>
    </p:embeddedFont>
    <p:embeddedFont>
      <p:font typeface="MuseoModerno Medium"/>
      <p:regular r:id="rId33"/>
    </p:embeddedFont>
    <p:embeddedFont>
      <p:font typeface="MuseoModerno Medium"/>
      <p:regular r:id="rId34"/>
    </p:embeddedFont>
    <p:embeddedFont>
      <p:font typeface="MuseoModerno Medium"/>
      <p:regular r:id="rId35"/>
    </p:embeddedFont>
    <p:embeddedFont>
      <p:font typeface="Source Sans 3"/>
      <p:regular r:id="rId36"/>
    </p:embeddedFont>
    <p:embeddedFont>
      <p:font typeface="Source Sans 3"/>
      <p:regular r:id="rId37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32" Type="http://schemas.openxmlformats.org/officeDocument/2006/relationships/font" Target="fonts/font1.fntdata"/><Relationship Id="rId33" Type="http://schemas.openxmlformats.org/officeDocument/2006/relationships/font" Target="fonts/font2.fntdata"/><Relationship Id="rId34" Type="http://schemas.openxmlformats.org/officeDocument/2006/relationships/font" Target="fonts/font3.fntdata"/><Relationship Id="rId35" Type="http://schemas.openxmlformats.org/officeDocument/2006/relationships/font" Target="fonts/font4.fntdata"/><Relationship Id="rId36" Type="http://schemas.openxmlformats.org/officeDocument/2006/relationships/font" Target="fonts/font5.fntdata"/><Relationship Id="rId37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41938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3180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image" Target="../media/image-10-4.png"/><Relationship Id="rId5" Type="http://schemas.openxmlformats.org/officeDocument/2006/relationships/image" Target="../media/image-10-5.png"/><Relationship Id="rId6" Type="http://schemas.openxmlformats.org/officeDocument/2006/relationships/image" Target="../media/image-10-6.png"/><Relationship Id="rId7" Type="http://schemas.openxmlformats.org/officeDocument/2006/relationships/slideLayout" Target="../slideLayouts/slideLayout11.xml"/><Relationship Id="rId8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3" Type="http://schemas.openxmlformats.org/officeDocument/2006/relationships/image" Target="../media/image-11-3.png"/><Relationship Id="rId4" Type="http://schemas.openxmlformats.org/officeDocument/2006/relationships/image" Target="../media/image-11-4.png"/><Relationship Id="rId5" Type="http://schemas.openxmlformats.org/officeDocument/2006/relationships/slideLayout" Target="../slideLayouts/slideLayout12.xml"/><Relationship Id="rId6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slideLayout" Target="../slideLayouts/slideLayout17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image" Target="../media/image-17-2.png"/><Relationship Id="rId3" Type="http://schemas.openxmlformats.org/officeDocument/2006/relationships/image" Target="../media/image-17-3.png"/><Relationship Id="rId4" Type="http://schemas.openxmlformats.org/officeDocument/2006/relationships/image" Target="../media/image-17-4.png"/><Relationship Id="rId5" Type="http://schemas.openxmlformats.org/officeDocument/2006/relationships/slideLayout" Target="../slideLayouts/slideLayout18.xml"/><Relationship Id="rId6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image" Target="../media/image-18-2.png"/><Relationship Id="rId3" Type="http://schemas.openxmlformats.org/officeDocument/2006/relationships/image" Target="../media/image-18-3.png"/><Relationship Id="rId4" Type="http://schemas.openxmlformats.org/officeDocument/2006/relationships/slideLayout" Target="../slideLayouts/slideLayout19.xml"/><Relationship Id="rId5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2-1.png"/><Relationship Id="rId2" Type="http://schemas.openxmlformats.org/officeDocument/2006/relationships/image" Target="../media/image-22-2.png"/><Relationship Id="rId3" Type="http://schemas.openxmlformats.org/officeDocument/2006/relationships/image" Target="../media/image-22-3.png"/><Relationship Id="rId4" Type="http://schemas.openxmlformats.org/officeDocument/2006/relationships/image" Target="../media/image-22-4.png"/><Relationship Id="rId5" Type="http://schemas.openxmlformats.org/officeDocument/2006/relationships/slideLayout" Target="../slideLayouts/slideLayout23.xml"/><Relationship Id="rId6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4-1.pn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hyperlink" Target="https://doi.org/10.1007/s12187-021-09911-3" TargetMode="External"/><Relationship Id="rId2" Type="http://schemas.openxmlformats.org/officeDocument/2006/relationships/hyperlink" Target="https://archive.crin.org/sites/default/files/crin_a2j_global_report_final_1.pdf" TargetMode="External"/><Relationship Id="rId3" Type="http://schemas.openxmlformats.org/officeDocument/2006/relationships/hyperlink" Target="https://fra.europa.eu/en/publication/2015/child-friendly-justice-perspectives-professionals" TargetMode="External"/><Relationship Id="rId4" Type="http://schemas.openxmlformats.org/officeDocument/2006/relationships/hyperlink" Target="https://fra.europa.eu/en/publication/2017/child-friendly-justice-childrens-perspective" TargetMode="External"/><Relationship Id="rId5" Type="http://schemas.openxmlformats.org/officeDocument/2006/relationships/hyperlink" Target="https://www.corteidh.or.cr/docs/opiniones/seriea_17_esp.pdf" TargetMode="External"/><Relationship Id="rId6" Type="http://schemas.openxmlformats.org/officeDocument/2006/relationships/hyperlink" Target="https://doi.org/10.1093/law/9780198262657.001.0001" TargetMode="External"/><Relationship Id="rId7" Type="http://schemas.openxmlformats.org/officeDocument/2006/relationships/hyperlink" Target="https://doi.org/10.1093/law/9780198262657.001.0001" TargetMode="External"/><Relationship Id="rId8" Type="http://schemas.openxmlformats.org/officeDocument/2006/relationships/slideLayout" Target="../slideLayouts/slideLayout26.xml"/><Relationship Id="rId9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image" Target="../media/image-7-5.png"/><Relationship Id="rId6" Type="http://schemas.openxmlformats.org/officeDocument/2006/relationships/image" Target="../media/image-7-6.png"/><Relationship Id="rId7" Type="http://schemas.openxmlformats.org/officeDocument/2006/relationships/image" Target="../media/image-7-7.png"/><Relationship Id="rId8" Type="http://schemas.openxmlformats.org/officeDocument/2006/relationships/slideLayout" Target="../slideLayouts/slideLayout8.xml"/><Relationship Id="rId9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036683"/>
            <a:ext cx="7556421" cy="2835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Estratégias para a Ampliação da Participação de Crianças e Adolescentes nos Espaços de Decisões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5211961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Circuito CNMP - set/2025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5830014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Letícia Lourenço Costa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2955" y="616744"/>
            <a:ext cx="13064490" cy="13982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Framework de Laura Lundy (2007): Participação Genuína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1897023" y="2462451"/>
            <a:ext cx="2796421" cy="349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Espaço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82955" y="2946202"/>
            <a:ext cx="3910489" cy="7158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Oportunidades </a:t>
            </a:r>
            <a:pPr algn="l" indent="0" marL="0">
              <a:lnSpc>
                <a:spcPts val="280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estruturadas e sistemáticas</a:t>
            </a:r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para expressão de opiniões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82955" y="3796189"/>
            <a:ext cx="3910489" cy="10737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Não espontaneidade</a:t>
            </a:r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mas </a:t>
            </a:r>
            <a:pPr algn="l" indent="0" marL="0">
              <a:lnSpc>
                <a:spcPts val="280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institucionalização</a:t>
            </a:r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de momentos participativos</a:t>
            </a:r>
            <a:endParaRPr lang="en-US" sz="175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28962" y="2751415"/>
            <a:ext cx="4572476" cy="4572476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9936956" y="2641402"/>
            <a:ext cx="2796421" cy="349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Voz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9936956" y="3125153"/>
            <a:ext cx="3910489" cy="7158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Facilitação ativa</a:t>
            </a:r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da expressão através de metodologias adequadas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9936956" y="3975140"/>
            <a:ext cx="3910489" cy="7158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Diversidade de linguagens</a:t>
            </a:r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: verbal, não verbal, lúdica, artística, corporal</a:t>
            </a:r>
            <a:endParaRPr lang="en-US" sz="1750" dirty="0"/>
          </a:p>
        </p:txBody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8962" y="2751415"/>
            <a:ext cx="4572476" cy="4572476"/>
          </a:xfrm>
          <a:prstGeom prst="rect">
            <a:avLst/>
          </a:prstGeom>
        </p:spPr>
      </p:pic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7188" y="3908167"/>
            <a:ext cx="334685" cy="418386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9936956" y="5205413"/>
            <a:ext cx="2796421" cy="349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Influência</a:t>
            </a:r>
            <a:endParaRPr lang="en-US" sz="2200" dirty="0"/>
          </a:p>
        </p:txBody>
      </p:sp>
      <p:sp>
        <p:nvSpPr>
          <p:cNvPr id="13" name="Text 8"/>
          <p:cNvSpPr/>
          <p:nvPr/>
        </p:nvSpPr>
        <p:spPr>
          <a:xfrm>
            <a:off x="9936956" y="5689163"/>
            <a:ext cx="3910489" cy="10737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Opiniões devem </a:t>
            </a:r>
            <a:pPr algn="l" indent="0" marL="0">
              <a:lnSpc>
                <a:spcPts val="280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efetivamente influenciar decisões</a:t>
            </a:r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ou ter impacto demonstrável</a:t>
            </a:r>
            <a:endParaRPr lang="en-US" sz="1750" dirty="0"/>
          </a:p>
        </p:txBody>
      </p:sp>
      <p:sp>
        <p:nvSpPr>
          <p:cNvPr id="14" name="Text 9"/>
          <p:cNvSpPr/>
          <p:nvPr/>
        </p:nvSpPr>
        <p:spPr>
          <a:xfrm>
            <a:off x="9936956" y="6897052"/>
            <a:ext cx="3910489" cy="7158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Feedback obrigatório</a:t>
            </a:r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sobre como as opiniões foram consideradas</a:t>
            </a:r>
            <a:endParaRPr lang="en-US" sz="1750" dirty="0"/>
          </a:p>
        </p:txBody>
      </p:sp>
      <p:pic>
        <p:nvPicPr>
          <p:cNvPr id="1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8962" y="2751415"/>
            <a:ext cx="4572476" cy="4572476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1897023" y="5563314"/>
            <a:ext cx="2796421" cy="349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Audiência</a:t>
            </a:r>
            <a:endParaRPr lang="en-US" sz="2200" dirty="0"/>
          </a:p>
        </p:txBody>
      </p:sp>
      <p:sp>
        <p:nvSpPr>
          <p:cNvPr id="17" name="Text 11"/>
          <p:cNvSpPr/>
          <p:nvPr/>
        </p:nvSpPr>
        <p:spPr>
          <a:xfrm>
            <a:off x="782955" y="6047065"/>
            <a:ext cx="3910489" cy="7158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Garantia institucional</a:t>
            </a:r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de que pessoas com poder decisório escutarão</a:t>
            </a:r>
            <a:endParaRPr lang="en-US" sz="1750" dirty="0"/>
          </a:p>
        </p:txBody>
      </p:sp>
      <p:sp>
        <p:nvSpPr>
          <p:cNvPr id="18" name="Text 12"/>
          <p:cNvSpPr/>
          <p:nvPr/>
        </p:nvSpPr>
        <p:spPr>
          <a:xfrm>
            <a:off x="782955" y="6897052"/>
            <a:ext cx="3910489" cy="3579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endParaRPr lang="en-US" sz="1750" dirty="0"/>
          </a:p>
        </p:txBody>
      </p:sp>
      <p:pic>
        <p:nvPicPr>
          <p:cNvPr id="19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8962" y="2751415"/>
            <a:ext cx="4572476" cy="4572476"/>
          </a:xfrm>
          <a:prstGeom prst="rect">
            <a:avLst/>
          </a:prstGeom>
        </p:spPr>
      </p:pic>
      <p:pic>
        <p:nvPicPr>
          <p:cNvPr id="20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8408" y="5748516"/>
            <a:ext cx="334685" cy="41838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7328" y="534829"/>
            <a:ext cx="6894314" cy="4708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700"/>
              </a:lnSpc>
              <a:buNone/>
            </a:pPr>
            <a:r>
              <a:rPr lang="en-US" sz="29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As Quatro Dimensões da Participação</a:t>
            </a:r>
            <a:endParaRPr lang="en-US" sz="2950" dirty="0"/>
          </a:p>
        </p:txBody>
      </p:sp>
      <p:sp>
        <p:nvSpPr>
          <p:cNvPr id="3" name="Text 1"/>
          <p:cNvSpPr/>
          <p:nvPr/>
        </p:nvSpPr>
        <p:spPr>
          <a:xfrm>
            <a:off x="527328" y="1307068"/>
            <a:ext cx="13575744" cy="4822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1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Diversas modelações teóricas emergiram para compreender este complexo processo de participação. Este estudo propõe analisar a participação através de uma sistematização que combina as construções de Bessel (2011), Lundy (2007, 2019) e Lansdown (2022) com os requisitos do Comentário Geral nº 12/2009.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527328" y="1958697"/>
            <a:ext cx="13575744" cy="2411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endParaRPr lang="en-US" sz="1150" dirty="0"/>
          </a:p>
        </p:txBody>
      </p:sp>
      <p:sp>
        <p:nvSpPr>
          <p:cNvPr id="5" name="Text 3"/>
          <p:cNvSpPr/>
          <p:nvPr/>
        </p:nvSpPr>
        <p:spPr>
          <a:xfrm>
            <a:off x="527328" y="2369225"/>
            <a:ext cx="13575744" cy="2411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1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Modelo Integrado - Quatro Dimensões Fundamentais:</a:t>
            </a:r>
            <a:endParaRPr lang="en-US" sz="115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7328" y="2779752"/>
            <a:ext cx="376714" cy="376714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527328" y="3344823"/>
            <a:ext cx="1883569" cy="2353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4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 Voz das Crianças</a:t>
            </a:r>
            <a:endParaRPr lang="en-US" sz="1450" dirty="0"/>
          </a:p>
        </p:txBody>
      </p:sp>
      <p:sp>
        <p:nvSpPr>
          <p:cNvPr id="8" name="Text 5"/>
          <p:cNvSpPr/>
          <p:nvPr/>
        </p:nvSpPr>
        <p:spPr>
          <a:xfrm>
            <a:off x="527328" y="3670578"/>
            <a:ext cx="6693694" cy="2411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1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Identificar quem será ouvido nos procedimentos</a:t>
            </a:r>
            <a:endParaRPr lang="en-US" sz="1150" dirty="0"/>
          </a:p>
        </p:txBody>
      </p:sp>
      <p:sp>
        <p:nvSpPr>
          <p:cNvPr id="9" name="Text 6"/>
          <p:cNvSpPr/>
          <p:nvPr/>
        </p:nvSpPr>
        <p:spPr>
          <a:xfrm>
            <a:off x="527328" y="3964305"/>
            <a:ext cx="6693694" cy="2411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1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Art. 12 CDC: participação garantida a qualquer criança capaz de formar e expressar suas opiniões</a:t>
            </a:r>
            <a:endParaRPr lang="en-US" sz="1150" dirty="0"/>
          </a:p>
        </p:txBody>
      </p:sp>
      <p:sp>
        <p:nvSpPr>
          <p:cNvPr id="10" name="Text 7"/>
          <p:cNvSpPr/>
          <p:nvPr/>
        </p:nvSpPr>
        <p:spPr>
          <a:xfrm>
            <a:off x="527328" y="4258032"/>
            <a:ext cx="6693694" cy="2411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1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Presunção de competência, não de incompetência</a:t>
            </a:r>
            <a:endParaRPr lang="en-US" sz="1150" dirty="0"/>
          </a:p>
        </p:txBody>
      </p:sp>
      <p:sp>
        <p:nvSpPr>
          <p:cNvPr id="11" name="Text 8"/>
          <p:cNvSpPr/>
          <p:nvPr/>
        </p:nvSpPr>
        <p:spPr>
          <a:xfrm>
            <a:off x="527328" y="4551759"/>
            <a:ext cx="6693694" cy="2411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1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Formas não-verbais: brincadeiras, linguagem corporal, desenhos</a:t>
            </a:r>
            <a:endParaRPr lang="en-US" sz="1150" dirty="0"/>
          </a:p>
        </p:txBody>
      </p:sp>
      <p:sp>
        <p:nvSpPr>
          <p:cNvPr id="12" name="Text 9"/>
          <p:cNvSpPr/>
          <p:nvPr/>
        </p:nvSpPr>
        <p:spPr>
          <a:xfrm>
            <a:off x="527328" y="4845487"/>
            <a:ext cx="6693694" cy="2411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1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Nenhuma limitação etária fixa - </a:t>
            </a:r>
            <a:pPr algn="l" indent="0" marL="0">
              <a:lnSpc>
                <a:spcPts val="1850"/>
              </a:lnSpc>
              <a:buNone/>
            </a:pPr>
            <a:r>
              <a:rPr lang="en-US" sz="11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avaliação individual</a:t>
            </a:r>
            <a:endParaRPr lang="en-US" sz="1150" dirty="0"/>
          </a:p>
        </p:txBody>
      </p:sp>
      <p:pic>
        <p:nvPicPr>
          <p:cNvPr id="1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9378" y="2779752"/>
            <a:ext cx="376714" cy="376714"/>
          </a:xfrm>
          <a:prstGeom prst="rect">
            <a:avLst/>
          </a:prstGeom>
        </p:spPr>
      </p:pic>
      <p:sp>
        <p:nvSpPr>
          <p:cNvPr id="14" name="Text 10"/>
          <p:cNvSpPr/>
          <p:nvPr/>
        </p:nvSpPr>
        <p:spPr>
          <a:xfrm>
            <a:off x="7409378" y="3344823"/>
            <a:ext cx="3207425" cy="2353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4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Compartilhamento de Informações</a:t>
            </a:r>
            <a:endParaRPr lang="en-US" sz="1450" dirty="0"/>
          </a:p>
        </p:txBody>
      </p:sp>
      <p:sp>
        <p:nvSpPr>
          <p:cNvPr id="15" name="Text 11"/>
          <p:cNvSpPr/>
          <p:nvPr/>
        </p:nvSpPr>
        <p:spPr>
          <a:xfrm>
            <a:off x="7409378" y="3670578"/>
            <a:ext cx="6693694" cy="2411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1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Crianças devem receber todas as informações pertinentes</a:t>
            </a:r>
            <a:endParaRPr lang="en-US" sz="1150" dirty="0"/>
          </a:p>
        </p:txBody>
      </p:sp>
      <p:sp>
        <p:nvSpPr>
          <p:cNvPr id="16" name="Text 12"/>
          <p:cNvSpPr/>
          <p:nvPr/>
        </p:nvSpPr>
        <p:spPr>
          <a:xfrm>
            <a:off x="7409378" y="3964305"/>
            <a:ext cx="6693694" cy="2411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1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Conteúdo e comunicação apropriados à idade e maturidade</a:t>
            </a:r>
            <a:endParaRPr lang="en-US" sz="1150" dirty="0"/>
          </a:p>
        </p:txBody>
      </p:sp>
      <p:sp>
        <p:nvSpPr>
          <p:cNvPr id="17" name="Text 13"/>
          <p:cNvSpPr/>
          <p:nvPr/>
        </p:nvSpPr>
        <p:spPr>
          <a:xfrm>
            <a:off x="7409378" y="4258032"/>
            <a:ext cx="6693694" cy="2411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1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Profissionais precisam de </a:t>
            </a:r>
            <a:pPr algn="l" indent="0" marL="0">
              <a:lnSpc>
                <a:spcPts val="1850"/>
              </a:lnSpc>
              <a:buNone/>
            </a:pPr>
            <a:r>
              <a:rPr lang="en-US" sz="11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treinamento</a:t>
            </a:r>
            <a:pPr algn="l" indent="0" marL="0">
              <a:lnSpc>
                <a:spcPts val="1850"/>
              </a:lnSpc>
              <a:buNone/>
            </a:pPr>
            <a:r>
              <a:rPr lang="en-US" sz="11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em comunicação infantil</a:t>
            </a:r>
            <a:endParaRPr lang="en-US" sz="1150" dirty="0"/>
          </a:p>
        </p:txBody>
      </p:sp>
      <p:sp>
        <p:nvSpPr>
          <p:cNvPr id="18" name="Text 14"/>
          <p:cNvSpPr/>
          <p:nvPr/>
        </p:nvSpPr>
        <p:spPr>
          <a:xfrm>
            <a:off x="7409378" y="4551759"/>
            <a:ext cx="6693694" cy="2411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1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Informação antes, durante e depois da tomada de decisão</a:t>
            </a:r>
            <a:endParaRPr lang="en-US" sz="1150" dirty="0"/>
          </a:p>
        </p:txBody>
      </p:sp>
      <p:sp>
        <p:nvSpPr>
          <p:cNvPr id="19" name="Text 15"/>
          <p:cNvSpPr/>
          <p:nvPr/>
        </p:nvSpPr>
        <p:spPr>
          <a:xfrm>
            <a:off x="7409378" y="4845487"/>
            <a:ext cx="6693694" cy="2411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1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Explicação sobre </a:t>
            </a:r>
            <a:pPr algn="l" indent="0" marL="0">
              <a:lnSpc>
                <a:spcPts val="1850"/>
              </a:lnSpc>
              <a:buNone/>
            </a:pPr>
            <a:r>
              <a:rPr lang="en-US" sz="11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recursos</a:t>
            </a:r>
            <a:pPr algn="l" indent="0" marL="0">
              <a:lnSpc>
                <a:spcPts val="1850"/>
              </a:lnSpc>
              <a:buNone/>
            </a:pPr>
            <a:r>
              <a:rPr lang="en-US" sz="11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disponíveis (CRC CG N. 14/2013, §98; CE Guia, E2, E75, E134)</a:t>
            </a:r>
            <a:endParaRPr lang="en-US" sz="1150" dirty="0"/>
          </a:p>
        </p:txBody>
      </p:sp>
      <p:pic>
        <p:nvPicPr>
          <p:cNvPr id="2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328" y="5387935"/>
            <a:ext cx="376714" cy="376714"/>
          </a:xfrm>
          <a:prstGeom prst="rect">
            <a:avLst/>
          </a:prstGeom>
        </p:spPr>
      </p:pic>
      <p:sp>
        <p:nvSpPr>
          <p:cNvPr id="21" name="Text 16"/>
          <p:cNvSpPr/>
          <p:nvPr/>
        </p:nvSpPr>
        <p:spPr>
          <a:xfrm>
            <a:off x="527328" y="5953006"/>
            <a:ext cx="1883569" cy="2353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4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Expressão Livre</a:t>
            </a:r>
            <a:endParaRPr lang="en-US" sz="1450" dirty="0"/>
          </a:p>
        </p:txBody>
      </p:sp>
      <p:sp>
        <p:nvSpPr>
          <p:cNvPr id="22" name="Text 17"/>
          <p:cNvSpPr/>
          <p:nvPr/>
        </p:nvSpPr>
        <p:spPr>
          <a:xfrm>
            <a:off x="527328" y="6278761"/>
            <a:ext cx="6693694" cy="2411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1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Direito, não obrigação - </a:t>
            </a:r>
            <a:pPr algn="l" indent="0" marL="0">
              <a:lnSpc>
                <a:spcPts val="1850"/>
              </a:lnSpc>
              <a:buNone/>
            </a:pPr>
            <a:r>
              <a:rPr lang="en-US" sz="11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participação voluntária</a:t>
            </a:r>
            <a:endParaRPr lang="en-US" sz="1150" dirty="0"/>
          </a:p>
        </p:txBody>
      </p:sp>
      <p:sp>
        <p:nvSpPr>
          <p:cNvPr id="23" name="Text 18"/>
          <p:cNvSpPr/>
          <p:nvPr/>
        </p:nvSpPr>
        <p:spPr>
          <a:xfrm>
            <a:off x="527328" y="6572488"/>
            <a:ext cx="6693694" cy="2411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1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Sem pressão ou manipulação do conteúdo</a:t>
            </a:r>
            <a:endParaRPr lang="en-US" sz="1150" dirty="0"/>
          </a:p>
        </p:txBody>
      </p:sp>
      <p:sp>
        <p:nvSpPr>
          <p:cNvPr id="24" name="Text 19"/>
          <p:cNvSpPr/>
          <p:nvPr/>
        </p:nvSpPr>
        <p:spPr>
          <a:xfrm>
            <a:off x="527328" y="6866215"/>
            <a:ext cx="6693694" cy="2411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1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Ambiente sensível às necessidades específicas das crianças</a:t>
            </a:r>
            <a:endParaRPr lang="en-US" sz="1150" dirty="0"/>
          </a:p>
        </p:txBody>
      </p:sp>
      <p:sp>
        <p:nvSpPr>
          <p:cNvPr id="25" name="Text 20"/>
          <p:cNvSpPr/>
          <p:nvPr/>
        </p:nvSpPr>
        <p:spPr>
          <a:xfrm>
            <a:off x="527328" y="7159942"/>
            <a:ext cx="6693694" cy="2411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1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Equipe treinada em comunicação infantil</a:t>
            </a:r>
            <a:endParaRPr lang="en-US" sz="1150" dirty="0"/>
          </a:p>
        </p:txBody>
      </p:sp>
      <p:sp>
        <p:nvSpPr>
          <p:cNvPr id="26" name="Text 21"/>
          <p:cNvSpPr/>
          <p:nvPr/>
        </p:nvSpPr>
        <p:spPr>
          <a:xfrm>
            <a:off x="527328" y="7453670"/>
            <a:ext cx="6693694" cy="2411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1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Espaços não intimidatórios ou hostis</a:t>
            </a:r>
            <a:endParaRPr lang="en-US" sz="1150" dirty="0"/>
          </a:p>
        </p:txBody>
      </p:sp>
      <p:pic>
        <p:nvPicPr>
          <p:cNvPr id="27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9378" y="5387935"/>
            <a:ext cx="376714" cy="376714"/>
          </a:xfrm>
          <a:prstGeom prst="rect">
            <a:avLst/>
          </a:prstGeom>
        </p:spPr>
      </p:pic>
      <p:sp>
        <p:nvSpPr>
          <p:cNvPr id="28" name="Text 22"/>
          <p:cNvSpPr/>
          <p:nvPr/>
        </p:nvSpPr>
        <p:spPr>
          <a:xfrm>
            <a:off x="7409378" y="5953006"/>
            <a:ext cx="1883569" cy="2353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4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Influência Efetiva</a:t>
            </a:r>
            <a:endParaRPr lang="en-US" sz="1450" dirty="0"/>
          </a:p>
        </p:txBody>
      </p:sp>
      <p:sp>
        <p:nvSpPr>
          <p:cNvPr id="29" name="Text 23"/>
          <p:cNvSpPr/>
          <p:nvPr/>
        </p:nvSpPr>
        <p:spPr>
          <a:xfrm>
            <a:off x="7409378" y="6278761"/>
            <a:ext cx="6693694" cy="2411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1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Participação </a:t>
            </a:r>
            <a:pPr algn="l" indent="0" marL="0">
              <a:lnSpc>
                <a:spcPts val="1850"/>
              </a:lnSpc>
              <a:buNone/>
            </a:pPr>
            <a:r>
              <a:rPr lang="en-US" sz="11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não é determinante e nem simbólica</a:t>
            </a:r>
            <a:endParaRPr lang="en-US" sz="1150" dirty="0"/>
          </a:p>
        </p:txBody>
      </p:sp>
      <p:sp>
        <p:nvSpPr>
          <p:cNvPr id="30" name="Text 24"/>
          <p:cNvSpPr/>
          <p:nvPr/>
        </p:nvSpPr>
        <p:spPr>
          <a:xfrm>
            <a:off x="7409378" y="6572488"/>
            <a:ext cx="6693694" cy="2411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1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Opiniões seriamente consideradas na decisão</a:t>
            </a:r>
            <a:endParaRPr lang="en-US" sz="1150" dirty="0"/>
          </a:p>
        </p:txBody>
      </p:sp>
      <p:sp>
        <p:nvSpPr>
          <p:cNvPr id="31" name="Text 25"/>
          <p:cNvSpPr/>
          <p:nvPr/>
        </p:nvSpPr>
        <p:spPr>
          <a:xfrm>
            <a:off x="7409378" y="6866215"/>
            <a:ext cx="6693694" cy="2411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1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Comunicação posterior sobre como as opiniões influenciaram</a:t>
            </a:r>
            <a:endParaRPr lang="en-US" sz="1150" dirty="0"/>
          </a:p>
        </p:txBody>
      </p:sp>
      <p:sp>
        <p:nvSpPr>
          <p:cNvPr id="32" name="Text 26"/>
          <p:cNvSpPr/>
          <p:nvPr/>
        </p:nvSpPr>
        <p:spPr>
          <a:xfrm>
            <a:off x="7409378" y="7159942"/>
            <a:ext cx="6693694" cy="2411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1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Avaliação individual da </a:t>
            </a:r>
            <a:pPr algn="l" indent="0" marL="0">
              <a:lnSpc>
                <a:spcPts val="1850"/>
              </a:lnSpc>
              <a:buNone/>
            </a:pPr>
            <a:r>
              <a:rPr lang="en-US" sz="11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maturidade (autonomia progressiva)</a:t>
            </a:r>
            <a:endParaRPr lang="en-US" sz="1150" dirty="0"/>
          </a:p>
        </p:txBody>
      </p:sp>
      <p:sp>
        <p:nvSpPr>
          <p:cNvPr id="33" name="Text 27"/>
          <p:cNvSpPr/>
          <p:nvPr/>
        </p:nvSpPr>
        <p:spPr>
          <a:xfrm>
            <a:off x="7409378" y="7453670"/>
            <a:ext cx="6693694" cy="2411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1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Aplicável a todos os procedimentos que afetem a criança</a:t>
            </a:r>
            <a:endParaRPr lang="en-US" sz="11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81132" y="378023"/>
            <a:ext cx="8084225" cy="4295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50"/>
              </a:lnSpc>
              <a:buNone/>
            </a:pPr>
            <a:r>
              <a:rPr lang="en-US" sz="27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Aplicação Prática das Dimensões de Participação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481132" y="1082516"/>
            <a:ext cx="13668137" cy="2200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compreensão infantil é influenciada por: informação, experiência, ambiente, expectativas sociais e culturais, e níveis de apoio.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481132" y="1457087"/>
            <a:ext cx="13668137" cy="2200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Critério Fundamental:</a:t>
            </a:r>
            <a:endParaRPr lang="en-US" sz="1050" dirty="0"/>
          </a:p>
        </p:txBody>
      </p:sp>
      <p:sp>
        <p:nvSpPr>
          <p:cNvPr id="5" name="Text 3"/>
          <p:cNvSpPr/>
          <p:nvPr/>
        </p:nvSpPr>
        <p:spPr>
          <a:xfrm>
            <a:off x="481132" y="1831658"/>
            <a:ext cx="13668137" cy="2200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 Artigo 12 não exige que a criança demonstre o mesmo nível de compreensão de um adulto. É suficiente que demonstre compreender que está expressando sua própria opinião sobre uma questão específica.</a:t>
            </a:r>
            <a:endParaRPr lang="en-US" sz="1050" dirty="0"/>
          </a:p>
        </p:txBody>
      </p:sp>
      <p:sp>
        <p:nvSpPr>
          <p:cNvPr id="6" name="Text 4"/>
          <p:cNvSpPr/>
          <p:nvPr/>
        </p:nvSpPr>
        <p:spPr>
          <a:xfrm>
            <a:off x="481132" y="2206228"/>
            <a:ext cx="13668137" cy="2200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Procedimentos Abrangidos:</a:t>
            </a:r>
            <a:endParaRPr lang="en-US" sz="1050" dirty="0"/>
          </a:p>
        </p:txBody>
      </p:sp>
      <p:sp>
        <p:nvSpPr>
          <p:cNvPr id="7" name="Text 5"/>
          <p:cNvSpPr/>
          <p:nvPr/>
        </p:nvSpPr>
        <p:spPr>
          <a:xfrm>
            <a:off x="481132" y="2580799"/>
            <a:ext cx="13668137" cy="2200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 Comitê dos Direitos das Crianças enfatiza que o direito se aplica a TODOS os procedimentos judiciais relevantes que afetem a criança, incluindo:</a:t>
            </a:r>
            <a:endParaRPr lang="en-US" sz="1050" dirty="0"/>
          </a:p>
        </p:txBody>
      </p:sp>
      <p:sp>
        <p:nvSpPr>
          <p:cNvPr id="8" name="Shape 6"/>
          <p:cNvSpPr/>
          <p:nvPr/>
        </p:nvSpPr>
        <p:spPr>
          <a:xfrm>
            <a:off x="481132" y="2955369"/>
            <a:ext cx="4464368" cy="1042392"/>
          </a:xfrm>
          <a:prstGeom prst="roundRect">
            <a:avLst>
              <a:gd name="adj" fmla="val 7018"/>
            </a:avLst>
          </a:prstGeom>
          <a:solidFill>
            <a:srgbClr val="FFFCF5"/>
          </a:solidFill>
          <a:ln w="15240">
            <a:solidFill>
              <a:srgbClr val="D9D4C9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465892" y="2955369"/>
            <a:ext cx="60960" cy="1042392"/>
          </a:xfrm>
          <a:prstGeom prst="roundRect">
            <a:avLst>
              <a:gd name="adj" fmla="val 33827"/>
            </a:avLst>
          </a:prstGeom>
          <a:solidFill>
            <a:srgbClr val="325F7B"/>
          </a:solidFill>
          <a:ln/>
        </p:spPr>
      </p:sp>
      <p:sp>
        <p:nvSpPr>
          <p:cNvPr id="10" name="Text 8"/>
          <p:cNvSpPr/>
          <p:nvPr/>
        </p:nvSpPr>
        <p:spPr>
          <a:xfrm>
            <a:off x="679490" y="3108008"/>
            <a:ext cx="1718310" cy="2146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Família e Cuidado</a:t>
            </a:r>
            <a:endParaRPr lang="en-US" sz="1350" dirty="0"/>
          </a:p>
        </p:txBody>
      </p:sp>
      <p:sp>
        <p:nvSpPr>
          <p:cNvPr id="11" name="Text 9"/>
          <p:cNvSpPr/>
          <p:nvPr/>
        </p:nvSpPr>
        <p:spPr>
          <a:xfrm>
            <a:off x="679490" y="3405068"/>
            <a:ext cx="4113371" cy="2200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Separação dos pais, guarda, visitas, tutela e adoção.</a:t>
            </a:r>
            <a:endParaRPr lang="en-US" sz="1050" dirty="0"/>
          </a:p>
        </p:txBody>
      </p:sp>
      <p:sp>
        <p:nvSpPr>
          <p:cNvPr id="12" name="Shape 10"/>
          <p:cNvSpPr/>
          <p:nvPr/>
        </p:nvSpPr>
        <p:spPr>
          <a:xfrm>
            <a:off x="5082897" y="2955369"/>
            <a:ext cx="4464487" cy="1042392"/>
          </a:xfrm>
          <a:prstGeom prst="roundRect">
            <a:avLst>
              <a:gd name="adj" fmla="val 7018"/>
            </a:avLst>
          </a:prstGeom>
          <a:solidFill>
            <a:srgbClr val="FFFCF5"/>
          </a:solidFill>
          <a:ln w="15240">
            <a:solidFill>
              <a:srgbClr val="D9D4C9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5067657" y="2955369"/>
            <a:ext cx="60960" cy="1042392"/>
          </a:xfrm>
          <a:prstGeom prst="roundRect">
            <a:avLst>
              <a:gd name="adj" fmla="val 33827"/>
            </a:avLst>
          </a:prstGeom>
          <a:solidFill>
            <a:srgbClr val="325F7B"/>
          </a:solidFill>
          <a:ln/>
        </p:spPr>
      </p:sp>
      <p:sp>
        <p:nvSpPr>
          <p:cNvPr id="14" name="Text 12"/>
          <p:cNvSpPr/>
          <p:nvPr/>
        </p:nvSpPr>
        <p:spPr>
          <a:xfrm>
            <a:off x="5281255" y="3108008"/>
            <a:ext cx="1718310" cy="2146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Justiça e Proteção</a:t>
            </a:r>
            <a:endParaRPr lang="en-US" sz="1350" dirty="0"/>
          </a:p>
        </p:txBody>
      </p:sp>
      <p:sp>
        <p:nvSpPr>
          <p:cNvPr id="15" name="Text 13"/>
          <p:cNvSpPr/>
          <p:nvPr/>
        </p:nvSpPr>
        <p:spPr>
          <a:xfrm>
            <a:off x="5281255" y="3405068"/>
            <a:ext cx="4113490" cy="4400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Crianças em conflito com a lei, vítimas de violência e em situação de acolhimento institucional ou familiar</a:t>
            </a:r>
            <a:endParaRPr lang="en-US" sz="1050" dirty="0"/>
          </a:p>
        </p:txBody>
      </p:sp>
      <p:sp>
        <p:nvSpPr>
          <p:cNvPr id="16" name="Shape 14"/>
          <p:cNvSpPr/>
          <p:nvPr/>
        </p:nvSpPr>
        <p:spPr>
          <a:xfrm>
            <a:off x="9684782" y="2955369"/>
            <a:ext cx="4464487" cy="1042392"/>
          </a:xfrm>
          <a:prstGeom prst="roundRect">
            <a:avLst>
              <a:gd name="adj" fmla="val 7018"/>
            </a:avLst>
          </a:prstGeom>
          <a:solidFill>
            <a:srgbClr val="FFFCF5"/>
          </a:solidFill>
          <a:ln w="15240">
            <a:solidFill>
              <a:srgbClr val="D9D4C9"/>
            </a:solidFill>
            <a:prstDash val="solid"/>
          </a:ln>
        </p:spPr>
      </p:sp>
      <p:sp>
        <p:nvSpPr>
          <p:cNvPr id="17" name="Shape 15"/>
          <p:cNvSpPr/>
          <p:nvPr/>
        </p:nvSpPr>
        <p:spPr>
          <a:xfrm>
            <a:off x="9669542" y="2955369"/>
            <a:ext cx="60960" cy="1042392"/>
          </a:xfrm>
          <a:prstGeom prst="roundRect">
            <a:avLst>
              <a:gd name="adj" fmla="val 33827"/>
            </a:avLst>
          </a:prstGeom>
          <a:solidFill>
            <a:srgbClr val="325F7B"/>
          </a:solidFill>
          <a:ln/>
        </p:spPr>
      </p:sp>
      <p:sp>
        <p:nvSpPr>
          <p:cNvPr id="18" name="Text 16"/>
          <p:cNvSpPr/>
          <p:nvPr/>
        </p:nvSpPr>
        <p:spPr>
          <a:xfrm>
            <a:off x="9883140" y="3108008"/>
            <a:ext cx="1718310" cy="2146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Situações de Crise</a:t>
            </a:r>
            <a:endParaRPr lang="en-US" sz="1350" dirty="0"/>
          </a:p>
        </p:txBody>
      </p:sp>
      <p:sp>
        <p:nvSpPr>
          <p:cNvPr id="19" name="Text 17"/>
          <p:cNvSpPr/>
          <p:nvPr/>
        </p:nvSpPr>
        <p:spPr>
          <a:xfrm>
            <a:off x="9883140" y="3405068"/>
            <a:ext cx="4113490" cy="4400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Crianças desacompanhadas, refugiadas, vítimas de conflitos armados e emergências.</a:t>
            </a:r>
            <a:endParaRPr lang="en-US" sz="1050" dirty="0"/>
          </a:p>
        </p:txBody>
      </p:sp>
      <p:sp>
        <p:nvSpPr>
          <p:cNvPr id="20" name="Shape 18"/>
          <p:cNvSpPr/>
          <p:nvPr/>
        </p:nvSpPr>
        <p:spPr>
          <a:xfrm>
            <a:off x="481132" y="4135160"/>
            <a:ext cx="4464368" cy="822365"/>
          </a:xfrm>
          <a:prstGeom prst="roundRect">
            <a:avLst>
              <a:gd name="adj" fmla="val 8895"/>
            </a:avLst>
          </a:prstGeom>
          <a:solidFill>
            <a:srgbClr val="FFFCF5"/>
          </a:solidFill>
          <a:ln w="15240">
            <a:solidFill>
              <a:srgbClr val="D9D4C9"/>
            </a:solidFill>
            <a:prstDash val="solid"/>
          </a:ln>
        </p:spPr>
      </p:sp>
      <p:sp>
        <p:nvSpPr>
          <p:cNvPr id="21" name="Shape 19"/>
          <p:cNvSpPr/>
          <p:nvPr/>
        </p:nvSpPr>
        <p:spPr>
          <a:xfrm>
            <a:off x="465892" y="4135160"/>
            <a:ext cx="60960" cy="822365"/>
          </a:xfrm>
          <a:prstGeom prst="roundRect">
            <a:avLst>
              <a:gd name="adj" fmla="val 33827"/>
            </a:avLst>
          </a:prstGeom>
          <a:solidFill>
            <a:srgbClr val="325F7B"/>
          </a:solidFill>
          <a:ln/>
        </p:spPr>
      </p:sp>
      <p:sp>
        <p:nvSpPr>
          <p:cNvPr id="22" name="Text 20"/>
          <p:cNvSpPr/>
          <p:nvPr/>
        </p:nvSpPr>
        <p:spPr>
          <a:xfrm>
            <a:off x="679490" y="4287798"/>
            <a:ext cx="1718310" cy="2146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Direitos Essenciais</a:t>
            </a:r>
            <a:endParaRPr lang="en-US" sz="1350" dirty="0"/>
          </a:p>
        </p:txBody>
      </p:sp>
      <p:sp>
        <p:nvSpPr>
          <p:cNvPr id="23" name="Text 21"/>
          <p:cNvSpPr/>
          <p:nvPr/>
        </p:nvSpPr>
        <p:spPr>
          <a:xfrm>
            <a:off x="679490" y="4584859"/>
            <a:ext cx="4113371" cy="2200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Decisões sobre educação, saúde, ambiente e condições de vida.</a:t>
            </a:r>
            <a:endParaRPr lang="en-US" sz="1050" dirty="0"/>
          </a:p>
        </p:txBody>
      </p:sp>
      <p:sp>
        <p:nvSpPr>
          <p:cNvPr id="24" name="Text 22"/>
          <p:cNvSpPr/>
          <p:nvPr/>
        </p:nvSpPr>
        <p:spPr>
          <a:xfrm>
            <a:off x="481132" y="5112068"/>
            <a:ext cx="13668137" cy="2200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Diretrizes Operacionais:</a:t>
            </a:r>
            <a:endParaRPr lang="en-US" sz="1050" dirty="0"/>
          </a:p>
        </p:txBody>
      </p:sp>
      <p:sp>
        <p:nvSpPr>
          <p:cNvPr id="25" name="Shape 23"/>
          <p:cNvSpPr/>
          <p:nvPr/>
        </p:nvSpPr>
        <p:spPr>
          <a:xfrm>
            <a:off x="481132" y="5486638"/>
            <a:ext cx="309205" cy="309205"/>
          </a:xfrm>
          <a:prstGeom prst="roundRect">
            <a:avLst>
              <a:gd name="adj" fmla="val 6669"/>
            </a:avLst>
          </a:prstGeom>
          <a:solidFill>
            <a:srgbClr val="F3EEE3"/>
          </a:solidFill>
          <a:ln/>
        </p:spPr>
      </p:sp>
      <p:sp>
        <p:nvSpPr>
          <p:cNvPr id="26" name="Text 24"/>
          <p:cNvSpPr/>
          <p:nvPr/>
        </p:nvSpPr>
        <p:spPr>
          <a:xfrm>
            <a:off x="927735" y="5533787"/>
            <a:ext cx="1718310" cy="2146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Avaliação Individual</a:t>
            </a:r>
            <a:endParaRPr lang="en-US" sz="1350" dirty="0"/>
          </a:p>
        </p:txBody>
      </p:sp>
      <p:sp>
        <p:nvSpPr>
          <p:cNvPr id="27" name="Text 25"/>
          <p:cNvSpPr/>
          <p:nvPr/>
        </p:nvSpPr>
        <p:spPr>
          <a:xfrm>
            <a:off x="927735" y="5830848"/>
            <a:ext cx="3994904" cy="2200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Avaliação individual da maturidade de cada criança.</a:t>
            </a:r>
            <a:endParaRPr lang="en-US" sz="1050" dirty="0"/>
          </a:p>
        </p:txBody>
      </p:sp>
      <p:sp>
        <p:nvSpPr>
          <p:cNvPr id="28" name="Shape 26"/>
          <p:cNvSpPr/>
          <p:nvPr/>
        </p:nvSpPr>
        <p:spPr>
          <a:xfrm>
            <a:off x="5094446" y="5486638"/>
            <a:ext cx="309205" cy="309205"/>
          </a:xfrm>
          <a:prstGeom prst="roundRect">
            <a:avLst>
              <a:gd name="adj" fmla="val 6669"/>
            </a:avLst>
          </a:prstGeom>
          <a:solidFill>
            <a:srgbClr val="F3EEE3"/>
          </a:solidFill>
          <a:ln/>
        </p:spPr>
      </p:sp>
      <p:sp>
        <p:nvSpPr>
          <p:cNvPr id="29" name="Text 27"/>
          <p:cNvSpPr/>
          <p:nvPr/>
        </p:nvSpPr>
        <p:spPr>
          <a:xfrm>
            <a:off x="5541050" y="5533787"/>
            <a:ext cx="2211229" cy="2146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Relevância da Participação</a:t>
            </a:r>
            <a:endParaRPr lang="en-US" sz="1350" dirty="0"/>
          </a:p>
        </p:txBody>
      </p:sp>
      <p:sp>
        <p:nvSpPr>
          <p:cNvPr id="30" name="Text 28"/>
          <p:cNvSpPr/>
          <p:nvPr/>
        </p:nvSpPr>
        <p:spPr>
          <a:xfrm>
            <a:off x="5541050" y="5830848"/>
            <a:ext cx="3994904" cy="4400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Maior impacto na vida e mais maturidade = maior relevância da participação.</a:t>
            </a:r>
            <a:endParaRPr lang="en-US" sz="1050" dirty="0"/>
          </a:p>
        </p:txBody>
      </p:sp>
      <p:sp>
        <p:nvSpPr>
          <p:cNvPr id="31" name="Shape 29"/>
          <p:cNvSpPr/>
          <p:nvPr/>
        </p:nvSpPr>
        <p:spPr>
          <a:xfrm>
            <a:off x="9707761" y="5486638"/>
            <a:ext cx="309205" cy="309205"/>
          </a:xfrm>
          <a:prstGeom prst="roundRect">
            <a:avLst>
              <a:gd name="adj" fmla="val 6669"/>
            </a:avLst>
          </a:prstGeom>
          <a:solidFill>
            <a:srgbClr val="F3EEE3"/>
          </a:solidFill>
          <a:ln/>
        </p:spPr>
      </p:sp>
      <p:sp>
        <p:nvSpPr>
          <p:cNvPr id="32" name="Text 30"/>
          <p:cNvSpPr/>
          <p:nvPr/>
        </p:nvSpPr>
        <p:spPr>
          <a:xfrm>
            <a:off x="10154364" y="5533787"/>
            <a:ext cx="1969770" cy="2146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Escuta e Representação</a:t>
            </a:r>
            <a:endParaRPr lang="en-US" sz="1350" dirty="0"/>
          </a:p>
        </p:txBody>
      </p:sp>
      <p:sp>
        <p:nvSpPr>
          <p:cNvPr id="33" name="Text 31"/>
          <p:cNvSpPr/>
          <p:nvPr/>
        </p:nvSpPr>
        <p:spPr>
          <a:xfrm>
            <a:off x="10154364" y="5830848"/>
            <a:ext cx="3994904" cy="2200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Escuta direta preferível, representação quando necessário.</a:t>
            </a:r>
            <a:endParaRPr lang="en-US" sz="1050" dirty="0"/>
          </a:p>
        </p:txBody>
      </p:sp>
      <p:sp>
        <p:nvSpPr>
          <p:cNvPr id="34" name="Shape 32"/>
          <p:cNvSpPr/>
          <p:nvPr/>
        </p:nvSpPr>
        <p:spPr>
          <a:xfrm>
            <a:off x="481132" y="6545818"/>
            <a:ext cx="309205" cy="309205"/>
          </a:xfrm>
          <a:prstGeom prst="roundRect">
            <a:avLst>
              <a:gd name="adj" fmla="val 6669"/>
            </a:avLst>
          </a:prstGeom>
          <a:solidFill>
            <a:srgbClr val="F3EEE3"/>
          </a:solidFill>
          <a:ln/>
        </p:spPr>
      </p:sp>
      <p:sp>
        <p:nvSpPr>
          <p:cNvPr id="35" name="Text 33"/>
          <p:cNvSpPr/>
          <p:nvPr/>
        </p:nvSpPr>
        <p:spPr>
          <a:xfrm>
            <a:off x="927735" y="6592967"/>
            <a:ext cx="2004060" cy="2146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Comunicação Adequada</a:t>
            </a:r>
            <a:endParaRPr lang="en-US" sz="1350" dirty="0"/>
          </a:p>
        </p:txBody>
      </p:sp>
      <p:sp>
        <p:nvSpPr>
          <p:cNvPr id="36" name="Text 34"/>
          <p:cNvSpPr/>
          <p:nvPr/>
        </p:nvSpPr>
        <p:spPr>
          <a:xfrm>
            <a:off x="927735" y="6890028"/>
            <a:ext cx="6301502" cy="2200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Comunicação adequada à idade e desenvolvimento.</a:t>
            </a:r>
            <a:endParaRPr lang="en-US" sz="1050" dirty="0"/>
          </a:p>
        </p:txBody>
      </p:sp>
      <p:sp>
        <p:nvSpPr>
          <p:cNvPr id="37" name="Shape 35"/>
          <p:cNvSpPr/>
          <p:nvPr/>
        </p:nvSpPr>
        <p:spPr>
          <a:xfrm>
            <a:off x="7401044" y="6545818"/>
            <a:ext cx="309205" cy="309205"/>
          </a:xfrm>
          <a:prstGeom prst="roundRect">
            <a:avLst>
              <a:gd name="adj" fmla="val 6669"/>
            </a:avLst>
          </a:prstGeom>
          <a:solidFill>
            <a:srgbClr val="F3EEE3"/>
          </a:solidFill>
          <a:ln/>
        </p:spPr>
      </p:sp>
      <p:sp>
        <p:nvSpPr>
          <p:cNvPr id="38" name="Text 36"/>
          <p:cNvSpPr/>
          <p:nvPr/>
        </p:nvSpPr>
        <p:spPr>
          <a:xfrm>
            <a:off x="7847648" y="6592967"/>
            <a:ext cx="1718310" cy="2146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Ambiente Seguro</a:t>
            </a:r>
            <a:endParaRPr lang="en-US" sz="1350" dirty="0"/>
          </a:p>
        </p:txBody>
      </p:sp>
      <p:sp>
        <p:nvSpPr>
          <p:cNvPr id="39" name="Text 37"/>
          <p:cNvSpPr/>
          <p:nvPr/>
        </p:nvSpPr>
        <p:spPr>
          <a:xfrm>
            <a:off x="7847648" y="6890028"/>
            <a:ext cx="6301621" cy="2200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Ambiente seguro e respeitoso.</a:t>
            </a:r>
            <a:endParaRPr lang="en-US" sz="1050" dirty="0"/>
          </a:p>
        </p:txBody>
      </p:sp>
      <p:sp>
        <p:nvSpPr>
          <p:cNvPr id="40" name="Text 38"/>
          <p:cNvSpPr/>
          <p:nvPr/>
        </p:nvSpPr>
        <p:spPr>
          <a:xfrm>
            <a:off x="481132" y="7264598"/>
            <a:ext cx="13668137" cy="2200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Objetivo Final:</a:t>
            </a:r>
            <a:endParaRPr lang="en-US" sz="1050" dirty="0"/>
          </a:p>
        </p:txBody>
      </p:sp>
      <p:sp>
        <p:nvSpPr>
          <p:cNvPr id="41" name="Text 39"/>
          <p:cNvSpPr/>
          <p:nvPr/>
        </p:nvSpPr>
        <p:spPr>
          <a:xfrm>
            <a:off x="481132" y="7639169"/>
            <a:ext cx="13668137" cy="2200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Criar sistemas onde crianças se sintam respeitadas e valorizadas, promovendo confiança nos processos institucionais e melhorando a qualidade das decisões.</a:t>
            </a:r>
            <a:endParaRPr lang="en-US" sz="10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49479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Marco Normativo Internacional: Bases Jurídicas Sólidas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420666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participação infantil possui fundamentação jurídica robusta que evolui de um paradigma protecionista para o reconhecimento da criança como sujeito de direitos.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4401622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MuseoModerno Light" pitchFamily="34" charset="0"/>
                <a:ea typeface="MuseoModerno Light" pitchFamily="34" charset="-122"/>
                <a:cs typeface="MuseoModerno Light" pitchFamily="34" charset="-120"/>
              </a:rPr>
              <a:t>01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793790" y="4756666"/>
            <a:ext cx="4196358" cy="30480"/>
          </a:xfrm>
          <a:prstGeom prst="rect">
            <a:avLst/>
          </a:prstGeom>
          <a:solidFill>
            <a:srgbClr val="325F7B"/>
          </a:solidFill>
          <a:ln/>
        </p:spPr>
      </p:sp>
      <p:sp>
        <p:nvSpPr>
          <p:cNvPr id="6" name="Text 4"/>
          <p:cNvSpPr/>
          <p:nvPr/>
        </p:nvSpPr>
        <p:spPr>
          <a:xfrm>
            <a:off x="793790" y="493097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Artigo 12 da CDC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93790" y="5421392"/>
            <a:ext cx="419635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Estabelece direito de expressar opinião em assuntos que afetem a criança, com peso adequado à idade e maturidade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5216962" y="4401622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MuseoModerno Light" pitchFamily="34" charset="0"/>
                <a:ea typeface="MuseoModerno Light" pitchFamily="34" charset="-122"/>
                <a:cs typeface="MuseoModerno Light" pitchFamily="34" charset="-120"/>
              </a:rPr>
              <a:t>02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5216962" y="4756666"/>
            <a:ext cx="4196358" cy="30480"/>
          </a:xfrm>
          <a:prstGeom prst="rect">
            <a:avLst/>
          </a:prstGeom>
          <a:solidFill>
            <a:srgbClr val="325F7B"/>
          </a:solidFill>
          <a:ln/>
        </p:spPr>
      </p:sp>
      <p:sp>
        <p:nvSpPr>
          <p:cNvPr id="10" name="Text 8"/>
          <p:cNvSpPr/>
          <p:nvPr/>
        </p:nvSpPr>
        <p:spPr>
          <a:xfrm>
            <a:off x="5216962" y="4930973"/>
            <a:ext cx="393489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Comentário Geral nº 12/2009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5216962" y="5421392"/>
            <a:ext cx="419635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Interpretação autorizada definindo participação como direito civil e político básico, não cortesia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9640133" y="4401622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MuseoModerno Light" pitchFamily="34" charset="0"/>
                <a:ea typeface="MuseoModerno Light" pitchFamily="34" charset="-122"/>
                <a:cs typeface="MuseoModerno Light" pitchFamily="34" charset="-120"/>
              </a:rPr>
              <a:t>03</a:t>
            </a:r>
            <a:endParaRPr lang="en-US" sz="1750" dirty="0"/>
          </a:p>
        </p:txBody>
      </p:sp>
      <p:sp>
        <p:nvSpPr>
          <p:cNvPr id="13" name="Shape 11"/>
          <p:cNvSpPr/>
          <p:nvPr/>
        </p:nvSpPr>
        <p:spPr>
          <a:xfrm>
            <a:off x="9640133" y="4756666"/>
            <a:ext cx="4196358" cy="30480"/>
          </a:xfrm>
          <a:prstGeom prst="rect">
            <a:avLst/>
          </a:prstGeom>
          <a:solidFill>
            <a:srgbClr val="325F7B"/>
          </a:solidFill>
          <a:ln/>
        </p:spPr>
      </p:sp>
      <p:sp>
        <p:nvSpPr>
          <p:cNvPr id="14" name="Text 12"/>
          <p:cNvSpPr/>
          <p:nvPr/>
        </p:nvSpPr>
        <p:spPr>
          <a:xfrm>
            <a:off x="9640133" y="4930973"/>
            <a:ext cx="418480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Opinião Consultiva OC-17/2002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9640133" y="5421392"/>
            <a:ext cx="419635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Corte Interamericana reconhece obrigação estatal de criar condições efetivas para participação</a:t>
            </a:r>
            <a:endParaRPr lang="en-US" sz="17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644491" y="2175510"/>
            <a:ext cx="11341298" cy="1417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1150"/>
              </a:lnSpc>
              <a:buNone/>
            </a:pPr>
            <a:r>
              <a:rPr lang="en-US" sz="890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Eixo 2</a:t>
            </a:r>
            <a:endParaRPr lang="en-US" sz="8900" dirty="0"/>
          </a:p>
        </p:txBody>
      </p:sp>
      <p:sp>
        <p:nvSpPr>
          <p:cNvPr id="3" name="Text 1"/>
          <p:cNvSpPr/>
          <p:nvPr/>
        </p:nvSpPr>
        <p:spPr>
          <a:xfrm>
            <a:off x="793790" y="3933349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Transformação Institucional do Ministério Público</a:t>
            </a:r>
            <a:endParaRPr lang="en-US" sz="4450" dirty="0"/>
          </a:p>
        </p:txBody>
      </p:sp>
      <p:sp>
        <p:nvSpPr>
          <p:cNvPr id="4" name="Text 2"/>
          <p:cNvSpPr/>
          <p:nvPr/>
        </p:nvSpPr>
        <p:spPr>
          <a:xfrm>
            <a:off x="793790" y="5691068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Da teoria à prática child-friendly</a:t>
            </a:r>
            <a:endParaRPr lang="en-US" sz="17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20140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Capacitação Especializada: Programa Estruturado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991326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Diagnóstico atual revela lacuna formativa grave: maioria dos operadores jurídicos não possui formação específica sobre direitos participativos da criança.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3972282"/>
            <a:ext cx="4196358" cy="3137059"/>
          </a:xfrm>
          <a:prstGeom prst="roundRect">
            <a:avLst>
              <a:gd name="adj" fmla="val 1085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824270" y="4002762"/>
            <a:ext cx="4135398" cy="680442"/>
          </a:xfrm>
          <a:prstGeom prst="rect">
            <a:avLst/>
          </a:prstGeom>
          <a:solidFill>
            <a:srgbClr val="F3EEE3"/>
          </a:solidFill>
          <a:ln/>
        </p:spPr>
      </p:sp>
      <p:sp>
        <p:nvSpPr>
          <p:cNvPr id="6" name="Text 4"/>
          <p:cNvSpPr/>
          <p:nvPr/>
        </p:nvSpPr>
        <p:spPr>
          <a:xfrm>
            <a:off x="2721888" y="4130278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</a:t>
            </a:r>
            <a:endParaRPr lang="en-US" sz="2650" dirty="0"/>
          </a:p>
        </p:txBody>
      </p:sp>
      <p:sp>
        <p:nvSpPr>
          <p:cNvPr id="7" name="Text 5"/>
          <p:cNvSpPr/>
          <p:nvPr/>
        </p:nvSpPr>
        <p:spPr>
          <a:xfrm>
            <a:off x="1051084" y="4910018"/>
            <a:ext cx="362914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Fundamentos Normativos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1051084" y="5400437"/>
            <a:ext cx="368177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Art. 12 CDC, Comentário Geral nº 12, jurisprudência internacional, marco nacional (ECA/CF)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5216962" y="3972282"/>
            <a:ext cx="4196358" cy="3137059"/>
          </a:xfrm>
          <a:prstGeom prst="roundRect">
            <a:avLst>
              <a:gd name="adj" fmla="val 1085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</p:sp>
      <p:sp>
        <p:nvSpPr>
          <p:cNvPr id="10" name="Shape 8"/>
          <p:cNvSpPr/>
          <p:nvPr/>
        </p:nvSpPr>
        <p:spPr>
          <a:xfrm>
            <a:off x="5247442" y="4002762"/>
            <a:ext cx="4135398" cy="680442"/>
          </a:xfrm>
          <a:prstGeom prst="rect">
            <a:avLst/>
          </a:prstGeom>
          <a:solidFill>
            <a:srgbClr val="F3EEE3"/>
          </a:solidFill>
          <a:ln/>
        </p:spPr>
      </p:sp>
      <p:sp>
        <p:nvSpPr>
          <p:cNvPr id="11" name="Text 9"/>
          <p:cNvSpPr/>
          <p:nvPr/>
        </p:nvSpPr>
        <p:spPr>
          <a:xfrm>
            <a:off x="7145060" y="4130278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</a:t>
            </a:r>
            <a:endParaRPr lang="en-US" sz="2650" dirty="0"/>
          </a:p>
        </p:txBody>
      </p:sp>
      <p:sp>
        <p:nvSpPr>
          <p:cNvPr id="12" name="Text 10"/>
          <p:cNvSpPr/>
          <p:nvPr/>
        </p:nvSpPr>
        <p:spPr>
          <a:xfrm>
            <a:off x="5474256" y="49100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Ciências Aplicadas</a:t>
            </a:r>
            <a:endParaRPr lang="en-US" sz="2200" dirty="0"/>
          </a:p>
        </p:txBody>
      </p:sp>
      <p:sp>
        <p:nvSpPr>
          <p:cNvPr id="13" name="Text 11"/>
          <p:cNvSpPr/>
          <p:nvPr/>
        </p:nvSpPr>
        <p:spPr>
          <a:xfrm>
            <a:off x="5474256" y="5400437"/>
            <a:ext cx="368177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Psicologia do desenvolvimento, sociologia da infância, comunicação child-friendly, metodologias participativas</a:t>
            </a:r>
            <a:endParaRPr lang="en-US" sz="1750" dirty="0"/>
          </a:p>
        </p:txBody>
      </p:sp>
      <p:sp>
        <p:nvSpPr>
          <p:cNvPr id="14" name="Shape 12"/>
          <p:cNvSpPr/>
          <p:nvPr/>
        </p:nvSpPr>
        <p:spPr>
          <a:xfrm>
            <a:off x="9640133" y="3972282"/>
            <a:ext cx="4196358" cy="3137059"/>
          </a:xfrm>
          <a:prstGeom prst="roundRect">
            <a:avLst>
              <a:gd name="adj" fmla="val 1085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</p:sp>
      <p:sp>
        <p:nvSpPr>
          <p:cNvPr id="15" name="Shape 13"/>
          <p:cNvSpPr/>
          <p:nvPr/>
        </p:nvSpPr>
        <p:spPr>
          <a:xfrm>
            <a:off x="9670613" y="4002762"/>
            <a:ext cx="4135398" cy="680442"/>
          </a:xfrm>
          <a:prstGeom prst="rect">
            <a:avLst/>
          </a:prstGeom>
          <a:solidFill>
            <a:srgbClr val="F3EEE3"/>
          </a:solidFill>
          <a:ln/>
        </p:spPr>
      </p:sp>
      <p:sp>
        <p:nvSpPr>
          <p:cNvPr id="16" name="Text 14"/>
          <p:cNvSpPr/>
          <p:nvPr/>
        </p:nvSpPr>
        <p:spPr>
          <a:xfrm>
            <a:off x="11568232" y="4130278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3</a:t>
            </a:r>
            <a:endParaRPr lang="en-US" sz="2650" dirty="0"/>
          </a:p>
        </p:txBody>
      </p:sp>
      <p:sp>
        <p:nvSpPr>
          <p:cNvPr id="17" name="Text 15"/>
          <p:cNvSpPr/>
          <p:nvPr/>
        </p:nvSpPr>
        <p:spPr>
          <a:xfrm>
            <a:off x="9897427" y="4910018"/>
            <a:ext cx="293751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Aspectos Processuais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9897427" y="5400437"/>
            <a:ext cx="368177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Oitiva judicial, mediação familiar, procedimentos administrativos individuais e coletivos</a:t>
            </a:r>
            <a:endParaRPr lang="en-US" sz="17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5333" y="763310"/>
            <a:ext cx="12287131" cy="674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300"/>
              </a:lnSpc>
              <a:buNone/>
            </a:pPr>
            <a:r>
              <a:rPr lang="en-US" sz="4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Reestruturação Física: Ambientes Child-Friendly</a:t>
            </a:r>
            <a:endParaRPr lang="en-US" sz="4200" dirty="0"/>
          </a:p>
        </p:txBody>
      </p:sp>
      <p:sp>
        <p:nvSpPr>
          <p:cNvPr id="3" name="Text 1"/>
          <p:cNvSpPr/>
          <p:nvPr/>
        </p:nvSpPr>
        <p:spPr>
          <a:xfrm>
            <a:off x="755333" y="1977271"/>
            <a:ext cx="2697837" cy="3371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Diagnóstico Atual:</a:t>
            </a:r>
            <a:endParaRPr lang="en-US" sz="2100" dirty="0"/>
          </a:p>
        </p:txBody>
      </p:sp>
      <p:sp>
        <p:nvSpPr>
          <p:cNvPr id="4" name="Text 2"/>
          <p:cNvSpPr/>
          <p:nvPr/>
        </p:nvSpPr>
        <p:spPr>
          <a:xfrm>
            <a:off x="755333" y="2530197"/>
            <a:ext cx="7661196" cy="345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6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Ambientes intimidatórios com simbolismo jurídico opressor</a:t>
            </a:r>
            <a:endParaRPr lang="en-US" sz="1650" dirty="0"/>
          </a:p>
        </p:txBody>
      </p:sp>
      <p:sp>
        <p:nvSpPr>
          <p:cNvPr id="5" name="Text 3"/>
          <p:cNvSpPr/>
          <p:nvPr/>
        </p:nvSpPr>
        <p:spPr>
          <a:xfrm>
            <a:off x="755333" y="2950964"/>
            <a:ext cx="7661196" cy="345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6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Ausência de privacidade adequada para confidencialidade infantil</a:t>
            </a:r>
            <a:endParaRPr lang="en-US" sz="1650" dirty="0"/>
          </a:p>
        </p:txBody>
      </p:sp>
      <p:sp>
        <p:nvSpPr>
          <p:cNvPr id="6" name="Text 4"/>
          <p:cNvSpPr/>
          <p:nvPr/>
        </p:nvSpPr>
        <p:spPr>
          <a:xfrm>
            <a:off x="755333" y="3371731"/>
            <a:ext cx="7661196" cy="6905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6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Barreiras físicas e comunicacionais para crianças, sobretudo aquelas com deficiência</a:t>
            </a:r>
            <a:endParaRPr lang="en-US" sz="1650" dirty="0"/>
          </a:p>
        </p:txBody>
      </p:sp>
      <p:sp>
        <p:nvSpPr>
          <p:cNvPr id="7" name="Text 5"/>
          <p:cNvSpPr/>
          <p:nvPr/>
        </p:nvSpPr>
        <p:spPr>
          <a:xfrm>
            <a:off x="755333" y="4278035"/>
            <a:ext cx="7661196" cy="6743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Padrões Internacionais (Guia Conselho Europeu de Justiça Child-Friendly e Agência UE de Direitos Fundamentais):</a:t>
            </a:r>
            <a:endParaRPr lang="en-US" sz="2100" dirty="0"/>
          </a:p>
        </p:txBody>
      </p:sp>
      <p:sp>
        <p:nvSpPr>
          <p:cNvPr id="8" name="Text 6"/>
          <p:cNvSpPr/>
          <p:nvPr/>
        </p:nvSpPr>
        <p:spPr>
          <a:xfrm>
            <a:off x="755333" y="5168146"/>
            <a:ext cx="7661196" cy="1035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6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Ambiente acolhedor:</a:t>
            </a:r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cores suaves, mobiliário proporcional, elementos lúdicos e decoração adequada (não infantilizante) em que as crianças se sintam conforáveis e seguras. </a:t>
            </a:r>
            <a:endParaRPr lang="en-US" sz="1650" dirty="0"/>
          </a:p>
        </p:txBody>
      </p:sp>
      <p:sp>
        <p:nvSpPr>
          <p:cNvPr id="9" name="Text 7"/>
          <p:cNvSpPr/>
          <p:nvPr/>
        </p:nvSpPr>
        <p:spPr>
          <a:xfrm>
            <a:off x="755333" y="6279475"/>
            <a:ext cx="7661196" cy="345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6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Acessibilidade universal:</a:t>
            </a:r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recursos para diferentes deficiências</a:t>
            </a:r>
            <a:endParaRPr lang="en-US" sz="1650" dirty="0"/>
          </a:p>
        </p:txBody>
      </p:sp>
      <p:sp>
        <p:nvSpPr>
          <p:cNvPr id="10" name="Text 8"/>
          <p:cNvSpPr/>
          <p:nvPr/>
        </p:nvSpPr>
        <p:spPr>
          <a:xfrm>
            <a:off x="755333" y="6700242"/>
            <a:ext cx="7661196" cy="6905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6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Agentes receptivos</a:t>
            </a:r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: pessoas com roupas menos intimidantes e linguagem menos formal </a:t>
            </a:r>
            <a:endParaRPr lang="en-US" sz="1650" dirty="0"/>
          </a:p>
        </p:txBody>
      </p:sp>
      <p:pic>
        <p:nvPicPr>
          <p:cNvPr id="11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50643" y="2004298"/>
            <a:ext cx="4931926" cy="493192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9503" y="621387"/>
            <a:ext cx="13051393" cy="1409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Protocolo de Atendimento: 4 Etapas Sistemáticas</a:t>
            </a:r>
            <a:endParaRPr lang="en-US" sz="44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9503" y="2482215"/>
            <a:ext cx="6525697" cy="90225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15008" y="3609975"/>
            <a:ext cx="2819638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Acolhimento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1015008" y="4097655"/>
            <a:ext cx="6074688" cy="7219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Apresentação institucional (informação sobre a atuação do MP), direito à participação voluntária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2482215"/>
            <a:ext cx="6525697" cy="90225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540704" y="3609975"/>
            <a:ext cx="2819638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Escuta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7540704" y="4097655"/>
            <a:ext cx="6074688" cy="7219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Ambiente controlado, tempo adequado, linguagem adaptada, múltiplas formas de expressão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503" y="5045154"/>
            <a:ext cx="6525697" cy="90225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15008" y="6172914"/>
            <a:ext cx="2819638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Registro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015008" y="6660594"/>
            <a:ext cx="6074688" cy="7219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Consentimento esclarecido, registro fiel, proteção de dados, validação com a criança</a:t>
            </a:r>
            <a:endParaRPr lang="en-US" sz="175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5045154"/>
            <a:ext cx="6525697" cy="902256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540704" y="6172914"/>
            <a:ext cx="2819638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Seguimento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7540704" y="6660594"/>
            <a:ext cx="6074688" cy="7219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Retorno obrigatório, prazos claros, canais abertos para esclarecimentos</a:t>
            </a:r>
            <a:endParaRPr lang="en-US" sz="17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73054"/>
            <a:ext cx="1060870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Ouvidoria Infantojuvenil Especializada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735461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Canal de comunicação direta inspirado nas experiências europeias de ombudsman para crianças.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3353514"/>
            <a:ext cx="4196358" cy="3302913"/>
          </a:xfrm>
          <a:prstGeom prst="roundRect">
            <a:avLst>
              <a:gd name="adj" fmla="val 1030"/>
            </a:avLst>
          </a:prstGeom>
          <a:solidFill>
            <a:srgbClr val="F3EEE3"/>
          </a:solidFill>
          <a:ln/>
        </p:spPr>
      </p:sp>
      <p:sp>
        <p:nvSpPr>
          <p:cNvPr id="5" name="Shape 3"/>
          <p:cNvSpPr/>
          <p:nvPr/>
        </p:nvSpPr>
        <p:spPr>
          <a:xfrm>
            <a:off x="1020604" y="3580328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325F7B"/>
          </a:solidFill>
          <a:ln/>
        </p:spPr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7770" y="3729157"/>
            <a:ext cx="306110" cy="382667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020604" y="4487585"/>
            <a:ext cx="360080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Acessibilidade Multi-canal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1020604" y="4978003"/>
            <a:ext cx="374273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Presencial, telefônico, digital (site child-friendly, app móvel), correspondência para cartas e desenhos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5216962" y="3353514"/>
            <a:ext cx="4196358" cy="3302913"/>
          </a:xfrm>
          <a:prstGeom prst="roundRect">
            <a:avLst>
              <a:gd name="adj" fmla="val 1030"/>
            </a:avLst>
          </a:prstGeom>
          <a:solidFill>
            <a:srgbClr val="F3EEE3"/>
          </a:solidFill>
          <a:ln/>
        </p:spPr>
      </p:sp>
      <p:sp>
        <p:nvSpPr>
          <p:cNvPr id="10" name="Shape 7"/>
          <p:cNvSpPr/>
          <p:nvPr/>
        </p:nvSpPr>
        <p:spPr>
          <a:xfrm>
            <a:off x="5443776" y="3580328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325F7B"/>
          </a:solidFill>
          <a:ln/>
        </p:spPr>
      </p:sp>
      <p:pic>
        <p:nvPicPr>
          <p:cNvPr id="11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0942" y="3729157"/>
            <a:ext cx="306110" cy="382667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5443776" y="4487585"/>
            <a:ext cx="372320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Metodologia Especializada</a:t>
            </a:r>
            <a:endParaRPr lang="en-US" sz="2200" dirty="0"/>
          </a:p>
        </p:txBody>
      </p:sp>
      <p:sp>
        <p:nvSpPr>
          <p:cNvPr id="13" name="Text 9"/>
          <p:cNvSpPr/>
          <p:nvPr/>
        </p:nvSpPr>
        <p:spPr>
          <a:xfrm>
            <a:off x="5443776" y="4978003"/>
            <a:ext cx="374273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Linguagem simplificada,  encaminhamento ágil, interação lúdica</a:t>
            </a:r>
            <a:endParaRPr lang="en-US" sz="1750" dirty="0"/>
          </a:p>
        </p:txBody>
      </p:sp>
      <p:sp>
        <p:nvSpPr>
          <p:cNvPr id="14" name="Shape 10"/>
          <p:cNvSpPr/>
          <p:nvPr/>
        </p:nvSpPr>
        <p:spPr>
          <a:xfrm>
            <a:off x="9640133" y="3353514"/>
            <a:ext cx="4196358" cy="3302913"/>
          </a:xfrm>
          <a:prstGeom prst="roundRect">
            <a:avLst>
              <a:gd name="adj" fmla="val 1030"/>
            </a:avLst>
          </a:prstGeom>
          <a:solidFill>
            <a:srgbClr val="F3EEE3"/>
          </a:solidFill>
          <a:ln/>
        </p:spPr>
      </p:sp>
      <p:sp>
        <p:nvSpPr>
          <p:cNvPr id="15" name="Shape 11"/>
          <p:cNvSpPr/>
          <p:nvPr/>
        </p:nvSpPr>
        <p:spPr>
          <a:xfrm>
            <a:off x="9866948" y="3580328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325F7B"/>
          </a:solidFill>
          <a:ln/>
        </p:spPr>
      </p:sp>
      <p:pic>
        <p:nvPicPr>
          <p:cNvPr id="16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4114" y="3729157"/>
            <a:ext cx="306110" cy="382667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9866948" y="4487585"/>
            <a:ext cx="355270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Indicadores de Qualidade</a:t>
            </a:r>
            <a:endParaRPr lang="en-US" sz="2200" dirty="0"/>
          </a:p>
        </p:txBody>
      </p:sp>
      <p:sp>
        <p:nvSpPr>
          <p:cNvPr id="18" name="Text 13"/>
          <p:cNvSpPr/>
          <p:nvPr/>
        </p:nvSpPr>
        <p:spPr>
          <a:xfrm>
            <a:off x="9866948" y="4978003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Tempo de resposta padronizado, pesquisa de satisfação com crianças, efetividade mensurável</a:t>
            </a:r>
            <a:endParaRPr lang="en-US" sz="17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644491" y="2529959"/>
            <a:ext cx="11341298" cy="1417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1150"/>
              </a:lnSpc>
              <a:buNone/>
            </a:pPr>
            <a:r>
              <a:rPr lang="en-US" sz="890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Eixo 3</a:t>
            </a:r>
            <a:endParaRPr lang="en-US" sz="8900" dirty="0"/>
          </a:p>
        </p:txBody>
      </p:sp>
      <p:sp>
        <p:nvSpPr>
          <p:cNvPr id="3" name="Text 1"/>
          <p:cNvSpPr/>
          <p:nvPr/>
        </p:nvSpPr>
        <p:spPr>
          <a:xfrm>
            <a:off x="2143720" y="4287798"/>
            <a:ext cx="1034284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Democratização dos Espaços Públicos</a:t>
            </a:r>
            <a:endParaRPr lang="en-US" sz="4450" dirty="0"/>
          </a:p>
        </p:txBody>
      </p:sp>
      <p:sp>
        <p:nvSpPr>
          <p:cNvPr id="4" name="Text 2"/>
          <p:cNvSpPr/>
          <p:nvPr/>
        </p:nvSpPr>
        <p:spPr>
          <a:xfrm>
            <a:off x="793790" y="5336738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Estratégias inspiradas em experiências nacionais e internacionais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7954" y="611267"/>
            <a:ext cx="13074491" cy="13894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450"/>
              </a:lnSpc>
              <a:buNone/>
            </a:pPr>
            <a:r>
              <a:rPr lang="en-US" sz="43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O Direito de Participação como Princípio Fundamental</a:t>
            </a:r>
            <a:endParaRPr lang="en-US" sz="4350" dirty="0"/>
          </a:p>
        </p:txBody>
      </p:sp>
      <p:sp>
        <p:nvSpPr>
          <p:cNvPr id="3" name="Text 1"/>
          <p:cNvSpPr/>
          <p:nvPr/>
        </p:nvSpPr>
        <p:spPr>
          <a:xfrm>
            <a:off x="777954" y="2534126"/>
            <a:ext cx="7627739" cy="10669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 Artigo 12 da Convenção dos Direitos da Criança estabelece o </a:t>
            </a:r>
            <a:pPr algn="l" indent="0" marL="0">
              <a:lnSpc>
                <a:spcPts val="2800"/>
              </a:lnSpc>
              <a:buNone/>
            </a:pPr>
            <a:r>
              <a:rPr lang="en-US" sz="1750" b="1" dirty="0">
                <a:solidFill>
                  <a:srgbClr val="609DF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direito da criança de expressar sua opinião livremente em todos os assuntos que a afetam e ter tal opinião devidamente considerada, em função de sua idade e maturidade</a:t>
            </a:r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77954" y="3801070"/>
            <a:ext cx="7627739" cy="7112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Participação não é apenas "ouvir" - é reconhecer as crianças como sujeitos de direitos com capacidades em desenvolvimento (autonomia progressiva).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77954" y="4712375"/>
            <a:ext cx="7627739" cy="10669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É reconhecido pelo Comitê dos Direitos das Crianças e pela doutrina internacional como um dos 4 princípios fundamentais da Convenção dos Direitos da Criança e uma das maiores inovações de tratados de direitos humanos. </a:t>
            </a:r>
            <a:endParaRPr lang="en-US" sz="175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55524" y="2584133"/>
            <a:ext cx="4904423" cy="490442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16969" y="507444"/>
            <a:ext cx="6122670" cy="4616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600"/>
              </a:lnSpc>
              <a:buNone/>
            </a:pPr>
            <a:r>
              <a:rPr lang="en-US" sz="29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Frentes de Intervenção Ministerial</a:t>
            </a:r>
            <a:endParaRPr lang="en-US" sz="2900" dirty="0"/>
          </a:p>
        </p:txBody>
      </p:sp>
      <p:sp>
        <p:nvSpPr>
          <p:cNvPr id="3" name="Text 1"/>
          <p:cNvSpPr/>
          <p:nvPr/>
        </p:nvSpPr>
        <p:spPr>
          <a:xfrm>
            <a:off x="516969" y="1264444"/>
            <a:ext cx="13596461" cy="2363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1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 Ministério Público deve atuar em diversas frentes para garantir e fortalecer a participação de crianças e adolescentes nos espaços de decisão:</a:t>
            </a:r>
            <a:endParaRPr lang="en-US" sz="1150" dirty="0"/>
          </a:p>
        </p:txBody>
      </p:sp>
      <p:sp>
        <p:nvSpPr>
          <p:cNvPr id="4" name="Shape 2"/>
          <p:cNvSpPr/>
          <p:nvPr/>
        </p:nvSpPr>
        <p:spPr>
          <a:xfrm>
            <a:off x="516969" y="1666875"/>
            <a:ext cx="590788" cy="886182"/>
          </a:xfrm>
          <a:prstGeom prst="roundRect">
            <a:avLst>
              <a:gd name="adj" fmla="val 360045"/>
            </a:avLst>
          </a:prstGeom>
          <a:solidFill>
            <a:srgbClr val="F3EEE3"/>
          </a:solidFill>
          <a:ln/>
        </p:spPr>
      </p:sp>
      <p:sp>
        <p:nvSpPr>
          <p:cNvPr id="5" name="Text 3"/>
          <p:cNvSpPr/>
          <p:nvPr/>
        </p:nvSpPr>
        <p:spPr>
          <a:xfrm>
            <a:off x="701635" y="1971437"/>
            <a:ext cx="221456" cy="2769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7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</a:t>
            </a:r>
            <a:endParaRPr lang="en-US" sz="1700" dirty="0"/>
          </a:p>
        </p:txBody>
      </p:sp>
      <p:sp>
        <p:nvSpPr>
          <p:cNvPr id="6" name="Text 4"/>
          <p:cNvSpPr/>
          <p:nvPr/>
        </p:nvSpPr>
        <p:spPr>
          <a:xfrm>
            <a:off x="1255395" y="1814513"/>
            <a:ext cx="6707743" cy="2307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Fomento e Fiscalização dos Comitês de Participação de Adolescentes (CPAs)</a:t>
            </a:r>
            <a:endParaRPr lang="en-US" sz="1450" dirty="0"/>
          </a:p>
        </p:txBody>
      </p:sp>
      <p:sp>
        <p:nvSpPr>
          <p:cNvPr id="7" name="Text 5"/>
          <p:cNvSpPr/>
          <p:nvPr/>
        </p:nvSpPr>
        <p:spPr>
          <a:xfrm>
            <a:off x="1255395" y="2133838"/>
            <a:ext cx="12858036" cy="2363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1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Promover a criação e o funcionamento efetivo dos CPAs, garantindo que suas deliberações influenciem as políticas públicas.</a:t>
            </a:r>
            <a:endParaRPr lang="en-US" sz="1150" dirty="0"/>
          </a:p>
        </p:txBody>
      </p:sp>
      <p:sp>
        <p:nvSpPr>
          <p:cNvPr id="8" name="Shape 6"/>
          <p:cNvSpPr/>
          <p:nvPr/>
        </p:nvSpPr>
        <p:spPr>
          <a:xfrm>
            <a:off x="516969" y="2700695"/>
            <a:ext cx="590788" cy="886182"/>
          </a:xfrm>
          <a:prstGeom prst="roundRect">
            <a:avLst>
              <a:gd name="adj" fmla="val 360045"/>
            </a:avLst>
          </a:prstGeom>
          <a:solidFill>
            <a:srgbClr val="F3EEE3"/>
          </a:solidFill>
          <a:ln/>
        </p:spPr>
      </p:sp>
      <p:sp>
        <p:nvSpPr>
          <p:cNvPr id="9" name="Text 7"/>
          <p:cNvSpPr/>
          <p:nvPr/>
        </p:nvSpPr>
        <p:spPr>
          <a:xfrm>
            <a:off x="701635" y="3005257"/>
            <a:ext cx="221456" cy="2769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7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</a:t>
            </a:r>
            <a:endParaRPr lang="en-US" sz="1700" dirty="0"/>
          </a:p>
        </p:txBody>
      </p:sp>
      <p:sp>
        <p:nvSpPr>
          <p:cNvPr id="10" name="Text 8"/>
          <p:cNvSpPr/>
          <p:nvPr/>
        </p:nvSpPr>
        <p:spPr>
          <a:xfrm>
            <a:off x="1255395" y="2848332"/>
            <a:ext cx="4657249" cy="2307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Fortalecimento da Participação em Políticas Públicas</a:t>
            </a:r>
            <a:endParaRPr lang="en-US" sz="1450" dirty="0"/>
          </a:p>
        </p:txBody>
      </p:sp>
      <p:sp>
        <p:nvSpPr>
          <p:cNvPr id="11" name="Text 9"/>
          <p:cNvSpPr/>
          <p:nvPr/>
        </p:nvSpPr>
        <p:spPr>
          <a:xfrm>
            <a:off x="1255395" y="3167658"/>
            <a:ext cx="12858036" cy="2363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1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Adotar medidas para incluir crianças e adolescentes na formulação, monitoramento e avaliação das políticas públicas (audiências públicas, consultas, conferências).</a:t>
            </a:r>
            <a:endParaRPr lang="en-US" sz="1150" dirty="0"/>
          </a:p>
        </p:txBody>
      </p:sp>
      <p:sp>
        <p:nvSpPr>
          <p:cNvPr id="12" name="Shape 10"/>
          <p:cNvSpPr/>
          <p:nvPr/>
        </p:nvSpPr>
        <p:spPr>
          <a:xfrm>
            <a:off x="516969" y="3734514"/>
            <a:ext cx="590788" cy="886182"/>
          </a:xfrm>
          <a:prstGeom prst="roundRect">
            <a:avLst>
              <a:gd name="adj" fmla="val 360045"/>
            </a:avLst>
          </a:prstGeom>
          <a:solidFill>
            <a:srgbClr val="F3EEE3"/>
          </a:solidFill>
          <a:ln/>
        </p:spPr>
      </p:sp>
      <p:sp>
        <p:nvSpPr>
          <p:cNvPr id="13" name="Text 11"/>
          <p:cNvSpPr/>
          <p:nvPr/>
        </p:nvSpPr>
        <p:spPr>
          <a:xfrm>
            <a:off x="701635" y="4039076"/>
            <a:ext cx="221456" cy="2769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7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3</a:t>
            </a:r>
            <a:endParaRPr lang="en-US" sz="1700" dirty="0"/>
          </a:p>
        </p:txBody>
      </p:sp>
      <p:sp>
        <p:nvSpPr>
          <p:cNvPr id="14" name="Text 12"/>
          <p:cNvSpPr/>
          <p:nvPr/>
        </p:nvSpPr>
        <p:spPr>
          <a:xfrm>
            <a:off x="1255395" y="3882152"/>
            <a:ext cx="2172176" cy="2307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Ouvidorias child-friendly</a:t>
            </a:r>
            <a:endParaRPr lang="en-US" sz="1450" dirty="0"/>
          </a:p>
        </p:txBody>
      </p:sp>
      <p:sp>
        <p:nvSpPr>
          <p:cNvPr id="15" name="Text 13"/>
          <p:cNvSpPr/>
          <p:nvPr/>
        </p:nvSpPr>
        <p:spPr>
          <a:xfrm>
            <a:off x="1255395" y="4201478"/>
            <a:ext cx="12858036" cy="2363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1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Fomentar a criação de ouvidorias chid-friendly nos serviços públicos dos três entes federativos.</a:t>
            </a:r>
            <a:endParaRPr lang="en-US" sz="1150" dirty="0"/>
          </a:p>
        </p:txBody>
      </p:sp>
      <p:sp>
        <p:nvSpPr>
          <p:cNvPr id="16" name="Shape 14"/>
          <p:cNvSpPr/>
          <p:nvPr/>
        </p:nvSpPr>
        <p:spPr>
          <a:xfrm>
            <a:off x="516969" y="4768334"/>
            <a:ext cx="590788" cy="886182"/>
          </a:xfrm>
          <a:prstGeom prst="roundRect">
            <a:avLst>
              <a:gd name="adj" fmla="val 360045"/>
            </a:avLst>
          </a:prstGeom>
          <a:solidFill>
            <a:srgbClr val="F3EEE3"/>
          </a:solidFill>
          <a:ln/>
        </p:spPr>
      </p:sp>
      <p:sp>
        <p:nvSpPr>
          <p:cNvPr id="17" name="Text 15"/>
          <p:cNvSpPr/>
          <p:nvPr/>
        </p:nvSpPr>
        <p:spPr>
          <a:xfrm>
            <a:off x="701635" y="5072896"/>
            <a:ext cx="221456" cy="2769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7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4</a:t>
            </a:r>
            <a:endParaRPr lang="en-US" sz="1700" dirty="0"/>
          </a:p>
        </p:txBody>
      </p:sp>
      <p:sp>
        <p:nvSpPr>
          <p:cNvPr id="18" name="Text 16"/>
          <p:cNvSpPr/>
          <p:nvPr/>
        </p:nvSpPr>
        <p:spPr>
          <a:xfrm>
            <a:off x="1255395" y="4915972"/>
            <a:ext cx="2913459" cy="2307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Capacitação de Agentes Públicos</a:t>
            </a:r>
            <a:endParaRPr lang="en-US" sz="1450" dirty="0"/>
          </a:p>
        </p:txBody>
      </p:sp>
      <p:sp>
        <p:nvSpPr>
          <p:cNvPr id="19" name="Text 17"/>
          <p:cNvSpPr/>
          <p:nvPr/>
        </p:nvSpPr>
        <p:spPr>
          <a:xfrm>
            <a:off x="1255395" y="5235297"/>
            <a:ext cx="12858036" cy="2363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1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Fomentar a formação de conselheiros, gestores, parlamentares e magistrados sobre o direito à participação infantojuvenil.</a:t>
            </a:r>
            <a:endParaRPr lang="en-US" sz="1150" dirty="0"/>
          </a:p>
        </p:txBody>
      </p:sp>
      <p:sp>
        <p:nvSpPr>
          <p:cNvPr id="20" name="Shape 18"/>
          <p:cNvSpPr/>
          <p:nvPr/>
        </p:nvSpPr>
        <p:spPr>
          <a:xfrm>
            <a:off x="516969" y="5802154"/>
            <a:ext cx="590788" cy="886182"/>
          </a:xfrm>
          <a:prstGeom prst="roundRect">
            <a:avLst>
              <a:gd name="adj" fmla="val 360045"/>
            </a:avLst>
          </a:prstGeom>
          <a:solidFill>
            <a:srgbClr val="F3EEE3"/>
          </a:solidFill>
          <a:ln/>
        </p:spPr>
      </p:sp>
      <p:sp>
        <p:nvSpPr>
          <p:cNvPr id="21" name="Text 19"/>
          <p:cNvSpPr/>
          <p:nvPr/>
        </p:nvSpPr>
        <p:spPr>
          <a:xfrm>
            <a:off x="701635" y="6106716"/>
            <a:ext cx="221456" cy="2769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7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5</a:t>
            </a:r>
            <a:endParaRPr lang="en-US" sz="1700" dirty="0"/>
          </a:p>
        </p:txBody>
      </p:sp>
      <p:sp>
        <p:nvSpPr>
          <p:cNvPr id="22" name="Text 20"/>
          <p:cNvSpPr/>
          <p:nvPr/>
        </p:nvSpPr>
        <p:spPr>
          <a:xfrm>
            <a:off x="1255395" y="5949791"/>
            <a:ext cx="3247668" cy="2307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Participação no Sistema Educacional</a:t>
            </a:r>
            <a:endParaRPr lang="en-US" sz="1450" dirty="0"/>
          </a:p>
        </p:txBody>
      </p:sp>
      <p:sp>
        <p:nvSpPr>
          <p:cNvPr id="23" name="Text 21"/>
          <p:cNvSpPr/>
          <p:nvPr/>
        </p:nvSpPr>
        <p:spPr>
          <a:xfrm>
            <a:off x="1255395" y="6269117"/>
            <a:ext cx="12858036" cy="2363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1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Zelar pela efetividade dos mecanismos de participação estudantil, como grêmios e conselhos escolares, garantindo um ambiente respeitoso e receptivos às opniões e pleitos das crianças e dos adolescentes.</a:t>
            </a:r>
            <a:endParaRPr lang="en-US" sz="1150" dirty="0"/>
          </a:p>
        </p:txBody>
      </p:sp>
      <p:sp>
        <p:nvSpPr>
          <p:cNvPr id="24" name="Shape 22"/>
          <p:cNvSpPr/>
          <p:nvPr/>
        </p:nvSpPr>
        <p:spPr>
          <a:xfrm>
            <a:off x="516969" y="6835973"/>
            <a:ext cx="590788" cy="886182"/>
          </a:xfrm>
          <a:prstGeom prst="roundRect">
            <a:avLst>
              <a:gd name="adj" fmla="val 360045"/>
            </a:avLst>
          </a:prstGeom>
          <a:solidFill>
            <a:srgbClr val="F3EEE3"/>
          </a:solidFill>
          <a:ln/>
        </p:spPr>
      </p:sp>
      <p:sp>
        <p:nvSpPr>
          <p:cNvPr id="25" name="Text 23"/>
          <p:cNvSpPr/>
          <p:nvPr/>
        </p:nvSpPr>
        <p:spPr>
          <a:xfrm>
            <a:off x="701635" y="7140535"/>
            <a:ext cx="221456" cy="2769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7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6</a:t>
            </a:r>
            <a:endParaRPr lang="en-US" sz="1700" dirty="0"/>
          </a:p>
        </p:txBody>
      </p:sp>
      <p:sp>
        <p:nvSpPr>
          <p:cNvPr id="26" name="Text 24"/>
          <p:cNvSpPr/>
          <p:nvPr/>
        </p:nvSpPr>
        <p:spPr>
          <a:xfrm>
            <a:off x="1255395" y="6983611"/>
            <a:ext cx="1885950" cy="2307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Atuação Extrajudicial</a:t>
            </a:r>
            <a:endParaRPr lang="en-US" sz="1450" dirty="0"/>
          </a:p>
        </p:txBody>
      </p:sp>
      <p:sp>
        <p:nvSpPr>
          <p:cNvPr id="27" name="Text 25"/>
          <p:cNvSpPr/>
          <p:nvPr/>
        </p:nvSpPr>
        <p:spPr>
          <a:xfrm>
            <a:off x="1255395" y="7302937"/>
            <a:ext cx="12858036" cy="2363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1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Garantir que dentros dos procedimentos ministeriais extrajudiciais que envolvam políticas públicas para o público infantojuvenil haja a participação ativa de crianças e adolescentes.</a:t>
            </a:r>
            <a:endParaRPr lang="en-US" sz="115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3895" y="647224"/>
            <a:ext cx="13262610" cy="12215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00"/>
              </a:lnSpc>
              <a:buNone/>
            </a:pPr>
            <a:r>
              <a:rPr lang="en-US" sz="38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Comitês de Participação Adolescente: O Modelo Irlandês</a:t>
            </a:r>
            <a:endParaRPr lang="en-US" sz="3800" dirty="0"/>
          </a:p>
        </p:txBody>
      </p:sp>
      <p:sp>
        <p:nvSpPr>
          <p:cNvPr id="3" name="Text 1"/>
          <p:cNvSpPr/>
          <p:nvPr/>
        </p:nvSpPr>
        <p:spPr>
          <a:xfrm>
            <a:off x="683895" y="2259568"/>
            <a:ext cx="13262610" cy="6250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Propondo um passo concreto para ampliar a participação juvenil, sugerimos que cada unidade do Ministério Público estabeleça um Comitê de Participação Adolescente, inspirando-se no bem-sucedido modelo do Ombudsman for Children’s Office (OCO) da Irlanda.</a:t>
            </a:r>
            <a:endParaRPr lang="en-US" sz="1500" dirty="0"/>
          </a:p>
        </p:txBody>
      </p:sp>
      <p:sp>
        <p:nvSpPr>
          <p:cNvPr id="4" name="Shape 2"/>
          <p:cNvSpPr/>
          <p:nvPr/>
        </p:nvSpPr>
        <p:spPr>
          <a:xfrm>
            <a:off x="683895" y="3104436"/>
            <a:ext cx="4290536" cy="3633073"/>
          </a:xfrm>
          <a:prstGeom prst="roundRect">
            <a:avLst>
              <a:gd name="adj" fmla="val 807"/>
            </a:avLst>
          </a:prstGeom>
          <a:solidFill>
            <a:srgbClr val="FFFCF5"/>
          </a:solidFill>
          <a:ln w="22860">
            <a:solidFill>
              <a:srgbClr val="D9D4C9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706755" y="3127296"/>
            <a:ext cx="4244816" cy="586264"/>
          </a:xfrm>
          <a:prstGeom prst="roundRect">
            <a:avLst>
              <a:gd name="adj" fmla="val 321"/>
            </a:avLst>
          </a:prstGeom>
          <a:solidFill>
            <a:srgbClr val="F3EEE3"/>
          </a:solidFill>
          <a:ln/>
        </p:spPr>
      </p:sp>
      <p:sp>
        <p:nvSpPr>
          <p:cNvPr id="6" name="Text 4"/>
          <p:cNvSpPr/>
          <p:nvPr/>
        </p:nvSpPr>
        <p:spPr>
          <a:xfrm>
            <a:off x="2682597" y="3237190"/>
            <a:ext cx="293132" cy="3663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23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</a:t>
            </a:r>
            <a:endParaRPr lang="en-US" sz="2300" dirty="0"/>
          </a:p>
        </p:txBody>
      </p:sp>
      <p:sp>
        <p:nvSpPr>
          <p:cNvPr id="7" name="Text 5"/>
          <p:cNvSpPr/>
          <p:nvPr/>
        </p:nvSpPr>
        <p:spPr>
          <a:xfrm>
            <a:off x="902137" y="3908941"/>
            <a:ext cx="2788325" cy="305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Estrutura e Composição</a:t>
            </a:r>
            <a:endParaRPr lang="en-US" sz="1900" dirty="0"/>
          </a:p>
        </p:txBody>
      </p:sp>
      <p:sp>
        <p:nvSpPr>
          <p:cNvPr id="8" name="Text 6"/>
          <p:cNvSpPr/>
          <p:nvPr/>
        </p:nvSpPr>
        <p:spPr>
          <a:xfrm>
            <a:off x="902137" y="4331494"/>
            <a:ext cx="3854053" cy="21877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 Youth Advisory Panel (YAP) do OCO, composto por 18 jovens (12-17 anos) de diversas regiões da Irlanda, é um exemplo de painel inclusivo e representativo. Inicialmente um projeto piloto, mas em 2020 foi integrado permanentemente ao modelo organizacional do OCO.</a:t>
            </a:r>
            <a:endParaRPr lang="en-US" sz="1500" dirty="0"/>
          </a:p>
        </p:txBody>
      </p:sp>
      <p:sp>
        <p:nvSpPr>
          <p:cNvPr id="9" name="Shape 7"/>
          <p:cNvSpPr/>
          <p:nvPr/>
        </p:nvSpPr>
        <p:spPr>
          <a:xfrm>
            <a:off x="5169813" y="3104436"/>
            <a:ext cx="4290655" cy="3633073"/>
          </a:xfrm>
          <a:prstGeom prst="roundRect">
            <a:avLst>
              <a:gd name="adj" fmla="val 807"/>
            </a:avLst>
          </a:prstGeom>
          <a:solidFill>
            <a:srgbClr val="FFFCF5"/>
          </a:solidFill>
          <a:ln w="22860">
            <a:solidFill>
              <a:srgbClr val="D9D4C9"/>
            </a:solidFill>
            <a:prstDash val="solid"/>
          </a:ln>
        </p:spPr>
      </p:sp>
      <p:sp>
        <p:nvSpPr>
          <p:cNvPr id="10" name="Shape 8"/>
          <p:cNvSpPr/>
          <p:nvPr/>
        </p:nvSpPr>
        <p:spPr>
          <a:xfrm>
            <a:off x="5192673" y="3127296"/>
            <a:ext cx="4244935" cy="586264"/>
          </a:xfrm>
          <a:prstGeom prst="roundRect">
            <a:avLst>
              <a:gd name="adj" fmla="val 321"/>
            </a:avLst>
          </a:prstGeom>
          <a:solidFill>
            <a:srgbClr val="F3EEE3"/>
          </a:solidFill>
          <a:ln/>
        </p:spPr>
      </p:sp>
      <p:sp>
        <p:nvSpPr>
          <p:cNvPr id="11" name="Text 9"/>
          <p:cNvSpPr/>
          <p:nvPr/>
        </p:nvSpPr>
        <p:spPr>
          <a:xfrm>
            <a:off x="7168515" y="3237190"/>
            <a:ext cx="293132" cy="3663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23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</a:t>
            </a:r>
            <a:endParaRPr lang="en-US" sz="2300" dirty="0"/>
          </a:p>
        </p:txBody>
      </p:sp>
      <p:sp>
        <p:nvSpPr>
          <p:cNvPr id="12" name="Text 10"/>
          <p:cNvSpPr/>
          <p:nvPr/>
        </p:nvSpPr>
        <p:spPr>
          <a:xfrm>
            <a:off x="5388054" y="3908941"/>
            <a:ext cx="2493050" cy="305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Funções e Atividades</a:t>
            </a:r>
            <a:endParaRPr lang="en-US" sz="1900" dirty="0"/>
          </a:p>
        </p:txBody>
      </p:sp>
      <p:sp>
        <p:nvSpPr>
          <p:cNvPr id="13" name="Text 11"/>
          <p:cNvSpPr/>
          <p:nvPr/>
        </p:nvSpPr>
        <p:spPr>
          <a:xfrm>
            <a:off x="5388054" y="4331494"/>
            <a:ext cx="3854172" cy="21877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Os membros do YAP se reúnem regularmente para discutir questões emergentes, opinar sobre políticas e ações, e contribuir para a elaboração de pesquisas e relatórios. Eles aconselham o OCO, garantindo que as vozes e preocupações das crianças estejam no centro do trabalho.</a:t>
            </a:r>
            <a:endParaRPr lang="en-US" sz="1500" dirty="0"/>
          </a:p>
        </p:txBody>
      </p:sp>
      <p:sp>
        <p:nvSpPr>
          <p:cNvPr id="14" name="Shape 12"/>
          <p:cNvSpPr/>
          <p:nvPr/>
        </p:nvSpPr>
        <p:spPr>
          <a:xfrm>
            <a:off x="9655850" y="3104436"/>
            <a:ext cx="4290655" cy="3633073"/>
          </a:xfrm>
          <a:prstGeom prst="roundRect">
            <a:avLst>
              <a:gd name="adj" fmla="val 807"/>
            </a:avLst>
          </a:prstGeom>
          <a:solidFill>
            <a:srgbClr val="FFFCF5"/>
          </a:solidFill>
          <a:ln w="22860">
            <a:solidFill>
              <a:srgbClr val="D9D4C9"/>
            </a:solidFill>
            <a:prstDash val="solid"/>
          </a:ln>
        </p:spPr>
      </p:sp>
      <p:sp>
        <p:nvSpPr>
          <p:cNvPr id="15" name="Shape 13"/>
          <p:cNvSpPr/>
          <p:nvPr/>
        </p:nvSpPr>
        <p:spPr>
          <a:xfrm>
            <a:off x="9678710" y="3127296"/>
            <a:ext cx="4244935" cy="586264"/>
          </a:xfrm>
          <a:prstGeom prst="roundRect">
            <a:avLst>
              <a:gd name="adj" fmla="val 321"/>
            </a:avLst>
          </a:prstGeom>
          <a:solidFill>
            <a:srgbClr val="F3EEE3"/>
          </a:solidFill>
          <a:ln/>
        </p:spPr>
      </p:sp>
      <p:sp>
        <p:nvSpPr>
          <p:cNvPr id="16" name="Text 14"/>
          <p:cNvSpPr/>
          <p:nvPr/>
        </p:nvSpPr>
        <p:spPr>
          <a:xfrm>
            <a:off x="11654552" y="3237190"/>
            <a:ext cx="293132" cy="3663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23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3</a:t>
            </a:r>
            <a:endParaRPr lang="en-US" sz="2300" dirty="0"/>
          </a:p>
        </p:txBody>
      </p:sp>
      <p:sp>
        <p:nvSpPr>
          <p:cNvPr id="17" name="Text 15"/>
          <p:cNvSpPr/>
          <p:nvPr/>
        </p:nvSpPr>
        <p:spPr>
          <a:xfrm>
            <a:off x="9874091" y="3908941"/>
            <a:ext cx="3215878" cy="305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Impacto e Reconhecimento</a:t>
            </a:r>
            <a:endParaRPr lang="en-US" sz="1900" dirty="0"/>
          </a:p>
        </p:txBody>
      </p:sp>
      <p:sp>
        <p:nvSpPr>
          <p:cNvPr id="18" name="Text 16"/>
          <p:cNvSpPr/>
          <p:nvPr/>
        </p:nvSpPr>
        <p:spPr>
          <a:xfrm>
            <a:off x="9874091" y="4331494"/>
            <a:ext cx="3854172" cy="21877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 YAP influenciou diretamente políticas públicas e relatórios internacionais, como o "Pieces of Us" submetido à ONU. Fortaleceu a cultura de escuta ativa e promoveu os direitos das crianças de forma engajadora, servindo como um modelo de participação significativa e transformadora.</a:t>
            </a:r>
            <a:endParaRPr lang="en-US" sz="1500" dirty="0"/>
          </a:p>
        </p:txBody>
      </p:sp>
      <p:sp>
        <p:nvSpPr>
          <p:cNvPr id="19" name="Text 17"/>
          <p:cNvSpPr/>
          <p:nvPr/>
        </p:nvSpPr>
        <p:spPr>
          <a:xfrm>
            <a:off x="683895" y="6957298"/>
            <a:ext cx="13262610" cy="6250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Implementar comitês semelhantes no Ministério Público brasileiro pode assegurar que a perspectiva adolescente seja uma força motriz nas decisões que afetam diretamente suas vidas, transformando a teoria da participação em prática real.</a:t>
            </a:r>
            <a:endParaRPr lang="en-US" sz="15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188618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368635" y="2308384"/>
            <a:ext cx="7893129" cy="4716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700"/>
              </a:lnSpc>
              <a:buNone/>
            </a:pPr>
            <a:r>
              <a:rPr lang="en-US" sz="29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Child Participation Assessment Tool (CPAT): </a:t>
            </a:r>
            <a:endParaRPr lang="en-US" sz="2950" dirty="0"/>
          </a:p>
        </p:txBody>
      </p:sp>
      <p:sp>
        <p:nvSpPr>
          <p:cNvPr id="4" name="Text 1"/>
          <p:cNvSpPr/>
          <p:nvPr/>
        </p:nvSpPr>
        <p:spPr>
          <a:xfrm>
            <a:off x="528042" y="3006328"/>
            <a:ext cx="13574316" cy="4826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900"/>
              </a:lnSpc>
              <a:buNone/>
            </a:pPr>
            <a:r>
              <a:rPr lang="en-US" sz="11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CPAT, desenvolvida pelo Conselho da Europa em 2016, apoia os Estados na implementação do Artigo 12 da CDC. A ferramenta é composta por 10 indicadores estruturais e de processo, agrupados em três áreas principais: A. Proteção do Direito à Participação (5 indicadores), B. Promoção da Conscientização (2 indicadores), e C. Criação de Espaços de Participação (3 indicadores).</a:t>
            </a:r>
            <a:endParaRPr lang="en-US" sz="1150" dirty="0"/>
          </a:p>
        </p:txBody>
      </p:sp>
      <p:sp>
        <p:nvSpPr>
          <p:cNvPr id="5" name="Text 2"/>
          <p:cNvSpPr/>
          <p:nvPr/>
        </p:nvSpPr>
        <p:spPr>
          <a:xfrm>
            <a:off x="5518190" y="3715345"/>
            <a:ext cx="3593902" cy="3771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950"/>
              </a:lnSpc>
              <a:buNone/>
            </a:pPr>
            <a:r>
              <a:rPr lang="en-US" sz="23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Estrutura da Ferramenta</a:t>
            </a:r>
            <a:endParaRPr lang="en-US" sz="2350" dirty="0"/>
          </a:p>
        </p:txBody>
      </p:sp>
      <p:sp>
        <p:nvSpPr>
          <p:cNvPr id="6" name="Shape 3"/>
          <p:cNvSpPr/>
          <p:nvPr/>
        </p:nvSpPr>
        <p:spPr>
          <a:xfrm>
            <a:off x="528042" y="4318873"/>
            <a:ext cx="4424124" cy="3488531"/>
          </a:xfrm>
          <a:prstGeom prst="roundRect">
            <a:avLst>
              <a:gd name="adj" fmla="val 649"/>
            </a:avLst>
          </a:prstGeom>
          <a:solidFill>
            <a:srgbClr val="FFFCF5"/>
          </a:solidFill>
          <a:ln w="15240">
            <a:solidFill>
              <a:srgbClr val="D9D4C9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543282" y="4334113"/>
            <a:ext cx="4393644" cy="452676"/>
          </a:xfrm>
          <a:prstGeom prst="roundRect">
            <a:avLst>
              <a:gd name="adj" fmla="val 960"/>
            </a:avLst>
          </a:prstGeom>
          <a:solidFill>
            <a:srgbClr val="F3EEE3"/>
          </a:solidFill>
          <a:ln/>
        </p:spPr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6876" y="4419005"/>
            <a:ext cx="226338" cy="282893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694134" y="4937641"/>
            <a:ext cx="4091940" cy="471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4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A. Proteção do Direito à Participação (5 indicadores)</a:t>
            </a:r>
            <a:endParaRPr lang="en-US" sz="1450" dirty="0"/>
          </a:p>
        </p:txBody>
      </p:sp>
      <p:sp>
        <p:nvSpPr>
          <p:cNvPr id="10" name="Text 6"/>
          <p:cNvSpPr/>
          <p:nvPr/>
        </p:nvSpPr>
        <p:spPr>
          <a:xfrm>
            <a:off x="694134" y="5499616"/>
            <a:ext cx="4091940" cy="2413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900"/>
              </a:lnSpc>
              <a:buSzPct val="100000"/>
              <a:buChar char="•"/>
            </a:pPr>
            <a:r>
              <a:rPr lang="en-US" sz="11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Quadro normativo nacional (Constituição, legislação)</a:t>
            </a:r>
            <a:endParaRPr lang="en-US" sz="1150" dirty="0"/>
          </a:p>
        </p:txBody>
      </p:sp>
      <p:sp>
        <p:nvSpPr>
          <p:cNvPr id="11" name="Text 7"/>
          <p:cNvSpPr/>
          <p:nvPr/>
        </p:nvSpPr>
        <p:spPr>
          <a:xfrm>
            <a:off x="694134" y="5793700"/>
            <a:ext cx="4091940" cy="4826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900"/>
              </a:lnSpc>
              <a:buSzPct val="100000"/>
              <a:buChar char="•"/>
            </a:pPr>
            <a:r>
              <a:rPr lang="en-US" sz="11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Inclusão da participação infantil em estratégias e políticas nacionais</a:t>
            </a:r>
            <a:endParaRPr lang="en-US" sz="1150" dirty="0"/>
          </a:p>
        </p:txBody>
      </p:sp>
      <p:sp>
        <p:nvSpPr>
          <p:cNvPr id="12" name="Text 8"/>
          <p:cNvSpPr/>
          <p:nvPr/>
        </p:nvSpPr>
        <p:spPr>
          <a:xfrm>
            <a:off x="694134" y="6329124"/>
            <a:ext cx="4091940" cy="4826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900"/>
              </a:lnSpc>
              <a:buSzPct val="100000"/>
              <a:buChar char="•"/>
            </a:pPr>
            <a:r>
              <a:rPr lang="en-US" sz="11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Existência de uma instituição independente de direitos humanos para crianças</a:t>
            </a:r>
            <a:endParaRPr lang="en-US" sz="1150" dirty="0"/>
          </a:p>
        </p:txBody>
      </p:sp>
      <p:sp>
        <p:nvSpPr>
          <p:cNvPr id="13" name="Text 9"/>
          <p:cNvSpPr/>
          <p:nvPr/>
        </p:nvSpPr>
        <p:spPr>
          <a:xfrm>
            <a:off x="694134" y="6864548"/>
            <a:ext cx="4091940" cy="4826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900"/>
              </a:lnSpc>
              <a:buSzPct val="100000"/>
              <a:buChar char="•"/>
            </a:pPr>
            <a:r>
              <a:rPr lang="en-US" sz="11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Mecanismos de acesso à justiça adaptados à criança (judiciais/administrativos)</a:t>
            </a:r>
            <a:endParaRPr lang="en-US" sz="1150" dirty="0"/>
          </a:p>
        </p:txBody>
      </p:sp>
      <p:sp>
        <p:nvSpPr>
          <p:cNvPr id="14" name="Text 10"/>
          <p:cNvSpPr/>
          <p:nvPr/>
        </p:nvSpPr>
        <p:spPr>
          <a:xfrm>
            <a:off x="694134" y="7399973"/>
            <a:ext cx="4091940" cy="2413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900"/>
              </a:lnSpc>
              <a:buSzPct val="100000"/>
              <a:buChar char="•"/>
            </a:pPr>
            <a:r>
              <a:rPr lang="en-US" sz="11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Procedimentos de reclamação adaptados à criança</a:t>
            </a:r>
            <a:endParaRPr lang="en-US" sz="1150" dirty="0"/>
          </a:p>
        </p:txBody>
      </p:sp>
      <p:sp>
        <p:nvSpPr>
          <p:cNvPr id="15" name="Shape 11"/>
          <p:cNvSpPr/>
          <p:nvPr/>
        </p:nvSpPr>
        <p:spPr>
          <a:xfrm>
            <a:off x="5103019" y="4318873"/>
            <a:ext cx="4424243" cy="3488531"/>
          </a:xfrm>
          <a:prstGeom prst="roundRect">
            <a:avLst>
              <a:gd name="adj" fmla="val 649"/>
            </a:avLst>
          </a:prstGeom>
          <a:solidFill>
            <a:srgbClr val="FFFCF5"/>
          </a:solidFill>
          <a:ln w="15240">
            <a:solidFill>
              <a:srgbClr val="D9D4C9"/>
            </a:solidFill>
            <a:prstDash val="solid"/>
          </a:ln>
        </p:spPr>
      </p:sp>
      <p:sp>
        <p:nvSpPr>
          <p:cNvPr id="16" name="Shape 12"/>
          <p:cNvSpPr/>
          <p:nvPr/>
        </p:nvSpPr>
        <p:spPr>
          <a:xfrm>
            <a:off x="5118259" y="4334113"/>
            <a:ext cx="4393763" cy="452676"/>
          </a:xfrm>
          <a:prstGeom prst="roundRect">
            <a:avLst>
              <a:gd name="adj" fmla="val 960"/>
            </a:avLst>
          </a:prstGeom>
          <a:solidFill>
            <a:srgbClr val="F3EEE3"/>
          </a:solidFill>
          <a:ln/>
        </p:spPr>
      </p:sp>
      <p:pic>
        <p:nvPicPr>
          <p:cNvPr id="1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1972" y="4419005"/>
            <a:ext cx="226338" cy="282893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5269111" y="4937641"/>
            <a:ext cx="4092059" cy="471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4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B. Promoção da Conscientização (2 indicadores)</a:t>
            </a:r>
            <a:endParaRPr lang="en-US" sz="1450" dirty="0"/>
          </a:p>
        </p:txBody>
      </p:sp>
      <p:sp>
        <p:nvSpPr>
          <p:cNvPr id="19" name="Text 14"/>
          <p:cNvSpPr/>
          <p:nvPr/>
        </p:nvSpPr>
        <p:spPr>
          <a:xfrm>
            <a:off x="5269111" y="5499616"/>
            <a:ext cx="4092059" cy="2413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900"/>
              </a:lnSpc>
              <a:buSzPct val="100000"/>
              <a:buChar char="•"/>
            </a:pPr>
            <a:r>
              <a:rPr lang="en-US" sz="11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Formação de profissionais</a:t>
            </a:r>
            <a:endParaRPr lang="en-US" sz="1150" dirty="0"/>
          </a:p>
        </p:txBody>
      </p:sp>
      <p:sp>
        <p:nvSpPr>
          <p:cNvPr id="20" name="Text 15"/>
          <p:cNvSpPr/>
          <p:nvPr/>
        </p:nvSpPr>
        <p:spPr>
          <a:xfrm>
            <a:off x="5269111" y="5793700"/>
            <a:ext cx="4092059" cy="2413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900"/>
              </a:lnSpc>
              <a:buSzPct val="100000"/>
              <a:buChar char="•"/>
            </a:pPr>
            <a:r>
              <a:rPr lang="en-US" sz="11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Disponibilidade de informações acessíveis para crianças</a:t>
            </a:r>
            <a:endParaRPr lang="en-US" sz="1150" dirty="0"/>
          </a:p>
        </p:txBody>
      </p:sp>
      <p:sp>
        <p:nvSpPr>
          <p:cNvPr id="21" name="Shape 16"/>
          <p:cNvSpPr/>
          <p:nvPr/>
        </p:nvSpPr>
        <p:spPr>
          <a:xfrm>
            <a:off x="9678114" y="4318873"/>
            <a:ext cx="4424243" cy="3488531"/>
          </a:xfrm>
          <a:prstGeom prst="roundRect">
            <a:avLst>
              <a:gd name="adj" fmla="val 649"/>
            </a:avLst>
          </a:prstGeom>
          <a:solidFill>
            <a:srgbClr val="FFFCF5"/>
          </a:solidFill>
          <a:ln w="15240">
            <a:solidFill>
              <a:srgbClr val="D9D4C9"/>
            </a:solidFill>
            <a:prstDash val="solid"/>
          </a:ln>
        </p:spPr>
      </p:sp>
      <p:sp>
        <p:nvSpPr>
          <p:cNvPr id="22" name="Shape 17"/>
          <p:cNvSpPr/>
          <p:nvPr/>
        </p:nvSpPr>
        <p:spPr>
          <a:xfrm>
            <a:off x="9693354" y="4334113"/>
            <a:ext cx="4393763" cy="452676"/>
          </a:xfrm>
          <a:prstGeom prst="roundRect">
            <a:avLst>
              <a:gd name="adj" fmla="val 960"/>
            </a:avLst>
          </a:prstGeom>
          <a:solidFill>
            <a:srgbClr val="F3EEE3"/>
          </a:solidFill>
          <a:ln/>
        </p:spPr>
      </p:sp>
      <p:pic>
        <p:nvPicPr>
          <p:cNvPr id="23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77067" y="4419005"/>
            <a:ext cx="226338" cy="282893"/>
          </a:xfrm>
          <a:prstGeom prst="rect">
            <a:avLst/>
          </a:prstGeom>
        </p:spPr>
      </p:pic>
      <p:sp>
        <p:nvSpPr>
          <p:cNvPr id="24" name="Text 18"/>
          <p:cNvSpPr/>
          <p:nvPr/>
        </p:nvSpPr>
        <p:spPr>
          <a:xfrm>
            <a:off x="9844207" y="4937641"/>
            <a:ext cx="4092059" cy="471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4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C. Criação de Espaços de Participação (3 indicadores)</a:t>
            </a:r>
            <a:endParaRPr lang="en-US" sz="1450" dirty="0"/>
          </a:p>
        </p:txBody>
      </p:sp>
      <p:sp>
        <p:nvSpPr>
          <p:cNvPr id="25" name="Text 19"/>
          <p:cNvSpPr/>
          <p:nvPr/>
        </p:nvSpPr>
        <p:spPr>
          <a:xfrm>
            <a:off x="9844207" y="5499616"/>
            <a:ext cx="4092059" cy="4826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900"/>
              </a:lnSpc>
              <a:buSzPct val="100000"/>
              <a:buChar char="•"/>
            </a:pPr>
            <a:r>
              <a:rPr lang="en-US" sz="11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Representação de crianças em fóruns (escolares, locais, nacionais, etc.)</a:t>
            </a:r>
            <a:endParaRPr lang="en-US" sz="1150" dirty="0"/>
          </a:p>
        </p:txBody>
      </p:sp>
      <p:sp>
        <p:nvSpPr>
          <p:cNvPr id="26" name="Text 20"/>
          <p:cNvSpPr/>
          <p:nvPr/>
        </p:nvSpPr>
        <p:spPr>
          <a:xfrm>
            <a:off x="9844207" y="6035040"/>
            <a:ext cx="4092059" cy="4826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900"/>
              </a:lnSpc>
              <a:buSzPct val="100000"/>
              <a:buChar char="•"/>
            </a:pPr>
            <a:r>
              <a:rPr lang="en-US" sz="11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Mecanismos para crianças darem feedback e apresentarem sugestões/reclamações</a:t>
            </a:r>
            <a:endParaRPr lang="en-US" sz="1150" dirty="0"/>
          </a:p>
        </p:txBody>
      </p:sp>
      <p:sp>
        <p:nvSpPr>
          <p:cNvPr id="27" name="Text 21"/>
          <p:cNvSpPr/>
          <p:nvPr/>
        </p:nvSpPr>
        <p:spPr>
          <a:xfrm>
            <a:off x="9844207" y="6570464"/>
            <a:ext cx="4092059" cy="4826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900"/>
              </a:lnSpc>
              <a:buSzPct val="100000"/>
              <a:buChar char="•"/>
            </a:pPr>
            <a:r>
              <a:rPr lang="en-US" sz="11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Apoio à participação de crianças no monitoramento da UNCRC</a:t>
            </a:r>
            <a:endParaRPr lang="en-US" sz="115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8545" y="590074"/>
            <a:ext cx="10457736" cy="6593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150"/>
              </a:lnSpc>
              <a:buNone/>
            </a:pPr>
            <a:r>
              <a:rPr lang="en-US" sz="41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Experiências Internacionais Inspiradoras</a:t>
            </a:r>
            <a:endParaRPr lang="en-US" sz="4150" dirty="0"/>
          </a:p>
        </p:txBody>
      </p:sp>
      <p:sp>
        <p:nvSpPr>
          <p:cNvPr id="3" name="Shape 1"/>
          <p:cNvSpPr/>
          <p:nvPr/>
        </p:nvSpPr>
        <p:spPr>
          <a:xfrm>
            <a:off x="738545" y="1671399"/>
            <a:ext cx="4243745" cy="5968127"/>
          </a:xfrm>
          <a:prstGeom prst="roundRect">
            <a:avLst>
              <a:gd name="adj" fmla="val 746"/>
            </a:avLst>
          </a:prstGeom>
          <a:solidFill>
            <a:srgbClr val="F3EEE3"/>
          </a:solidFill>
          <a:ln/>
        </p:spPr>
      </p:sp>
      <p:sp>
        <p:nvSpPr>
          <p:cNvPr id="4" name="Text 2"/>
          <p:cNvSpPr/>
          <p:nvPr/>
        </p:nvSpPr>
        <p:spPr>
          <a:xfrm>
            <a:off x="949523" y="1882378"/>
            <a:ext cx="3821787" cy="989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Reino Unido: Consultas Públicas com Impacto Legislativo</a:t>
            </a:r>
            <a:endParaRPr lang="en-US" sz="2050" dirty="0"/>
          </a:p>
        </p:txBody>
      </p:sp>
      <p:sp>
        <p:nvSpPr>
          <p:cNvPr id="5" name="Text 3"/>
          <p:cNvSpPr/>
          <p:nvPr/>
        </p:nvSpPr>
        <p:spPr>
          <a:xfrm>
            <a:off x="949523" y="2998351"/>
            <a:ext cx="3821787" cy="10126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Parceria Save the Children + Oficina Nacional da Infância consultou 66 crianças entre 4-7 anos sobre legislação complexa.</a:t>
            </a:r>
            <a:endParaRPr lang="en-US" sz="1650" dirty="0"/>
          </a:p>
        </p:txBody>
      </p:sp>
      <p:sp>
        <p:nvSpPr>
          <p:cNvPr id="6" name="Text 4"/>
          <p:cNvSpPr/>
          <p:nvPr/>
        </p:nvSpPr>
        <p:spPr>
          <a:xfrm>
            <a:off x="949523" y="4137541"/>
            <a:ext cx="3821787" cy="10126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Metodologia inovadora:</a:t>
            </a:r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linguagem lúdica, material visual, grupos focais infantis adaptados.</a:t>
            </a:r>
            <a:endParaRPr lang="en-US" sz="1650" dirty="0"/>
          </a:p>
        </p:txBody>
      </p:sp>
      <p:sp>
        <p:nvSpPr>
          <p:cNvPr id="7" name="Text 5"/>
          <p:cNvSpPr/>
          <p:nvPr/>
        </p:nvSpPr>
        <p:spPr>
          <a:xfrm>
            <a:off x="949523" y="5276731"/>
            <a:ext cx="3821787" cy="10126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Impacto concreto:</a:t>
            </a:r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publicação entregue ao governo influenciou mudança legislativa efetiva.</a:t>
            </a:r>
            <a:endParaRPr lang="en-US" sz="1650" dirty="0"/>
          </a:p>
        </p:txBody>
      </p:sp>
      <p:sp>
        <p:nvSpPr>
          <p:cNvPr id="8" name="Text 6"/>
          <p:cNvSpPr/>
          <p:nvPr/>
        </p:nvSpPr>
        <p:spPr>
          <a:xfrm>
            <a:off x="949523" y="6415921"/>
            <a:ext cx="3821787" cy="10126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Lição:</a:t>
            </a:r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Crianças pequenas podem participar de debates complexos com metodologia adequada.</a:t>
            </a:r>
            <a:endParaRPr lang="en-US" sz="1650" dirty="0"/>
          </a:p>
        </p:txBody>
      </p:sp>
      <p:sp>
        <p:nvSpPr>
          <p:cNvPr id="9" name="Shape 7"/>
          <p:cNvSpPr/>
          <p:nvPr/>
        </p:nvSpPr>
        <p:spPr>
          <a:xfrm>
            <a:off x="5193268" y="1671399"/>
            <a:ext cx="4243745" cy="5968127"/>
          </a:xfrm>
          <a:prstGeom prst="roundRect">
            <a:avLst>
              <a:gd name="adj" fmla="val 746"/>
            </a:avLst>
          </a:prstGeom>
          <a:solidFill>
            <a:srgbClr val="F3EEE3"/>
          </a:solidFill>
          <a:ln/>
        </p:spPr>
      </p:sp>
      <p:sp>
        <p:nvSpPr>
          <p:cNvPr id="10" name="Text 8"/>
          <p:cNvSpPr/>
          <p:nvPr/>
        </p:nvSpPr>
        <p:spPr>
          <a:xfrm>
            <a:off x="5404247" y="1882378"/>
            <a:ext cx="3821787" cy="989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Espanha: Orçamento Participativo Infantil em Sevilha</a:t>
            </a:r>
            <a:endParaRPr lang="en-US" sz="2050" dirty="0"/>
          </a:p>
        </p:txBody>
      </p:sp>
      <p:sp>
        <p:nvSpPr>
          <p:cNvPr id="11" name="Text 9"/>
          <p:cNvSpPr/>
          <p:nvPr/>
        </p:nvSpPr>
        <p:spPr>
          <a:xfrm>
            <a:off x="5404247" y="2998351"/>
            <a:ext cx="3821787" cy="10126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Modelo consolidado que reserva percentual orçamentário específico para propostas de crianças e adolescentes.</a:t>
            </a:r>
            <a:endParaRPr lang="en-US" sz="1650" dirty="0"/>
          </a:p>
        </p:txBody>
      </p:sp>
      <p:sp>
        <p:nvSpPr>
          <p:cNvPr id="12" name="Text 10"/>
          <p:cNvSpPr/>
          <p:nvPr/>
        </p:nvSpPr>
        <p:spPr>
          <a:xfrm>
            <a:off x="5404247" y="4137541"/>
            <a:ext cx="3821787" cy="675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Processo educativo sobre orçamento público em linguagem acessível.</a:t>
            </a:r>
            <a:endParaRPr lang="en-US" sz="1650" dirty="0"/>
          </a:p>
        </p:txBody>
      </p:sp>
      <p:sp>
        <p:nvSpPr>
          <p:cNvPr id="13" name="Text 11"/>
          <p:cNvSpPr/>
          <p:nvPr/>
        </p:nvSpPr>
        <p:spPr>
          <a:xfrm>
            <a:off x="5404247" y="4939189"/>
            <a:ext cx="3821787" cy="10126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Diversidade de propostas: equipamentos de lazer, melhorias urbanas, projetos sociais.</a:t>
            </a:r>
            <a:endParaRPr lang="en-US" sz="1650" dirty="0"/>
          </a:p>
        </p:txBody>
      </p:sp>
      <p:sp>
        <p:nvSpPr>
          <p:cNvPr id="14" name="Text 12"/>
          <p:cNvSpPr/>
          <p:nvPr/>
        </p:nvSpPr>
        <p:spPr>
          <a:xfrm>
            <a:off x="5404247" y="6078379"/>
            <a:ext cx="3821787" cy="337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endParaRPr lang="en-US" sz="1650" dirty="0"/>
          </a:p>
        </p:txBody>
      </p:sp>
      <p:sp>
        <p:nvSpPr>
          <p:cNvPr id="15" name="Shape 13"/>
          <p:cNvSpPr/>
          <p:nvPr/>
        </p:nvSpPr>
        <p:spPr>
          <a:xfrm>
            <a:off x="9647992" y="1671399"/>
            <a:ext cx="4243745" cy="5968127"/>
          </a:xfrm>
          <a:prstGeom prst="roundRect">
            <a:avLst>
              <a:gd name="adj" fmla="val 746"/>
            </a:avLst>
          </a:prstGeom>
          <a:solidFill>
            <a:srgbClr val="F3EEE3"/>
          </a:solidFill>
          <a:ln/>
        </p:spPr>
      </p:sp>
      <p:sp>
        <p:nvSpPr>
          <p:cNvPr id="16" name="Text 14"/>
          <p:cNvSpPr/>
          <p:nvPr/>
        </p:nvSpPr>
        <p:spPr>
          <a:xfrm>
            <a:off x="9858970" y="1882378"/>
            <a:ext cx="3821787" cy="6596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Projeto "La Ciudad de los Niños" (Francesco Tonucci)</a:t>
            </a:r>
            <a:endParaRPr lang="en-US" sz="2050" dirty="0"/>
          </a:p>
        </p:txBody>
      </p:sp>
      <p:sp>
        <p:nvSpPr>
          <p:cNvPr id="17" name="Text 15"/>
          <p:cNvSpPr/>
          <p:nvPr/>
        </p:nvSpPr>
        <p:spPr>
          <a:xfrm>
            <a:off x="9858970" y="2668548"/>
            <a:ext cx="3821787" cy="675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Rede internacional presente em 200+ cidades em 8 países.</a:t>
            </a:r>
            <a:endParaRPr lang="en-US" sz="1650" dirty="0"/>
          </a:p>
        </p:txBody>
      </p:sp>
      <p:sp>
        <p:nvSpPr>
          <p:cNvPr id="18" name="Text 16"/>
          <p:cNvSpPr/>
          <p:nvPr/>
        </p:nvSpPr>
        <p:spPr>
          <a:xfrm>
            <a:off x="9858970" y="3470196"/>
            <a:ext cx="3821787" cy="675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Autonomia espacial: "devolver às crianças a possibilidade de sair de casa sozinhas".</a:t>
            </a:r>
            <a:endParaRPr lang="en-US" sz="1650" dirty="0"/>
          </a:p>
        </p:txBody>
      </p:sp>
      <p:sp>
        <p:nvSpPr>
          <p:cNvPr id="19" name="Text 17"/>
          <p:cNvSpPr/>
          <p:nvPr/>
        </p:nvSpPr>
        <p:spPr>
          <a:xfrm>
            <a:off x="9858970" y="4271843"/>
            <a:ext cx="3821787" cy="10126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Participação política: por meio de consultas para elaboração de políticas de planejamento urbano.</a:t>
            </a:r>
            <a:endParaRPr lang="en-US" sz="1650" dirty="0"/>
          </a:p>
        </p:txBody>
      </p:sp>
      <p:sp>
        <p:nvSpPr>
          <p:cNvPr id="20" name="Text 18"/>
          <p:cNvSpPr/>
          <p:nvPr/>
        </p:nvSpPr>
        <p:spPr>
          <a:xfrm>
            <a:off x="9858970" y="5411033"/>
            <a:ext cx="3821787" cy="10126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Mudança cultural: transformação de adultos e gestores através da perspectiva infantil.</a:t>
            </a:r>
            <a:endParaRPr lang="en-US" sz="165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80561" y="773311"/>
            <a:ext cx="7782878" cy="12151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750"/>
              </a:lnSpc>
              <a:buNone/>
            </a:pPr>
            <a:r>
              <a:rPr lang="en-US" sz="38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Conclusão: O Ministério Público como Guardião da Participação</a:t>
            </a:r>
            <a:endParaRPr lang="en-US" sz="3800" dirty="0"/>
          </a:p>
        </p:txBody>
      </p:sp>
      <p:sp>
        <p:nvSpPr>
          <p:cNvPr id="4" name="Text 1"/>
          <p:cNvSpPr/>
          <p:nvPr/>
        </p:nvSpPr>
        <p:spPr>
          <a:xfrm>
            <a:off x="972264" y="2498884"/>
            <a:ext cx="7491174" cy="621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i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</a:t>
            </a:r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 uma das condições necessárias a pensar certo é não estarmos demasiado certos de nossas certezas.</a:t>
            </a:r>
            <a:endParaRPr lang="en-US" sz="1500" dirty="0"/>
          </a:p>
        </p:txBody>
      </p:sp>
      <p:sp>
        <p:nvSpPr>
          <p:cNvPr id="5" name="Text 2"/>
          <p:cNvSpPr/>
          <p:nvPr/>
        </p:nvSpPr>
        <p:spPr>
          <a:xfrm>
            <a:off x="972264" y="3339584"/>
            <a:ext cx="7491174" cy="310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— Paulo Freire, Pedagogia da Autonomia</a:t>
            </a:r>
            <a:endParaRPr lang="en-US" sz="1500" dirty="0"/>
          </a:p>
        </p:txBody>
      </p:sp>
      <p:sp>
        <p:nvSpPr>
          <p:cNvPr id="6" name="Shape 3"/>
          <p:cNvSpPr/>
          <p:nvPr/>
        </p:nvSpPr>
        <p:spPr>
          <a:xfrm>
            <a:off x="680561" y="2280166"/>
            <a:ext cx="22860" cy="1589127"/>
          </a:xfrm>
          <a:prstGeom prst="rect">
            <a:avLst/>
          </a:prstGeom>
          <a:solidFill>
            <a:srgbClr val="325F7B"/>
          </a:solidFill>
          <a:ln/>
        </p:spPr>
      </p:sp>
      <p:sp>
        <p:nvSpPr>
          <p:cNvPr id="7" name="Shape 4"/>
          <p:cNvSpPr/>
          <p:nvPr/>
        </p:nvSpPr>
        <p:spPr>
          <a:xfrm>
            <a:off x="680561" y="4088011"/>
            <a:ext cx="3794165" cy="1742361"/>
          </a:xfrm>
          <a:prstGeom prst="roundRect">
            <a:avLst>
              <a:gd name="adj" fmla="val 1674"/>
            </a:avLst>
          </a:prstGeom>
          <a:solidFill>
            <a:srgbClr val="609DFF"/>
          </a:solidFill>
          <a:ln/>
        </p:spPr>
      </p:sp>
      <p:sp>
        <p:nvSpPr>
          <p:cNvPr id="8" name="Text 5"/>
          <p:cNvSpPr/>
          <p:nvPr/>
        </p:nvSpPr>
        <p:spPr>
          <a:xfrm>
            <a:off x="874990" y="4282440"/>
            <a:ext cx="2864882" cy="3038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Mudança de Paradigma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874990" y="4702969"/>
            <a:ext cx="3405307" cy="9329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Da proteção paternalista para a proteção participativa, reconhecendo crianças como cidadãs ativas hoje</a:t>
            </a:r>
            <a:endParaRPr lang="en-US" sz="1500" dirty="0"/>
          </a:p>
        </p:txBody>
      </p:sp>
      <p:sp>
        <p:nvSpPr>
          <p:cNvPr id="10" name="Shape 7"/>
          <p:cNvSpPr/>
          <p:nvPr/>
        </p:nvSpPr>
        <p:spPr>
          <a:xfrm>
            <a:off x="4669155" y="4088011"/>
            <a:ext cx="3794284" cy="1742361"/>
          </a:xfrm>
          <a:prstGeom prst="roundRect">
            <a:avLst>
              <a:gd name="adj" fmla="val 1674"/>
            </a:avLst>
          </a:prstGeom>
          <a:solidFill>
            <a:srgbClr val="609DFF"/>
          </a:solidFill>
          <a:ln/>
        </p:spPr>
      </p:sp>
      <p:sp>
        <p:nvSpPr>
          <p:cNvPr id="11" name="Text 8"/>
          <p:cNvSpPr/>
          <p:nvPr/>
        </p:nvSpPr>
        <p:spPr>
          <a:xfrm>
            <a:off x="4863584" y="4282440"/>
            <a:ext cx="2883575" cy="3038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Papel Estratégico do MP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4863584" y="4702969"/>
            <a:ext cx="3405426" cy="9329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Fiscalizar implementação, promover mudanças institucionais, articular atores, dar exemplo prático</a:t>
            </a:r>
            <a:endParaRPr lang="en-US" sz="1500" dirty="0"/>
          </a:p>
        </p:txBody>
      </p:sp>
      <p:sp>
        <p:nvSpPr>
          <p:cNvPr id="13" name="Shape 10"/>
          <p:cNvSpPr/>
          <p:nvPr/>
        </p:nvSpPr>
        <p:spPr>
          <a:xfrm>
            <a:off x="680561" y="6024801"/>
            <a:ext cx="7782878" cy="1431369"/>
          </a:xfrm>
          <a:prstGeom prst="roundRect">
            <a:avLst>
              <a:gd name="adj" fmla="val 2038"/>
            </a:avLst>
          </a:prstGeom>
          <a:solidFill>
            <a:srgbClr val="609DFF"/>
          </a:solidFill>
          <a:ln/>
        </p:spPr>
      </p:sp>
      <p:sp>
        <p:nvSpPr>
          <p:cNvPr id="14" name="Text 11"/>
          <p:cNvSpPr/>
          <p:nvPr/>
        </p:nvSpPr>
        <p:spPr>
          <a:xfrm>
            <a:off x="874990" y="6219230"/>
            <a:ext cx="2430780" cy="3038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Impacto Esperado</a:t>
            </a:r>
            <a:endParaRPr lang="en-US" sz="1900" dirty="0"/>
          </a:p>
        </p:txBody>
      </p:sp>
      <p:sp>
        <p:nvSpPr>
          <p:cNvPr id="15" name="Text 12"/>
          <p:cNvSpPr/>
          <p:nvPr/>
        </p:nvSpPr>
        <p:spPr>
          <a:xfrm>
            <a:off x="874990" y="6639758"/>
            <a:ext cx="7394019" cy="621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Crianças empoderadas, com desenvolvimento mais adequado, políticas mais efetivas e democratização real da sociedade</a:t>
            </a:r>
            <a:endParaRPr lang="en-US" sz="15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38983" y="946309"/>
            <a:ext cx="3865126" cy="391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2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Referências Bibliográficas</a:t>
            </a:r>
            <a:endParaRPr lang="en-US" sz="2450" dirty="0"/>
          </a:p>
        </p:txBody>
      </p:sp>
      <p:sp>
        <p:nvSpPr>
          <p:cNvPr id="3" name="Text 1"/>
          <p:cNvSpPr/>
          <p:nvPr/>
        </p:nvSpPr>
        <p:spPr>
          <a:xfrm>
            <a:off x="438983" y="1589127"/>
            <a:ext cx="13752433" cy="2007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Bessell, S. (2011). Participation in decision-making in out-of-home care in Australia: What do young people say. </a:t>
            </a:r>
            <a:pPr algn="l" indent="0" marL="0">
              <a:lnSpc>
                <a:spcPts val="1550"/>
              </a:lnSpc>
              <a:buNone/>
            </a:pPr>
            <a:r>
              <a:rPr lang="en-US" sz="950" i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Children and Youth Services Review</a:t>
            </a:r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33, 496–501.</a:t>
            </a:r>
            <a:endParaRPr lang="en-US" sz="950" dirty="0"/>
          </a:p>
        </p:txBody>
      </p:sp>
      <p:sp>
        <p:nvSpPr>
          <p:cNvPr id="4" name="Text 2"/>
          <p:cNvSpPr/>
          <p:nvPr/>
        </p:nvSpPr>
        <p:spPr>
          <a:xfrm>
            <a:off x="438983" y="1833682"/>
            <a:ext cx="13752433" cy="2007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Casas, F. (2017). Children's subjective well-being and children's rights: new research giving relevance to children's perspectives. Developing Practice. </a:t>
            </a:r>
            <a:pPr algn="l" indent="0" marL="0">
              <a:lnSpc>
                <a:spcPts val="1550"/>
              </a:lnSpc>
              <a:buNone/>
            </a:pPr>
            <a:r>
              <a:rPr lang="en-US" sz="950" i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The Child, Youth and Family Work Journal</a:t>
            </a:r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47, 95-110. ISSN 1445-6818.</a:t>
            </a:r>
            <a:endParaRPr lang="en-US" sz="950" dirty="0"/>
          </a:p>
        </p:txBody>
      </p:sp>
      <p:sp>
        <p:nvSpPr>
          <p:cNvPr id="5" name="Text 3"/>
          <p:cNvSpPr/>
          <p:nvPr/>
        </p:nvSpPr>
        <p:spPr>
          <a:xfrm>
            <a:off x="438983" y="2078236"/>
            <a:ext cx="13752433" cy="2007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Casas, F., Bedin, L., González-Carrasco, M., Sarriera, J.C., &amp; Alfaro, J. (2022). Rights and overall life satisfaction of 10- and 12-year-old children in three countries. </a:t>
            </a:r>
            <a:pPr algn="l" indent="0" marL="0">
              <a:lnSpc>
                <a:spcPts val="1550"/>
              </a:lnSpc>
              <a:buNone/>
            </a:pPr>
            <a:r>
              <a:rPr lang="en-US" sz="950" i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Child Indicators Research</a:t>
            </a:r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15, 487–509. </a:t>
            </a:r>
            <a:pPr algn="l" indent="0" marL="0">
              <a:lnSpc>
                <a:spcPts val="1550"/>
              </a:lnSpc>
              <a:buNone/>
            </a:pPr>
            <a:r>
              <a:rPr lang="en-US" sz="950" u="sng" dirty="0">
                <a:solidFill>
                  <a:srgbClr val="325F7B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https://doi.org/10.1007/s12187-021-09911-3</a:t>
            </a:r>
            <a:endParaRPr lang="en-US" sz="950" dirty="0"/>
          </a:p>
        </p:txBody>
      </p:sp>
      <p:sp>
        <p:nvSpPr>
          <p:cNvPr id="6" name="Text 4"/>
          <p:cNvSpPr/>
          <p:nvPr/>
        </p:nvSpPr>
        <p:spPr>
          <a:xfrm>
            <a:off x="438983" y="2322790"/>
            <a:ext cx="13752433" cy="2007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Child Rights International Network (CRIN). (2016). Rights, Remedies &amp; Representation: Global Report on Access to Justice for Children. London: CRIN. </a:t>
            </a:r>
            <a:pPr algn="l" indent="0" marL="0">
              <a:lnSpc>
                <a:spcPts val="1550"/>
              </a:lnSpc>
              <a:buNone/>
            </a:pPr>
            <a:r>
              <a:rPr lang="en-US" sz="950" u="sng" dirty="0">
                <a:solidFill>
                  <a:srgbClr val="325F7B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https://archive.crin.org/sites/default/files/crin_a2j_global_report_final_1.pdf</a:t>
            </a:r>
            <a:endParaRPr lang="en-US" sz="950" dirty="0"/>
          </a:p>
        </p:txBody>
      </p:sp>
      <p:sp>
        <p:nvSpPr>
          <p:cNvPr id="7" name="Text 5"/>
          <p:cNvSpPr/>
          <p:nvPr/>
        </p:nvSpPr>
        <p:spPr>
          <a:xfrm>
            <a:off x="438983" y="2567345"/>
            <a:ext cx="13752433" cy="2007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Committee of Ministers of the Council of Europe. (2011). Guidelines of the Committee of Ministers of the Council of Europe on child-friendly justice. Strasbourg: Council of Europe Publishing.</a:t>
            </a:r>
            <a:endParaRPr lang="en-US" sz="950" dirty="0"/>
          </a:p>
        </p:txBody>
      </p:sp>
      <p:sp>
        <p:nvSpPr>
          <p:cNvPr id="8" name="Text 6"/>
          <p:cNvSpPr/>
          <p:nvPr/>
        </p:nvSpPr>
        <p:spPr>
          <a:xfrm>
            <a:off x="438983" y="2811899"/>
            <a:ext cx="13752433" cy="2007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CRC Committee. (2009). General Comment No. 12: The right of the child to be heard (UN Doc. CRC/C/GC/12).</a:t>
            </a:r>
            <a:endParaRPr lang="en-US" sz="950" dirty="0"/>
          </a:p>
        </p:txBody>
      </p:sp>
      <p:sp>
        <p:nvSpPr>
          <p:cNvPr id="9" name="Text 7"/>
          <p:cNvSpPr/>
          <p:nvPr/>
        </p:nvSpPr>
        <p:spPr>
          <a:xfrm>
            <a:off x="438983" y="3056453"/>
            <a:ext cx="13752433" cy="2007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CRC Committee. (2013). General Comment No. 14: on the right of the child to have his or her best interests taken as a primary consideration (art. 3, para. 1) (UN Doc. CRC/C/GC/14).</a:t>
            </a:r>
            <a:endParaRPr lang="en-US" sz="950" dirty="0"/>
          </a:p>
        </p:txBody>
      </p:sp>
      <p:sp>
        <p:nvSpPr>
          <p:cNvPr id="10" name="Text 8"/>
          <p:cNvSpPr/>
          <p:nvPr/>
        </p:nvSpPr>
        <p:spPr>
          <a:xfrm>
            <a:off x="438983" y="3301008"/>
            <a:ext cx="13752433" cy="4014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European Union Agency for Fundamental Rights (FRA). (2015). Child-Friendly Justice: Perspectives from Professionals. Luxembourg: Publications Office of the European Union. </a:t>
            </a:r>
            <a:pPr algn="l" indent="0" marL="0">
              <a:lnSpc>
                <a:spcPts val="1550"/>
              </a:lnSpc>
              <a:buNone/>
            </a:pPr>
            <a:r>
              <a:rPr lang="en-US" sz="950" u="sng" dirty="0">
                <a:solidFill>
                  <a:srgbClr val="325F7B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  <a:hlinkClick r:id="rId3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https://fra.europa.eu/en/publication/2015/child-friendly-justice-perspectives-professionals</a:t>
            </a:r>
            <a:endParaRPr lang="en-US" sz="950" dirty="0"/>
          </a:p>
        </p:txBody>
      </p:sp>
      <p:sp>
        <p:nvSpPr>
          <p:cNvPr id="11" name="Text 9"/>
          <p:cNvSpPr/>
          <p:nvPr/>
        </p:nvSpPr>
        <p:spPr>
          <a:xfrm>
            <a:off x="438983" y="3746302"/>
            <a:ext cx="13752433" cy="4014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European Union Agency for Fundamental Rights (FRA). (2017). Child-Friendly Justice: Perspectives and Experiences of Children Involved in Judicial Proceedings as Victims, Witnesses or Parties in Nine EU Member States. Luxembourg: Publications Office of the European Union. </a:t>
            </a:r>
            <a:pPr algn="l" indent="0" marL="0">
              <a:lnSpc>
                <a:spcPts val="1550"/>
              </a:lnSpc>
              <a:buNone/>
            </a:pPr>
            <a:r>
              <a:rPr lang="en-US" sz="950" u="sng" dirty="0">
                <a:solidFill>
                  <a:srgbClr val="325F7B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  <a:hlinkClick r:id="rId4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https://fra.europa.eu/en/publication/2017/child-friendly-justice-childrens-perspective</a:t>
            </a:r>
            <a:endParaRPr lang="en-US" sz="950" dirty="0"/>
          </a:p>
        </p:txBody>
      </p:sp>
      <p:sp>
        <p:nvSpPr>
          <p:cNvPr id="12" name="Text 10"/>
          <p:cNvSpPr/>
          <p:nvPr/>
        </p:nvSpPr>
        <p:spPr>
          <a:xfrm>
            <a:off x="438983" y="4191595"/>
            <a:ext cx="13752433" cy="2007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Falch-Eriksen, A, Toros, K, Sindi, I. &amp; Lehtme, R. (2021). Children expressing their views in child protection casework: Current research and their rights going forward. </a:t>
            </a:r>
            <a:pPr algn="l" indent="0" marL="0">
              <a:lnSpc>
                <a:spcPts val="1550"/>
              </a:lnSpc>
              <a:buNone/>
            </a:pPr>
            <a:r>
              <a:rPr lang="en-US" sz="950" i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Child &amp; Family Social Work</a:t>
            </a:r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26, 485–497.</a:t>
            </a:r>
            <a:endParaRPr lang="en-US" sz="950" dirty="0"/>
          </a:p>
        </p:txBody>
      </p:sp>
      <p:sp>
        <p:nvSpPr>
          <p:cNvPr id="13" name="Text 11"/>
          <p:cNvSpPr/>
          <p:nvPr/>
        </p:nvSpPr>
        <p:spPr>
          <a:xfrm>
            <a:off x="438983" y="4436150"/>
            <a:ext cx="13752433" cy="2007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Human Rights Committee. (2007). General Comment No. 32: Article 14: Right to equality before courts and tribunals and to a fair trial (UN Doc. CCPR/C/GC/32).</a:t>
            </a:r>
            <a:endParaRPr lang="en-US" sz="950" dirty="0"/>
          </a:p>
        </p:txBody>
      </p:sp>
      <p:sp>
        <p:nvSpPr>
          <p:cNvPr id="14" name="Text 12"/>
          <p:cNvSpPr/>
          <p:nvPr/>
        </p:nvSpPr>
        <p:spPr>
          <a:xfrm>
            <a:off x="438983" y="4680704"/>
            <a:ext cx="13752433" cy="4014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Inter-American Court of Human Rights. (2002). Advisory Opinion OC-17/2002 of August 28, 2002, requested by the Inter-American Commission on Human Rights: Juridical condition and human rights of the child (Series A No. 17). </a:t>
            </a:r>
            <a:pPr algn="l" indent="0" marL="0">
              <a:lnSpc>
                <a:spcPts val="1550"/>
              </a:lnSpc>
              <a:buNone/>
            </a:pPr>
            <a:r>
              <a:rPr lang="en-US" sz="950" u="sng" dirty="0">
                <a:solidFill>
                  <a:srgbClr val="325F7B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  <a:hlinkClick r:id="rId5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https://www.corteidh.or.cr/docs/opiniones/seriea_17_esp.pdf</a:t>
            </a:r>
            <a:endParaRPr lang="en-US" sz="950" dirty="0"/>
          </a:p>
        </p:txBody>
      </p:sp>
      <p:sp>
        <p:nvSpPr>
          <p:cNvPr id="15" name="Text 13"/>
          <p:cNvSpPr/>
          <p:nvPr/>
        </p:nvSpPr>
        <p:spPr>
          <a:xfrm>
            <a:off x="438983" y="5125998"/>
            <a:ext cx="13752433" cy="2007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Lansdown, G. (2009). The realisation of children's participation rights: Critical reflections. In A handbook of children and young people's participation (pp. 11-23). Routledge.</a:t>
            </a:r>
            <a:endParaRPr lang="en-US" sz="950" dirty="0"/>
          </a:p>
        </p:txBody>
      </p:sp>
      <p:sp>
        <p:nvSpPr>
          <p:cNvPr id="16" name="Text 14"/>
          <p:cNvSpPr/>
          <p:nvPr/>
        </p:nvSpPr>
        <p:spPr>
          <a:xfrm>
            <a:off x="438983" y="5370552"/>
            <a:ext cx="13752433" cy="2007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Lansdown, G. (2022, January). Article 12: The right to be heard. In Monitoring State Compliance with the UN Convention on the Rights of the Child: An Analysis of Attributes (pp. 41-48). Springer International Publishing.</a:t>
            </a:r>
            <a:endParaRPr lang="en-US" sz="950" dirty="0"/>
          </a:p>
        </p:txBody>
      </p:sp>
      <p:sp>
        <p:nvSpPr>
          <p:cNvPr id="17" name="Text 15"/>
          <p:cNvSpPr/>
          <p:nvPr/>
        </p:nvSpPr>
        <p:spPr>
          <a:xfrm>
            <a:off x="438983" y="5615107"/>
            <a:ext cx="13752433" cy="2007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Lundy, L. (2007). 'Voice' is not enough: Conceptualizing Article 12 of the United Nations Convention on the Rights of the Child. British Educational Research Journal, 33(6), 927–942.</a:t>
            </a:r>
            <a:endParaRPr lang="en-US" sz="950" dirty="0"/>
          </a:p>
        </p:txBody>
      </p:sp>
      <p:sp>
        <p:nvSpPr>
          <p:cNvPr id="18" name="Text 16"/>
          <p:cNvSpPr/>
          <p:nvPr/>
        </p:nvSpPr>
        <p:spPr>
          <a:xfrm>
            <a:off x="438983" y="5859661"/>
            <a:ext cx="13752433" cy="2007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Lundy, L., &amp; McEvoy, L. (2011). Children's rights and research processes: Assisting children to (in) formed views. Childhood, 19(1), 129-144.</a:t>
            </a:r>
            <a:endParaRPr lang="en-US" sz="950" dirty="0"/>
          </a:p>
        </p:txBody>
      </p:sp>
      <p:sp>
        <p:nvSpPr>
          <p:cNvPr id="19" name="Text 17"/>
          <p:cNvSpPr/>
          <p:nvPr/>
        </p:nvSpPr>
        <p:spPr>
          <a:xfrm>
            <a:off x="438983" y="6104215"/>
            <a:ext cx="13752433" cy="2007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Lundy, L. et al. (2019). Article 12 The Right to respect for the Views of the Child. In J. Tobin (Ed.), The UN Convention on The Rights of the Child: A commentary (pp. 397-434). Oxford Academic. </a:t>
            </a:r>
            <a:pPr algn="l" indent="0" marL="0">
              <a:lnSpc>
                <a:spcPts val="1550"/>
              </a:lnSpc>
              <a:buNone/>
            </a:pPr>
            <a:r>
              <a:rPr lang="en-US" sz="950" u="sng" dirty="0">
                <a:solidFill>
                  <a:srgbClr val="325F7B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  <a:hlinkClick r:id="rId6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https://doi.org/10.1093/law/9780198262657.001.0001</a:t>
            </a:r>
            <a:endParaRPr lang="en-US" sz="950" dirty="0"/>
          </a:p>
        </p:txBody>
      </p:sp>
      <p:sp>
        <p:nvSpPr>
          <p:cNvPr id="20" name="Text 18"/>
          <p:cNvSpPr/>
          <p:nvPr/>
        </p:nvSpPr>
        <p:spPr>
          <a:xfrm>
            <a:off x="438983" y="6348770"/>
            <a:ext cx="13752433" cy="2007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Muldoon, N. Carragher, A. (Due for Publication Early 2025). Children's rights in Ireland and 20 years of the Ombudsman for Children's Office – where we came from and what lies ahead. 1-17.</a:t>
            </a:r>
            <a:endParaRPr lang="en-US" sz="950" dirty="0"/>
          </a:p>
        </p:txBody>
      </p:sp>
      <p:sp>
        <p:nvSpPr>
          <p:cNvPr id="21" name="Text 19"/>
          <p:cNvSpPr/>
          <p:nvPr/>
        </p:nvSpPr>
        <p:spPr>
          <a:xfrm>
            <a:off x="438983" y="6593324"/>
            <a:ext cx="13752433" cy="2007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Tobin, J. (2019). The UN Convention on the Rights of the Child: A Commentary. Oxford University Press. </a:t>
            </a:r>
            <a:pPr algn="l" indent="0" marL="0">
              <a:lnSpc>
                <a:spcPts val="1550"/>
              </a:lnSpc>
              <a:buNone/>
            </a:pPr>
            <a:r>
              <a:rPr lang="en-US" sz="950" u="sng" dirty="0">
                <a:solidFill>
                  <a:srgbClr val="325F7B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  <a:hlinkClick r:id="rId7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https://doi.org/10.1093/law/9780198262657.001.0001</a:t>
            </a:r>
            <a:endParaRPr lang="en-US" sz="950" dirty="0"/>
          </a:p>
        </p:txBody>
      </p:sp>
      <p:sp>
        <p:nvSpPr>
          <p:cNvPr id="22" name="Text 20"/>
          <p:cNvSpPr/>
          <p:nvPr/>
        </p:nvSpPr>
        <p:spPr>
          <a:xfrm>
            <a:off x="438983" y="6837878"/>
            <a:ext cx="13752433" cy="2007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Toros, K. (2020). A Systematic Review of Children's Participation in Child Protection Decision Making: Tokenistic Presence or Not?. </a:t>
            </a:r>
            <a:pPr algn="l" indent="0" marL="0">
              <a:lnSpc>
                <a:spcPts val="1550"/>
              </a:lnSpc>
              <a:buNone/>
            </a:pPr>
            <a:r>
              <a:rPr lang="en-US" sz="950" i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Children &amp; Society</a:t>
            </a:r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35(10), 395-411.</a:t>
            </a:r>
            <a:endParaRPr lang="en-US" sz="950" dirty="0"/>
          </a:p>
        </p:txBody>
      </p:sp>
      <p:sp>
        <p:nvSpPr>
          <p:cNvPr id="23" name="Text 21"/>
          <p:cNvSpPr/>
          <p:nvPr/>
        </p:nvSpPr>
        <p:spPr>
          <a:xfrm>
            <a:off x="438983" y="7082433"/>
            <a:ext cx="13752433" cy="2007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Toros, K. (2022). Rights-Based Professional Practice: Situating the Academic Discourse. In A. Falch-Eriksen &amp; K. Toros (Eds.). </a:t>
            </a:r>
            <a:pPr algn="l" indent="0" marL="0">
              <a:lnSpc>
                <a:spcPts val="1550"/>
              </a:lnSpc>
              <a:buNone/>
            </a:pPr>
            <a:r>
              <a:rPr lang="en-US" sz="950" i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Professional Practice in Child Protection and the Child's Right to Participate</a:t>
            </a:r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(1st ed., pp.17-25). United Kingdom: Routledge.</a:t>
            </a:r>
            <a:endParaRPr lang="en-US" sz="9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9379" y="922853"/>
            <a:ext cx="13089850" cy="6691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250"/>
              </a:lnSpc>
              <a:buNone/>
            </a:pPr>
            <a:r>
              <a:rPr lang="en-US" sz="4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Evolução Internacional: Da Proteção à Participação</a:t>
            </a:r>
            <a:endParaRPr lang="en-US" sz="4200" dirty="0"/>
          </a:p>
        </p:txBody>
      </p:sp>
      <p:sp>
        <p:nvSpPr>
          <p:cNvPr id="3" name="Shape 1"/>
          <p:cNvSpPr/>
          <p:nvPr/>
        </p:nvSpPr>
        <p:spPr>
          <a:xfrm>
            <a:off x="7299960" y="2020253"/>
            <a:ext cx="30480" cy="5286494"/>
          </a:xfrm>
          <a:prstGeom prst="roundRect">
            <a:avLst>
              <a:gd name="adj" fmla="val 105383"/>
            </a:avLst>
          </a:prstGeom>
          <a:solidFill>
            <a:srgbClr val="D9D4C9"/>
          </a:solidFill>
          <a:ln/>
        </p:spPr>
      </p:sp>
      <p:sp>
        <p:nvSpPr>
          <p:cNvPr id="4" name="Shape 2"/>
          <p:cNvSpPr/>
          <p:nvPr/>
        </p:nvSpPr>
        <p:spPr>
          <a:xfrm>
            <a:off x="6462474" y="2245876"/>
            <a:ext cx="642342" cy="30480"/>
          </a:xfrm>
          <a:prstGeom prst="roundRect">
            <a:avLst>
              <a:gd name="adj" fmla="val 105383"/>
            </a:avLst>
          </a:prstGeom>
          <a:solidFill>
            <a:srgbClr val="D9D4C9"/>
          </a:solidFill>
          <a:ln/>
        </p:spPr>
      </p:sp>
      <p:sp>
        <p:nvSpPr>
          <p:cNvPr id="5" name="Shape 3"/>
          <p:cNvSpPr/>
          <p:nvPr/>
        </p:nvSpPr>
        <p:spPr>
          <a:xfrm>
            <a:off x="7074337" y="2020253"/>
            <a:ext cx="481727" cy="481727"/>
          </a:xfrm>
          <a:prstGeom prst="roundRect">
            <a:avLst>
              <a:gd name="adj" fmla="val 6668"/>
            </a:avLst>
          </a:prstGeom>
          <a:solidFill>
            <a:srgbClr val="F3EEE3"/>
          </a:solidFill>
          <a:ln/>
        </p:spPr>
      </p:sp>
      <p:sp>
        <p:nvSpPr>
          <p:cNvPr id="6" name="Text 4"/>
          <p:cNvSpPr/>
          <p:nvPr/>
        </p:nvSpPr>
        <p:spPr>
          <a:xfrm>
            <a:off x="7154644" y="2060377"/>
            <a:ext cx="321112" cy="4014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5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</a:t>
            </a:r>
            <a:endParaRPr lang="en-US" sz="2500" dirty="0"/>
          </a:p>
        </p:txBody>
      </p:sp>
      <p:sp>
        <p:nvSpPr>
          <p:cNvPr id="7" name="Text 5"/>
          <p:cNvSpPr/>
          <p:nvPr/>
        </p:nvSpPr>
        <p:spPr>
          <a:xfrm>
            <a:off x="3567946" y="2093833"/>
            <a:ext cx="2676644" cy="334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600"/>
              </a:lnSpc>
              <a:buNone/>
            </a:pPr>
            <a:r>
              <a:rPr lang="en-US" sz="21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1924</a:t>
            </a:r>
            <a:endParaRPr lang="en-US" sz="2100" dirty="0"/>
          </a:p>
        </p:txBody>
      </p:sp>
      <p:sp>
        <p:nvSpPr>
          <p:cNvPr id="8" name="Text 6"/>
          <p:cNvSpPr/>
          <p:nvPr/>
        </p:nvSpPr>
        <p:spPr>
          <a:xfrm>
            <a:off x="749379" y="2556867"/>
            <a:ext cx="5495211" cy="6853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650"/>
              </a:lnSpc>
              <a:buNone/>
            </a:pPr>
            <a:r>
              <a:rPr lang="en-US" sz="16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Declaração de Genebra:</a:t>
            </a:r>
            <a:pPr algn="r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Criança como objeto de proteção, sem voz própria</a:t>
            </a:r>
            <a:endParaRPr lang="en-US" sz="1650" dirty="0"/>
          </a:p>
        </p:txBody>
      </p:sp>
      <p:sp>
        <p:nvSpPr>
          <p:cNvPr id="9" name="Shape 7"/>
          <p:cNvSpPr/>
          <p:nvPr/>
        </p:nvSpPr>
        <p:spPr>
          <a:xfrm>
            <a:off x="7525583" y="3530679"/>
            <a:ext cx="642342" cy="30480"/>
          </a:xfrm>
          <a:prstGeom prst="roundRect">
            <a:avLst>
              <a:gd name="adj" fmla="val 105383"/>
            </a:avLst>
          </a:prstGeom>
          <a:solidFill>
            <a:srgbClr val="D9D4C9"/>
          </a:solidFill>
          <a:ln/>
        </p:spPr>
      </p:sp>
      <p:sp>
        <p:nvSpPr>
          <p:cNvPr id="10" name="Shape 8"/>
          <p:cNvSpPr/>
          <p:nvPr/>
        </p:nvSpPr>
        <p:spPr>
          <a:xfrm>
            <a:off x="7074337" y="3305056"/>
            <a:ext cx="481727" cy="481727"/>
          </a:xfrm>
          <a:prstGeom prst="roundRect">
            <a:avLst>
              <a:gd name="adj" fmla="val 6668"/>
            </a:avLst>
          </a:prstGeom>
          <a:solidFill>
            <a:srgbClr val="F3EEE3"/>
          </a:solidFill>
          <a:ln/>
        </p:spPr>
      </p:sp>
      <p:sp>
        <p:nvSpPr>
          <p:cNvPr id="11" name="Text 9"/>
          <p:cNvSpPr/>
          <p:nvPr/>
        </p:nvSpPr>
        <p:spPr>
          <a:xfrm>
            <a:off x="7154644" y="3345180"/>
            <a:ext cx="321112" cy="4014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5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</a:t>
            </a:r>
            <a:endParaRPr lang="en-US" sz="2500" dirty="0"/>
          </a:p>
        </p:txBody>
      </p:sp>
      <p:sp>
        <p:nvSpPr>
          <p:cNvPr id="12" name="Text 10"/>
          <p:cNvSpPr/>
          <p:nvPr/>
        </p:nvSpPr>
        <p:spPr>
          <a:xfrm>
            <a:off x="8385810" y="3378637"/>
            <a:ext cx="2676644" cy="334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1959</a:t>
            </a:r>
            <a:endParaRPr lang="en-US" sz="2100" dirty="0"/>
          </a:p>
        </p:txBody>
      </p:sp>
      <p:sp>
        <p:nvSpPr>
          <p:cNvPr id="13" name="Text 11"/>
          <p:cNvSpPr/>
          <p:nvPr/>
        </p:nvSpPr>
        <p:spPr>
          <a:xfrm>
            <a:off x="8385810" y="3841671"/>
            <a:ext cx="5495211" cy="6853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Declaração Universal dos Direitos da Criança:</a:t>
            </a:r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Ainda foco exclusivo na proteção e sobrevivência</a:t>
            </a:r>
            <a:endParaRPr lang="en-US" sz="1650" dirty="0"/>
          </a:p>
        </p:txBody>
      </p:sp>
      <p:sp>
        <p:nvSpPr>
          <p:cNvPr id="14" name="Shape 12"/>
          <p:cNvSpPr/>
          <p:nvPr/>
        </p:nvSpPr>
        <p:spPr>
          <a:xfrm>
            <a:off x="6462474" y="4638080"/>
            <a:ext cx="642342" cy="30480"/>
          </a:xfrm>
          <a:prstGeom prst="roundRect">
            <a:avLst>
              <a:gd name="adj" fmla="val 105383"/>
            </a:avLst>
          </a:prstGeom>
          <a:solidFill>
            <a:srgbClr val="D9D4C9"/>
          </a:solidFill>
          <a:ln/>
        </p:spPr>
      </p:sp>
      <p:sp>
        <p:nvSpPr>
          <p:cNvPr id="15" name="Shape 13"/>
          <p:cNvSpPr/>
          <p:nvPr/>
        </p:nvSpPr>
        <p:spPr>
          <a:xfrm>
            <a:off x="7074337" y="4412456"/>
            <a:ext cx="481727" cy="481727"/>
          </a:xfrm>
          <a:prstGeom prst="roundRect">
            <a:avLst>
              <a:gd name="adj" fmla="val 6668"/>
            </a:avLst>
          </a:prstGeom>
          <a:solidFill>
            <a:srgbClr val="F3EEE3"/>
          </a:solidFill>
          <a:ln/>
        </p:spPr>
      </p:sp>
      <p:sp>
        <p:nvSpPr>
          <p:cNvPr id="16" name="Text 14"/>
          <p:cNvSpPr/>
          <p:nvPr/>
        </p:nvSpPr>
        <p:spPr>
          <a:xfrm>
            <a:off x="7154644" y="4452580"/>
            <a:ext cx="321112" cy="4014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5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3</a:t>
            </a:r>
            <a:endParaRPr lang="en-US" sz="2500" dirty="0"/>
          </a:p>
        </p:txBody>
      </p:sp>
      <p:sp>
        <p:nvSpPr>
          <p:cNvPr id="17" name="Text 15"/>
          <p:cNvSpPr/>
          <p:nvPr/>
        </p:nvSpPr>
        <p:spPr>
          <a:xfrm>
            <a:off x="3567946" y="4486037"/>
            <a:ext cx="2676644" cy="334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600"/>
              </a:lnSpc>
              <a:buNone/>
            </a:pPr>
            <a:r>
              <a:rPr lang="en-US" sz="21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1989</a:t>
            </a:r>
            <a:endParaRPr lang="en-US" sz="2100" dirty="0"/>
          </a:p>
        </p:txBody>
      </p:sp>
      <p:sp>
        <p:nvSpPr>
          <p:cNvPr id="18" name="Text 16"/>
          <p:cNvSpPr/>
          <p:nvPr/>
        </p:nvSpPr>
        <p:spPr>
          <a:xfrm>
            <a:off x="749379" y="4949071"/>
            <a:ext cx="5495211" cy="10279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650"/>
              </a:lnSpc>
              <a:buNone/>
            </a:pPr>
            <a:r>
              <a:rPr lang="en-US" sz="16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Convenção dos Direitos da Criança:</a:t>
            </a:r>
            <a:pPr algn="r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Revolução paradigmática - criança como sujeito titular de direitos e agentes ativos de seus próprios direitos</a:t>
            </a:r>
            <a:endParaRPr lang="en-US" sz="1650" dirty="0"/>
          </a:p>
        </p:txBody>
      </p:sp>
      <p:sp>
        <p:nvSpPr>
          <p:cNvPr id="19" name="Shape 17"/>
          <p:cNvSpPr/>
          <p:nvPr/>
        </p:nvSpPr>
        <p:spPr>
          <a:xfrm>
            <a:off x="7525583" y="5745599"/>
            <a:ext cx="642342" cy="30480"/>
          </a:xfrm>
          <a:prstGeom prst="roundRect">
            <a:avLst>
              <a:gd name="adj" fmla="val 105383"/>
            </a:avLst>
          </a:prstGeom>
          <a:solidFill>
            <a:srgbClr val="D9D4C9"/>
          </a:solidFill>
          <a:ln/>
        </p:spPr>
      </p:sp>
      <p:sp>
        <p:nvSpPr>
          <p:cNvPr id="20" name="Shape 18"/>
          <p:cNvSpPr/>
          <p:nvPr/>
        </p:nvSpPr>
        <p:spPr>
          <a:xfrm>
            <a:off x="7074337" y="5519976"/>
            <a:ext cx="481727" cy="481727"/>
          </a:xfrm>
          <a:prstGeom prst="roundRect">
            <a:avLst>
              <a:gd name="adj" fmla="val 6668"/>
            </a:avLst>
          </a:prstGeom>
          <a:solidFill>
            <a:srgbClr val="F3EEE3"/>
          </a:solidFill>
          <a:ln/>
        </p:spPr>
      </p:sp>
      <p:sp>
        <p:nvSpPr>
          <p:cNvPr id="21" name="Text 19"/>
          <p:cNvSpPr/>
          <p:nvPr/>
        </p:nvSpPr>
        <p:spPr>
          <a:xfrm>
            <a:off x="7154644" y="5560100"/>
            <a:ext cx="321112" cy="4014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5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4</a:t>
            </a:r>
            <a:endParaRPr lang="en-US" sz="2500" dirty="0"/>
          </a:p>
        </p:txBody>
      </p:sp>
      <p:sp>
        <p:nvSpPr>
          <p:cNvPr id="22" name="Text 20"/>
          <p:cNvSpPr/>
          <p:nvPr/>
        </p:nvSpPr>
        <p:spPr>
          <a:xfrm>
            <a:off x="8385810" y="5593556"/>
            <a:ext cx="2676644" cy="334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2009</a:t>
            </a:r>
            <a:endParaRPr lang="en-US" sz="2100" dirty="0"/>
          </a:p>
        </p:txBody>
      </p:sp>
      <p:sp>
        <p:nvSpPr>
          <p:cNvPr id="23" name="Text 21"/>
          <p:cNvSpPr/>
          <p:nvPr/>
        </p:nvSpPr>
        <p:spPr>
          <a:xfrm>
            <a:off x="8385810" y="6056590"/>
            <a:ext cx="5495211" cy="6853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Comentário Geral nº 12:</a:t>
            </a:r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Interpretação autorizada sobre participação como direito fundamental</a:t>
            </a:r>
            <a:endParaRPr lang="en-US" sz="16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86213"/>
            <a:ext cx="1075324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Visão Geral dos Eixos da Apresentação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248620"/>
            <a:ext cx="4196358" cy="2894648"/>
          </a:xfrm>
          <a:prstGeom prst="roundRect">
            <a:avLst>
              <a:gd name="adj" fmla="val 1175"/>
            </a:avLst>
          </a:prstGeom>
          <a:solidFill>
            <a:srgbClr val="F3EEE3"/>
          </a:solidFill>
          <a:ln/>
        </p:spPr>
      </p:sp>
      <p:sp>
        <p:nvSpPr>
          <p:cNvPr id="4" name="Text 2"/>
          <p:cNvSpPr/>
          <p:nvPr/>
        </p:nvSpPr>
        <p:spPr>
          <a:xfrm>
            <a:off x="1020604" y="347543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Eixo 1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20604" y="3965853"/>
            <a:ext cx="374273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Fundamentação Teórica e Sensibilização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1020604" y="4827746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Marco normativo e evidências científicas sobre participação e desenvolvimento biopsicossocial 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5216962" y="3248620"/>
            <a:ext cx="4196358" cy="2894648"/>
          </a:xfrm>
          <a:prstGeom prst="roundRect">
            <a:avLst>
              <a:gd name="adj" fmla="val 1175"/>
            </a:avLst>
          </a:prstGeom>
          <a:solidFill>
            <a:srgbClr val="F3EEE3"/>
          </a:solidFill>
          <a:ln/>
        </p:spPr>
      </p:sp>
      <p:sp>
        <p:nvSpPr>
          <p:cNvPr id="8" name="Text 6"/>
          <p:cNvSpPr/>
          <p:nvPr/>
        </p:nvSpPr>
        <p:spPr>
          <a:xfrm>
            <a:off x="5443776" y="347543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Eixo 2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5443776" y="3965853"/>
            <a:ext cx="374273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Transformação Institucional do MP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5443776" y="4464844"/>
            <a:ext cx="374273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Capacitação, reestruturação física e práticas child-friendly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9640133" y="3248620"/>
            <a:ext cx="4196358" cy="2894648"/>
          </a:xfrm>
          <a:prstGeom prst="roundRect">
            <a:avLst>
              <a:gd name="adj" fmla="val 1175"/>
            </a:avLst>
          </a:prstGeom>
          <a:solidFill>
            <a:srgbClr val="F3EEE3"/>
          </a:solidFill>
          <a:ln/>
        </p:spPr>
      </p:sp>
      <p:sp>
        <p:nvSpPr>
          <p:cNvPr id="12" name="Text 10"/>
          <p:cNvSpPr/>
          <p:nvPr/>
        </p:nvSpPr>
        <p:spPr>
          <a:xfrm>
            <a:off x="9866948" y="347543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Eixo 3</a:t>
            </a:r>
            <a:endParaRPr lang="en-US" sz="2200" dirty="0"/>
          </a:p>
        </p:txBody>
      </p:sp>
      <p:sp>
        <p:nvSpPr>
          <p:cNvPr id="13" name="Text 11"/>
          <p:cNvSpPr/>
          <p:nvPr/>
        </p:nvSpPr>
        <p:spPr>
          <a:xfrm>
            <a:off x="9866948" y="3965853"/>
            <a:ext cx="374273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Democratização dos Espaços Públicos</a:t>
            </a: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9866948" y="4464844"/>
            <a:ext cx="374273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Exemplos de atuação e experiências inspiradoras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167307"/>
            <a:ext cx="7825502" cy="978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7700"/>
              </a:lnSpc>
              <a:buNone/>
            </a:pPr>
            <a:r>
              <a:rPr lang="en-US" sz="61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Eixo 1</a:t>
            </a:r>
            <a:endParaRPr lang="en-US" sz="6150" dirty="0"/>
          </a:p>
        </p:txBody>
      </p:sp>
      <p:sp>
        <p:nvSpPr>
          <p:cNvPr id="4" name="Text 1"/>
          <p:cNvSpPr/>
          <p:nvPr/>
        </p:nvSpPr>
        <p:spPr>
          <a:xfrm>
            <a:off x="793790" y="5485686"/>
            <a:ext cx="1100447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Fundamentação Teórica e Sensibilização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793790" y="653462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Bases para o reconhecimento do direito à participação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5561" y="834033"/>
            <a:ext cx="12826960" cy="6031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50"/>
              </a:lnSpc>
              <a:buNone/>
            </a:pPr>
            <a:r>
              <a:rPr lang="en-US" sz="38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Efeitos Benéficos da Participação: Evidências Científicas</a:t>
            </a:r>
            <a:endParaRPr lang="en-US" sz="3800" dirty="0"/>
          </a:p>
        </p:txBody>
      </p:sp>
      <p:sp>
        <p:nvSpPr>
          <p:cNvPr id="3" name="Text 1"/>
          <p:cNvSpPr/>
          <p:nvPr/>
        </p:nvSpPr>
        <p:spPr>
          <a:xfrm>
            <a:off x="675561" y="1823204"/>
            <a:ext cx="13279279" cy="9261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Estudos cientifícos¹ nos campos da sociologia e da psicologia indicam que o cumprimento integral do direito de participação é essencial não apenas para garantir a validade formal dos procedimentos, mas também, e sobretudo, para assegurar o bem-estar e saúde mental da criança envolvida e melhorar a qualidade e eficácia das decisões.</a:t>
            </a:r>
            <a:endParaRPr lang="en-US" sz="15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5561" y="2966561"/>
            <a:ext cx="482560" cy="48256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75561" y="3690342"/>
            <a:ext cx="4804410" cy="3015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Valor Intrínseco: Dignidade e Autoestima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675561" y="4107656"/>
            <a:ext cx="6519029" cy="6174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participação contribui para que crianças e jovens se sintam seres humanos dignos, aumentando seu senso de autoestima.</a:t>
            </a:r>
            <a:endParaRPr lang="en-US" sz="150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5810" y="2966561"/>
            <a:ext cx="482560" cy="48256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435810" y="3690342"/>
            <a:ext cx="3963114" cy="3015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Desenvolvimento e Saúde Mental</a:t>
            </a:r>
            <a:endParaRPr lang="en-US" sz="1900" dirty="0"/>
          </a:p>
        </p:txBody>
      </p:sp>
      <p:sp>
        <p:nvSpPr>
          <p:cNvPr id="9" name="Text 5"/>
          <p:cNvSpPr/>
          <p:nvPr/>
        </p:nvSpPr>
        <p:spPr>
          <a:xfrm>
            <a:off x="7435810" y="4107656"/>
            <a:ext cx="6519029" cy="6174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participação ativa estimula o desenvolvimento integral e fortalece a saúde mental de crianças e jovens.</a:t>
            </a:r>
            <a:endParaRPr lang="en-US" sz="150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561" y="5111115"/>
            <a:ext cx="482560" cy="48256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675561" y="5834896"/>
            <a:ext cx="4492585" cy="3015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Qualidade da Informação Aprimorada</a:t>
            </a:r>
            <a:endParaRPr lang="en-US" sz="1900" dirty="0"/>
          </a:p>
        </p:txBody>
      </p:sp>
      <p:sp>
        <p:nvSpPr>
          <p:cNvPr id="12" name="Text 7"/>
          <p:cNvSpPr/>
          <p:nvPr/>
        </p:nvSpPr>
        <p:spPr>
          <a:xfrm>
            <a:off x="675561" y="6252210"/>
            <a:ext cx="6519029" cy="6174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Melhora a qualidade das informações necessárias para individualizar melhor as decisões.</a:t>
            </a:r>
            <a:endParaRPr lang="en-US" sz="1500" dirty="0"/>
          </a:p>
        </p:txBody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5810" y="5111115"/>
            <a:ext cx="482560" cy="482560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435810" y="5834896"/>
            <a:ext cx="4061460" cy="3015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Melhores Resultados nas Decisões</a:t>
            </a:r>
            <a:endParaRPr lang="en-US" sz="1900" dirty="0"/>
          </a:p>
        </p:txBody>
      </p:sp>
      <p:sp>
        <p:nvSpPr>
          <p:cNvPr id="15" name="Text 9"/>
          <p:cNvSpPr/>
          <p:nvPr/>
        </p:nvSpPr>
        <p:spPr>
          <a:xfrm>
            <a:off x="7435810" y="6252210"/>
            <a:ext cx="6519029" cy="6174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Assegura decisões mais eficazes e adequadas tomadas pelos sistemas de proteção e judiciais.</a:t>
            </a:r>
            <a:endParaRPr lang="en-US" sz="1500" dirty="0"/>
          </a:p>
        </p:txBody>
      </p:sp>
      <p:sp>
        <p:nvSpPr>
          <p:cNvPr id="16" name="Text 10"/>
          <p:cNvSpPr/>
          <p:nvPr/>
        </p:nvSpPr>
        <p:spPr>
          <a:xfrm>
            <a:off x="675561" y="7086838"/>
            <a:ext cx="13279279" cy="3087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¹ Baseado em: Bessell (2011); Casas et al. (2017, 2022); Falch-Eriksen et al. (2021); Toros (2020, 2022).</a:t>
            </a:r>
            <a:endParaRPr lang="en-US" sz="15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8872" y="396835"/>
            <a:ext cx="11361420" cy="4454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00"/>
              </a:lnSpc>
              <a:buNone/>
            </a:pPr>
            <a:r>
              <a:rPr lang="en-US" sz="28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Consequências da Não-Participação: Riscos e Impactos Negativos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498872" y="1055965"/>
            <a:ext cx="3832027" cy="2672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Impactos Psicológicos Comprovados:</a:t>
            </a:r>
            <a:endParaRPr lang="en-US" sz="1650" dirty="0"/>
          </a:p>
        </p:txBody>
      </p:sp>
      <p:sp>
        <p:nvSpPr>
          <p:cNvPr id="4" name="Text 2"/>
          <p:cNvSpPr/>
          <p:nvPr/>
        </p:nvSpPr>
        <p:spPr>
          <a:xfrm>
            <a:off x="498872" y="1536978"/>
            <a:ext cx="13632656" cy="2280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1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</a:t>
            </a:r>
            <a:pPr algn="l" indent="0" marL="0">
              <a:lnSpc>
                <a:spcPts val="1750"/>
              </a:lnSpc>
              <a:buNone/>
            </a:pPr>
            <a:r>
              <a:rPr lang="en-US" sz="110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revisão sistemática</a:t>
            </a:r>
            <a:pPr algn="l" indent="0" marL="0">
              <a:lnSpc>
                <a:spcPts val="1750"/>
              </a:lnSpc>
              <a:buNone/>
            </a:pPr>
            <a:r>
              <a:rPr lang="en-US" sz="11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de Toros (2020) revela efeitos altamente negativos nas crianças quando seus direitos de participação não são cumpridos:</a:t>
            </a:r>
            <a:endParaRPr lang="en-US" sz="1100" dirty="0"/>
          </a:p>
        </p:txBody>
      </p:sp>
      <p:sp>
        <p:nvSpPr>
          <p:cNvPr id="5" name="Shape 3"/>
          <p:cNvSpPr/>
          <p:nvPr/>
        </p:nvSpPr>
        <p:spPr>
          <a:xfrm>
            <a:off x="498872" y="1925241"/>
            <a:ext cx="4449128" cy="1619369"/>
          </a:xfrm>
          <a:prstGeom prst="roundRect">
            <a:avLst>
              <a:gd name="adj" fmla="val 1320"/>
            </a:avLst>
          </a:prstGeom>
          <a:solidFill>
            <a:srgbClr val="F3EEE3"/>
          </a:solidFill>
          <a:ln/>
        </p:spPr>
      </p:sp>
      <p:sp>
        <p:nvSpPr>
          <p:cNvPr id="6" name="Shape 4"/>
          <p:cNvSpPr/>
          <p:nvPr/>
        </p:nvSpPr>
        <p:spPr>
          <a:xfrm>
            <a:off x="641390" y="2067758"/>
            <a:ext cx="427553" cy="427553"/>
          </a:xfrm>
          <a:prstGeom prst="roundRect">
            <a:avLst>
              <a:gd name="adj" fmla="val 21384684"/>
            </a:avLst>
          </a:prstGeom>
          <a:solidFill>
            <a:srgbClr val="325F7B"/>
          </a:solidFill>
          <a:ln/>
        </p:spPr>
      </p:sp>
      <p:pic>
        <p:nvPicPr>
          <p:cNvPr id="7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8904" y="2161223"/>
            <a:ext cx="192405" cy="240506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641390" y="2637830"/>
            <a:ext cx="3582233" cy="2227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4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Dificuldade de Adaptação e Compreensão</a:t>
            </a:r>
            <a:endParaRPr lang="en-US" sz="1400" dirty="0"/>
          </a:p>
        </p:txBody>
      </p:sp>
      <p:sp>
        <p:nvSpPr>
          <p:cNvPr id="9" name="Text 6"/>
          <p:cNvSpPr/>
          <p:nvPr/>
        </p:nvSpPr>
        <p:spPr>
          <a:xfrm>
            <a:off x="641390" y="2946083"/>
            <a:ext cx="4164092" cy="4560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1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Dificuldade de adaptação às mudanças e falta de compreensão sobre o que está acontecendo.</a:t>
            </a:r>
            <a:endParaRPr lang="en-US" sz="1100" dirty="0"/>
          </a:p>
        </p:txBody>
      </p:sp>
      <p:sp>
        <p:nvSpPr>
          <p:cNvPr id="10" name="Shape 7"/>
          <p:cNvSpPr/>
          <p:nvPr/>
        </p:nvSpPr>
        <p:spPr>
          <a:xfrm>
            <a:off x="5090517" y="1925241"/>
            <a:ext cx="4449247" cy="1619369"/>
          </a:xfrm>
          <a:prstGeom prst="roundRect">
            <a:avLst>
              <a:gd name="adj" fmla="val 1320"/>
            </a:avLst>
          </a:prstGeom>
          <a:solidFill>
            <a:srgbClr val="F3EEE3"/>
          </a:solidFill>
          <a:ln/>
        </p:spPr>
      </p:sp>
      <p:sp>
        <p:nvSpPr>
          <p:cNvPr id="11" name="Shape 8"/>
          <p:cNvSpPr/>
          <p:nvPr/>
        </p:nvSpPr>
        <p:spPr>
          <a:xfrm>
            <a:off x="5233035" y="2067758"/>
            <a:ext cx="427553" cy="427553"/>
          </a:xfrm>
          <a:prstGeom prst="roundRect">
            <a:avLst>
              <a:gd name="adj" fmla="val 21384684"/>
            </a:avLst>
          </a:prstGeom>
          <a:solidFill>
            <a:srgbClr val="325F7B"/>
          </a:solidFill>
          <a:ln/>
        </p:spPr>
      </p:sp>
      <p:pic>
        <p:nvPicPr>
          <p:cNvPr id="12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0550" y="2161223"/>
            <a:ext cx="192405" cy="240506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5233035" y="2637830"/>
            <a:ext cx="1781770" cy="2227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4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Perda de Controle</a:t>
            </a:r>
            <a:endParaRPr lang="en-US" sz="1400" dirty="0"/>
          </a:p>
        </p:txBody>
      </p:sp>
      <p:sp>
        <p:nvSpPr>
          <p:cNvPr id="14" name="Text 10"/>
          <p:cNvSpPr/>
          <p:nvPr/>
        </p:nvSpPr>
        <p:spPr>
          <a:xfrm>
            <a:off x="5233035" y="2946083"/>
            <a:ext cx="4164211" cy="2280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1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Perda do senso de controle sobre suas vidas.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9682282" y="1925241"/>
            <a:ext cx="4449247" cy="1619369"/>
          </a:xfrm>
          <a:prstGeom prst="roundRect">
            <a:avLst>
              <a:gd name="adj" fmla="val 1320"/>
            </a:avLst>
          </a:prstGeom>
          <a:solidFill>
            <a:srgbClr val="F3EEE3"/>
          </a:solidFill>
          <a:ln/>
        </p:spPr>
      </p:sp>
      <p:sp>
        <p:nvSpPr>
          <p:cNvPr id="16" name="Shape 12"/>
          <p:cNvSpPr/>
          <p:nvPr/>
        </p:nvSpPr>
        <p:spPr>
          <a:xfrm>
            <a:off x="9824799" y="2067758"/>
            <a:ext cx="427553" cy="427553"/>
          </a:xfrm>
          <a:prstGeom prst="roundRect">
            <a:avLst>
              <a:gd name="adj" fmla="val 21384684"/>
            </a:avLst>
          </a:prstGeom>
          <a:solidFill>
            <a:srgbClr val="325F7B"/>
          </a:solidFill>
          <a:ln/>
        </p:spPr>
      </p:sp>
      <p:pic>
        <p:nvPicPr>
          <p:cNvPr id="1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2314" y="2161223"/>
            <a:ext cx="192405" cy="240506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9824799" y="2637830"/>
            <a:ext cx="2045732" cy="2227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4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Sentimentos Negativos</a:t>
            </a:r>
            <a:endParaRPr lang="en-US" sz="1400" dirty="0"/>
          </a:p>
        </p:txBody>
      </p:sp>
      <p:sp>
        <p:nvSpPr>
          <p:cNvPr id="19" name="Text 14"/>
          <p:cNvSpPr/>
          <p:nvPr/>
        </p:nvSpPr>
        <p:spPr>
          <a:xfrm>
            <a:off x="9824799" y="2946083"/>
            <a:ext cx="4164211" cy="4560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1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Sentimentos de confusão, ansiedade, frustração, desamparo, raiva e impotência.</a:t>
            </a:r>
            <a:endParaRPr lang="en-US" sz="1100" dirty="0"/>
          </a:p>
        </p:txBody>
      </p:sp>
      <p:sp>
        <p:nvSpPr>
          <p:cNvPr id="20" name="Text 15"/>
          <p:cNvSpPr/>
          <p:nvPr/>
        </p:nvSpPr>
        <p:spPr>
          <a:xfrm>
            <a:off x="498872" y="3758327"/>
            <a:ext cx="3941683" cy="2672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O que as Crianças Realmente Querem:</a:t>
            </a:r>
            <a:endParaRPr lang="en-US" sz="1650" dirty="0"/>
          </a:p>
        </p:txBody>
      </p:sp>
      <p:sp>
        <p:nvSpPr>
          <p:cNvPr id="21" name="Shape 16"/>
          <p:cNvSpPr/>
          <p:nvPr/>
        </p:nvSpPr>
        <p:spPr>
          <a:xfrm>
            <a:off x="498872" y="4453057"/>
            <a:ext cx="6745010" cy="1050369"/>
          </a:xfrm>
          <a:prstGeom prst="roundRect">
            <a:avLst>
              <a:gd name="adj" fmla="val 6964"/>
            </a:avLst>
          </a:prstGeom>
          <a:solidFill>
            <a:srgbClr val="FFFCF5"/>
          </a:solidFill>
          <a:ln/>
        </p:spPr>
      </p:sp>
      <p:sp>
        <p:nvSpPr>
          <p:cNvPr id="22" name="Shape 17"/>
          <p:cNvSpPr/>
          <p:nvPr/>
        </p:nvSpPr>
        <p:spPr>
          <a:xfrm>
            <a:off x="498872" y="4437817"/>
            <a:ext cx="6745010" cy="60960"/>
          </a:xfrm>
          <a:prstGeom prst="roundRect">
            <a:avLst>
              <a:gd name="adj" fmla="val 35076"/>
            </a:avLst>
          </a:prstGeom>
          <a:solidFill>
            <a:srgbClr val="325F7B"/>
          </a:solidFill>
          <a:ln/>
        </p:spPr>
      </p:sp>
      <p:sp>
        <p:nvSpPr>
          <p:cNvPr id="23" name="Shape 18"/>
          <p:cNvSpPr/>
          <p:nvPr/>
        </p:nvSpPr>
        <p:spPr>
          <a:xfrm>
            <a:off x="3657540" y="4239339"/>
            <a:ext cx="427553" cy="427553"/>
          </a:xfrm>
          <a:prstGeom prst="roundRect">
            <a:avLst>
              <a:gd name="adj" fmla="val 213868"/>
            </a:avLst>
          </a:prstGeom>
          <a:solidFill>
            <a:srgbClr val="325F7B"/>
          </a:solidFill>
          <a:ln/>
        </p:spPr>
      </p:sp>
      <p:pic>
        <p:nvPicPr>
          <p:cNvPr id="24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5771" y="4346258"/>
            <a:ext cx="170974" cy="213717"/>
          </a:xfrm>
          <a:prstGeom prst="rect">
            <a:avLst/>
          </a:prstGeom>
        </p:spPr>
      </p:pic>
      <p:sp>
        <p:nvSpPr>
          <p:cNvPr id="25" name="Text 19"/>
          <p:cNvSpPr/>
          <p:nvPr/>
        </p:nvSpPr>
        <p:spPr>
          <a:xfrm>
            <a:off x="656630" y="4809411"/>
            <a:ext cx="1815108" cy="2227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4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Receber Informações</a:t>
            </a:r>
            <a:endParaRPr lang="en-US" sz="1400" dirty="0"/>
          </a:p>
        </p:txBody>
      </p:sp>
      <p:sp>
        <p:nvSpPr>
          <p:cNvPr id="26" name="Text 20"/>
          <p:cNvSpPr/>
          <p:nvPr/>
        </p:nvSpPr>
        <p:spPr>
          <a:xfrm>
            <a:off x="656630" y="5117663"/>
            <a:ext cx="6429494" cy="2280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1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Receber informações apropriadas sobre situações que as afetam.</a:t>
            </a:r>
            <a:endParaRPr lang="en-US" sz="1100" dirty="0"/>
          </a:p>
        </p:txBody>
      </p:sp>
      <p:sp>
        <p:nvSpPr>
          <p:cNvPr id="27" name="Shape 21"/>
          <p:cNvSpPr/>
          <p:nvPr/>
        </p:nvSpPr>
        <p:spPr>
          <a:xfrm>
            <a:off x="7386399" y="4453057"/>
            <a:ext cx="6745129" cy="1050369"/>
          </a:xfrm>
          <a:prstGeom prst="roundRect">
            <a:avLst>
              <a:gd name="adj" fmla="val 6964"/>
            </a:avLst>
          </a:prstGeom>
          <a:solidFill>
            <a:srgbClr val="FFFCF5"/>
          </a:solidFill>
          <a:ln/>
        </p:spPr>
      </p:sp>
      <p:sp>
        <p:nvSpPr>
          <p:cNvPr id="28" name="Shape 22"/>
          <p:cNvSpPr/>
          <p:nvPr/>
        </p:nvSpPr>
        <p:spPr>
          <a:xfrm>
            <a:off x="7386399" y="4437817"/>
            <a:ext cx="6745129" cy="60960"/>
          </a:xfrm>
          <a:prstGeom prst="roundRect">
            <a:avLst>
              <a:gd name="adj" fmla="val 35076"/>
            </a:avLst>
          </a:prstGeom>
          <a:solidFill>
            <a:srgbClr val="325F7B"/>
          </a:solidFill>
          <a:ln/>
        </p:spPr>
      </p:sp>
      <p:sp>
        <p:nvSpPr>
          <p:cNvPr id="29" name="Shape 23"/>
          <p:cNvSpPr/>
          <p:nvPr/>
        </p:nvSpPr>
        <p:spPr>
          <a:xfrm>
            <a:off x="10545187" y="4239339"/>
            <a:ext cx="427553" cy="427553"/>
          </a:xfrm>
          <a:prstGeom prst="roundRect">
            <a:avLst>
              <a:gd name="adj" fmla="val 213868"/>
            </a:avLst>
          </a:prstGeom>
          <a:solidFill>
            <a:srgbClr val="325F7B"/>
          </a:solidFill>
          <a:ln/>
        </p:spPr>
      </p:sp>
      <p:pic>
        <p:nvPicPr>
          <p:cNvPr id="30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3417" y="4346258"/>
            <a:ext cx="170974" cy="213717"/>
          </a:xfrm>
          <a:prstGeom prst="rect">
            <a:avLst/>
          </a:prstGeom>
        </p:spPr>
      </p:pic>
      <p:sp>
        <p:nvSpPr>
          <p:cNvPr id="31" name="Text 24"/>
          <p:cNvSpPr/>
          <p:nvPr/>
        </p:nvSpPr>
        <p:spPr>
          <a:xfrm>
            <a:off x="7544157" y="4809411"/>
            <a:ext cx="2016562" cy="2227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4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Participar Efetivamente</a:t>
            </a:r>
            <a:endParaRPr lang="en-US" sz="1400" dirty="0"/>
          </a:p>
        </p:txBody>
      </p:sp>
      <p:sp>
        <p:nvSpPr>
          <p:cNvPr id="32" name="Text 25"/>
          <p:cNvSpPr/>
          <p:nvPr/>
        </p:nvSpPr>
        <p:spPr>
          <a:xfrm>
            <a:off x="7544157" y="5117663"/>
            <a:ext cx="6429613" cy="2280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1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Participar efetivamente dos processos.</a:t>
            </a:r>
            <a:endParaRPr lang="en-US" sz="1100" dirty="0"/>
          </a:p>
        </p:txBody>
      </p:sp>
      <p:sp>
        <p:nvSpPr>
          <p:cNvPr id="33" name="Shape 26"/>
          <p:cNvSpPr/>
          <p:nvPr/>
        </p:nvSpPr>
        <p:spPr>
          <a:xfrm>
            <a:off x="498872" y="5859661"/>
            <a:ext cx="6745010" cy="1050369"/>
          </a:xfrm>
          <a:prstGeom prst="roundRect">
            <a:avLst>
              <a:gd name="adj" fmla="val 6964"/>
            </a:avLst>
          </a:prstGeom>
          <a:solidFill>
            <a:srgbClr val="FFFCF5"/>
          </a:solidFill>
          <a:ln/>
        </p:spPr>
      </p:sp>
      <p:sp>
        <p:nvSpPr>
          <p:cNvPr id="34" name="Shape 27"/>
          <p:cNvSpPr/>
          <p:nvPr/>
        </p:nvSpPr>
        <p:spPr>
          <a:xfrm>
            <a:off x="498872" y="5844421"/>
            <a:ext cx="6745010" cy="60960"/>
          </a:xfrm>
          <a:prstGeom prst="roundRect">
            <a:avLst>
              <a:gd name="adj" fmla="val 35076"/>
            </a:avLst>
          </a:prstGeom>
          <a:solidFill>
            <a:srgbClr val="325F7B"/>
          </a:solidFill>
          <a:ln/>
        </p:spPr>
      </p:sp>
      <p:sp>
        <p:nvSpPr>
          <p:cNvPr id="35" name="Shape 28"/>
          <p:cNvSpPr/>
          <p:nvPr/>
        </p:nvSpPr>
        <p:spPr>
          <a:xfrm>
            <a:off x="3657540" y="5645944"/>
            <a:ext cx="427553" cy="427553"/>
          </a:xfrm>
          <a:prstGeom prst="roundRect">
            <a:avLst>
              <a:gd name="adj" fmla="val 213868"/>
            </a:avLst>
          </a:prstGeom>
          <a:solidFill>
            <a:srgbClr val="325F7B"/>
          </a:solidFill>
          <a:ln/>
        </p:spPr>
      </p:sp>
      <p:pic>
        <p:nvPicPr>
          <p:cNvPr id="36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5771" y="5752862"/>
            <a:ext cx="170974" cy="213717"/>
          </a:xfrm>
          <a:prstGeom prst="rect">
            <a:avLst/>
          </a:prstGeom>
        </p:spPr>
      </p:pic>
      <p:sp>
        <p:nvSpPr>
          <p:cNvPr id="37" name="Text 29"/>
          <p:cNvSpPr/>
          <p:nvPr/>
        </p:nvSpPr>
        <p:spPr>
          <a:xfrm>
            <a:off x="656630" y="6216015"/>
            <a:ext cx="1781770" cy="2227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4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Ser Reconhecidas</a:t>
            </a:r>
            <a:endParaRPr lang="en-US" sz="1400" dirty="0"/>
          </a:p>
        </p:txBody>
      </p:sp>
      <p:sp>
        <p:nvSpPr>
          <p:cNvPr id="38" name="Text 30"/>
          <p:cNvSpPr/>
          <p:nvPr/>
        </p:nvSpPr>
        <p:spPr>
          <a:xfrm>
            <a:off x="656630" y="6524268"/>
            <a:ext cx="6429494" cy="2280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1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Ser reconhecidas como participantes ativas.</a:t>
            </a:r>
            <a:endParaRPr lang="en-US" sz="1100" dirty="0"/>
          </a:p>
        </p:txBody>
      </p:sp>
      <p:sp>
        <p:nvSpPr>
          <p:cNvPr id="39" name="Shape 31"/>
          <p:cNvSpPr/>
          <p:nvPr/>
        </p:nvSpPr>
        <p:spPr>
          <a:xfrm>
            <a:off x="7386399" y="5859661"/>
            <a:ext cx="6745129" cy="1050369"/>
          </a:xfrm>
          <a:prstGeom prst="roundRect">
            <a:avLst>
              <a:gd name="adj" fmla="val 6964"/>
            </a:avLst>
          </a:prstGeom>
          <a:solidFill>
            <a:srgbClr val="FFFCF5"/>
          </a:solidFill>
          <a:ln/>
        </p:spPr>
      </p:sp>
      <p:sp>
        <p:nvSpPr>
          <p:cNvPr id="40" name="Shape 32"/>
          <p:cNvSpPr/>
          <p:nvPr/>
        </p:nvSpPr>
        <p:spPr>
          <a:xfrm>
            <a:off x="7386399" y="5844421"/>
            <a:ext cx="6745129" cy="60960"/>
          </a:xfrm>
          <a:prstGeom prst="roundRect">
            <a:avLst>
              <a:gd name="adj" fmla="val 35076"/>
            </a:avLst>
          </a:prstGeom>
          <a:solidFill>
            <a:srgbClr val="325F7B"/>
          </a:solidFill>
          <a:ln/>
        </p:spPr>
      </p:sp>
      <p:sp>
        <p:nvSpPr>
          <p:cNvPr id="41" name="Shape 33"/>
          <p:cNvSpPr/>
          <p:nvPr/>
        </p:nvSpPr>
        <p:spPr>
          <a:xfrm>
            <a:off x="10545187" y="5645944"/>
            <a:ext cx="427553" cy="427553"/>
          </a:xfrm>
          <a:prstGeom prst="roundRect">
            <a:avLst>
              <a:gd name="adj" fmla="val 213868"/>
            </a:avLst>
          </a:prstGeom>
          <a:solidFill>
            <a:srgbClr val="325F7B"/>
          </a:solidFill>
          <a:ln/>
        </p:spPr>
      </p:sp>
      <p:pic>
        <p:nvPicPr>
          <p:cNvPr id="42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73417" y="5752862"/>
            <a:ext cx="170974" cy="213717"/>
          </a:xfrm>
          <a:prstGeom prst="rect">
            <a:avLst/>
          </a:prstGeom>
        </p:spPr>
      </p:pic>
      <p:sp>
        <p:nvSpPr>
          <p:cNvPr id="43" name="Text 34"/>
          <p:cNvSpPr/>
          <p:nvPr/>
        </p:nvSpPr>
        <p:spPr>
          <a:xfrm>
            <a:off x="7544157" y="6216015"/>
            <a:ext cx="2066925" cy="2227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4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Ter Suas Vozes Ouvidas</a:t>
            </a:r>
            <a:endParaRPr lang="en-US" sz="1400" dirty="0"/>
          </a:p>
        </p:txBody>
      </p:sp>
      <p:sp>
        <p:nvSpPr>
          <p:cNvPr id="44" name="Text 35"/>
          <p:cNvSpPr/>
          <p:nvPr/>
        </p:nvSpPr>
        <p:spPr>
          <a:xfrm>
            <a:off x="7544157" y="6524268"/>
            <a:ext cx="6429613" cy="2280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1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Ter suas vozes ouvidas e consideradas.</a:t>
            </a:r>
            <a:endParaRPr lang="en-US" sz="1100" dirty="0"/>
          </a:p>
        </p:txBody>
      </p:sp>
      <p:sp>
        <p:nvSpPr>
          <p:cNvPr id="45" name="Text 36"/>
          <p:cNvSpPr/>
          <p:nvPr/>
        </p:nvSpPr>
        <p:spPr>
          <a:xfrm>
            <a:off x="498872" y="7123748"/>
            <a:ext cx="3679150" cy="2672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Valor Instrumental da Participação:</a:t>
            </a:r>
            <a:endParaRPr lang="en-US" sz="1650" dirty="0"/>
          </a:p>
        </p:txBody>
      </p:sp>
      <p:sp>
        <p:nvSpPr>
          <p:cNvPr id="46" name="Text 37"/>
          <p:cNvSpPr/>
          <p:nvPr/>
        </p:nvSpPr>
        <p:spPr>
          <a:xfrm>
            <a:off x="498872" y="7604760"/>
            <a:ext cx="13632656" cy="2280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1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Segundo Bessel (2011), crianças que não participam tendem a ser mais rebeldes e menos receptivas às intervenções do sistema de proteção, comprometendo a eficácia das medidas adotadas.</a:t>
            </a:r>
            <a:endParaRPr lang="en-US" sz="11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21625" y="679609"/>
            <a:ext cx="9642515" cy="5550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350"/>
              </a:lnSpc>
              <a:buNone/>
            </a:pPr>
            <a:r>
              <a:rPr lang="en-US" sz="3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Estudo "Children's World": O Poder da Escuta</a:t>
            </a:r>
            <a:endParaRPr lang="en-US" sz="3450" dirty="0"/>
          </a:p>
        </p:txBody>
      </p:sp>
      <p:sp>
        <p:nvSpPr>
          <p:cNvPr id="3" name="Text 1"/>
          <p:cNvSpPr/>
          <p:nvPr/>
        </p:nvSpPr>
        <p:spPr>
          <a:xfrm>
            <a:off x="621625" y="1589842"/>
            <a:ext cx="13387149" cy="2842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3ª onda do "Children's World" (ISCWeB), com cerca 128 mil crianças de 35 países (2016-2020), incluindo o Brasil, revelou insights cruciais sobre o bem-estar infantil.</a:t>
            </a:r>
            <a:endParaRPr lang="en-US" sz="1350" dirty="0"/>
          </a:p>
        </p:txBody>
      </p:sp>
      <p:sp>
        <p:nvSpPr>
          <p:cNvPr id="4" name="Shape 2"/>
          <p:cNvSpPr/>
          <p:nvPr/>
        </p:nvSpPr>
        <p:spPr>
          <a:xfrm>
            <a:off x="621625" y="2073831"/>
            <a:ext cx="6604754" cy="3529132"/>
          </a:xfrm>
          <a:prstGeom prst="roundRect">
            <a:avLst>
              <a:gd name="adj" fmla="val 755"/>
            </a:avLst>
          </a:prstGeom>
          <a:solidFill>
            <a:srgbClr val="FFFCF5"/>
          </a:solidFill>
          <a:ln w="22860">
            <a:solidFill>
              <a:srgbClr val="D9D4C9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621625" y="2073831"/>
            <a:ext cx="91440" cy="3529132"/>
          </a:xfrm>
          <a:prstGeom prst="roundRect">
            <a:avLst>
              <a:gd name="adj" fmla="val 29137"/>
            </a:avLst>
          </a:prstGeom>
          <a:solidFill>
            <a:srgbClr val="325F7B"/>
          </a:solidFill>
          <a:ln/>
        </p:spPr>
      </p:sp>
      <p:sp>
        <p:nvSpPr>
          <p:cNvPr id="6" name="Text 4"/>
          <p:cNvSpPr/>
          <p:nvPr/>
        </p:nvSpPr>
        <p:spPr>
          <a:xfrm>
            <a:off x="913448" y="2274213"/>
            <a:ext cx="2934176" cy="2775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Escuta Ativa: O Fator Chave</a:t>
            </a:r>
            <a:endParaRPr lang="en-US" sz="1700" dirty="0"/>
          </a:p>
        </p:txBody>
      </p:sp>
      <p:sp>
        <p:nvSpPr>
          <p:cNvPr id="7" name="Text 5"/>
          <p:cNvSpPr/>
          <p:nvPr/>
        </p:nvSpPr>
        <p:spPr>
          <a:xfrm>
            <a:off x="913448" y="2658308"/>
            <a:ext cx="6112550" cy="8526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 Estudo desenvolvido com crianças entre 10 a e 12 anos no Brasil, Chile e Espanha demonstrou que a "satisfação com a forma como adultos escutam as crianças" é o preditor mais forte de bem-estar subjetivo, superando outros fatores.</a:t>
            </a:r>
            <a:endParaRPr lang="en-US" sz="1350" dirty="0"/>
          </a:p>
        </p:txBody>
      </p:sp>
      <p:sp>
        <p:nvSpPr>
          <p:cNvPr id="8" name="Text 6"/>
          <p:cNvSpPr/>
          <p:nvPr/>
        </p:nvSpPr>
        <p:spPr>
          <a:xfrm>
            <a:off x="913448" y="3617476"/>
            <a:ext cx="6112550" cy="8526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criança percebe que suas necessidades, preocupações e opiniões contam, o que reduz sentimentos de exclusão, isolamento ou invisibilidade, fatores associados a baixos níveis de bem-estar.</a:t>
            </a:r>
            <a:endParaRPr lang="en-US" sz="1350" dirty="0"/>
          </a:p>
        </p:txBody>
      </p:sp>
      <p:sp>
        <p:nvSpPr>
          <p:cNvPr id="9" name="Shape 7"/>
          <p:cNvSpPr/>
          <p:nvPr/>
        </p:nvSpPr>
        <p:spPr>
          <a:xfrm>
            <a:off x="7403902" y="2073831"/>
            <a:ext cx="6604873" cy="3529132"/>
          </a:xfrm>
          <a:prstGeom prst="roundRect">
            <a:avLst>
              <a:gd name="adj" fmla="val 755"/>
            </a:avLst>
          </a:prstGeom>
          <a:solidFill>
            <a:srgbClr val="FFFCF5"/>
          </a:solidFill>
          <a:ln w="22860">
            <a:solidFill>
              <a:srgbClr val="D9D4C9"/>
            </a:solidFill>
            <a:prstDash val="solid"/>
          </a:ln>
        </p:spPr>
      </p:sp>
      <p:sp>
        <p:nvSpPr>
          <p:cNvPr id="10" name="Shape 8"/>
          <p:cNvSpPr/>
          <p:nvPr/>
        </p:nvSpPr>
        <p:spPr>
          <a:xfrm>
            <a:off x="7403902" y="2073831"/>
            <a:ext cx="91440" cy="3529132"/>
          </a:xfrm>
          <a:prstGeom prst="roundRect">
            <a:avLst>
              <a:gd name="adj" fmla="val 29137"/>
            </a:avLst>
          </a:prstGeom>
          <a:solidFill>
            <a:srgbClr val="325F7B"/>
          </a:solidFill>
          <a:ln/>
        </p:spPr>
      </p:sp>
      <p:sp>
        <p:nvSpPr>
          <p:cNvPr id="11" name="Text 9"/>
          <p:cNvSpPr/>
          <p:nvPr/>
        </p:nvSpPr>
        <p:spPr>
          <a:xfrm>
            <a:off x="7695724" y="2274213"/>
            <a:ext cx="2633543" cy="2775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Resultados para o Brasil</a:t>
            </a:r>
            <a:endParaRPr lang="en-US" sz="1700" dirty="0"/>
          </a:p>
        </p:txBody>
      </p:sp>
      <p:sp>
        <p:nvSpPr>
          <p:cNvPr id="12" name="Text 10"/>
          <p:cNvSpPr/>
          <p:nvPr/>
        </p:nvSpPr>
        <p:spPr>
          <a:xfrm>
            <a:off x="7695724" y="2658308"/>
            <a:ext cx="6112669" cy="5684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3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Bem-estar mais baixo:</a:t>
            </a:r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Crianças brasileiras (especialmente 12 anos) com piores índices entre Brasil, Chile e Espanha.</a:t>
            </a:r>
            <a:endParaRPr lang="en-US" sz="1350" dirty="0"/>
          </a:p>
        </p:txBody>
      </p:sp>
      <p:sp>
        <p:nvSpPr>
          <p:cNvPr id="13" name="Text 11"/>
          <p:cNvSpPr/>
          <p:nvPr/>
        </p:nvSpPr>
        <p:spPr>
          <a:xfrm>
            <a:off x="7695724" y="3288863"/>
            <a:ext cx="6112669" cy="8526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3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Exclusão infatojuvenil:</a:t>
            </a:r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BR com resultados mais negativos entre os 3 países, indicando que as crianças 10 e 12 anos raramente sentem que os adultos os escutam e levam a sério</a:t>
            </a:r>
            <a:endParaRPr lang="en-US" sz="1350" dirty="0"/>
          </a:p>
        </p:txBody>
      </p:sp>
      <p:sp>
        <p:nvSpPr>
          <p:cNvPr id="14" name="Text 12"/>
          <p:cNvSpPr/>
          <p:nvPr/>
        </p:nvSpPr>
        <p:spPr>
          <a:xfrm>
            <a:off x="7695724" y="4203621"/>
            <a:ext cx="6112669" cy="2842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3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Baixo conhecimento:</a:t>
            </a:r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Poucos sabem sobre seus direitos e a CDC da ONU.</a:t>
            </a:r>
            <a:endParaRPr lang="en-US" sz="1350" dirty="0"/>
          </a:p>
        </p:txBody>
      </p:sp>
      <p:sp>
        <p:nvSpPr>
          <p:cNvPr id="15" name="Text 13"/>
          <p:cNvSpPr/>
          <p:nvPr/>
        </p:nvSpPr>
        <p:spPr>
          <a:xfrm>
            <a:off x="7695724" y="4549973"/>
            <a:ext cx="6112669" cy="8526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3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Adultocentrismo e exclusão</a:t>
            </a:r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: Os resultados sugerem exclusão juvenil</a:t>
            </a:r>
            <a:pPr algn="l" indent="0" marL="0">
              <a:lnSpc>
                <a:spcPts val="2200"/>
              </a:lnSpc>
              <a:buNone/>
            </a:pPr>
            <a:r>
              <a:rPr lang="en-US" sz="13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 apontam para a necessidade urgente de políticas públicas de valorização e proteção da voz das crianças. </a:t>
            </a:r>
            <a:endParaRPr lang="en-US" sz="1350" dirty="0"/>
          </a:p>
        </p:txBody>
      </p:sp>
      <p:sp>
        <p:nvSpPr>
          <p:cNvPr id="16" name="Text 14"/>
          <p:cNvSpPr/>
          <p:nvPr/>
        </p:nvSpPr>
        <p:spPr>
          <a:xfrm>
            <a:off x="621625" y="5869305"/>
            <a:ext cx="2220158" cy="2775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Recomendações</a:t>
            </a:r>
            <a:endParaRPr lang="en-US" sz="1700" dirty="0"/>
          </a:p>
        </p:txBody>
      </p:sp>
      <p:sp>
        <p:nvSpPr>
          <p:cNvPr id="17" name="Shape 15"/>
          <p:cNvSpPr/>
          <p:nvPr/>
        </p:nvSpPr>
        <p:spPr>
          <a:xfrm>
            <a:off x="621625" y="6510873"/>
            <a:ext cx="88702" cy="88702"/>
          </a:xfrm>
          <a:prstGeom prst="roundRect">
            <a:avLst>
              <a:gd name="adj" fmla="val 515434"/>
            </a:avLst>
          </a:prstGeom>
          <a:solidFill>
            <a:srgbClr val="325F7B"/>
          </a:solidFill>
          <a:ln/>
        </p:spPr>
      </p:sp>
      <p:sp>
        <p:nvSpPr>
          <p:cNvPr id="18" name="Text 16"/>
          <p:cNvSpPr/>
          <p:nvPr/>
        </p:nvSpPr>
        <p:spPr>
          <a:xfrm>
            <a:off x="887849" y="6413183"/>
            <a:ext cx="4048125" cy="8526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Incentivar a escuta ativa:</a:t>
            </a:r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Garantir que a voz da criança seja genuinamente considerada em todos os ambientes.</a:t>
            </a:r>
            <a:endParaRPr lang="en-US" sz="1350" dirty="0"/>
          </a:p>
        </p:txBody>
      </p:sp>
      <p:sp>
        <p:nvSpPr>
          <p:cNvPr id="19" name="Shape 17"/>
          <p:cNvSpPr/>
          <p:nvPr/>
        </p:nvSpPr>
        <p:spPr>
          <a:xfrm>
            <a:off x="5157907" y="6510873"/>
            <a:ext cx="88702" cy="88702"/>
          </a:xfrm>
          <a:prstGeom prst="roundRect">
            <a:avLst>
              <a:gd name="adj" fmla="val 515434"/>
            </a:avLst>
          </a:prstGeom>
          <a:solidFill>
            <a:srgbClr val="325F7B"/>
          </a:solidFill>
          <a:ln/>
        </p:spPr>
      </p:sp>
      <p:sp>
        <p:nvSpPr>
          <p:cNvPr id="20" name="Text 18"/>
          <p:cNvSpPr/>
          <p:nvPr/>
        </p:nvSpPr>
        <p:spPr>
          <a:xfrm>
            <a:off x="5424130" y="6413183"/>
            <a:ext cx="4048244" cy="5684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Fortalecer a educação em direitos:</a:t>
            </a:r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Ampliar o conhecimento das crianças sobre seus direitos.</a:t>
            </a:r>
            <a:endParaRPr lang="en-US" sz="1350" dirty="0"/>
          </a:p>
        </p:txBody>
      </p:sp>
      <p:sp>
        <p:nvSpPr>
          <p:cNvPr id="21" name="Shape 19"/>
          <p:cNvSpPr/>
          <p:nvPr/>
        </p:nvSpPr>
        <p:spPr>
          <a:xfrm>
            <a:off x="9694307" y="6510873"/>
            <a:ext cx="88702" cy="88702"/>
          </a:xfrm>
          <a:prstGeom prst="roundRect">
            <a:avLst>
              <a:gd name="adj" fmla="val 515434"/>
            </a:avLst>
          </a:prstGeom>
          <a:solidFill>
            <a:srgbClr val="325F7B"/>
          </a:solidFill>
          <a:ln/>
        </p:spPr>
      </p:sp>
      <p:sp>
        <p:nvSpPr>
          <p:cNvPr id="22" name="Text 20"/>
          <p:cNvSpPr/>
          <p:nvPr/>
        </p:nvSpPr>
        <p:spPr>
          <a:xfrm>
            <a:off x="9960531" y="6413183"/>
            <a:ext cx="4048244" cy="11368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Adotar intervenções psicossociais baseadas em direitos:</a:t>
            </a:r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promover a participação como meio de empoderamento e de fortalecimento da cidadania infantil</a:t>
            </a:r>
            <a:endParaRPr lang="en-US" sz="13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8298" y="707588"/>
            <a:ext cx="10265569" cy="5966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650"/>
              </a:lnSpc>
              <a:buNone/>
            </a:pPr>
            <a:r>
              <a:rPr lang="en-US" sz="37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Participação e o Melhor Interesse da Criança</a:t>
            </a:r>
            <a:endParaRPr lang="en-US" sz="3750" dirty="0"/>
          </a:p>
        </p:txBody>
      </p:sp>
      <p:sp>
        <p:nvSpPr>
          <p:cNvPr id="3" name="Shape 1"/>
          <p:cNvSpPr/>
          <p:nvPr/>
        </p:nvSpPr>
        <p:spPr>
          <a:xfrm>
            <a:off x="668298" y="1686044"/>
            <a:ext cx="4303990" cy="5835967"/>
          </a:xfrm>
          <a:prstGeom prst="roundRect">
            <a:avLst>
              <a:gd name="adj" fmla="val 665"/>
            </a:avLst>
          </a:prstGeom>
          <a:solidFill>
            <a:srgbClr val="FFFCF5"/>
          </a:solidFill>
          <a:ln w="22860">
            <a:solidFill>
              <a:srgbClr val="609DFF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668298" y="1686044"/>
            <a:ext cx="91440" cy="5835967"/>
          </a:xfrm>
          <a:prstGeom prst="roundRect">
            <a:avLst>
              <a:gd name="adj" fmla="val 31323"/>
            </a:avLst>
          </a:prstGeom>
          <a:solidFill>
            <a:srgbClr val="609DFF"/>
          </a:solidFill>
          <a:ln/>
        </p:spPr>
      </p:sp>
      <p:sp>
        <p:nvSpPr>
          <p:cNvPr id="5" name="Text 3"/>
          <p:cNvSpPr/>
          <p:nvPr/>
        </p:nvSpPr>
        <p:spPr>
          <a:xfrm>
            <a:off x="973455" y="1899761"/>
            <a:ext cx="3785116" cy="5967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 Perspectiva da Criança é Fundamental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973455" y="2611041"/>
            <a:ext cx="3785116" cy="18330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De acordo com o Artigo 3º da CDC, o melhor interesse da criança deve ter precedência em todas as ações que a concernem. No entanto, também é imperativo considerar as opiniões das crianças para determinar o que constitui seu melhor interesse.</a:t>
            </a:r>
            <a:endParaRPr lang="en-US" sz="1500" dirty="0"/>
          </a:p>
        </p:txBody>
      </p:sp>
      <p:sp>
        <p:nvSpPr>
          <p:cNvPr id="7" name="Text 5"/>
          <p:cNvSpPr/>
          <p:nvPr/>
        </p:nvSpPr>
        <p:spPr>
          <a:xfrm>
            <a:off x="973455" y="4558665"/>
            <a:ext cx="3785116" cy="21386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Reconhecer que as crianças são agentes ativos em suas próprias vidas significa que suas perspectivas e experiências são absolutamente cruciais para analisar seus melhores interesses. As interpretações e compreensões das crianças sobre suas circunstâncias são insights valiosos que devem ser integrados na análise do caso.</a:t>
            </a:r>
            <a:endParaRPr lang="en-US" sz="1500" dirty="0"/>
          </a:p>
        </p:txBody>
      </p:sp>
      <p:sp>
        <p:nvSpPr>
          <p:cNvPr id="8" name="Shape 6"/>
          <p:cNvSpPr/>
          <p:nvPr/>
        </p:nvSpPr>
        <p:spPr>
          <a:xfrm>
            <a:off x="5163145" y="1686044"/>
            <a:ext cx="4303990" cy="5835967"/>
          </a:xfrm>
          <a:prstGeom prst="roundRect">
            <a:avLst>
              <a:gd name="adj" fmla="val 665"/>
            </a:avLst>
          </a:prstGeom>
          <a:solidFill>
            <a:srgbClr val="FFFCF5"/>
          </a:solidFill>
          <a:ln w="22860">
            <a:solidFill>
              <a:srgbClr val="609DFF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5163145" y="1686044"/>
            <a:ext cx="91440" cy="5835967"/>
          </a:xfrm>
          <a:prstGeom prst="roundRect">
            <a:avLst>
              <a:gd name="adj" fmla="val 31323"/>
            </a:avLst>
          </a:prstGeom>
          <a:solidFill>
            <a:srgbClr val="609DFF"/>
          </a:solidFill>
          <a:ln/>
        </p:spPr>
      </p:sp>
      <p:sp>
        <p:nvSpPr>
          <p:cNvPr id="10" name="Text 8"/>
          <p:cNvSpPr/>
          <p:nvPr/>
        </p:nvSpPr>
        <p:spPr>
          <a:xfrm>
            <a:off x="5468303" y="1899761"/>
            <a:ext cx="3785116" cy="5967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Complementaridade entre os Artigos 3º e 12</a:t>
            </a:r>
            <a:endParaRPr lang="en-US" sz="1850" dirty="0"/>
          </a:p>
        </p:txBody>
      </p:sp>
      <p:sp>
        <p:nvSpPr>
          <p:cNvPr id="11" name="Text 9"/>
          <p:cNvSpPr/>
          <p:nvPr/>
        </p:nvSpPr>
        <p:spPr>
          <a:xfrm>
            <a:off x="5468303" y="2611041"/>
            <a:ext cx="3785116" cy="24441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 Comitê argumenta no Comentário General nº 12/2009 que não há conflito entre as disposições dos artigos 3º e 12; ao contrário, eles se complementam. O Artigo 3º estabelece o objetivo de priorizar o melhor interesse da criança, enquanto o Artigo 12 delineia o processo para garantir que as opiniões da criança sejam consideradas.</a:t>
            </a:r>
            <a:endParaRPr lang="en-US" sz="1500" dirty="0"/>
          </a:p>
        </p:txBody>
      </p:sp>
      <p:sp>
        <p:nvSpPr>
          <p:cNvPr id="12" name="Shape 10"/>
          <p:cNvSpPr/>
          <p:nvPr/>
        </p:nvSpPr>
        <p:spPr>
          <a:xfrm>
            <a:off x="9657993" y="1686044"/>
            <a:ext cx="4304109" cy="5835967"/>
          </a:xfrm>
          <a:prstGeom prst="roundRect">
            <a:avLst>
              <a:gd name="adj" fmla="val 665"/>
            </a:avLst>
          </a:prstGeom>
          <a:solidFill>
            <a:srgbClr val="FFFCF5"/>
          </a:solidFill>
          <a:ln w="22860">
            <a:solidFill>
              <a:srgbClr val="609DFF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57993" y="1686044"/>
            <a:ext cx="91440" cy="5835967"/>
          </a:xfrm>
          <a:prstGeom prst="roundRect">
            <a:avLst>
              <a:gd name="adj" fmla="val 31323"/>
            </a:avLst>
          </a:prstGeom>
          <a:solidFill>
            <a:srgbClr val="609DFF"/>
          </a:solidFill>
          <a:ln/>
        </p:spPr>
      </p:sp>
      <p:sp>
        <p:nvSpPr>
          <p:cNvPr id="14" name="Text 12"/>
          <p:cNvSpPr/>
          <p:nvPr/>
        </p:nvSpPr>
        <p:spPr>
          <a:xfrm>
            <a:off x="9963150" y="1899761"/>
            <a:ext cx="3785235" cy="5967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Superando o Paternalismo e Capacidades Evolutivas</a:t>
            </a:r>
            <a:endParaRPr lang="en-US" sz="1850" dirty="0"/>
          </a:p>
        </p:txBody>
      </p:sp>
      <p:sp>
        <p:nvSpPr>
          <p:cNvPr id="15" name="Text 13"/>
          <p:cNvSpPr/>
          <p:nvPr/>
        </p:nvSpPr>
        <p:spPr>
          <a:xfrm>
            <a:off x="9963150" y="2611041"/>
            <a:ext cx="3785235" cy="27496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 chamado 'adultismo', que implica que apenas os adultos sabem o que é melhor e têm o direito de decidir o que é bom para as crianças, resulta de nossa longa história paternalística de abordar as crianças e seus direitos. Todos os profissionais envolvidos devem superar essa abordagem para tratar efetivamente as crianças como titulares de direitos.</a:t>
            </a:r>
            <a:endParaRPr lang="en-US" sz="1500" dirty="0"/>
          </a:p>
        </p:txBody>
      </p:sp>
      <p:sp>
        <p:nvSpPr>
          <p:cNvPr id="16" name="Text 14"/>
          <p:cNvSpPr/>
          <p:nvPr/>
        </p:nvSpPr>
        <p:spPr>
          <a:xfrm>
            <a:off x="9963150" y="5475208"/>
            <a:ext cx="3785235" cy="18330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À medida que a criança cresce e desenvolve maior compreensão e inteligência, suas opiniões devem cada vez mais orientar os resultados que as afetam. O grau de influência que a opinião de uma criança tem nas decisões sobre sua vida depende de sua maturidade.</a:t>
            </a:r>
            <a:endParaRPr lang="en-US" sz="15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2025-09-08T22:59:41Z</dcterms:created>
  <dcterms:modified xsi:type="dcterms:W3CDTF">2025-09-08T22:59:41Z</dcterms:modified>
</cp:coreProperties>
</file>