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9" r:id="rId1"/>
  </p:sldMasterIdLst>
  <p:notesMasterIdLst>
    <p:notesMasterId r:id="rId12"/>
  </p:notesMasterIdLst>
  <p:sldIdLst>
    <p:sldId id="256" r:id="rId2"/>
    <p:sldId id="303" r:id="rId3"/>
    <p:sldId id="326" r:id="rId4"/>
    <p:sldId id="304" r:id="rId5"/>
    <p:sldId id="305" r:id="rId6"/>
    <p:sldId id="330" r:id="rId7"/>
    <p:sldId id="308" r:id="rId8"/>
    <p:sldId id="331" r:id="rId9"/>
    <p:sldId id="332" r:id="rId10"/>
    <p:sldId id="324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BB3AAB4-66AC-4F4A-BA29-AD458C850627}" type="datetimeFigureOut">
              <a:rPr lang="pt-BR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67A2A93-7BEF-47F1-B982-DE42B9B1AB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617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A2A93-7BEF-47F1-B982-DE42B9B1AB7F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821FCC7-7E57-4919-852E-536B94F48AF9}" type="datetimeFigureOut">
              <a:rPr lang="pt-BR" smtClean="0"/>
              <a:pPr>
                <a:defRPr/>
              </a:pPr>
              <a:t>10/11/2022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703B169-9FBE-4825-B033-50587683D4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07170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REUNIÃO TÉCNICA </a:t>
            </a:r>
            <a:br>
              <a:rPr lang="pt-BR" sz="36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pt-BR" sz="3600" dirty="0"/>
            </a:br>
            <a:r>
              <a:rPr lang="pt-BR" sz="3600" dirty="0" err="1"/>
              <a:t>RESOLUÇão</a:t>
            </a:r>
            <a:r>
              <a:rPr lang="pt-BR" sz="3600" dirty="0"/>
              <a:t> </a:t>
            </a:r>
            <a:r>
              <a:rPr lang="pt-BR" sz="3600" dirty="0" err="1"/>
              <a:t>cnmp</a:t>
            </a:r>
            <a:r>
              <a:rPr lang="pt-BR" sz="3600" dirty="0"/>
              <a:t> nº 67, de 16/03/2011</a:t>
            </a:r>
            <a:endParaRPr lang="pt-BR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928938"/>
            <a:ext cx="6440760" cy="266030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2">
                    <a:satMod val="200000"/>
                  </a:schemeClr>
                </a:solidFill>
              </a:rPr>
              <a:t>10 de novembro de 2022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</a:rPr>
              <a:t>Brasília-DF</a:t>
            </a:r>
            <a:endParaRPr lang="pt-BR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OBRIGADA!</a:t>
            </a:r>
          </a:p>
        </p:txBody>
      </p:sp>
      <p:pic>
        <p:nvPicPr>
          <p:cNvPr id="18434" name="Picture 2" descr="Resultado de imagem para criança família e fel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22" y="1556792"/>
            <a:ext cx="4518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99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Uniformização da Atuação Institucional Fiscalizatória das Políticas Públicas na Área da Infância e Juventude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Resolução nº 67/2011: Fiscalização das unidades de cumprimento das medidas socioeducativas internação e semiliberdade e das cadeias públicas com adolescentes privados da liberdade.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Brevidade, excepcionalidade, respeito à condição peculiar de pessoa em desenvolvimento e tratamento diferenciado face ao Sistema Penal adulto.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81283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Carta de Constituição de Estratégias em Defesa da Proteção Integral dos Direitos da Criança e do Adolescente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Parceria firmada pelo CNMP, CNJ, Conselho Nacional dos Defensores Públicos Gerais, Secretaria dos Direitos Humanos da Presidência e Ministérios do Governo Federal.</a:t>
            </a:r>
          </a:p>
          <a:p>
            <a:pPr marL="68580" indent="0" algn="just">
              <a:buNone/>
            </a:pPr>
            <a:endParaRPr lang="pt-BR" sz="2400" dirty="0"/>
          </a:p>
          <a:p>
            <a:pPr algn="just"/>
            <a:r>
              <a:rPr lang="pt-BR" sz="2800" dirty="0"/>
              <a:t>04</a:t>
            </a:r>
            <a:r>
              <a:rPr lang="pt-BR" sz="2400" dirty="0"/>
              <a:t> (quatro) Estratégias Nacionais:</a:t>
            </a:r>
          </a:p>
          <a:p>
            <a:pPr algn="just">
              <a:buFontTx/>
              <a:buChar char="-"/>
            </a:pPr>
            <a:r>
              <a:rPr lang="pt-BR" sz="2400" dirty="0"/>
              <a:t>Defesa da Convivência Familiar e Comunitária;</a:t>
            </a:r>
          </a:p>
          <a:p>
            <a:pPr algn="just">
              <a:buFontTx/>
              <a:buChar char="-"/>
            </a:pPr>
            <a:r>
              <a:rPr lang="pt-BR" sz="2400" dirty="0"/>
              <a:t>Enfrentamento da Violência Sexual;</a:t>
            </a:r>
          </a:p>
          <a:p>
            <a:pPr algn="just">
              <a:buFontTx/>
              <a:buChar char="-"/>
            </a:pPr>
            <a:r>
              <a:rPr lang="pt-BR" sz="2400" dirty="0"/>
              <a:t>Erradicação do Trabalho Infantil; e</a:t>
            </a:r>
          </a:p>
          <a:p>
            <a:pPr marL="68580" indent="0" algn="just">
              <a:buNone/>
            </a:pPr>
            <a:r>
              <a:rPr lang="pt-BR" sz="2400" dirty="0"/>
              <a:t>-    Aperfeiçoamento do Sistema Socioeducativo.</a:t>
            </a:r>
          </a:p>
          <a:p>
            <a:pPr marL="68580" indent="0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8803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Periodicidade das Fiscalizações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Alterações promovidas pelas Resoluções CNMP nº 97/2013 e nº 137/2016.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Inspeções bimestrais – janeiro, maio, julho, setembro e novembro;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Inspeções semestrais – março e setembro;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Inspeção anual – março.</a:t>
            </a:r>
          </a:p>
          <a:p>
            <a:pPr marL="68580" indent="0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2167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Inspeções Bimestrais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Artigo 2º-A: Ato normativo da Corregedoria-Geral da respectiva unidade do Ministério Público poderá prever hipótese de dispensa das inspeções bimestrais nas unidades socioeducativas de internação e semiliberdade, desde que atendidos critérios objetivos quanto ao respectivo funcionamento. (Resolução CNMP nº 97/2013).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endParaRPr lang="pt-BR" sz="2600" dirty="0"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§ 2º: A dispensa prevista nesta artigo deverá ser registrada pela Corregedoria-Geral de forma individual para cada unidade socioeducativa sujeita a inspeção nos termos desta Resolução.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22232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Dispensa das Inspeções Bimestrais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1º: Critérios objetivos:</a:t>
            </a:r>
          </a:p>
          <a:p>
            <a:pPr marL="525780" indent="-457200" algn="just">
              <a:buAutoNum type="alphaL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inocorrência de rebelião nos últimos seis meses;</a:t>
            </a:r>
          </a:p>
          <a:p>
            <a:pPr marL="525780" indent="-457200" algn="just">
              <a:buAutoNum type="alphaL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inexistência de excesso de ocupação;</a:t>
            </a:r>
          </a:p>
          <a:p>
            <a:pPr marL="525780" indent="-457200" algn="just">
              <a:buAutoNum type="alphaL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inocorrência de registro de tortura ou maus-tratos nos últimos seis meses;</a:t>
            </a:r>
          </a:p>
          <a:p>
            <a:pPr marL="525780" indent="-457200" algn="just">
              <a:buAutoNum type="alphaL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oferta de educação, com proposta curricular adequada;</a:t>
            </a:r>
          </a:p>
          <a:p>
            <a:pPr marL="525780" indent="-457200" algn="just">
              <a:buAutoNum type="alphaL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inocorrência de descumprimento do disposto no art. 121, § 2º do ECA, constatada na última inspeção realizada.</a:t>
            </a:r>
          </a:p>
          <a:p>
            <a:pPr marL="6858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8961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Adolescentes Privados de Liberdade em Cadeias Públicas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15880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Artigo 3º: </a:t>
            </a:r>
          </a:p>
          <a:p>
            <a:pPr algn="just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Permanência superior a 05 (cinco) dias (art. 185, §2º, ECA): adoção imediata de medidas administrativas e judiciais;</a:t>
            </a:r>
          </a:p>
          <a:p>
            <a:pPr algn="just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Remessa de relatório minucioso, no prazo de 05 (cinco) dias, a partir da apuração do fato, à Corregedoria-Geral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Atuação articulada e integrada entre Membros de áreas distintas;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Tutela do direito fundamental à liberdade do adolescente (brevidade e excepcionalidade).</a:t>
            </a:r>
          </a:p>
        </p:txBody>
      </p:sp>
    </p:spTree>
    <p:extLst>
      <p:ext uri="{BB962C8B-B14F-4D97-AF65-F5344CB8AC3E}">
        <p14:creationId xmlns:p14="http://schemas.microsoft.com/office/powerpoint/2010/main" val="427615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Controle da Atuação Funcional nas Atividades de Fiscalização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15880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Avaliação qualitativa dos Relatórios de Fiscalização;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Verificação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in loco;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Orientação, suporte e valorização;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Interlocução com os demais órgãos da Administração Superior – equipes técnicas;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Fomento à atuação resolutiva e qualidade de atuação do Membro e das unidades do Ministério Público;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Certames de merecimento – Resolução CNMP nº 244/2022.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2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Projeto “Corregedoria e a Agenda de Direitos Humanos”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15880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Fortalecimento da atuação institucional destinada à elaboração, gestão e execução eficientes das políticas públicas de garantia de direitos fundamentais, alinhadas com a Agenda 2030 da ONU;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Escutas e Devolutivas Sociais;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Identificação das boas práticas institucionais;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Aproximação e interlocução com a comunidade;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Instrumento de avaliação da ação resolutiva e do impacto social da atuação do Membro.</a:t>
            </a:r>
          </a:p>
          <a:p>
            <a:pPr marL="6858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966</TotalTime>
  <Words>564</Words>
  <Application>Microsoft Office PowerPoint</Application>
  <PresentationFormat>Apresentação na tela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REUNIÃO TÉCNICA   RESOLUÇão cnmp nº 67, de 16/03/2011</vt:lpstr>
      <vt:lpstr>Uniformização da Atuação Institucional Fiscalizatória das Políticas Públicas na Área da Infância e Juventude </vt:lpstr>
      <vt:lpstr>Carta de Constituição de Estratégias em Defesa da Proteção Integral dos Direitos da Criança e do Adolescente </vt:lpstr>
      <vt:lpstr>Periodicidade das Fiscalizações </vt:lpstr>
      <vt:lpstr>Inspeções Bimestrais </vt:lpstr>
      <vt:lpstr>Dispensa das Inspeções Bimestrais </vt:lpstr>
      <vt:lpstr>Adolescentes Privados de Liberdade em Cadeias Públicas </vt:lpstr>
      <vt:lpstr>Controle da Atuação Funcional nas Atividades de Fiscalização </vt:lpstr>
      <vt:lpstr>Projeto “Corregedoria e a Agenda de Direitos Humanos” 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Adolescentes no contexto brasileiro</dc:title>
  <dc:creator>MP</dc:creator>
  <cp:lastModifiedBy>LEANE BARROS FIUZA DE MELLO</cp:lastModifiedBy>
  <cp:revision>178</cp:revision>
  <dcterms:created xsi:type="dcterms:W3CDTF">2010-01-18T12:44:06Z</dcterms:created>
  <dcterms:modified xsi:type="dcterms:W3CDTF">2022-11-10T14:55:48Z</dcterms:modified>
</cp:coreProperties>
</file>