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814" r:id="rId5"/>
    <p:sldId id="653" r:id="rId6"/>
    <p:sldId id="668" r:id="rId7"/>
    <p:sldId id="870" r:id="rId8"/>
    <p:sldId id="862" r:id="rId9"/>
    <p:sldId id="842" r:id="rId10"/>
    <p:sldId id="843" r:id="rId11"/>
    <p:sldId id="844" r:id="rId12"/>
    <p:sldId id="845" r:id="rId13"/>
    <p:sldId id="864" r:id="rId14"/>
    <p:sldId id="868" r:id="rId15"/>
    <p:sldId id="869" r:id="rId16"/>
    <p:sldId id="871" r:id="rId17"/>
    <p:sldId id="848" r:id="rId18"/>
    <p:sldId id="867" r:id="rId19"/>
    <p:sldId id="866" r:id="rId20"/>
    <p:sldId id="849" r:id="rId21"/>
    <p:sldId id="846" r:id="rId22"/>
    <p:sldId id="847" r:id="rId23"/>
    <p:sldId id="291" r:id="rId24"/>
    <p:sldId id="860" r:id="rId25"/>
    <p:sldId id="872" r:id="rId26"/>
    <p:sldId id="832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CC02"/>
    <a:srgbClr val="0000FF"/>
    <a:srgbClr val="FA0100"/>
    <a:srgbClr val="183EFF"/>
    <a:srgbClr val="173DFA"/>
    <a:srgbClr val="E9D8C7"/>
    <a:srgbClr val="F90000"/>
    <a:srgbClr val="FFFFFF"/>
    <a:srgbClr val="FFC000"/>
    <a:srgbClr val="FBC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EFB392-4D85-360F-2DC1-671B4FE3E319}" v="83" dt="2025-09-08T22:32:52.878"/>
    <p1510:client id="{38DD6D19-82C5-4770-A86F-12C410D3DEAB}" v="12" dt="2025-09-08T17:20:43.040"/>
    <p1510:client id="{C8CDF467-D720-B336-8B50-E27E726A5D50}" v="1691" dt="2025-09-08T20:22:58.157"/>
    <p1510:client id="{E98B863E-4751-4784-A865-6D2FAC43109D}" v="3599" dt="2025-09-08T22:33:07.6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9" autoAdjust="0"/>
    <p:restoredTop sz="94662"/>
  </p:normalViewPr>
  <p:slideViewPr>
    <p:cSldViewPr snapToGrid="0">
      <p:cViewPr varScale="1">
        <p:scale>
          <a:sx n="56" d="100"/>
          <a:sy n="56" d="100"/>
        </p:scale>
        <p:origin x="120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38FD9-FA7C-4A5C-99B4-F1FF93432AD0}" type="datetimeFigureOut">
              <a:rPr lang="pt-BR" smtClean="0"/>
              <a:t>09/09/2025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7DEEA-CEBB-4D57-BED9-F74E2F4605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563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E340F3F6-52B1-D9B8-6623-721B9730D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193E7D55-FDA2-0958-E0B8-A784EDCA6D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D2903646-7D3D-F2D9-0726-BD84400590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7139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7BBAF13F-0890-C5D5-2D28-2DCA68317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C30A0954-0255-6C36-4CCB-A7E48DA9F5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6380D67B-DC99-1D3A-6E74-D23FE27956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7580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136C2A3B-B046-24DE-7E83-3F06F107A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EA8EAB22-41E8-44B7-DE41-2A77CD15AD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B075F304-6312-CFCE-5ACA-1FDE6CDBCF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1438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74072B2B-BE50-9534-D6EA-1F7F9B188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63DE8963-317B-9A1E-9FA0-39A867B9C5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5AB61ADB-9BEC-A3F5-5782-07822FB902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2993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AF2D2EB6-1919-6188-E0BA-9BF063046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F81E8568-DD5D-E078-64C5-DC5DA3DA64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7E31020E-5A68-C3D1-B732-B549E3E6C1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4889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976682FE-E945-4573-7A51-90008E9C1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0376371A-0FB1-9274-0825-5F7507F104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017637D5-F91D-2BC5-5E74-0CF869FF3F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709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1ee743bc804_0_2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6" name="Google Shape;1396;g1ee743bc804_0_2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1ee743bc804_0_2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6" name="Google Shape;1396;g1ee743bc804_0_2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1f803e55205_0_3525:notes"/>
          <p:cNvSpPr txBox="1">
            <a:spLocks noGrp="1"/>
          </p:cNvSpPr>
          <p:nvPr>
            <p:ph type="body" idx="1"/>
          </p:nvPr>
        </p:nvSpPr>
        <p:spPr>
          <a:xfrm>
            <a:off x="685801" y="4400551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g1f803e55205_0_3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D2382003-9E58-9528-40FE-08F29B1CF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0E30B9D9-6297-BE73-144D-8131ADAA8C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BA350E76-DF7B-6730-A310-2C9F519543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498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1A2C3A81-1F31-6F75-7952-C9667B702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A3405AC5-69B2-EB4B-5C7F-A1B5FF6805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7DBD51F4-DBB9-2C4C-2FE6-2AEAF228B8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6286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1965FA7B-0805-E68E-39EB-2D42A18AC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14C9CD28-31FF-8D65-5CE0-D02FBF181B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CF3BE7CE-EA33-A1C5-8E69-A55464FF26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616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8E995719-4102-C987-74B3-B7B64C89A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0D262C51-A865-46A2-6891-1186042B18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9E4912E9-0BCC-E4E5-D3E7-FBEEBFD033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6720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CC495E54-ED4B-F748-9BB8-C2A842828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32245E72-6CCC-ADA8-D117-FFDC75F90E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13385729-3D6F-A64F-F786-C9B46539B3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3373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AB16358A-54A2-0D5A-515E-F4EF856B0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79B94C46-2ACD-D667-1350-08B99A0892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A55F7164-DC7D-B898-ABB9-73C038CDB0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3461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FC65F06D-041B-F796-21FE-256B4880F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F230C67E-7519-D99F-DD8E-ED90B11DDF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C2DD1A6F-58E9-CB50-BC9F-44EA303D84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1344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19B60B92-1B61-D039-7C31-BBA14BD90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FCAE9E58-36F0-927D-AF02-3E891553D3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8F405F19-7237-BE32-8F5C-2CD95AC794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955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CA3246-B1B3-6E51-5CD1-C80699CD8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5432A8-B4F7-B101-22FC-9B05E9D9B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376DA4-772F-795C-53C6-0BA547112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0355-2525-4CF5-8D7F-3A5D9B7C032B}" type="datetimeFigureOut">
              <a:rPr lang="pt-BR" smtClean="0"/>
              <a:t>09/09/2025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A9E176-F9CA-9F1F-F997-5F2C23B92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F8A57F-37A1-0A1D-5217-E9248C50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09DF-E5C4-4D6B-8464-874110C9B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4653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0E084-E182-53D4-3ED3-734439E29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6548630-4AD3-A2EA-48B3-C4C3C4066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675724-9226-177E-1011-750D7630D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0355-2525-4CF5-8D7F-3A5D9B7C032B}" type="datetimeFigureOut">
              <a:rPr lang="pt-BR" smtClean="0"/>
              <a:t>09/09/2025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D564B3-ED84-5B72-A0A3-D0BE3A6E5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5E478F6-A847-4B8F-1D03-6C6BB9634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09DF-E5C4-4D6B-8464-874110C9B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74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4D44F9-F856-7509-4322-12CFCCB6DF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33C30B2-4617-E1D8-BC79-E529948DB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4991C9-7D45-F32C-1A18-CF29B88C2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0355-2525-4CF5-8D7F-3A5D9B7C032B}" type="datetimeFigureOut">
              <a:rPr lang="pt-BR" smtClean="0"/>
              <a:t>09/09/2025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E64ECF-4D45-F190-B23D-DFB538B83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90C086-E202-BEEC-F1AE-F63A03059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09DF-E5C4-4D6B-8464-874110C9B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7634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085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">
  <p:cSld name="Layout Personalizado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7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51" name="Google Shape;351;p70"/>
          <p:cNvSpPr>
            <a:spLocks noGrp="1"/>
          </p:cNvSpPr>
          <p:nvPr>
            <p:ph type="pic" idx="2"/>
          </p:nvPr>
        </p:nvSpPr>
        <p:spPr>
          <a:xfrm>
            <a:off x="838200" y="1881188"/>
            <a:ext cx="2743200" cy="3233600"/>
          </a:xfrm>
          <a:prstGeom prst="rect">
            <a:avLst/>
          </a:prstGeom>
          <a:noFill/>
          <a:ln>
            <a:noFill/>
          </a:ln>
        </p:spPr>
      </p:sp>
      <p:sp>
        <p:nvSpPr>
          <p:cNvPr id="352" name="Google Shape;352;p70"/>
          <p:cNvSpPr>
            <a:spLocks noGrp="1"/>
          </p:cNvSpPr>
          <p:nvPr>
            <p:ph type="pic" idx="3"/>
          </p:nvPr>
        </p:nvSpPr>
        <p:spPr>
          <a:xfrm>
            <a:off x="5523923" y="1881187"/>
            <a:ext cx="2936400" cy="32336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70"/>
          <p:cNvSpPr>
            <a:spLocks noGrp="1"/>
          </p:cNvSpPr>
          <p:nvPr>
            <p:ph type="pic" idx="4"/>
          </p:nvPr>
        </p:nvSpPr>
        <p:spPr>
          <a:xfrm>
            <a:off x="8610600" y="1881188"/>
            <a:ext cx="2743200" cy="323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8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614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B7E3B-3739-EFEA-B122-04600A60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648677-5116-1F2F-305C-7A3D75E12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8156B1-D8D5-F0B3-9A81-B47A8725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0355-2525-4CF5-8D7F-3A5D9B7C032B}" type="datetimeFigureOut">
              <a:rPr lang="pt-BR" smtClean="0"/>
              <a:t>09/09/2025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755FFC-36B6-4657-CA59-28EF89A4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2860ED-9BE8-A2F4-C7E4-C756CE14B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09DF-E5C4-4D6B-8464-874110C9B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1569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975B57-ED93-DC7D-6180-C9F613F29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35FA9E-0746-AF66-2269-D9F2D7794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9FDDA9-549C-C990-9366-F27D3FDC3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0355-2525-4CF5-8D7F-3A5D9B7C032B}" type="datetimeFigureOut">
              <a:rPr lang="pt-BR" smtClean="0"/>
              <a:t>09/09/2025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0F3C00-672B-D6BA-E638-174CDEEF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892F7D-53D0-F806-F4B6-83A505DF3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09DF-E5C4-4D6B-8464-874110C9B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166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F32BEF-B0A8-FCA4-8B4F-4969815D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96C393-C091-AC4F-DB14-45535316E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CF38201-126E-FAAB-D934-D1E2A13DD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3E830D2-B0D9-D1EE-A105-047109B47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0355-2525-4CF5-8D7F-3A5D9B7C032B}" type="datetimeFigureOut">
              <a:rPr lang="pt-BR" smtClean="0"/>
              <a:t>09/09/2025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D9321B-425F-2907-1D63-45C592508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D3B362D-D057-5AB4-3B12-80E73A57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09DF-E5C4-4D6B-8464-874110C9B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8268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8E0752-D177-2A2A-0B05-CC45CBD92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53F911-D815-742B-DFC1-8B0BCD805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6F5C08F-FB70-7672-951F-B049604DE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66902B-4C25-8CD3-6AAA-DB514E4B0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66F52EB-AE2C-5875-C0AC-49DFCDCA0E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AA6E6B9-BA30-FD36-03FF-309367739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0355-2525-4CF5-8D7F-3A5D9B7C032B}" type="datetimeFigureOut">
              <a:rPr lang="pt-BR" smtClean="0"/>
              <a:t>09/09/2025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E1765AF-F3E5-017D-0861-3DA3BFC5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19D5BC3-87E4-E226-2645-496AFAC61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09DF-E5C4-4D6B-8464-874110C9B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8072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A79D84-E7DC-E2B6-44B4-ADCA72D37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B37CC80-06E5-01F2-BA23-127CB9A75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0355-2525-4CF5-8D7F-3A5D9B7C032B}" type="datetimeFigureOut">
              <a:rPr lang="pt-BR" smtClean="0"/>
              <a:t>09/09/2025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BF6095C-CA2A-6D14-B479-6DFFC394F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C10CBEF-2949-F1BB-50A5-28776FE8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09DF-E5C4-4D6B-8464-874110C9B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11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87A5FE0-5F78-D9FB-44D0-50AAF9C8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0355-2525-4CF5-8D7F-3A5D9B7C032B}" type="datetimeFigureOut">
              <a:rPr lang="pt-BR" smtClean="0"/>
              <a:t>09/09/2025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511624C-715E-DD8A-75AF-FA6CA50FE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798845F-AD9A-8AB6-0FDF-6CD501AD1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09DF-E5C4-4D6B-8464-874110C9B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465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28A51B-691E-D7C5-7734-45C53CC2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DC817B-18DC-998D-72BC-78FE8D985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0CAE32D-AAFD-D9E7-BDFC-E424CDF55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E400B90-DCD0-8102-EA2E-DB5D17E5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0355-2525-4CF5-8D7F-3A5D9B7C032B}" type="datetimeFigureOut">
              <a:rPr lang="pt-BR" smtClean="0"/>
              <a:t>09/09/2025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438EDFA-E8F3-37C7-5814-29CD0210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6A890C-E733-3FD0-FDD7-73E169A7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09DF-E5C4-4D6B-8464-874110C9B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713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18502C-DE4F-3258-223E-FD79AE9E4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250AE41-4734-23C8-C705-DF45F8630C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FC56FAC-4FCC-7134-537F-AD56C4904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E4A2DD9-243E-07F5-1248-955FA6029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0355-2525-4CF5-8D7F-3A5D9B7C032B}" type="datetimeFigureOut">
              <a:rPr lang="pt-BR" smtClean="0"/>
              <a:t>09/09/2025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8248FF-2AA9-6A71-70C6-1A22A807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41A77B-1920-481B-C719-1B20373C6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09DF-E5C4-4D6B-8464-874110C9B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733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BAE6605-7BAE-45EB-8561-ADF67A3A1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85C5E8-64E9-72A0-C0E9-A569FB153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4A2A97-8016-6C22-0A3E-35C3D9E8B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960355-2525-4CF5-8D7F-3A5D9B7C032B}" type="datetimeFigureOut">
              <a:rPr lang="pt-BR" smtClean="0"/>
              <a:t>09/09/2025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BB828C-B97F-3564-6DE2-93A228080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85E6BE-15E6-9311-25D3-556A7783D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FA09DF-E5C4-4D6B-8464-874110C9B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639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0fajarpurnama0.github.io/cryptocurrency/2020/04/06/desktop-widget-pantauan-investasi.html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.wdp"/><Relationship Id="rId1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17" Type="http://schemas.microsoft.com/office/2007/relationships/hdphoto" Target="../media/hdphoto3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68;p101">
            <a:extLst>
              <a:ext uri="{FF2B5EF4-FFF2-40B4-BE49-F238E27FC236}">
                <a16:creationId xmlns:a16="http://schemas.microsoft.com/office/drawing/2014/main" id="{E30AF496-F95F-FB51-64D5-D70BA355C86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1652" b="11"/>
          <a:stretch/>
        </p:blipFill>
        <p:spPr>
          <a:xfrm>
            <a:off x="0" y="6312747"/>
            <a:ext cx="12192000" cy="57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25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04432" y="3108258"/>
            <a:ext cx="11383137" cy="1169551"/>
          </a:xfrm>
          <a:prstGeom prst="rect">
            <a:avLst/>
          </a:prstGeom>
          <a:noFill/>
          <a:ln>
            <a:solidFill>
              <a:srgbClr val="183EFF"/>
            </a:solidFill>
          </a:ln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pt-BR" sz="2800" dirty="0">
                <a:solidFill>
                  <a:srgbClr val="0000FF"/>
                </a:solidFill>
                <a:latin typeface="Raleway Black"/>
              </a:rPr>
              <a:t>SEMINÁRIO NACIONAL DE EDUCAÇÃO DE JOVENS E ADULTOS: </a:t>
            </a:r>
          </a:p>
          <a:p>
            <a:pPr algn="ctr"/>
            <a:r>
              <a:rPr lang="pt-BR" sz="2000" dirty="0">
                <a:solidFill>
                  <a:srgbClr val="2D5DA7"/>
                </a:solidFill>
                <a:latin typeface="Raleway"/>
              </a:rPr>
              <a:t>1º Ano 1 do Pacto pela Superação do Analfabetismo e Qualificação da</a:t>
            </a:r>
            <a:endParaRPr lang="pt-BR" sz="3600" dirty="0">
              <a:solidFill>
                <a:srgbClr val="1639E8"/>
              </a:solidFill>
              <a:latin typeface="Raleway Black" panose="020B0604020202020204" charset="0"/>
            </a:endParaRPr>
          </a:p>
          <a:p>
            <a:pPr algn="ctr"/>
            <a:r>
              <a:rPr lang="pt-BR" sz="2000" dirty="0">
                <a:solidFill>
                  <a:srgbClr val="2D5DA7"/>
                </a:solidFill>
                <a:latin typeface="Raleway"/>
              </a:rPr>
              <a:t>09 de setembro de 2025 - Brasília/DF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62D244-C343-C2B2-71C1-7C8BDDC24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09"/>
            <a:ext cx="2495837" cy="123636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B570C45-580B-018D-DCD5-91D361F067EB}"/>
              </a:ext>
            </a:extLst>
          </p:cNvPr>
          <p:cNvSpPr txBox="1"/>
          <p:nvPr/>
        </p:nvSpPr>
        <p:spPr>
          <a:xfrm>
            <a:off x="2384854" y="514161"/>
            <a:ext cx="612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00FF"/>
                </a:solidFill>
                <a:latin typeface="Raleway" pitchFamily="2" charset="77"/>
              </a:rPr>
              <a:t>Conselho Nacional do Ministério Público</a:t>
            </a:r>
          </a:p>
        </p:txBody>
      </p:sp>
      <p:sp>
        <p:nvSpPr>
          <p:cNvPr id="6" name="Google Shape;406;p79">
            <a:extLst>
              <a:ext uri="{FF2B5EF4-FFF2-40B4-BE49-F238E27FC236}">
                <a16:creationId xmlns:a16="http://schemas.microsoft.com/office/drawing/2014/main" id="{D4AF12BF-4A85-DA59-E3FF-4B7B9DD4ADA5}"/>
              </a:ext>
            </a:extLst>
          </p:cNvPr>
          <p:cNvSpPr txBox="1">
            <a:spLocks/>
          </p:cNvSpPr>
          <p:nvPr/>
        </p:nvSpPr>
        <p:spPr>
          <a:xfrm>
            <a:off x="104238" y="5057972"/>
            <a:ext cx="4783198" cy="6219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r>
              <a:rPr lang="pt-BR" sz="1400" b="1" dirty="0">
                <a:latin typeface="Raleway" pitchFamily="2" charset="77"/>
              </a:rPr>
              <a:t>Zara Figueiredo</a:t>
            </a:r>
          </a:p>
          <a:p>
            <a:pPr marL="0" indent="0"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pt-BR" sz="300" b="1" dirty="0">
              <a:latin typeface="Raleway" pitchFamily="2" charset="77"/>
            </a:endParaRPr>
          </a:p>
          <a:p>
            <a:pPr marL="0" indent="0"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r>
              <a:rPr lang="pt-BR" sz="1200" dirty="0">
                <a:latin typeface="Raleway" pitchFamily="2" charset="77"/>
              </a:rPr>
              <a:t>Secretária de Estado de Educação Continuada, Alfabetização de Jovens e Adultos, Diversidade e Inclusão – SECADI/MEC</a:t>
            </a:r>
          </a:p>
          <a:p>
            <a:pPr marL="0" indent="0"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pt-BR" sz="1200" dirty="0">
              <a:latin typeface="Raleway" pitchFamily="2" charset="77"/>
            </a:endParaRPr>
          </a:p>
          <a:p>
            <a:pPr marL="0" indent="0"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pt-BR" sz="1200" dirty="0">
              <a:latin typeface="Raleway" pitchFamily="2" charset="77"/>
            </a:endParaRPr>
          </a:p>
          <a:p>
            <a:pPr marL="0" indent="0"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pt-BR" sz="1200" dirty="0">
              <a:latin typeface="Raleway" pitchFamily="2" charset="77"/>
            </a:endParaRPr>
          </a:p>
          <a:p>
            <a:pPr marL="0" indent="0"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pt-BR" sz="1500" dirty="0"/>
          </a:p>
        </p:txBody>
      </p:sp>
      <p:pic>
        <p:nvPicPr>
          <p:cNvPr id="7" name="Imagem 6" descr="Ícone&#10;&#10;O conteúdo gerado por IA pode estar incorreto.">
            <a:extLst>
              <a:ext uri="{FF2B5EF4-FFF2-40B4-BE49-F238E27FC236}">
                <a16:creationId xmlns:a16="http://schemas.microsoft.com/office/drawing/2014/main" id="{74C9AFE1-B5AF-987A-C80F-743C4F4B6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7529" y="5861426"/>
            <a:ext cx="350632" cy="349074"/>
          </a:xfrm>
          <a:prstGeom prst="rect">
            <a:avLst/>
          </a:prstGeom>
        </p:spPr>
      </p:pic>
      <p:sp>
        <p:nvSpPr>
          <p:cNvPr id="8" name="Google Shape;406;p79">
            <a:extLst>
              <a:ext uri="{FF2B5EF4-FFF2-40B4-BE49-F238E27FC236}">
                <a16:creationId xmlns:a16="http://schemas.microsoft.com/office/drawing/2014/main" id="{59FF02A5-FD7E-CF24-1CFB-D1BE2BD70C1B}"/>
              </a:ext>
            </a:extLst>
          </p:cNvPr>
          <p:cNvSpPr txBox="1">
            <a:spLocks/>
          </p:cNvSpPr>
          <p:nvPr/>
        </p:nvSpPr>
        <p:spPr>
          <a:xfrm>
            <a:off x="416561" y="5924717"/>
            <a:ext cx="4402017" cy="183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cs typeface="Calibri"/>
                <a:sym typeface="Calibri"/>
              </a:rPr>
              <a:t>prof.zarafigueiredo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cs typeface="Calibri"/>
              <a:sym typeface="Calibri"/>
            </a:endParaRPr>
          </a:p>
        </p:txBody>
      </p:sp>
      <p:sp>
        <p:nvSpPr>
          <p:cNvPr id="9" name="Google Shape;406;p79">
            <a:extLst>
              <a:ext uri="{FF2B5EF4-FFF2-40B4-BE49-F238E27FC236}">
                <a16:creationId xmlns:a16="http://schemas.microsoft.com/office/drawing/2014/main" id="{E75A9192-5AE3-95D4-F973-BC7604CBAE48}"/>
              </a:ext>
            </a:extLst>
          </p:cNvPr>
          <p:cNvSpPr txBox="1">
            <a:spLocks/>
          </p:cNvSpPr>
          <p:nvPr/>
        </p:nvSpPr>
        <p:spPr>
          <a:xfrm>
            <a:off x="2617569" y="5941982"/>
            <a:ext cx="4402017" cy="187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cs typeface="Calibri"/>
                <a:sym typeface="Calibri"/>
              </a:rPr>
              <a:t>secadigab@mec.gov.br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cs typeface="Calibri"/>
              <a:sym typeface="Calibri"/>
            </a:endParaRPr>
          </a:p>
        </p:txBody>
      </p:sp>
      <p:pic>
        <p:nvPicPr>
          <p:cNvPr id="10" name="Gráfico 9" descr="Envelope com preenchimento sólido">
            <a:extLst>
              <a:ext uri="{FF2B5EF4-FFF2-40B4-BE49-F238E27FC236}">
                <a16:creationId xmlns:a16="http://schemas.microsoft.com/office/drawing/2014/main" id="{A491836C-E756-81DB-2D11-AB8D1C2E1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73082" y="5879942"/>
            <a:ext cx="344487" cy="34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10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>
          <a:extLst>
            <a:ext uri="{FF2B5EF4-FFF2-40B4-BE49-F238E27FC236}">
              <a16:creationId xmlns:a16="http://schemas.microsoft.com/office/drawing/2014/main" id="{73290806-FAD7-CDBC-CCBB-A2C215C10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624;g2b958aec9c0_3_107">
            <a:extLst>
              <a:ext uri="{FF2B5EF4-FFF2-40B4-BE49-F238E27FC236}">
                <a16:creationId xmlns:a16="http://schemas.microsoft.com/office/drawing/2014/main" id="{A890949E-5B20-B27C-550A-B0DE3AB44372}"/>
              </a:ext>
            </a:extLst>
          </p:cNvPr>
          <p:cNvSpPr/>
          <p:nvPr/>
        </p:nvSpPr>
        <p:spPr>
          <a:xfrm rot="5400000">
            <a:off x="971269" y="4078925"/>
            <a:ext cx="2131600" cy="2131600"/>
          </a:xfrm>
          <a:prstGeom prst="arc">
            <a:avLst>
              <a:gd name="adj1" fmla="val 16200000"/>
              <a:gd name="adj2" fmla="val 0"/>
            </a:avLst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SzPts val="1400"/>
              <a:defRPr/>
            </a:pPr>
            <a:endParaRPr>
              <a:latin typeface="Raleway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" name="Google Shape;735;p46" descr="Uma imagem contendo frutas, comida, flor&#10;&#10;Descrição gerada automaticamente">
            <a:extLst>
              <a:ext uri="{FF2B5EF4-FFF2-40B4-BE49-F238E27FC236}">
                <a16:creationId xmlns:a16="http://schemas.microsoft.com/office/drawing/2014/main" id="{B6EF9F31-1F44-FD9F-FE4C-5469D90205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972426" y="640196"/>
            <a:ext cx="243527" cy="1219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B31EA10-E39E-799B-DC3A-118E8E7D6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85" y="5144725"/>
            <a:ext cx="2453016" cy="1313867"/>
          </a:xfrm>
          <a:prstGeom prst="rect">
            <a:avLst/>
          </a:prstGeom>
        </p:spPr>
      </p:pic>
      <p:sp>
        <p:nvSpPr>
          <p:cNvPr id="3" name="Google Shape;630;g2b958aec9c0_3_107">
            <a:extLst>
              <a:ext uri="{FF2B5EF4-FFF2-40B4-BE49-F238E27FC236}">
                <a16:creationId xmlns:a16="http://schemas.microsoft.com/office/drawing/2014/main" id="{CAE6D961-6225-C785-3E2C-85EE17F0448C}"/>
              </a:ext>
            </a:extLst>
          </p:cNvPr>
          <p:cNvSpPr/>
          <p:nvPr/>
        </p:nvSpPr>
        <p:spPr>
          <a:xfrm rot="10800000">
            <a:off x="3060317" y="1527738"/>
            <a:ext cx="45719" cy="377336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5233" tIns="95233" rIns="95233" bIns="952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Clr>
                <a:srgbClr val="F7F7F7"/>
              </a:buClr>
              <a:buSzPts val="2000"/>
              <a:defRPr/>
            </a:pPr>
            <a:endParaRPr sz="2533" b="1">
              <a:solidFill>
                <a:srgbClr val="F7F7F7"/>
              </a:solidFill>
              <a:latin typeface="Raleway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17" name="Google Shape;631;g2b958aec9c0_3_107">
            <a:extLst>
              <a:ext uri="{FF2B5EF4-FFF2-40B4-BE49-F238E27FC236}">
                <a16:creationId xmlns:a16="http://schemas.microsoft.com/office/drawing/2014/main" id="{6094A38E-1913-4A58-9495-5B5B07D12E37}"/>
              </a:ext>
            </a:extLst>
          </p:cNvPr>
          <p:cNvSpPr/>
          <p:nvPr/>
        </p:nvSpPr>
        <p:spPr>
          <a:xfrm>
            <a:off x="2560874" y="1047595"/>
            <a:ext cx="1090203" cy="748383"/>
          </a:xfrm>
          <a:prstGeom prst="ellipse">
            <a:avLst/>
          </a:prstGeom>
          <a:solidFill>
            <a:srgbClr val="EA3323"/>
          </a:solidFill>
          <a:ln>
            <a:noFill/>
          </a:ln>
        </p:spPr>
        <p:txBody>
          <a:bodyPr spcFirstLastPara="1" wrap="square" lIns="95233" tIns="95233" rIns="95233" bIns="952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Clr>
                <a:srgbClr val="F7F7F7"/>
              </a:buClr>
              <a:buSzPts val="2000"/>
              <a:defRPr/>
            </a:pPr>
            <a:r>
              <a:rPr lang="en-US" sz="4000" b="1" dirty="0">
                <a:solidFill>
                  <a:srgbClr val="F7F7F7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10</a:t>
            </a:r>
            <a:endParaRPr sz="4000" b="1" dirty="0">
              <a:solidFill>
                <a:srgbClr val="F7F7F7"/>
              </a:solidFill>
              <a:latin typeface="Raleway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52C9895-A957-DFA8-347B-872E89BC08F8}"/>
              </a:ext>
            </a:extLst>
          </p:cNvPr>
          <p:cNvSpPr txBox="1"/>
          <p:nvPr/>
        </p:nvSpPr>
        <p:spPr>
          <a:xfrm>
            <a:off x="3798838" y="1221731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EA3323"/>
                </a:solidFill>
                <a:latin typeface="Raleway" pitchFamily="2" charset="0"/>
              </a:rPr>
              <a:t>Cadernos</a:t>
            </a:r>
            <a:r>
              <a:rPr lang="en-US" sz="2000" b="1" dirty="0">
                <a:solidFill>
                  <a:srgbClr val="EA3323"/>
                </a:solidFill>
                <a:latin typeface="Raleway" pitchFamily="2" charset="0"/>
              </a:rPr>
              <a:t> para Ensino </a:t>
            </a:r>
            <a:r>
              <a:rPr lang="en-US" sz="2000" b="1" dirty="0" err="1">
                <a:solidFill>
                  <a:srgbClr val="EA3323"/>
                </a:solidFill>
                <a:latin typeface="Raleway" pitchFamily="2" charset="0"/>
              </a:rPr>
              <a:t>Médio</a:t>
            </a:r>
            <a:r>
              <a:rPr lang="en-US" sz="2000" b="1" dirty="0">
                <a:solidFill>
                  <a:srgbClr val="EA3323"/>
                </a:solidFill>
                <a:latin typeface="Raleway" pitchFamily="2" charset="0"/>
              </a:rPr>
              <a:t> EJA </a:t>
            </a:r>
            <a:endParaRPr lang="en-US" sz="2000" dirty="0">
              <a:solidFill>
                <a:srgbClr val="EA3323"/>
              </a:solidFill>
              <a:latin typeface="Raleway" pitchFamily="2" charset="0"/>
            </a:endParaRPr>
          </a:p>
        </p:txBody>
      </p:sp>
      <p:sp>
        <p:nvSpPr>
          <p:cNvPr id="30" name="Google Shape;631;g2b958aec9c0_3_107">
            <a:extLst>
              <a:ext uri="{FF2B5EF4-FFF2-40B4-BE49-F238E27FC236}">
                <a16:creationId xmlns:a16="http://schemas.microsoft.com/office/drawing/2014/main" id="{6D5D2BE8-101A-B75A-4E1A-259750C0B12E}"/>
              </a:ext>
            </a:extLst>
          </p:cNvPr>
          <p:cNvSpPr/>
          <p:nvPr/>
        </p:nvSpPr>
        <p:spPr>
          <a:xfrm>
            <a:off x="2601434" y="2795395"/>
            <a:ext cx="1049644" cy="748383"/>
          </a:xfrm>
          <a:prstGeom prst="ellipse">
            <a:avLst/>
          </a:prstGeom>
          <a:solidFill>
            <a:srgbClr val="3C3C3C"/>
          </a:solidFill>
          <a:ln>
            <a:noFill/>
          </a:ln>
        </p:spPr>
        <p:txBody>
          <a:bodyPr spcFirstLastPara="1" wrap="square" lIns="95233" tIns="95233" rIns="95233" bIns="952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Clr>
                <a:srgbClr val="F7F7F7"/>
              </a:buClr>
              <a:buSzPts val="2000"/>
              <a:defRPr/>
            </a:pPr>
            <a:r>
              <a:rPr lang="en-US" sz="4000" b="1" dirty="0">
                <a:solidFill>
                  <a:srgbClr val="F7F7F7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11</a:t>
            </a:r>
            <a:endParaRPr sz="4000" b="1" dirty="0">
              <a:solidFill>
                <a:srgbClr val="F7F7F7"/>
              </a:solidFill>
              <a:latin typeface="Raleway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06EA5F5B-431D-54C2-C382-6AAC9F198003}"/>
              </a:ext>
            </a:extLst>
          </p:cNvPr>
          <p:cNvSpPr txBox="1"/>
          <p:nvPr/>
        </p:nvSpPr>
        <p:spPr>
          <a:xfrm>
            <a:off x="6542038" y="837010"/>
            <a:ext cx="4734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EA3323"/>
                </a:solidFill>
                <a:latin typeface="Raleway" pitchFamily="2" charset="0"/>
              </a:rPr>
              <a:t>16 cadernos didáticos para estudantes e professores da EJA do Ensino Médio</a:t>
            </a:r>
            <a:r>
              <a:rPr lang="pt-BR" sz="1600" dirty="0">
                <a:solidFill>
                  <a:srgbClr val="EA3323"/>
                </a:solidFill>
                <a:latin typeface="Raleway" pitchFamily="2" charset="0"/>
              </a:rPr>
              <a:t>, produzidos em parceria com a Unesco, e disponíveis para impressão por todas as redes de ensino e outras instituições ou grupos interessados </a:t>
            </a:r>
          </a:p>
        </p:txBody>
      </p:sp>
      <p:sp>
        <p:nvSpPr>
          <p:cNvPr id="5" name="Google Shape;638;g2b958aec9c0_3_107">
            <a:extLst>
              <a:ext uri="{FF2B5EF4-FFF2-40B4-BE49-F238E27FC236}">
                <a16:creationId xmlns:a16="http://schemas.microsoft.com/office/drawing/2014/main" id="{61F75F33-975D-98A6-9EE0-F9882B27F6D5}"/>
              </a:ext>
            </a:extLst>
          </p:cNvPr>
          <p:cNvSpPr/>
          <p:nvPr/>
        </p:nvSpPr>
        <p:spPr>
          <a:xfrm>
            <a:off x="2496312" y="4286276"/>
            <a:ext cx="936989" cy="782000"/>
          </a:xfrm>
          <a:prstGeom prst="ellipse">
            <a:avLst/>
          </a:prstGeom>
          <a:solidFill>
            <a:srgbClr val="02CC02"/>
          </a:solidFill>
          <a:ln>
            <a:solidFill>
              <a:srgbClr val="02CC02"/>
            </a:solidFill>
          </a:ln>
        </p:spPr>
        <p:txBody>
          <a:bodyPr spcFirstLastPara="1" wrap="square" lIns="95233" tIns="95233" rIns="95233" bIns="952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Clr>
                <a:srgbClr val="F7F7F7"/>
              </a:buClr>
              <a:buSzPts val="2000"/>
              <a:defRPr/>
            </a:pPr>
            <a:r>
              <a:rPr lang="en-US" sz="3200" b="1" dirty="0">
                <a:solidFill>
                  <a:srgbClr val="F7F7F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  <a:endParaRPr sz="3200" b="1" dirty="0">
              <a:solidFill>
                <a:srgbClr val="F7F7F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617269B-BFFE-51BC-19D4-353D50404FB7}"/>
              </a:ext>
            </a:extLst>
          </p:cNvPr>
          <p:cNvSpPr txBox="1"/>
          <p:nvPr/>
        </p:nvSpPr>
        <p:spPr>
          <a:xfrm>
            <a:off x="3915603" y="2869234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Raleway" pitchFamily="2" charset="0"/>
              </a:rPr>
              <a:t>EJA EPT </a:t>
            </a:r>
            <a:endParaRPr lang="en-US" sz="2000" dirty="0">
              <a:latin typeface="Raleway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6AD51D7-B23E-1BA1-2A5B-1DC1FDE46BA4}"/>
              </a:ext>
            </a:extLst>
          </p:cNvPr>
          <p:cNvSpPr txBox="1"/>
          <p:nvPr/>
        </p:nvSpPr>
        <p:spPr>
          <a:xfrm>
            <a:off x="5319942" y="2816507"/>
            <a:ext cx="453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Raleway" pitchFamily="2" charset="0"/>
              </a:rPr>
              <a:t>Aprox. 28 mil matrículas de EJA EPT </a:t>
            </a:r>
            <a:r>
              <a:rPr lang="pt-BR" dirty="0">
                <a:latin typeface="Raleway" pitchFamily="2" charset="0"/>
              </a:rPr>
              <a:t>em parceria com Institutos Federais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4477284-5239-FBC6-7ABC-BE8D9CFDF35C}"/>
              </a:ext>
            </a:extLst>
          </p:cNvPr>
          <p:cNvSpPr txBox="1"/>
          <p:nvPr/>
        </p:nvSpPr>
        <p:spPr>
          <a:xfrm>
            <a:off x="3586744" y="4521678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2CC02"/>
                </a:solidFill>
                <a:latin typeface="Raleway" pitchFamily="2" charset="0"/>
              </a:rPr>
              <a:t>CADEJA</a:t>
            </a:r>
            <a:endParaRPr lang="en-US" sz="2000" dirty="0">
              <a:solidFill>
                <a:srgbClr val="02CC02"/>
              </a:solidFill>
              <a:latin typeface="Raleway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F602905-79DF-2DEE-21D2-585E9B8FB9C5}"/>
              </a:ext>
            </a:extLst>
          </p:cNvPr>
          <p:cNvSpPr txBox="1"/>
          <p:nvPr/>
        </p:nvSpPr>
        <p:spPr>
          <a:xfrm>
            <a:off x="5191916" y="4342664"/>
            <a:ext cx="453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2CC02"/>
                </a:solidFill>
                <a:latin typeface="Raleway" pitchFamily="2" charset="0"/>
              </a:rPr>
              <a:t>Instituição do CADEJA, que permitirá registro de demanda manifesta por EJA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692CBCAD-C4C2-40EF-8D8E-4A0AC3726139}"/>
              </a:ext>
            </a:extLst>
          </p:cNvPr>
          <p:cNvSpPr/>
          <p:nvPr/>
        </p:nvSpPr>
        <p:spPr>
          <a:xfrm>
            <a:off x="197884" y="111402"/>
            <a:ext cx="3190559" cy="362374"/>
          </a:xfrm>
          <a:prstGeom prst="roundRect">
            <a:avLst/>
          </a:prstGeom>
          <a:solidFill>
            <a:srgbClr val="02CC0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Raleway" pitchFamily="2" charset="0"/>
              </a:rPr>
              <a:t>1º ANO DO PACTO EJA</a:t>
            </a:r>
          </a:p>
        </p:txBody>
      </p:sp>
    </p:spTree>
    <p:extLst>
      <p:ext uri="{BB962C8B-B14F-4D97-AF65-F5344CB8AC3E}">
        <p14:creationId xmlns:p14="http://schemas.microsoft.com/office/powerpoint/2010/main" val="3751343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>
          <a:extLst>
            <a:ext uri="{FF2B5EF4-FFF2-40B4-BE49-F238E27FC236}">
              <a16:creationId xmlns:a16="http://schemas.microsoft.com/office/drawing/2014/main" id="{9DA75DEE-99E1-F0EF-4640-70F503D1D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735;p46" descr="Uma imagem contendo frutas, comida, flor&#10;&#10;Descrição gerada automaticamente">
            <a:extLst>
              <a:ext uri="{FF2B5EF4-FFF2-40B4-BE49-F238E27FC236}">
                <a16:creationId xmlns:a16="http://schemas.microsoft.com/office/drawing/2014/main" id="{2AC5E919-C09E-634F-5CFD-09B8EFE978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972426" y="640196"/>
            <a:ext cx="243527" cy="121956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30EEB54-092F-F783-D06B-8D596F2DA940}"/>
              </a:ext>
            </a:extLst>
          </p:cNvPr>
          <p:cNvSpPr/>
          <p:nvPr/>
        </p:nvSpPr>
        <p:spPr>
          <a:xfrm>
            <a:off x="2822212" y="200009"/>
            <a:ext cx="6733268" cy="453152"/>
          </a:xfrm>
          <a:prstGeom prst="roundRect">
            <a:avLst/>
          </a:prstGeom>
          <a:solidFill>
            <a:srgbClr val="02CC0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Raleway" pitchFamily="2" charset="0"/>
              </a:rPr>
              <a:t>CADEJA - CADASTRO DA EJA</a:t>
            </a:r>
          </a:p>
        </p:txBody>
      </p:sp>
      <p:pic>
        <p:nvPicPr>
          <p:cNvPr id="6" name="Imagem 5" descr="Tela de computador com fundo preto&#10;&#10;Descrição gerada automaticamente">
            <a:extLst>
              <a:ext uri="{FF2B5EF4-FFF2-40B4-BE49-F238E27FC236}">
                <a16:creationId xmlns:a16="http://schemas.microsoft.com/office/drawing/2014/main" id="{A4E1CBCB-35BC-D667-42AD-04F818990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44" y="1445050"/>
            <a:ext cx="6866789" cy="437930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1519030-0D4F-87E9-EF44-96DF64227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22" y="1651274"/>
            <a:ext cx="5739232" cy="354659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21BC356-330B-9782-AAF4-5394C8D9544C}"/>
              </a:ext>
            </a:extLst>
          </p:cNvPr>
          <p:cNvSpPr txBox="1"/>
          <p:nvPr/>
        </p:nvSpPr>
        <p:spPr>
          <a:xfrm>
            <a:off x="658368" y="2230977"/>
            <a:ext cx="306638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Raleway" pitchFamily="2" charset="0"/>
              </a:rPr>
              <a:t>Plataforma digital com </a:t>
            </a:r>
            <a:r>
              <a:rPr lang="pt-BR" sz="2400" b="1" dirty="0">
                <a:latin typeface="Raleway" pitchFamily="2" charset="0"/>
              </a:rPr>
              <a:t>dados sobre demanda manifesta </a:t>
            </a:r>
            <a:r>
              <a:rPr lang="pt-BR" sz="2400" dirty="0">
                <a:latin typeface="Raleway" pitchFamily="2" charset="0"/>
              </a:rPr>
              <a:t>por matrículas de EJA em todo o território nacional.</a:t>
            </a:r>
            <a:endParaRPr lang="pt-BR" dirty="0">
              <a:latin typeface="Raleway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7C43381-76D3-D520-2FCE-DA112708F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28" y="175570"/>
            <a:ext cx="1411991" cy="69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95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>
          <a:extLst>
            <a:ext uri="{FF2B5EF4-FFF2-40B4-BE49-F238E27FC236}">
              <a16:creationId xmlns:a16="http://schemas.microsoft.com/office/drawing/2014/main" id="{A8869F22-A95E-5A6B-F88E-167BDD2F5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735;p46" descr="Uma imagem contendo frutas, comida, flor&#10;&#10;Descrição gerada automaticamente">
            <a:extLst>
              <a:ext uri="{FF2B5EF4-FFF2-40B4-BE49-F238E27FC236}">
                <a16:creationId xmlns:a16="http://schemas.microsoft.com/office/drawing/2014/main" id="{8E379F14-4DAF-26B6-D822-A437FDD760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972426" y="640196"/>
            <a:ext cx="243527" cy="121956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11AD4CB-5E3F-3159-82D1-25C6B57B558D}"/>
              </a:ext>
            </a:extLst>
          </p:cNvPr>
          <p:cNvSpPr/>
          <p:nvPr/>
        </p:nvSpPr>
        <p:spPr>
          <a:xfrm>
            <a:off x="2584468" y="228769"/>
            <a:ext cx="6769844" cy="453152"/>
          </a:xfrm>
          <a:prstGeom prst="roundRect">
            <a:avLst/>
          </a:prstGeom>
          <a:solidFill>
            <a:srgbClr val="173DFA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Raleway" pitchFamily="2" charset="0"/>
              </a:rPr>
              <a:t>1º ANO DO PACTO EJA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EEB9CE5-605C-D56A-C169-2CF144992633}"/>
              </a:ext>
            </a:extLst>
          </p:cNvPr>
          <p:cNvSpPr/>
          <p:nvPr/>
        </p:nvSpPr>
        <p:spPr>
          <a:xfrm>
            <a:off x="4392050" y="1201432"/>
            <a:ext cx="3407900" cy="45315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/>
                </a:solidFill>
                <a:latin typeface="Raleway" pitchFamily="2" charset="0"/>
              </a:rPr>
              <a:t>Outras ações relevantes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12642D6-D651-D320-2B92-A37D4DDC250B}"/>
              </a:ext>
            </a:extLst>
          </p:cNvPr>
          <p:cNvSpPr/>
          <p:nvPr/>
        </p:nvSpPr>
        <p:spPr>
          <a:xfrm>
            <a:off x="361751" y="2354616"/>
            <a:ext cx="2593911" cy="236018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Raleway" pitchFamily="2" charset="0"/>
              </a:rPr>
              <a:t>Instituição de Grupo de Trabalho Técnico sobre instrumentos e ferramentas de monitoramento da EJA  </a:t>
            </a:r>
          </a:p>
          <a:p>
            <a:pPr algn="ctr"/>
            <a:endParaRPr lang="pt-BR" sz="1600" dirty="0">
              <a:solidFill>
                <a:schemeClr val="tx1"/>
              </a:solidFill>
              <a:latin typeface="Raleway" pitchFamily="2" charset="0"/>
            </a:endParaRPr>
          </a:p>
          <a:p>
            <a:pPr algn="ctr"/>
            <a:r>
              <a:rPr lang="pt-BR" sz="1600" dirty="0">
                <a:solidFill>
                  <a:schemeClr val="tx1"/>
                </a:solidFill>
                <a:latin typeface="Raleway" pitchFamily="2" charset="0"/>
              </a:rPr>
              <a:t>Portaria 245, de 14 de Abril de 2025 </a:t>
            </a:r>
          </a:p>
          <a:p>
            <a:endParaRPr lang="pt-BR" sz="2000" b="1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5A9D7FD-709E-6FDE-247F-0AF039D99936}"/>
              </a:ext>
            </a:extLst>
          </p:cNvPr>
          <p:cNvSpPr/>
          <p:nvPr/>
        </p:nvSpPr>
        <p:spPr>
          <a:xfrm>
            <a:off x="361751" y="2130218"/>
            <a:ext cx="2593911" cy="2584579"/>
          </a:xfrm>
          <a:prstGeom prst="roundRect">
            <a:avLst/>
          </a:prstGeom>
          <a:noFill/>
          <a:ln w="57150">
            <a:solidFill>
              <a:srgbClr val="02CC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1662A885-2B76-5B65-773D-E150D4CA262E}"/>
              </a:ext>
            </a:extLst>
          </p:cNvPr>
          <p:cNvSpPr/>
          <p:nvPr/>
        </p:nvSpPr>
        <p:spPr>
          <a:xfrm>
            <a:off x="8828906" y="2107367"/>
            <a:ext cx="2593911" cy="260742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Raleway" pitchFamily="2" charset="0"/>
              </a:rPr>
              <a:t>Pesquisa “Retorno Econômico da Alfabetização e Educação de Jovens e Adultos no Brasil”</a:t>
            </a:r>
          </a:p>
          <a:p>
            <a:pPr algn="ctr"/>
            <a:endParaRPr lang="pt-BR" sz="1600" b="1" dirty="0">
              <a:solidFill>
                <a:schemeClr val="tx1"/>
              </a:solidFill>
              <a:latin typeface="Raleway" pitchFamily="2" charset="0"/>
            </a:endParaRPr>
          </a:p>
          <a:p>
            <a:pPr algn="ctr"/>
            <a:r>
              <a:rPr lang="pt-BR" sz="1600" dirty="0">
                <a:solidFill>
                  <a:schemeClr val="tx1"/>
                </a:solidFill>
                <a:latin typeface="Raleway" pitchFamily="2" charset="0"/>
              </a:rPr>
              <a:t>Fabiana Felício</a:t>
            </a:r>
          </a:p>
          <a:p>
            <a:endParaRPr lang="pt-BR" sz="2000" b="1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CB890A3C-59A6-F344-472B-3CFFD594BE46}"/>
              </a:ext>
            </a:extLst>
          </p:cNvPr>
          <p:cNvSpPr/>
          <p:nvPr/>
        </p:nvSpPr>
        <p:spPr>
          <a:xfrm>
            <a:off x="4663290" y="2130215"/>
            <a:ext cx="2593911" cy="2584581"/>
          </a:xfrm>
          <a:prstGeom prst="roundRect">
            <a:avLst/>
          </a:prstGeom>
          <a:noFill/>
          <a:ln w="57150"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Raleway" pitchFamily="2" charset="0"/>
              </a:rPr>
              <a:t>Disponibilização de material didático “Trilhas para Alfabetização”</a:t>
            </a:r>
          </a:p>
          <a:p>
            <a:pPr algn="ctr"/>
            <a:br>
              <a:rPr lang="pt-BR" sz="1600" dirty="0">
                <a:solidFill>
                  <a:schemeClr val="tx1"/>
                </a:solidFill>
                <a:latin typeface="Raleway" pitchFamily="2" charset="0"/>
              </a:rPr>
            </a:br>
            <a:r>
              <a:rPr lang="pt-BR" sz="1600" dirty="0">
                <a:solidFill>
                  <a:schemeClr val="tx1"/>
                </a:solidFill>
                <a:latin typeface="Raleway" pitchFamily="2" charset="0"/>
              </a:rPr>
              <a:t>Apoio no processo de alfabetização de adultos</a:t>
            </a:r>
            <a:endParaRPr lang="pt-BR" sz="1600" b="1" dirty="0">
              <a:solidFill>
                <a:schemeClr val="tx1"/>
              </a:solidFill>
              <a:latin typeface="Raleway" pitchFamily="2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AF790AB7-01D4-A93A-9F75-F750013C1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28" y="175570"/>
            <a:ext cx="1411991" cy="69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3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>
          <a:extLst>
            <a:ext uri="{FF2B5EF4-FFF2-40B4-BE49-F238E27FC236}">
              <a16:creationId xmlns:a16="http://schemas.microsoft.com/office/drawing/2014/main" id="{19000644-0F0A-677E-2D0F-7B0D3E3D6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735;p46" descr="Uma imagem contendo frutas, comida, flor&#10;&#10;Descrição gerada automaticamente">
            <a:extLst>
              <a:ext uri="{FF2B5EF4-FFF2-40B4-BE49-F238E27FC236}">
                <a16:creationId xmlns:a16="http://schemas.microsoft.com/office/drawing/2014/main" id="{9EAD58F6-0F65-F1B4-4583-86887C9C6B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972426" y="640196"/>
            <a:ext cx="243527" cy="121956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1400;p136">
            <a:extLst>
              <a:ext uri="{FF2B5EF4-FFF2-40B4-BE49-F238E27FC236}">
                <a16:creationId xmlns:a16="http://schemas.microsoft.com/office/drawing/2014/main" id="{CACC5D37-B5FB-1B82-746F-F024EE2B8E37}"/>
              </a:ext>
            </a:extLst>
          </p:cNvPr>
          <p:cNvCxnSpPr>
            <a:cxnSpLocks/>
          </p:cNvCxnSpPr>
          <p:nvPr/>
        </p:nvCxnSpPr>
        <p:spPr>
          <a:xfrm>
            <a:off x="3921003" y="2611538"/>
            <a:ext cx="0" cy="3193111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2EE62512-C241-5095-1E3E-ED8501B31E96}"/>
              </a:ext>
            </a:extLst>
          </p:cNvPr>
          <p:cNvSpPr/>
          <p:nvPr/>
        </p:nvSpPr>
        <p:spPr>
          <a:xfrm>
            <a:off x="1874520" y="228768"/>
            <a:ext cx="9546336" cy="668395"/>
          </a:xfrm>
          <a:prstGeom prst="roundRect">
            <a:avLst/>
          </a:prstGeom>
          <a:solidFill>
            <a:srgbClr val="173DFA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Raleway" pitchFamily="2" charset="0"/>
              </a:rPr>
              <a:t> Retorno Econômico da Alfabetização e Educação de Jovens e Adultos no Brasil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C4CEB4D6-B832-61C0-4C93-8B267ACE6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28" y="175570"/>
            <a:ext cx="1411991" cy="699459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4BE9C802-0FDF-22C3-E8B6-D0375CF7C220}"/>
              </a:ext>
            </a:extLst>
          </p:cNvPr>
          <p:cNvSpPr txBox="1"/>
          <p:nvPr/>
        </p:nvSpPr>
        <p:spPr>
          <a:xfrm>
            <a:off x="311932" y="1840852"/>
            <a:ext cx="34979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2CC02"/>
                </a:solidFill>
                <a:latin typeface="Raleway" pitchFamily="2" charset="0"/>
              </a:rPr>
              <a:t>Impactos da conclusão da Alfabetização de Jovens e Adultos 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5FA95612-4AD7-CCE0-3549-AC23E79EA4D2}"/>
              </a:ext>
            </a:extLst>
          </p:cNvPr>
          <p:cNvSpPr txBox="1"/>
          <p:nvPr/>
        </p:nvSpPr>
        <p:spPr>
          <a:xfrm>
            <a:off x="45854" y="3303625"/>
            <a:ext cx="35441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Raleway" pitchFamily="2" charset="0"/>
              </a:rPr>
              <a:t>Renda média: </a:t>
            </a:r>
            <a:br>
              <a:rPr lang="pt-BR" sz="1400" b="1" dirty="0">
                <a:latin typeface="Raleway" pitchFamily="2" charset="0"/>
              </a:rPr>
            </a:br>
            <a:r>
              <a:rPr lang="pt-BR" sz="1400" dirty="0">
                <a:latin typeface="Raleway" pitchFamily="2" charset="0"/>
              </a:rPr>
              <a:t>Ganho de </a:t>
            </a:r>
            <a:r>
              <a:rPr lang="pt-BR" sz="1400" b="1" dirty="0">
                <a:latin typeface="Raleway" pitchFamily="2" charset="0"/>
              </a:rPr>
              <a:t>16.3%</a:t>
            </a:r>
            <a:r>
              <a:rPr lang="pt-BR" sz="1400" dirty="0">
                <a:latin typeface="Raleway" pitchFamily="2" charset="0"/>
              </a:rPr>
              <a:t> (entre 18 e 60 anos)</a:t>
            </a:r>
            <a:br>
              <a:rPr lang="pt-BR" sz="1400" dirty="0">
                <a:latin typeface="Raleway" pitchFamily="2" charset="0"/>
              </a:rPr>
            </a:br>
            <a:r>
              <a:rPr lang="pt-BR" sz="1400" dirty="0">
                <a:latin typeface="Raleway" pitchFamily="2" charset="0"/>
              </a:rPr>
              <a:t>Ganho de </a:t>
            </a:r>
            <a:r>
              <a:rPr lang="pt-BR" sz="1400" b="1" dirty="0">
                <a:latin typeface="Raleway" pitchFamily="2" charset="0"/>
              </a:rPr>
              <a:t>23,3% (entre 46 e 60 anos) 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BA369FD3-3364-0393-AA7C-DE03E9EA4FAE}"/>
              </a:ext>
            </a:extLst>
          </p:cNvPr>
          <p:cNvSpPr txBox="1"/>
          <p:nvPr/>
        </p:nvSpPr>
        <p:spPr>
          <a:xfrm>
            <a:off x="71713" y="4876444"/>
            <a:ext cx="382725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Raleway" pitchFamily="2" charset="0"/>
              </a:rPr>
              <a:t>Mercado de trabalho:</a:t>
            </a:r>
          </a:p>
          <a:p>
            <a:r>
              <a:rPr lang="pt-BR" sz="1400" dirty="0">
                <a:latin typeface="Raleway" pitchFamily="2" charset="0"/>
              </a:rPr>
              <a:t>+ chance de </a:t>
            </a:r>
            <a:r>
              <a:rPr lang="pt-BR" sz="1400" b="1" dirty="0">
                <a:latin typeface="Raleway" pitchFamily="2" charset="0"/>
              </a:rPr>
              <a:t>ocupação formal (+7,7%)</a:t>
            </a:r>
          </a:p>
          <a:p>
            <a:r>
              <a:rPr lang="pt-BR" sz="1400" dirty="0">
                <a:latin typeface="Raleway" pitchFamily="2" charset="0"/>
              </a:rPr>
              <a:t>+ chance de </a:t>
            </a:r>
            <a:r>
              <a:rPr lang="pt-BR" sz="1400" b="1" dirty="0">
                <a:latin typeface="Raleway" pitchFamily="2" charset="0"/>
              </a:rPr>
              <a:t>ocupação de qualidade (2,3%) </a:t>
            </a:r>
            <a:br>
              <a:rPr lang="pt-BR" sz="1400" b="1" dirty="0">
                <a:solidFill>
                  <a:srgbClr val="02CC02"/>
                </a:solidFill>
                <a:latin typeface="Raleway" pitchFamily="2" charset="0"/>
              </a:rPr>
            </a:br>
            <a:endParaRPr lang="pt-BR" sz="1400" b="1" dirty="0">
              <a:solidFill>
                <a:srgbClr val="02CC02"/>
              </a:solidFill>
              <a:latin typeface="Raleway" pitchFamily="2" charset="0"/>
            </a:endParaRPr>
          </a:p>
          <a:p>
            <a:pPr algn="ctr"/>
            <a:endParaRPr lang="pt-BR" sz="1400" b="1" dirty="0">
              <a:solidFill>
                <a:schemeClr val="tx1"/>
              </a:solidFill>
              <a:latin typeface="Raleway" pitchFamily="2" charset="0"/>
            </a:endParaRP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64A805AC-8CA9-C4DF-2A21-E7FFE0E2EF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2067" y="2693983"/>
            <a:ext cx="478632" cy="478632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604F54D8-FCE1-16FD-7B8D-D8BF624EC1F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54295" y="4299129"/>
            <a:ext cx="478632" cy="478632"/>
          </a:xfrm>
          <a:prstGeom prst="rect">
            <a:avLst/>
          </a:prstGeom>
        </p:spPr>
      </p:pic>
      <p:sp>
        <p:nvSpPr>
          <p:cNvPr id="51" name="CaixaDeTexto 50">
            <a:extLst>
              <a:ext uri="{FF2B5EF4-FFF2-40B4-BE49-F238E27FC236}">
                <a16:creationId xmlns:a16="http://schemas.microsoft.com/office/drawing/2014/main" id="{FEAA9107-D55C-7494-2F6A-B4E76A362FCF}"/>
              </a:ext>
            </a:extLst>
          </p:cNvPr>
          <p:cNvSpPr txBox="1"/>
          <p:nvPr/>
        </p:nvSpPr>
        <p:spPr>
          <a:xfrm>
            <a:off x="42157" y="6345115"/>
            <a:ext cx="88308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>
                <a:latin typeface="Raleway" pitchFamily="2" charset="0"/>
              </a:rPr>
              <a:t>*Recebe pelo menos um salário mínimo e carga horário de até 44h/semana)</a:t>
            </a:r>
            <a:endParaRPr lang="pt-BR" sz="1050" dirty="0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A60E7F6E-7E50-49CD-4B5B-BE2EE7A39099}"/>
              </a:ext>
            </a:extLst>
          </p:cNvPr>
          <p:cNvSpPr txBox="1"/>
          <p:nvPr/>
        </p:nvSpPr>
        <p:spPr>
          <a:xfrm>
            <a:off x="4070020" y="3303625"/>
            <a:ext cx="37261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Raleway" pitchFamily="2" charset="0"/>
              </a:rPr>
              <a:t>Renda média: </a:t>
            </a:r>
            <a:br>
              <a:rPr lang="pt-BR" sz="1400" b="1" dirty="0">
                <a:solidFill>
                  <a:schemeClr val="tx1"/>
                </a:solidFill>
                <a:latin typeface="Raleway" pitchFamily="2" charset="0"/>
              </a:rPr>
            </a:br>
            <a:r>
              <a:rPr lang="pt-BR" sz="1400" dirty="0">
                <a:solidFill>
                  <a:schemeClr val="tx1"/>
                </a:solidFill>
                <a:latin typeface="Raleway" pitchFamily="2" charset="0"/>
              </a:rPr>
              <a:t>Ganho de </a:t>
            </a:r>
            <a:r>
              <a:rPr lang="pt-BR" sz="1400" b="1" dirty="0">
                <a:solidFill>
                  <a:schemeClr val="tx1"/>
                </a:solidFill>
                <a:latin typeface="Raleway" pitchFamily="2" charset="0"/>
              </a:rPr>
              <a:t>4,6%</a:t>
            </a:r>
            <a:r>
              <a:rPr lang="pt-BR" sz="1400" dirty="0">
                <a:solidFill>
                  <a:schemeClr val="tx1"/>
                </a:solidFill>
                <a:latin typeface="Raleway" pitchFamily="2" charset="0"/>
              </a:rPr>
              <a:t> (entre 18 e 60 anos)</a:t>
            </a:r>
            <a:br>
              <a:rPr lang="pt-BR" sz="1400" dirty="0">
                <a:solidFill>
                  <a:schemeClr val="tx1"/>
                </a:solidFill>
                <a:latin typeface="Raleway" pitchFamily="2" charset="0"/>
              </a:rPr>
            </a:br>
            <a:r>
              <a:rPr lang="pt-BR" sz="1400" dirty="0">
                <a:solidFill>
                  <a:schemeClr val="tx1"/>
                </a:solidFill>
                <a:latin typeface="Raleway" pitchFamily="2" charset="0"/>
              </a:rPr>
              <a:t>Ganho de </a:t>
            </a:r>
            <a:r>
              <a:rPr lang="pt-BR" sz="1400" b="1" dirty="0">
                <a:solidFill>
                  <a:schemeClr val="tx1"/>
                </a:solidFill>
                <a:latin typeface="Raleway" pitchFamily="2" charset="0"/>
              </a:rPr>
              <a:t>14,9% (entre 26 e 35 anos)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4933FD96-8029-671B-1D85-619A75EADEA9}"/>
              </a:ext>
            </a:extLst>
          </p:cNvPr>
          <p:cNvSpPr txBox="1"/>
          <p:nvPr/>
        </p:nvSpPr>
        <p:spPr>
          <a:xfrm>
            <a:off x="4047718" y="4884840"/>
            <a:ext cx="382725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Raleway" pitchFamily="2" charset="0"/>
              </a:rPr>
              <a:t>Mercado de trabalho:</a:t>
            </a:r>
          </a:p>
          <a:p>
            <a:r>
              <a:rPr lang="pt-BR" sz="1400" dirty="0">
                <a:latin typeface="Raleway" pitchFamily="2" charset="0"/>
              </a:rPr>
              <a:t>+ chance de </a:t>
            </a:r>
            <a:r>
              <a:rPr lang="pt-BR" sz="1400" b="1" dirty="0">
                <a:latin typeface="Raleway" pitchFamily="2" charset="0"/>
              </a:rPr>
              <a:t>ocupação formal (+6,6%)</a:t>
            </a:r>
          </a:p>
          <a:p>
            <a:r>
              <a:rPr lang="pt-BR" sz="1400" dirty="0">
                <a:solidFill>
                  <a:schemeClr val="tx1"/>
                </a:solidFill>
                <a:latin typeface="Raleway" pitchFamily="2" charset="0"/>
              </a:rPr>
              <a:t>+ chance de </a:t>
            </a:r>
            <a:r>
              <a:rPr lang="pt-BR" sz="1400" b="1" dirty="0">
                <a:solidFill>
                  <a:schemeClr val="tx1"/>
                </a:solidFill>
                <a:latin typeface="Raleway" pitchFamily="2" charset="0"/>
              </a:rPr>
              <a:t>ocupação de qualidade (3,2%)</a:t>
            </a:r>
            <a:r>
              <a:rPr lang="pt-BR" sz="1400" b="1" dirty="0">
                <a:latin typeface="Raleway" pitchFamily="2" charset="0"/>
              </a:rPr>
              <a:t> </a:t>
            </a:r>
            <a:br>
              <a:rPr lang="pt-BR" sz="1400" dirty="0">
                <a:latin typeface="Raleway" pitchFamily="2" charset="0"/>
              </a:rPr>
            </a:br>
            <a:endParaRPr lang="pt-BR" sz="1400" dirty="0">
              <a:solidFill>
                <a:schemeClr val="tx1"/>
              </a:solidFill>
              <a:latin typeface="Raleway" pitchFamily="2" charset="0"/>
            </a:endParaRPr>
          </a:p>
          <a:p>
            <a:pPr algn="ctr"/>
            <a:endParaRPr lang="pt-BR" sz="1400" b="1" dirty="0">
              <a:solidFill>
                <a:schemeClr val="tx1"/>
              </a:solidFill>
              <a:latin typeface="Raleway" pitchFamily="2" charset="0"/>
            </a:endParaRPr>
          </a:p>
        </p:txBody>
      </p:sp>
      <p:pic>
        <p:nvPicPr>
          <p:cNvPr id="57" name="Imagem 56">
            <a:extLst>
              <a:ext uri="{FF2B5EF4-FFF2-40B4-BE49-F238E27FC236}">
                <a16:creationId xmlns:a16="http://schemas.microsoft.com/office/drawing/2014/main" id="{56CA14BC-6A81-6E11-90D0-7E9215D0833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4742" y="2693983"/>
            <a:ext cx="478632" cy="478632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E44A1208-9C16-5593-0F7C-DEC9568C2D5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4742" y="4283841"/>
            <a:ext cx="478632" cy="478632"/>
          </a:xfrm>
          <a:prstGeom prst="rect">
            <a:avLst/>
          </a:prstGeom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4F44B688-DD09-AC8C-F636-952737253C10}"/>
              </a:ext>
            </a:extLst>
          </p:cNvPr>
          <p:cNvSpPr txBox="1"/>
          <p:nvPr/>
        </p:nvSpPr>
        <p:spPr>
          <a:xfrm>
            <a:off x="8537541" y="1792850"/>
            <a:ext cx="30813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FA0100"/>
                </a:solidFill>
                <a:latin typeface="Raleway" pitchFamily="2" charset="0"/>
              </a:rPr>
              <a:t>Impactos da conclusão da EJA Ensino Médio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D35F2A3F-C746-71A6-B08B-EC46270F57C9}"/>
              </a:ext>
            </a:extLst>
          </p:cNvPr>
          <p:cNvSpPr txBox="1"/>
          <p:nvPr/>
        </p:nvSpPr>
        <p:spPr>
          <a:xfrm>
            <a:off x="8458096" y="3291874"/>
            <a:ext cx="35441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Raleway" pitchFamily="2" charset="0"/>
              </a:rPr>
              <a:t>Renda média: </a:t>
            </a:r>
            <a:br>
              <a:rPr lang="pt-BR" sz="1400" b="1" dirty="0">
                <a:solidFill>
                  <a:schemeClr val="tx1"/>
                </a:solidFill>
                <a:latin typeface="Raleway" pitchFamily="2" charset="0"/>
              </a:rPr>
            </a:br>
            <a:r>
              <a:rPr lang="pt-BR" sz="1400" b="1" dirty="0">
                <a:solidFill>
                  <a:schemeClr val="tx1"/>
                </a:solidFill>
                <a:latin typeface="Raleway" pitchFamily="2" charset="0"/>
              </a:rPr>
              <a:t>Ganho de 6% </a:t>
            </a:r>
            <a:r>
              <a:rPr lang="pt-BR" sz="1400" dirty="0">
                <a:solidFill>
                  <a:schemeClr val="tx1"/>
                </a:solidFill>
                <a:latin typeface="Raleway" pitchFamily="2" charset="0"/>
              </a:rPr>
              <a:t>(entre 18 e 60 anos)</a:t>
            </a:r>
            <a:br>
              <a:rPr lang="pt-BR" sz="1400" dirty="0">
                <a:solidFill>
                  <a:schemeClr val="tx1"/>
                </a:solidFill>
                <a:latin typeface="Raleway" pitchFamily="2" charset="0"/>
              </a:rPr>
            </a:br>
            <a:r>
              <a:rPr lang="pt-BR" sz="1400" b="1" dirty="0">
                <a:solidFill>
                  <a:schemeClr val="tx1"/>
                </a:solidFill>
                <a:latin typeface="Raleway" pitchFamily="2" charset="0"/>
              </a:rPr>
              <a:t>Ganho de 10% (entre 26 a 35 anos)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F44735FB-76A2-3CB3-5A3D-6FEE29B52EEA}"/>
              </a:ext>
            </a:extLst>
          </p:cNvPr>
          <p:cNvSpPr txBox="1"/>
          <p:nvPr/>
        </p:nvSpPr>
        <p:spPr>
          <a:xfrm>
            <a:off x="8268369" y="4876443"/>
            <a:ext cx="392363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Raleway" pitchFamily="2" charset="0"/>
              </a:rPr>
              <a:t>Mercado de trabalho:</a:t>
            </a:r>
          </a:p>
          <a:p>
            <a:r>
              <a:rPr lang="pt-BR" sz="1400" dirty="0">
                <a:latin typeface="Raleway" pitchFamily="2" charset="0"/>
              </a:rPr>
              <a:t>+ chance de </a:t>
            </a:r>
            <a:r>
              <a:rPr lang="pt-BR" sz="1400" b="1" dirty="0">
                <a:latin typeface="Raleway" pitchFamily="2" charset="0"/>
              </a:rPr>
              <a:t>ocupação formal (+9,4%)</a:t>
            </a:r>
          </a:p>
          <a:p>
            <a:r>
              <a:rPr lang="pt-BR" sz="1400" dirty="0">
                <a:solidFill>
                  <a:schemeClr val="tx1"/>
                </a:solidFill>
                <a:latin typeface="Raleway" pitchFamily="2" charset="0"/>
              </a:rPr>
              <a:t>+ chance de </a:t>
            </a:r>
            <a:r>
              <a:rPr lang="pt-BR" sz="1400" b="1" dirty="0">
                <a:solidFill>
                  <a:schemeClr val="tx1"/>
                </a:solidFill>
                <a:latin typeface="Raleway" pitchFamily="2" charset="0"/>
              </a:rPr>
              <a:t>ocupação de qualidade (+3,3%)</a:t>
            </a:r>
            <a:r>
              <a:rPr lang="pt-BR" sz="1400" b="1" dirty="0">
                <a:latin typeface="Raleway" pitchFamily="2" charset="0"/>
              </a:rPr>
              <a:t> </a:t>
            </a:r>
            <a:br>
              <a:rPr lang="pt-BR" sz="1400" b="1" dirty="0">
                <a:latin typeface="Raleway" pitchFamily="2" charset="0"/>
              </a:rPr>
            </a:br>
            <a:endParaRPr lang="pt-BR" sz="1400" b="1" dirty="0">
              <a:solidFill>
                <a:schemeClr val="tx1"/>
              </a:solidFill>
              <a:latin typeface="Raleway" pitchFamily="2" charset="0"/>
            </a:endParaRPr>
          </a:p>
          <a:p>
            <a:pPr algn="ctr"/>
            <a:endParaRPr lang="pt-BR" sz="1400" b="1" dirty="0">
              <a:solidFill>
                <a:schemeClr val="tx1"/>
              </a:solidFill>
              <a:latin typeface="Raleway" pitchFamily="2" charset="0"/>
            </a:endParaRPr>
          </a:p>
        </p:txBody>
      </p:sp>
      <p:pic>
        <p:nvPicPr>
          <p:cNvPr id="62" name="Imagem 61">
            <a:extLst>
              <a:ext uri="{FF2B5EF4-FFF2-40B4-BE49-F238E27FC236}">
                <a16:creationId xmlns:a16="http://schemas.microsoft.com/office/drawing/2014/main" id="{19E46F23-99B8-C41D-E069-F72B5ABBC81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09958" y="2693983"/>
            <a:ext cx="478632" cy="478632"/>
          </a:xfrm>
          <a:prstGeom prst="rect">
            <a:avLst/>
          </a:prstGeom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id="{CCC70C8B-0999-2897-32F4-192AB245877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98860" y="4283841"/>
            <a:ext cx="478632" cy="478632"/>
          </a:xfrm>
          <a:prstGeom prst="rect">
            <a:avLst/>
          </a:prstGeom>
        </p:spPr>
      </p:pic>
      <p:sp>
        <p:nvSpPr>
          <p:cNvPr id="64" name="CaixaDeTexto 63">
            <a:extLst>
              <a:ext uri="{FF2B5EF4-FFF2-40B4-BE49-F238E27FC236}">
                <a16:creationId xmlns:a16="http://schemas.microsoft.com/office/drawing/2014/main" id="{EE80A1C1-5CF7-35DD-C4C0-A321C0AEAD8D}"/>
              </a:ext>
            </a:extLst>
          </p:cNvPr>
          <p:cNvSpPr txBox="1"/>
          <p:nvPr/>
        </p:nvSpPr>
        <p:spPr>
          <a:xfrm>
            <a:off x="4303988" y="1828175"/>
            <a:ext cx="30813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173DFA"/>
                </a:solidFill>
                <a:latin typeface="Raleway" pitchFamily="2" charset="0"/>
              </a:rPr>
              <a:t>Impactos da conclusão da EJA Anos Finais</a:t>
            </a:r>
          </a:p>
        </p:txBody>
      </p:sp>
      <p:cxnSp>
        <p:nvCxnSpPr>
          <p:cNvPr id="66" name="Google Shape;1400;p136">
            <a:extLst>
              <a:ext uri="{FF2B5EF4-FFF2-40B4-BE49-F238E27FC236}">
                <a16:creationId xmlns:a16="http://schemas.microsoft.com/office/drawing/2014/main" id="{99FF1C4E-F029-B41C-DBBC-3BAA433CFC2A}"/>
              </a:ext>
            </a:extLst>
          </p:cNvPr>
          <p:cNvCxnSpPr>
            <a:cxnSpLocks/>
          </p:cNvCxnSpPr>
          <p:nvPr/>
        </p:nvCxnSpPr>
        <p:spPr>
          <a:xfrm>
            <a:off x="8127125" y="2524659"/>
            <a:ext cx="0" cy="3279990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7A8D44AB-924D-B2F2-6CF4-2256702E927F}"/>
              </a:ext>
            </a:extLst>
          </p:cNvPr>
          <p:cNvSpPr txBox="1"/>
          <p:nvPr/>
        </p:nvSpPr>
        <p:spPr>
          <a:xfrm>
            <a:off x="3505320" y="995847"/>
            <a:ext cx="79763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Raleway" pitchFamily="2" charset="0"/>
              </a:rPr>
              <a:t>A conclusão da EJA </a:t>
            </a:r>
            <a:r>
              <a:rPr lang="pt-BR" sz="1600" b="1" dirty="0">
                <a:solidFill>
                  <a:schemeClr val="tx1"/>
                </a:solidFill>
                <a:latin typeface="Raleway" pitchFamily="2" charset="0"/>
              </a:rPr>
              <a:t>melhora significativamente renda, formalidade e qualidade do trabalho</a:t>
            </a:r>
            <a:r>
              <a:rPr lang="pt-BR" sz="1600" dirty="0">
                <a:solidFill>
                  <a:schemeClr val="tx1"/>
                </a:solidFill>
                <a:latin typeface="Raleway" pitchFamily="2" charset="0"/>
              </a:rPr>
              <a:t>, com ganhos expressivos para alguns grupos. </a:t>
            </a:r>
          </a:p>
        </p:txBody>
      </p:sp>
      <p:pic>
        <p:nvPicPr>
          <p:cNvPr id="73" name="Gráfico 72" descr="Estrela com preenchimento sólido">
            <a:extLst>
              <a:ext uri="{FF2B5EF4-FFF2-40B4-BE49-F238E27FC236}">
                <a16:creationId xmlns:a16="http://schemas.microsoft.com/office/drawing/2014/main" id="{030A0A87-4137-7F1D-552B-5613ED0176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9458" y="3675157"/>
            <a:ext cx="209786" cy="209786"/>
          </a:xfrm>
          <a:prstGeom prst="rect">
            <a:avLst/>
          </a:prstGeom>
        </p:spPr>
      </p:pic>
      <p:pic>
        <p:nvPicPr>
          <p:cNvPr id="74" name="Gráfico 73" descr="Estrela com preenchimento sólido">
            <a:extLst>
              <a:ext uri="{FF2B5EF4-FFF2-40B4-BE49-F238E27FC236}">
                <a16:creationId xmlns:a16="http://schemas.microsoft.com/office/drawing/2014/main" id="{A5F4CDC7-9933-FB58-1386-EBFD3ECB73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85365" y="3672957"/>
            <a:ext cx="209786" cy="209786"/>
          </a:xfrm>
          <a:prstGeom prst="rect">
            <a:avLst/>
          </a:prstGeom>
        </p:spPr>
      </p:pic>
      <p:pic>
        <p:nvPicPr>
          <p:cNvPr id="75" name="Gráfico 74" descr="Estrela com preenchimento sólido">
            <a:extLst>
              <a:ext uri="{FF2B5EF4-FFF2-40B4-BE49-F238E27FC236}">
                <a16:creationId xmlns:a16="http://schemas.microsoft.com/office/drawing/2014/main" id="{D533F1AA-DE8A-6762-EDA6-465ECED85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18918" y="3672921"/>
            <a:ext cx="209786" cy="20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70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5AA0C-60AF-6B6E-A11A-99D33E103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C5F17-C57F-0C06-8C20-F694E829F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6E85BFB-4886-CD0F-6849-9290D45114DB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F47D1826-00B8-5C53-668D-887574302945}"/>
              </a:ext>
            </a:extLst>
          </p:cNvPr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A33D98B2-1E52-66F5-B9CF-73E4F4DC449A}"/>
              </a:ext>
            </a:extLst>
          </p:cNvPr>
          <p:cNvSpPr>
            <a:spLocks noGrp="1"/>
          </p:cNvSpPr>
          <p:nvPr>
            <p:ph type="pic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6C3566-C051-71D1-E834-3F96DB1E1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266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: Cantos Arredondados 6">
            <a:extLst>
              <a:ext uri="{FF2B5EF4-FFF2-40B4-BE49-F238E27FC236}">
                <a16:creationId xmlns:a16="http://schemas.microsoft.com/office/drawing/2014/main" id="{543566AD-E7A2-FD62-8554-EA94AC751121}"/>
              </a:ext>
            </a:extLst>
          </p:cNvPr>
          <p:cNvSpPr/>
          <p:nvPr/>
        </p:nvSpPr>
        <p:spPr>
          <a:xfrm>
            <a:off x="352365" y="4451936"/>
            <a:ext cx="2537140" cy="853313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aleway Black"/>
              </a:rPr>
              <a:t>Formação</a:t>
            </a:r>
            <a:endParaRPr lang="pt-BR" sz="3200" b="1" dirty="0">
              <a:solidFill>
                <a:schemeClr val="tx1">
                  <a:lumMod val="95000"/>
                  <a:lumOff val="5000"/>
                </a:schemeClr>
              </a:solidFill>
              <a:latin typeface="Raleway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42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>
          <a:extLst>
            <a:ext uri="{FF2B5EF4-FFF2-40B4-BE49-F238E27FC236}">
              <a16:creationId xmlns:a16="http://schemas.microsoft.com/office/drawing/2014/main" id="{4E259817-7D69-30AD-91FC-FD993B5AD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735;p46" descr="Uma imagem contendo frutas, comida, flor&#10;&#10;Descrição gerada automaticamente">
            <a:extLst>
              <a:ext uri="{FF2B5EF4-FFF2-40B4-BE49-F238E27FC236}">
                <a16:creationId xmlns:a16="http://schemas.microsoft.com/office/drawing/2014/main" id="{65441048-73FF-5C56-76AA-6BE286459D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972426" y="640196"/>
            <a:ext cx="243527" cy="121956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49C5042-453C-E59F-222B-98D17C514E77}"/>
              </a:ext>
            </a:extLst>
          </p:cNvPr>
          <p:cNvSpPr/>
          <p:nvPr/>
        </p:nvSpPr>
        <p:spPr>
          <a:xfrm>
            <a:off x="3611336" y="1688505"/>
            <a:ext cx="193964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7729CFE-9511-B30F-A89A-2ED01E668E56}"/>
              </a:ext>
            </a:extLst>
          </p:cNvPr>
          <p:cNvSpPr/>
          <p:nvPr/>
        </p:nvSpPr>
        <p:spPr>
          <a:xfrm>
            <a:off x="3528714" y="589265"/>
            <a:ext cx="573204" cy="518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648AFEC-E32C-BDF8-3E10-F152AE5CE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54" y="143809"/>
            <a:ext cx="1411991" cy="69945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6045F89-65AE-B4BA-A5AD-3EA910459227}"/>
              </a:ext>
            </a:extLst>
          </p:cNvPr>
          <p:cNvSpPr/>
          <p:nvPr/>
        </p:nvSpPr>
        <p:spPr>
          <a:xfrm>
            <a:off x="3823447" y="1782018"/>
            <a:ext cx="109910" cy="20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Google Shape;580;p90">
            <a:extLst>
              <a:ext uri="{FF2B5EF4-FFF2-40B4-BE49-F238E27FC236}">
                <a16:creationId xmlns:a16="http://schemas.microsoft.com/office/drawing/2014/main" id="{B21798AB-9601-B647-0321-48AF7229E745}"/>
              </a:ext>
            </a:extLst>
          </p:cNvPr>
          <p:cNvSpPr/>
          <p:nvPr/>
        </p:nvSpPr>
        <p:spPr>
          <a:xfrm>
            <a:off x="2082075" y="263280"/>
            <a:ext cx="4536439" cy="386381"/>
          </a:xfrm>
          <a:prstGeom prst="roundRect">
            <a:avLst>
              <a:gd name="adj" fmla="val 16667"/>
            </a:avLst>
          </a:prstGeom>
          <a:solidFill>
            <a:srgbClr val="02CC02"/>
          </a:solidFill>
          <a:ln w="28575" cap="flat" cmpd="sng">
            <a:solidFill>
              <a:srgbClr val="02CC0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r>
              <a:rPr lang="pt-BR" sz="2000" b="1" kern="0" dirty="0">
                <a:solidFill>
                  <a:schemeClr val="bg1"/>
                </a:solidFill>
                <a:latin typeface="Raleway" pitchFamily="2" charset="0"/>
                <a:ea typeface="Calibri"/>
                <a:cs typeface="Calibri"/>
              </a:rPr>
              <a:t>Formação de formadores regionais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F8C0CB7-610C-677A-F7EF-E30306142ECC}"/>
              </a:ext>
            </a:extLst>
          </p:cNvPr>
          <p:cNvSpPr/>
          <p:nvPr/>
        </p:nvSpPr>
        <p:spPr>
          <a:xfrm>
            <a:off x="4036692" y="1911124"/>
            <a:ext cx="573204" cy="251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59412B5-BEE3-E718-9662-2CA870023B1B}"/>
              </a:ext>
            </a:extLst>
          </p:cNvPr>
          <p:cNvSpPr txBox="1"/>
          <p:nvPr/>
        </p:nvSpPr>
        <p:spPr>
          <a:xfrm>
            <a:off x="4258075" y="867565"/>
            <a:ext cx="4063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kern="0" dirty="0">
                <a:latin typeface="Raleway" pitchFamily="2" charset="0"/>
                <a:ea typeface="Calibri"/>
                <a:cs typeface="Calibri"/>
              </a:rPr>
              <a:t>3 cursos de formação dos formadores regionais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FE51039-7403-4220-A1A6-54DB9A701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271" y="1790106"/>
            <a:ext cx="1247949" cy="130987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F19CDC1-A70E-07CE-D24D-09C1FE7F2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2180" y="1790105"/>
            <a:ext cx="1016334" cy="130987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1C02F9D-1678-2EC9-45F1-9660E92F4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1858" y="1688505"/>
            <a:ext cx="1350244" cy="1396436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5BB21EB-17F0-3206-2D87-3108F8960B53}"/>
              </a:ext>
            </a:extLst>
          </p:cNvPr>
          <p:cNvSpPr txBox="1"/>
          <p:nvPr/>
        </p:nvSpPr>
        <p:spPr>
          <a:xfrm>
            <a:off x="4408464" y="3423823"/>
            <a:ext cx="33924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kern="0" dirty="0">
                <a:latin typeface="Raleway" pitchFamily="2" charset="0"/>
                <a:ea typeface="Calibri"/>
                <a:cs typeface="Calibri"/>
              </a:rPr>
              <a:t>Alfabetização de Jovens, Adultos e Idosos, oferecida pela </a:t>
            </a:r>
            <a:r>
              <a:rPr lang="pt-BR" b="1" kern="0" dirty="0">
                <a:latin typeface="Raleway" pitchFamily="2" charset="0"/>
                <a:ea typeface="Calibri"/>
                <a:cs typeface="Calibri"/>
              </a:rPr>
              <a:t>Universidade Federal da Paraíba (UFPB</a:t>
            </a:r>
            <a:r>
              <a:rPr lang="pt-BR" kern="0" dirty="0">
                <a:latin typeface="Raleway" pitchFamily="2" charset="0"/>
                <a:ea typeface="Calibri"/>
                <a:cs typeface="Calibri"/>
              </a:rPr>
              <a:t>), com foco prioritário nos formadores vinculados às redes municipais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D51810F-6DCA-09AF-E065-684ED6E5DF37}"/>
              </a:ext>
            </a:extLst>
          </p:cNvPr>
          <p:cNvSpPr txBox="1"/>
          <p:nvPr/>
        </p:nvSpPr>
        <p:spPr>
          <a:xfrm>
            <a:off x="463588" y="3349217"/>
            <a:ext cx="314333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kern="0" dirty="0">
                <a:latin typeface="Raleway" pitchFamily="2" charset="0"/>
                <a:ea typeface="Calibri"/>
                <a:cs typeface="Calibri"/>
              </a:rPr>
              <a:t>Fundamentos, currículo e práticas pedagógicas da EJA, organizado pelo </a:t>
            </a:r>
            <a:r>
              <a:rPr lang="pt-BR" b="1" kern="0" dirty="0">
                <a:latin typeface="Raleway" pitchFamily="2" charset="0"/>
                <a:ea typeface="Calibri"/>
                <a:cs typeface="Calibri"/>
              </a:rPr>
              <a:t>Instituto Federal Farroupilha (</a:t>
            </a:r>
            <a:r>
              <a:rPr lang="pt-BR" b="1" kern="0" dirty="0" err="1">
                <a:latin typeface="Raleway" pitchFamily="2" charset="0"/>
                <a:ea typeface="Calibri"/>
                <a:cs typeface="Calibri"/>
              </a:rPr>
              <a:t>IFFar</a:t>
            </a:r>
            <a:r>
              <a:rPr lang="pt-BR" kern="0" dirty="0">
                <a:latin typeface="Raleway" pitchFamily="2" charset="0"/>
                <a:ea typeface="Calibri"/>
                <a:cs typeface="Calibri"/>
              </a:rPr>
              <a:t>), com foco prioritário nos formadores vinculados às redes estaduais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D1C9AA7-C0C7-0BF2-F490-C0777D5DE7D3}"/>
              </a:ext>
            </a:extLst>
          </p:cNvPr>
          <p:cNvSpPr txBox="1"/>
          <p:nvPr/>
        </p:nvSpPr>
        <p:spPr>
          <a:xfrm>
            <a:off x="8531352" y="3349217"/>
            <a:ext cx="3392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kern="0" dirty="0">
                <a:latin typeface="Raleway" pitchFamily="2" charset="0"/>
                <a:ea typeface="Calibri"/>
                <a:cs typeface="Calibri"/>
              </a:rPr>
              <a:t>A </a:t>
            </a:r>
            <a:r>
              <a:rPr lang="pt-BR" b="1" kern="0" dirty="0">
                <a:latin typeface="Raleway" pitchFamily="2" charset="0"/>
                <a:ea typeface="Calibri"/>
                <a:cs typeface="Calibri"/>
              </a:rPr>
              <a:t>EJA no sistema prisional, </a:t>
            </a:r>
            <a:r>
              <a:rPr lang="pt-BR" kern="0" dirty="0">
                <a:latin typeface="Raleway" pitchFamily="2" charset="0"/>
                <a:ea typeface="Calibri"/>
                <a:cs typeface="Calibri"/>
              </a:rPr>
              <a:t>conduzido pela Universidade Federal Rural do Rio de Janeiro (UFRRJ), voltado aos formadores regionais das redes estaduais em territórios que possuem unidades prisionais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3AEB9180-A4E2-CD2C-07A5-71C93A3F7E0F}"/>
              </a:ext>
            </a:extLst>
          </p:cNvPr>
          <p:cNvCxnSpPr/>
          <p:nvPr/>
        </p:nvCxnSpPr>
        <p:spPr>
          <a:xfrm>
            <a:off x="4036692" y="2162360"/>
            <a:ext cx="0" cy="316122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44EC0F85-75BF-D374-B69A-339CD5DDF37E}"/>
              </a:ext>
            </a:extLst>
          </p:cNvPr>
          <p:cNvCxnSpPr/>
          <p:nvPr/>
        </p:nvCxnSpPr>
        <p:spPr>
          <a:xfrm>
            <a:off x="8221596" y="2162360"/>
            <a:ext cx="0" cy="316122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236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>
          <a:extLst>
            <a:ext uri="{FF2B5EF4-FFF2-40B4-BE49-F238E27FC236}">
              <a16:creationId xmlns:a16="http://schemas.microsoft.com/office/drawing/2014/main" id="{D7BF132C-2510-3932-8008-01712CDF1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735;p46" descr="Uma imagem contendo frutas, comida, flor&#10;&#10;Descrição gerada automaticamente">
            <a:extLst>
              <a:ext uri="{FF2B5EF4-FFF2-40B4-BE49-F238E27FC236}">
                <a16:creationId xmlns:a16="http://schemas.microsoft.com/office/drawing/2014/main" id="{FA823410-FCCE-F4E9-1778-42C2DBA606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972426" y="640196"/>
            <a:ext cx="243527" cy="121956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1C60E86-2591-40BB-ACDF-19D37F10687D}"/>
              </a:ext>
            </a:extLst>
          </p:cNvPr>
          <p:cNvSpPr/>
          <p:nvPr/>
        </p:nvSpPr>
        <p:spPr>
          <a:xfrm>
            <a:off x="3611336" y="1688505"/>
            <a:ext cx="193964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F3A0A87-0A00-F596-6953-25746949FABD}"/>
              </a:ext>
            </a:extLst>
          </p:cNvPr>
          <p:cNvSpPr/>
          <p:nvPr/>
        </p:nvSpPr>
        <p:spPr>
          <a:xfrm>
            <a:off x="3528714" y="589265"/>
            <a:ext cx="573204" cy="518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0119301-A3F3-225F-E571-0079C8E06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54" y="143809"/>
            <a:ext cx="1411991" cy="69945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5081D73-0CEB-8D47-DACE-F40C8162D68E}"/>
              </a:ext>
            </a:extLst>
          </p:cNvPr>
          <p:cNvSpPr/>
          <p:nvPr/>
        </p:nvSpPr>
        <p:spPr>
          <a:xfrm>
            <a:off x="3823447" y="1782018"/>
            <a:ext cx="109910" cy="20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Google Shape;580;p90">
            <a:extLst>
              <a:ext uri="{FF2B5EF4-FFF2-40B4-BE49-F238E27FC236}">
                <a16:creationId xmlns:a16="http://schemas.microsoft.com/office/drawing/2014/main" id="{0D4E66EA-68C9-D75E-4477-32F20142FC21}"/>
              </a:ext>
            </a:extLst>
          </p:cNvPr>
          <p:cNvSpPr/>
          <p:nvPr/>
        </p:nvSpPr>
        <p:spPr>
          <a:xfrm>
            <a:off x="2082075" y="263280"/>
            <a:ext cx="8415237" cy="386381"/>
          </a:xfrm>
          <a:prstGeom prst="roundRect">
            <a:avLst>
              <a:gd name="adj" fmla="val 16667"/>
            </a:avLst>
          </a:prstGeom>
          <a:solidFill>
            <a:srgbClr val="02CC02"/>
          </a:solidFill>
          <a:ln w="28575" cap="flat" cmpd="sng">
            <a:solidFill>
              <a:srgbClr val="02CC0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r>
              <a:rPr lang="pt-BR" sz="2000" b="1" kern="0" dirty="0">
                <a:solidFill>
                  <a:schemeClr val="bg1"/>
                </a:solidFill>
                <a:latin typeface="Raleway" pitchFamily="2" charset="0"/>
                <a:ea typeface="Calibri"/>
                <a:cs typeface="Calibri"/>
              </a:rPr>
              <a:t>Novas Oferta de cursos para EJA no </a:t>
            </a:r>
            <a:r>
              <a:rPr lang="pt-BR" sz="2000" b="1" kern="0" dirty="0">
                <a:latin typeface="Raleway" pitchFamily="2" charset="0"/>
                <a:ea typeface="Calibri"/>
                <a:cs typeface="Calibri"/>
              </a:rPr>
              <a:t>AVAMEC</a:t>
            </a:r>
            <a:r>
              <a:rPr lang="pt-BR" sz="2000" b="1" kern="0" dirty="0">
                <a:solidFill>
                  <a:schemeClr val="bg1"/>
                </a:solidFill>
                <a:latin typeface="Raleway" pitchFamily="2" charset="0"/>
                <a:ea typeface="Calibri"/>
                <a:cs typeface="Calibri"/>
              </a:rPr>
              <a:t>, aberto ao público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7C11340-9091-00E0-C8C1-D19B3EE13554}"/>
              </a:ext>
            </a:extLst>
          </p:cNvPr>
          <p:cNvSpPr/>
          <p:nvPr/>
        </p:nvSpPr>
        <p:spPr>
          <a:xfrm>
            <a:off x="4036692" y="1911124"/>
            <a:ext cx="573204" cy="251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A0BCAD4-4D1E-D0CB-FE6B-DC473E82B7AC}"/>
              </a:ext>
            </a:extLst>
          </p:cNvPr>
          <p:cNvSpPr txBox="1"/>
          <p:nvPr/>
        </p:nvSpPr>
        <p:spPr>
          <a:xfrm>
            <a:off x="319654" y="1002053"/>
            <a:ext cx="2874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kern="0" dirty="0">
                <a:latin typeface="Raleway" pitchFamily="2" charset="0"/>
                <a:ea typeface="Calibri"/>
                <a:cs typeface="Calibri"/>
              </a:rPr>
              <a:t>Data de lançamento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5EA15F9-6413-62C3-47B7-C2DD4E6A157B}"/>
              </a:ext>
            </a:extLst>
          </p:cNvPr>
          <p:cNvSpPr txBox="1"/>
          <p:nvPr/>
        </p:nvSpPr>
        <p:spPr>
          <a:xfrm>
            <a:off x="6030311" y="1002053"/>
            <a:ext cx="2874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kern="0" dirty="0">
                <a:latin typeface="Raleway" pitchFamily="2" charset="0"/>
                <a:ea typeface="Calibri"/>
                <a:cs typeface="Calibri"/>
              </a:rPr>
              <a:t>Título do curso </a:t>
            </a:r>
          </a:p>
        </p:txBody>
      </p:sp>
      <p:graphicFrame>
        <p:nvGraphicFramePr>
          <p:cNvPr id="28" name="Tabela 27">
            <a:extLst>
              <a:ext uri="{FF2B5EF4-FFF2-40B4-BE49-F238E27FC236}">
                <a16:creationId xmlns:a16="http://schemas.microsoft.com/office/drawing/2014/main" id="{F64C7DCC-A812-2D32-D377-92E6F30FF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440364"/>
              </p:ext>
            </p:extLst>
          </p:nvPr>
        </p:nvGraphicFramePr>
        <p:xfrm>
          <a:off x="410168" y="1564285"/>
          <a:ext cx="11635142" cy="424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278">
                  <a:extLst>
                    <a:ext uri="{9D8B030D-6E8A-4147-A177-3AD203B41FA5}">
                      <a16:colId xmlns:a16="http://schemas.microsoft.com/office/drawing/2014/main" val="3254787638"/>
                    </a:ext>
                  </a:extLst>
                </a:gridCol>
                <a:gridCol w="9198864">
                  <a:extLst>
                    <a:ext uri="{9D8B030D-6E8A-4147-A177-3AD203B41FA5}">
                      <a16:colId xmlns:a16="http://schemas.microsoft.com/office/drawing/2014/main" val="3328473346"/>
                    </a:ext>
                  </a:extLst>
                </a:gridCol>
              </a:tblGrid>
              <a:tr h="347743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25/09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Raleway" pitchFamily="2" charset="0"/>
                        </a:rPr>
                        <a:t>Relações raciais e educação antirracista na EJA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794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latin typeface="Raleway" pitchFamily="2" charset="0"/>
                        </a:rPr>
                        <a:t>15/10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kern="1200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</a:rPr>
                        <a:t>Alfabetização de jovens, adultos e idosos</a:t>
                      </a:r>
                      <a:endParaRPr lang="pt-BR" b="0" dirty="0">
                        <a:solidFill>
                          <a:schemeClr val="tx1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118891"/>
                  </a:ext>
                </a:extLst>
              </a:tr>
              <a:tr h="346434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latin typeface="Raleway" pitchFamily="2" charset="0"/>
                        </a:rPr>
                        <a:t>21/10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kern="1200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</a:rPr>
                        <a:t>Juventudes na Educação de Jovens e Adultos</a:t>
                      </a:r>
                      <a:endParaRPr lang="pt-BR" b="0" dirty="0">
                        <a:solidFill>
                          <a:schemeClr val="tx1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2866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latin typeface="Raleway" pitchFamily="2" charset="0"/>
                        </a:rPr>
                        <a:t>30/10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kern="1200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</a:rPr>
                        <a:t>Fundamentos, currículos e práticas pedagógicas na EJA</a:t>
                      </a:r>
                      <a:endParaRPr lang="pt-BR" b="0" dirty="0">
                        <a:solidFill>
                          <a:schemeClr val="tx1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2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latin typeface="Raleway" pitchFamily="2" charset="0"/>
                        </a:rPr>
                        <a:t>06/11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kern="1200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</a:rPr>
                        <a:t>Educação Especial na perspectiva da EJA</a:t>
                      </a:r>
                      <a:endParaRPr lang="pt-BR" b="0" dirty="0">
                        <a:solidFill>
                          <a:schemeClr val="tx1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351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latin typeface="Raleway" pitchFamily="2" charset="0"/>
                        </a:rPr>
                        <a:t>13/11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kern="1200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</a:rPr>
                        <a:t>Educação de Jovens e Adultos no sistema prisional</a:t>
                      </a:r>
                      <a:endParaRPr lang="pt-BR" b="0" dirty="0">
                        <a:solidFill>
                          <a:schemeClr val="tx1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666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latin typeface="Raleway" pitchFamily="2" charset="0"/>
                        </a:rPr>
                        <a:t>27/11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kern="1200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</a:rPr>
                        <a:t>Currículo integrado à Economia Solidária na EJA</a:t>
                      </a:r>
                      <a:endParaRPr lang="pt-BR" b="0" dirty="0">
                        <a:solidFill>
                          <a:schemeClr val="tx1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51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latin typeface="Raleway" pitchFamily="2" charset="0"/>
                        </a:rPr>
                        <a:t>27/11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kern="1200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</a:rPr>
                        <a:t>Fundamentos e práticas pedagógicas em diferentes áreas do conhecimento: </a:t>
                      </a:r>
                      <a:r>
                        <a:rPr lang="pt-BR" sz="1800" b="0" i="1" kern="1200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</a:rPr>
                        <a:t>língua portuguesa e literatura, língua estrangeira, matemática, ciências humanas, ciências da natureza e artes</a:t>
                      </a:r>
                      <a:endParaRPr lang="pt-BR" b="0" i="1" dirty="0">
                        <a:solidFill>
                          <a:schemeClr val="tx1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7538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latin typeface="Raleway" pitchFamily="2" charset="0"/>
                        </a:rPr>
                        <a:t>11/12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kern="1200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</a:rPr>
                        <a:t>Fundamentos e práticas pedagógicas em cultura corporal na EJA</a:t>
                      </a:r>
                      <a:endParaRPr lang="pt-BR" b="0" dirty="0">
                        <a:solidFill>
                          <a:schemeClr val="tx1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591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latin typeface="Raleway" pitchFamily="2" charset="0"/>
                        </a:rPr>
                        <a:t>11/12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kern="1200" dirty="0">
                          <a:solidFill>
                            <a:schemeClr val="tx1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</a:rPr>
                        <a:t>Currículo integrado à Educação Profissional Tecnológica (EPT).</a:t>
                      </a:r>
                      <a:endParaRPr lang="pt-BR" b="0" dirty="0">
                        <a:solidFill>
                          <a:schemeClr val="tx1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438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196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>
          <a:extLst>
            <a:ext uri="{FF2B5EF4-FFF2-40B4-BE49-F238E27FC236}">
              <a16:creationId xmlns:a16="http://schemas.microsoft.com/office/drawing/2014/main" id="{166C31BA-0774-181B-DEB0-AD733202C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Conector reto 74">
            <a:extLst>
              <a:ext uri="{FF2B5EF4-FFF2-40B4-BE49-F238E27FC236}">
                <a16:creationId xmlns:a16="http://schemas.microsoft.com/office/drawing/2014/main" id="{E68AC25C-8AA0-0220-D516-032428383F4F}"/>
              </a:ext>
            </a:extLst>
          </p:cNvPr>
          <p:cNvCxnSpPr>
            <a:cxnSpLocks/>
            <a:stCxn id="15" idx="0"/>
          </p:cNvCxnSpPr>
          <p:nvPr/>
        </p:nvCxnSpPr>
        <p:spPr>
          <a:xfrm>
            <a:off x="8975751" y="1996763"/>
            <a:ext cx="1317762" cy="0"/>
          </a:xfrm>
          <a:prstGeom prst="line">
            <a:avLst/>
          </a:prstGeom>
          <a:ln w="317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42D929CB-2F2C-3E35-3CF6-945F99EF9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961" y="694593"/>
            <a:ext cx="5848395" cy="5816321"/>
          </a:xfrm>
          <a:prstGeom prst="rect">
            <a:avLst/>
          </a:prstGeom>
        </p:spPr>
      </p:pic>
      <p:pic>
        <p:nvPicPr>
          <p:cNvPr id="16" name="Google Shape;735;p46" descr="Uma imagem contendo frutas, comida, flor&#10;&#10;Descrição gerada automaticamente">
            <a:extLst>
              <a:ext uri="{FF2B5EF4-FFF2-40B4-BE49-F238E27FC236}">
                <a16:creationId xmlns:a16="http://schemas.microsoft.com/office/drawing/2014/main" id="{212AC612-3CCE-57C8-97B3-8283E94F6E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972426" y="640196"/>
            <a:ext cx="243527" cy="121956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36B03F1-53E7-5DFB-F28F-1EBB3BDA7BE9}"/>
              </a:ext>
            </a:extLst>
          </p:cNvPr>
          <p:cNvSpPr/>
          <p:nvPr/>
        </p:nvSpPr>
        <p:spPr>
          <a:xfrm>
            <a:off x="3489802" y="2067190"/>
            <a:ext cx="193964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71CA953-D8B5-25BE-2A71-F0595D46DE47}"/>
              </a:ext>
            </a:extLst>
          </p:cNvPr>
          <p:cNvSpPr/>
          <p:nvPr/>
        </p:nvSpPr>
        <p:spPr>
          <a:xfrm>
            <a:off x="3528714" y="589265"/>
            <a:ext cx="573204" cy="518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4CD0A8A-451E-CF77-3C90-12FD6D845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021" y="5542762"/>
            <a:ext cx="239497" cy="23455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B151894-3BD1-6514-A90E-F937EB3DF9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3439" y="1521457"/>
            <a:ext cx="440916" cy="52322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CEC3D6F-5998-4EE4-CCA2-F70184841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6002" y="1996763"/>
            <a:ext cx="239497" cy="234559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58CD8F5-8E98-87F6-BF87-F2BBBC42B03F}"/>
              </a:ext>
            </a:extLst>
          </p:cNvPr>
          <p:cNvSpPr txBox="1"/>
          <p:nvPr/>
        </p:nvSpPr>
        <p:spPr>
          <a:xfrm>
            <a:off x="10264803" y="1466448"/>
            <a:ext cx="16593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>
                <a:solidFill>
                  <a:srgbClr val="3C3C3C"/>
                </a:solidFill>
              </a:rPr>
              <a:t>Instituto Federal – Rio Grande do Norte </a:t>
            </a:r>
            <a:br>
              <a:rPr lang="pt-BR" sz="1100">
                <a:solidFill>
                  <a:srgbClr val="3C3C3C"/>
                </a:solidFill>
              </a:rPr>
            </a:br>
            <a:r>
              <a:rPr lang="pt-BR" sz="1100" b="1">
                <a:solidFill>
                  <a:srgbClr val="3C3C3C"/>
                </a:solidFill>
              </a:rPr>
              <a:t>Formação + EJA EPT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783B23C-C3CB-C1DC-6558-FA18FBAAD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529" y="3122817"/>
            <a:ext cx="433428" cy="700559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EE91EC68-8AE1-4014-5D66-E181EAB7E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719" y="3655477"/>
            <a:ext cx="239497" cy="234559"/>
          </a:xfrm>
          <a:prstGeom prst="rect">
            <a:avLst/>
          </a:prstGeom>
        </p:spPr>
      </p:pic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09D7B91A-2E40-CD0E-4718-0A1DDB7AD936}"/>
              </a:ext>
            </a:extLst>
          </p:cNvPr>
          <p:cNvCxnSpPr>
            <a:cxnSpLocks/>
          </p:cNvCxnSpPr>
          <p:nvPr/>
        </p:nvCxnSpPr>
        <p:spPr>
          <a:xfrm>
            <a:off x="5625477" y="3537396"/>
            <a:ext cx="1185911" cy="177424"/>
          </a:xfrm>
          <a:prstGeom prst="line">
            <a:avLst/>
          </a:prstGeom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5802CCB-E6B0-E295-EEE9-D54DAE8906EC}"/>
              </a:ext>
            </a:extLst>
          </p:cNvPr>
          <p:cNvSpPr txBox="1"/>
          <p:nvPr/>
        </p:nvSpPr>
        <p:spPr>
          <a:xfrm>
            <a:off x="3787976" y="3173014"/>
            <a:ext cx="1215188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>
                <a:solidFill>
                  <a:srgbClr val="3C3C3C"/>
                </a:solidFill>
              </a:rPr>
              <a:t>Universidade Federal de Goiás </a:t>
            </a:r>
            <a:br>
              <a:rPr lang="pt-BR" sz="1100">
                <a:solidFill>
                  <a:srgbClr val="3C3C3C"/>
                </a:solidFill>
              </a:rPr>
            </a:br>
            <a:r>
              <a:rPr lang="pt-BR" sz="1100" b="1">
                <a:solidFill>
                  <a:srgbClr val="3C3C3C"/>
                </a:solidFill>
              </a:rPr>
              <a:t>Formação</a:t>
            </a:r>
            <a:r>
              <a:rPr lang="pt-BR" sz="1100">
                <a:solidFill>
                  <a:srgbClr val="3C3C3C"/>
                </a:solidFill>
              </a:rPr>
              <a:t> 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4FFE5C44-B063-0827-A8BC-BC7893011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066" y="2246935"/>
            <a:ext cx="239497" cy="234559"/>
          </a:xfrm>
          <a:prstGeom prst="rect">
            <a:avLst/>
          </a:prstGeom>
        </p:spPr>
      </p:pic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84DCC465-3255-B37A-0B1E-654C0C97CD9E}"/>
              </a:ext>
            </a:extLst>
          </p:cNvPr>
          <p:cNvCxnSpPr>
            <a:cxnSpLocks/>
          </p:cNvCxnSpPr>
          <p:nvPr/>
        </p:nvCxnSpPr>
        <p:spPr>
          <a:xfrm flipV="1">
            <a:off x="5364336" y="5719617"/>
            <a:ext cx="1030197" cy="136309"/>
          </a:xfrm>
          <a:prstGeom prst="line">
            <a:avLst/>
          </a:prstGeom>
          <a:ln w="317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2F98E89-5E4B-C27E-64B7-FD24F96CF17D}"/>
              </a:ext>
            </a:extLst>
          </p:cNvPr>
          <p:cNvSpPr txBox="1"/>
          <p:nvPr/>
        </p:nvSpPr>
        <p:spPr>
          <a:xfrm>
            <a:off x="4203165" y="5626754"/>
            <a:ext cx="891026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100">
                <a:solidFill>
                  <a:srgbClr val="3C3C3C"/>
                </a:solidFill>
              </a:rPr>
              <a:t>Instituto Federal - Farroupilha </a:t>
            </a:r>
            <a:br>
              <a:rPr lang="pt-BR" sz="1100">
                <a:solidFill>
                  <a:srgbClr val="3C3C3C"/>
                </a:solidFill>
              </a:rPr>
            </a:br>
            <a:r>
              <a:rPr lang="pt-BR" sz="1100" b="1">
                <a:solidFill>
                  <a:srgbClr val="3C3C3C"/>
                </a:solidFill>
              </a:rPr>
              <a:t>Formação</a:t>
            </a:r>
            <a:r>
              <a:rPr lang="pt-BR" sz="1100">
                <a:solidFill>
                  <a:srgbClr val="3C3C3C"/>
                </a:solidFill>
              </a:rPr>
              <a:t> </a:t>
            </a:r>
          </a:p>
        </p:txBody>
      </p:sp>
      <p:pic>
        <p:nvPicPr>
          <p:cNvPr id="41" name="Imagem 40">
            <a:extLst>
              <a:ext uri="{FF2B5EF4-FFF2-40B4-BE49-F238E27FC236}">
                <a16:creationId xmlns:a16="http://schemas.microsoft.com/office/drawing/2014/main" id="{D80551F2-ACBD-1D53-8568-623F32AB4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543" y="4537375"/>
            <a:ext cx="196520" cy="192468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4B3E5D36-1D3E-7D72-6D09-7546C11610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8798" y="4479051"/>
            <a:ext cx="979059" cy="364403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F90BBFCC-0CFD-69AC-2D6D-B6131A037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480" y="4650428"/>
            <a:ext cx="239498" cy="234560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4EC91C1A-3476-CD0F-E683-CA874B695B69}"/>
              </a:ext>
            </a:extLst>
          </p:cNvPr>
          <p:cNvSpPr txBox="1"/>
          <p:nvPr/>
        </p:nvSpPr>
        <p:spPr>
          <a:xfrm>
            <a:off x="10672986" y="4265707"/>
            <a:ext cx="119679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>
                <a:solidFill>
                  <a:srgbClr val="3C3C3C"/>
                </a:solidFill>
              </a:rPr>
              <a:t>Universidade Federal Rural do Rio de Janeiro</a:t>
            </a:r>
          </a:p>
          <a:p>
            <a:pPr algn="ctr"/>
            <a:r>
              <a:rPr lang="pt-BR" sz="1100" b="1">
                <a:solidFill>
                  <a:srgbClr val="3C3C3C"/>
                </a:solidFill>
              </a:rPr>
              <a:t>Formação</a:t>
            </a:r>
          </a:p>
        </p:txBody>
      </p: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68C8BAB3-B28E-8BF0-A4DC-5A69F250C129}"/>
              </a:ext>
            </a:extLst>
          </p:cNvPr>
          <p:cNvCxnSpPr>
            <a:cxnSpLocks/>
          </p:cNvCxnSpPr>
          <p:nvPr/>
        </p:nvCxnSpPr>
        <p:spPr>
          <a:xfrm>
            <a:off x="7376198" y="4939645"/>
            <a:ext cx="1196798" cy="1159054"/>
          </a:xfrm>
          <a:prstGeom prst="line">
            <a:avLst/>
          </a:prstGeom>
          <a:ln w="317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97762D46-9945-3934-2C25-C829F3C80C2A}"/>
              </a:ext>
            </a:extLst>
          </p:cNvPr>
          <p:cNvSpPr txBox="1"/>
          <p:nvPr/>
        </p:nvSpPr>
        <p:spPr>
          <a:xfrm>
            <a:off x="7735400" y="5741473"/>
            <a:ext cx="119679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>
                <a:solidFill>
                  <a:srgbClr val="3C3C3C"/>
                </a:solidFill>
              </a:rPr>
              <a:t>Universidade Federal de São Carlos</a:t>
            </a:r>
          </a:p>
          <a:p>
            <a:pPr algn="ctr"/>
            <a:r>
              <a:rPr lang="pt-BR" sz="1100" b="1">
                <a:solidFill>
                  <a:srgbClr val="3C3C3C"/>
                </a:solidFill>
              </a:rPr>
              <a:t>Formação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87C96F5-EF3D-6DDF-1045-376FC5A0B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2216" y="2993365"/>
            <a:ext cx="239497" cy="234559"/>
          </a:xfrm>
          <a:prstGeom prst="rect">
            <a:avLst/>
          </a:prstGeom>
        </p:spPr>
      </p:pic>
      <p:sp>
        <p:nvSpPr>
          <p:cNvPr id="74" name="CaixaDeTexto 73">
            <a:extLst>
              <a:ext uri="{FF2B5EF4-FFF2-40B4-BE49-F238E27FC236}">
                <a16:creationId xmlns:a16="http://schemas.microsoft.com/office/drawing/2014/main" id="{BB38471A-E847-8A80-0F2A-10EE9E60D5D2}"/>
              </a:ext>
            </a:extLst>
          </p:cNvPr>
          <p:cNvSpPr txBox="1"/>
          <p:nvPr/>
        </p:nvSpPr>
        <p:spPr>
          <a:xfrm>
            <a:off x="10825435" y="3014910"/>
            <a:ext cx="13046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>
                <a:solidFill>
                  <a:srgbClr val="3C3C3C"/>
                </a:solidFill>
              </a:rPr>
              <a:t>Instituto Federal Baiano</a:t>
            </a:r>
            <a:br>
              <a:rPr lang="pt-BR" sz="1100">
                <a:solidFill>
                  <a:srgbClr val="3C3C3C"/>
                </a:solidFill>
              </a:rPr>
            </a:br>
            <a:r>
              <a:rPr lang="pt-BR" sz="1100" b="1">
                <a:solidFill>
                  <a:srgbClr val="3C3C3C"/>
                </a:solidFill>
              </a:rPr>
              <a:t>Formação</a:t>
            </a:r>
          </a:p>
        </p:txBody>
      </p:sp>
      <p:cxnSp>
        <p:nvCxnSpPr>
          <p:cNvPr id="78" name="Conector reto 77">
            <a:extLst>
              <a:ext uri="{FF2B5EF4-FFF2-40B4-BE49-F238E27FC236}">
                <a16:creationId xmlns:a16="http://schemas.microsoft.com/office/drawing/2014/main" id="{7407D91A-0CCD-1CCB-2769-F3E7D4DA11A0}"/>
              </a:ext>
            </a:extLst>
          </p:cNvPr>
          <p:cNvCxnSpPr>
            <a:cxnSpLocks/>
          </p:cNvCxnSpPr>
          <p:nvPr/>
        </p:nvCxnSpPr>
        <p:spPr>
          <a:xfrm flipV="1">
            <a:off x="8605217" y="872656"/>
            <a:ext cx="1330203" cy="1608838"/>
          </a:xfrm>
          <a:prstGeom prst="line">
            <a:avLst/>
          </a:prstGeom>
          <a:ln w="317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to 82">
            <a:extLst>
              <a:ext uri="{FF2B5EF4-FFF2-40B4-BE49-F238E27FC236}">
                <a16:creationId xmlns:a16="http://schemas.microsoft.com/office/drawing/2014/main" id="{854F4DA6-BD50-545E-A8E0-A88A8A7F64E3}"/>
              </a:ext>
            </a:extLst>
          </p:cNvPr>
          <p:cNvCxnSpPr>
            <a:cxnSpLocks/>
            <a:endCxn id="74" idx="1"/>
          </p:cNvCxnSpPr>
          <p:nvPr/>
        </p:nvCxnSpPr>
        <p:spPr>
          <a:xfrm>
            <a:off x="8372868" y="3227924"/>
            <a:ext cx="2452567" cy="87068"/>
          </a:xfrm>
          <a:prstGeom prst="line">
            <a:avLst/>
          </a:prstGeom>
          <a:ln w="317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" name="Imagem 81">
            <a:extLst>
              <a:ext uri="{FF2B5EF4-FFF2-40B4-BE49-F238E27FC236}">
                <a16:creationId xmlns:a16="http://schemas.microsoft.com/office/drawing/2014/main" id="{6210D4EE-7EAF-839A-7E97-616FC22D9A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6601" y="2940047"/>
            <a:ext cx="572657" cy="617776"/>
          </a:xfrm>
          <a:prstGeom prst="rect">
            <a:avLst/>
          </a:prstGeom>
        </p:spPr>
      </p:pic>
      <p:cxnSp>
        <p:nvCxnSpPr>
          <p:cNvPr id="86" name="Conector reto 85">
            <a:extLst>
              <a:ext uri="{FF2B5EF4-FFF2-40B4-BE49-F238E27FC236}">
                <a16:creationId xmlns:a16="http://schemas.microsoft.com/office/drawing/2014/main" id="{DB694FF4-9523-9285-A26F-DDAA033DB9B3}"/>
              </a:ext>
            </a:extLst>
          </p:cNvPr>
          <p:cNvCxnSpPr>
            <a:cxnSpLocks/>
          </p:cNvCxnSpPr>
          <p:nvPr/>
        </p:nvCxnSpPr>
        <p:spPr>
          <a:xfrm>
            <a:off x="9049198" y="2298604"/>
            <a:ext cx="1285574" cy="26445"/>
          </a:xfrm>
          <a:prstGeom prst="line">
            <a:avLst/>
          </a:prstGeom>
          <a:ln w="317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B8E655CB-2C28-1895-EBB8-C2DB4802DEB6}"/>
              </a:ext>
            </a:extLst>
          </p:cNvPr>
          <p:cNvSpPr txBox="1"/>
          <p:nvPr/>
        </p:nvSpPr>
        <p:spPr>
          <a:xfrm>
            <a:off x="10334772" y="272492"/>
            <a:ext cx="16593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>
                <a:solidFill>
                  <a:srgbClr val="3C3C3C"/>
                </a:solidFill>
              </a:rPr>
              <a:t>Universidade Federal de Pernambuco</a:t>
            </a:r>
            <a:br>
              <a:rPr lang="pt-BR" sz="1100">
                <a:solidFill>
                  <a:srgbClr val="3C3C3C"/>
                </a:solidFill>
              </a:rPr>
            </a:br>
            <a:r>
              <a:rPr lang="pt-BR" sz="1100" b="1">
                <a:solidFill>
                  <a:srgbClr val="3C3C3C"/>
                </a:solidFill>
              </a:rPr>
              <a:t>Alfabetização</a:t>
            </a:r>
          </a:p>
        </p:txBody>
      </p:sp>
      <p:pic>
        <p:nvPicPr>
          <p:cNvPr id="90" name="Imagem 89">
            <a:extLst>
              <a:ext uri="{FF2B5EF4-FFF2-40B4-BE49-F238E27FC236}">
                <a16:creationId xmlns:a16="http://schemas.microsoft.com/office/drawing/2014/main" id="{62693A88-CE78-344E-94AA-024480A588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72081" y="301728"/>
            <a:ext cx="329383" cy="650986"/>
          </a:xfrm>
          <a:prstGeom prst="rect">
            <a:avLst/>
          </a:prstGeom>
        </p:spPr>
      </p:pic>
      <p:cxnSp>
        <p:nvCxnSpPr>
          <p:cNvPr id="92" name="Conector reto 91">
            <a:extLst>
              <a:ext uri="{FF2B5EF4-FFF2-40B4-BE49-F238E27FC236}">
                <a16:creationId xmlns:a16="http://schemas.microsoft.com/office/drawing/2014/main" id="{C0C82D68-0EFE-9683-624E-2EEC16081EB2}"/>
              </a:ext>
            </a:extLst>
          </p:cNvPr>
          <p:cNvCxnSpPr>
            <a:cxnSpLocks/>
          </p:cNvCxnSpPr>
          <p:nvPr/>
        </p:nvCxnSpPr>
        <p:spPr>
          <a:xfrm flipV="1">
            <a:off x="8109240" y="4128777"/>
            <a:ext cx="714324" cy="373502"/>
          </a:xfrm>
          <a:prstGeom prst="line">
            <a:avLst/>
          </a:prstGeom>
          <a:ln w="317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0BC0B6AC-69E4-2A2A-A865-31216561F9A3}"/>
              </a:ext>
            </a:extLst>
          </p:cNvPr>
          <p:cNvSpPr txBox="1"/>
          <p:nvPr/>
        </p:nvSpPr>
        <p:spPr>
          <a:xfrm>
            <a:off x="9592700" y="3580087"/>
            <a:ext cx="1396003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>
                <a:solidFill>
                  <a:srgbClr val="3C3C3C"/>
                </a:solidFill>
              </a:rPr>
              <a:t>Universidade Federal </a:t>
            </a:r>
            <a:r>
              <a:rPr lang="pt-BR" sz="1100" err="1">
                <a:solidFill>
                  <a:srgbClr val="3C3C3C"/>
                </a:solidFill>
              </a:rPr>
              <a:t>Fluminese</a:t>
            </a:r>
            <a:endParaRPr lang="pt-BR" sz="1100">
              <a:solidFill>
                <a:srgbClr val="3C3C3C"/>
              </a:solidFill>
            </a:endParaRPr>
          </a:p>
          <a:p>
            <a:pPr algn="ctr"/>
            <a:r>
              <a:rPr lang="pt-BR" sz="1100" b="1">
                <a:solidFill>
                  <a:srgbClr val="3C3C3C"/>
                </a:solidFill>
              </a:rPr>
              <a:t>Formação</a:t>
            </a:r>
          </a:p>
        </p:txBody>
      </p:sp>
      <p:cxnSp>
        <p:nvCxnSpPr>
          <p:cNvPr id="95" name="Conector reto 94">
            <a:extLst>
              <a:ext uri="{FF2B5EF4-FFF2-40B4-BE49-F238E27FC236}">
                <a16:creationId xmlns:a16="http://schemas.microsoft.com/office/drawing/2014/main" id="{0EBD8352-6C53-9EBA-BC3D-65A8DC948E73}"/>
              </a:ext>
            </a:extLst>
          </p:cNvPr>
          <p:cNvCxnSpPr>
            <a:cxnSpLocks/>
          </p:cNvCxnSpPr>
          <p:nvPr/>
        </p:nvCxnSpPr>
        <p:spPr>
          <a:xfrm flipV="1">
            <a:off x="9385582" y="3944716"/>
            <a:ext cx="286008" cy="5474"/>
          </a:xfrm>
          <a:prstGeom prst="line">
            <a:avLst/>
          </a:prstGeom>
          <a:ln w="317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8" name="Imagem 97">
            <a:extLst>
              <a:ext uri="{FF2B5EF4-FFF2-40B4-BE49-F238E27FC236}">
                <a16:creationId xmlns:a16="http://schemas.microsoft.com/office/drawing/2014/main" id="{11C75C78-A148-865E-C769-546B8C78DD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6367" y="3749577"/>
            <a:ext cx="490584" cy="296134"/>
          </a:xfrm>
          <a:prstGeom prst="rect">
            <a:avLst/>
          </a:prstGeom>
        </p:spPr>
      </p:pic>
      <p:pic>
        <p:nvPicPr>
          <p:cNvPr id="101" name="Imagem 100">
            <a:extLst>
              <a:ext uri="{FF2B5EF4-FFF2-40B4-BE49-F238E27FC236}">
                <a16:creationId xmlns:a16="http://schemas.microsoft.com/office/drawing/2014/main" id="{C3C7CAED-77CA-1FD8-81A3-32788BDBB1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9791" y="2071673"/>
            <a:ext cx="431055" cy="469371"/>
          </a:xfrm>
          <a:prstGeom prst="rect">
            <a:avLst/>
          </a:prstGeom>
        </p:spPr>
      </p:pic>
      <p:pic>
        <p:nvPicPr>
          <p:cNvPr id="104" name="Imagem 103">
            <a:extLst>
              <a:ext uri="{FF2B5EF4-FFF2-40B4-BE49-F238E27FC236}">
                <a16:creationId xmlns:a16="http://schemas.microsoft.com/office/drawing/2014/main" id="{586A8732-E2AC-47C3-2EAE-2D2E99A51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2671" y="2125123"/>
            <a:ext cx="239497" cy="234559"/>
          </a:xfrm>
          <a:prstGeom prst="rect">
            <a:avLst/>
          </a:prstGeom>
        </p:spPr>
      </p:pic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F257296F-C211-5EDA-A944-A91E0F5F82B4}"/>
              </a:ext>
            </a:extLst>
          </p:cNvPr>
          <p:cNvSpPr txBox="1"/>
          <p:nvPr/>
        </p:nvSpPr>
        <p:spPr>
          <a:xfrm>
            <a:off x="10189030" y="2120604"/>
            <a:ext cx="19067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>
                <a:solidFill>
                  <a:srgbClr val="3C3C3C"/>
                </a:solidFill>
              </a:rPr>
              <a:t>Instituto Federal - Paraíba</a:t>
            </a:r>
            <a:br>
              <a:rPr lang="pt-BR" sz="1100">
                <a:solidFill>
                  <a:srgbClr val="3C3C3C"/>
                </a:solidFill>
              </a:rPr>
            </a:br>
            <a:r>
              <a:rPr lang="pt-BR" sz="1100" b="1">
                <a:solidFill>
                  <a:srgbClr val="3C3C3C"/>
                </a:solidFill>
              </a:rPr>
              <a:t>Formação</a:t>
            </a:r>
          </a:p>
        </p:txBody>
      </p:sp>
      <p:pic>
        <p:nvPicPr>
          <p:cNvPr id="111" name="Imagem 110">
            <a:extLst>
              <a:ext uri="{FF2B5EF4-FFF2-40B4-BE49-F238E27FC236}">
                <a16:creationId xmlns:a16="http://schemas.microsoft.com/office/drawing/2014/main" id="{DCE547DE-20C2-B18E-44F3-AC2212F8A1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48712" y="2639213"/>
            <a:ext cx="345375" cy="478863"/>
          </a:xfrm>
          <a:prstGeom prst="rect">
            <a:avLst/>
          </a:prstGeom>
        </p:spPr>
      </p:pic>
      <p:pic>
        <p:nvPicPr>
          <p:cNvPr id="113" name="Imagem 112">
            <a:extLst>
              <a:ext uri="{FF2B5EF4-FFF2-40B4-BE49-F238E27FC236}">
                <a16:creationId xmlns:a16="http://schemas.microsoft.com/office/drawing/2014/main" id="{09E9DCC0-3A37-DF17-49F3-6EE25143B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6727" y="2291635"/>
            <a:ext cx="239497" cy="234559"/>
          </a:xfrm>
          <a:prstGeom prst="rect">
            <a:avLst/>
          </a:prstGeom>
        </p:spPr>
      </p:pic>
      <p:sp>
        <p:nvSpPr>
          <p:cNvPr id="117" name="CaixaDeTexto 116">
            <a:extLst>
              <a:ext uri="{FF2B5EF4-FFF2-40B4-BE49-F238E27FC236}">
                <a16:creationId xmlns:a16="http://schemas.microsoft.com/office/drawing/2014/main" id="{D7D3B2B0-6C5A-BD6E-43E1-E1E0BE1535B1}"/>
              </a:ext>
            </a:extLst>
          </p:cNvPr>
          <p:cNvSpPr txBox="1"/>
          <p:nvPr/>
        </p:nvSpPr>
        <p:spPr>
          <a:xfrm>
            <a:off x="9988358" y="2563809"/>
            <a:ext cx="2141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>
                <a:solidFill>
                  <a:srgbClr val="3C3C3C"/>
                </a:solidFill>
              </a:rPr>
              <a:t>Universidade Federal da Paraíba</a:t>
            </a:r>
            <a:br>
              <a:rPr lang="pt-BR" sz="1100">
                <a:solidFill>
                  <a:srgbClr val="3C3C3C"/>
                </a:solidFill>
              </a:rPr>
            </a:br>
            <a:r>
              <a:rPr lang="pt-BR" sz="1100" b="1">
                <a:solidFill>
                  <a:srgbClr val="3C3C3C"/>
                </a:solidFill>
              </a:rPr>
              <a:t>Formação</a:t>
            </a:r>
          </a:p>
        </p:txBody>
      </p:sp>
      <p:cxnSp>
        <p:nvCxnSpPr>
          <p:cNvPr id="119" name="Conector reto 118">
            <a:extLst>
              <a:ext uri="{FF2B5EF4-FFF2-40B4-BE49-F238E27FC236}">
                <a16:creationId xmlns:a16="http://schemas.microsoft.com/office/drawing/2014/main" id="{EE007821-8357-F446-0167-E3AF778308FB}"/>
              </a:ext>
            </a:extLst>
          </p:cNvPr>
          <p:cNvCxnSpPr>
            <a:cxnSpLocks/>
          </p:cNvCxnSpPr>
          <p:nvPr/>
        </p:nvCxnSpPr>
        <p:spPr>
          <a:xfrm>
            <a:off x="9859011" y="2893072"/>
            <a:ext cx="548181" cy="0"/>
          </a:xfrm>
          <a:prstGeom prst="line">
            <a:avLst/>
          </a:prstGeom>
          <a:ln w="317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6A0B5774-FF2F-9BF3-79F5-0A5F389BB03C}"/>
              </a:ext>
            </a:extLst>
          </p:cNvPr>
          <p:cNvCxnSpPr>
            <a:cxnSpLocks/>
          </p:cNvCxnSpPr>
          <p:nvPr/>
        </p:nvCxnSpPr>
        <p:spPr>
          <a:xfrm>
            <a:off x="8201965" y="4671439"/>
            <a:ext cx="2415966" cy="0"/>
          </a:xfrm>
          <a:prstGeom prst="line">
            <a:avLst/>
          </a:prstGeom>
          <a:ln w="317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Imagem 46">
            <a:extLst>
              <a:ext uri="{FF2B5EF4-FFF2-40B4-BE49-F238E27FC236}">
                <a16:creationId xmlns:a16="http://schemas.microsoft.com/office/drawing/2014/main" id="{1EA8835A-C5DC-845D-7E3B-785E87839D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4357" y="5117076"/>
            <a:ext cx="557720" cy="38509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D690B12-19BC-4E15-29B1-14CDED10E24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92075" y="5634149"/>
            <a:ext cx="544523" cy="542811"/>
          </a:xfrm>
          <a:prstGeom prst="rect">
            <a:avLst/>
          </a:prstGeom>
        </p:spPr>
      </p:pic>
      <p:sp>
        <p:nvSpPr>
          <p:cNvPr id="145" name="Google Shape;612;p94">
            <a:extLst>
              <a:ext uri="{FF2B5EF4-FFF2-40B4-BE49-F238E27FC236}">
                <a16:creationId xmlns:a16="http://schemas.microsoft.com/office/drawing/2014/main" id="{7F4734DB-0B57-3DBD-1062-D30B7A52428D}"/>
              </a:ext>
            </a:extLst>
          </p:cNvPr>
          <p:cNvSpPr/>
          <p:nvPr/>
        </p:nvSpPr>
        <p:spPr>
          <a:xfrm>
            <a:off x="353828" y="1698246"/>
            <a:ext cx="2418058" cy="2279654"/>
          </a:xfrm>
          <a:prstGeom prst="roundRect">
            <a:avLst>
              <a:gd name="adj" fmla="val 16667"/>
            </a:avLst>
          </a:prstGeom>
          <a:solidFill>
            <a:srgbClr val="183E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r>
              <a:rPr lang="pt-BR" b="1" kern="0" dirty="0">
                <a:solidFill>
                  <a:schemeClr val="bg1"/>
                </a:solidFill>
                <a:latin typeface="Raleway"/>
                <a:sym typeface="Arial"/>
              </a:rPr>
              <a:t>Descentralização de recursos e implementação de ações junto à </a:t>
            </a:r>
            <a:r>
              <a:rPr lang="pt-BR" b="1" kern="0" dirty="0">
                <a:solidFill>
                  <a:srgbClr val="FFC000"/>
                </a:solidFill>
                <a:latin typeface="Raleway"/>
                <a:sym typeface="Arial"/>
              </a:rPr>
              <a:t>16 institutos e universidades federais </a:t>
            </a:r>
            <a:endParaRPr kumimoji="0" lang="pt-BR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aleway"/>
              <a:sym typeface="Arial"/>
            </a:endParaRPr>
          </a:p>
        </p:txBody>
      </p:sp>
      <p:sp>
        <p:nvSpPr>
          <p:cNvPr id="147" name="CaixaDeTexto 146">
            <a:extLst>
              <a:ext uri="{FF2B5EF4-FFF2-40B4-BE49-F238E27FC236}">
                <a16:creationId xmlns:a16="http://schemas.microsoft.com/office/drawing/2014/main" id="{EE068C9F-085E-8CAC-136D-DC8B342309CA}"/>
              </a:ext>
            </a:extLst>
          </p:cNvPr>
          <p:cNvSpPr txBox="1"/>
          <p:nvPr/>
        </p:nvSpPr>
        <p:spPr>
          <a:xfrm>
            <a:off x="405209" y="4409190"/>
            <a:ext cx="2551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kern="0">
                <a:solidFill>
                  <a:srgbClr val="183EFB"/>
                </a:solidFill>
                <a:latin typeface="Raleway"/>
                <a:sym typeface="Arial"/>
              </a:rPr>
              <a:t>+ de R$ 70 milhões descentralizados</a:t>
            </a:r>
            <a:endParaRPr lang="pt-BR" sz="2000">
              <a:solidFill>
                <a:srgbClr val="183EFB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8AFFCB9-57C7-0956-3BE1-97220A6D21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9654" y="143809"/>
            <a:ext cx="1411991" cy="69945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438FF52-48AA-4112-4D60-96C43F99F10E}"/>
              </a:ext>
            </a:extLst>
          </p:cNvPr>
          <p:cNvSpPr/>
          <p:nvPr/>
        </p:nvSpPr>
        <p:spPr>
          <a:xfrm>
            <a:off x="3701913" y="2160703"/>
            <a:ext cx="109910" cy="20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Google Shape;580;p90">
            <a:extLst>
              <a:ext uri="{FF2B5EF4-FFF2-40B4-BE49-F238E27FC236}">
                <a16:creationId xmlns:a16="http://schemas.microsoft.com/office/drawing/2014/main" id="{D34A5F8D-6E2A-2CF3-7C77-680816B179A4}"/>
              </a:ext>
            </a:extLst>
          </p:cNvPr>
          <p:cNvSpPr/>
          <p:nvPr/>
        </p:nvSpPr>
        <p:spPr>
          <a:xfrm>
            <a:off x="1999779" y="158813"/>
            <a:ext cx="4705711" cy="386381"/>
          </a:xfrm>
          <a:prstGeom prst="roundRect">
            <a:avLst>
              <a:gd name="adj" fmla="val 16667"/>
            </a:avLst>
          </a:prstGeom>
          <a:solidFill>
            <a:srgbClr val="02CC02"/>
          </a:solidFill>
          <a:ln w="28575" cap="flat" cmpd="sng">
            <a:solidFill>
              <a:srgbClr val="02CC0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t-BR" sz="2000" b="1" kern="0" dirty="0">
                <a:solidFill>
                  <a:srgbClr val="FFFFFF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FORMAÇÃO E PARCERIAS COM IFES </a:t>
            </a:r>
            <a:endParaRPr sz="2000" kern="0" dirty="0">
              <a:solidFill>
                <a:srgbClr val="000000"/>
              </a:solidFill>
              <a:latin typeface="Raleway" pitchFamily="2" charset="0"/>
              <a:cs typeface="Arial"/>
              <a:sym typeface="Arial"/>
            </a:endParaRP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A85C3590-8882-E9B9-55B0-240D0A9C3D92}"/>
              </a:ext>
            </a:extLst>
          </p:cNvPr>
          <p:cNvCxnSpPr/>
          <p:nvPr/>
        </p:nvCxnSpPr>
        <p:spPr>
          <a:xfrm>
            <a:off x="3246120" y="987507"/>
            <a:ext cx="0" cy="5111192"/>
          </a:xfrm>
          <a:prstGeom prst="line">
            <a:avLst/>
          </a:prstGeom>
          <a:ln>
            <a:solidFill>
              <a:srgbClr val="183EFB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060592A-C861-E312-DB83-242C847A9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742" y="4265707"/>
            <a:ext cx="239498" cy="23456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655BC20-FF73-BF5E-E07E-7535115BBE42}"/>
              </a:ext>
            </a:extLst>
          </p:cNvPr>
          <p:cNvSpPr/>
          <p:nvPr/>
        </p:nvSpPr>
        <p:spPr>
          <a:xfrm>
            <a:off x="3915158" y="2289809"/>
            <a:ext cx="573204" cy="251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3222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76768-1334-C2EA-D8D3-17E57CED9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4CBDF4-8C53-F722-A1F2-439BA1E23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58CFC9-6BC2-64ED-7DD3-9E8EBDDC0E1E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30CDF287-D96D-E9ED-10F8-5F299EDEA0AA}"/>
              </a:ext>
            </a:extLst>
          </p:cNvPr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100916F-32F8-131B-CD79-EE65858541EB}"/>
              </a:ext>
            </a:extLst>
          </p:cNvPr>
          <p:cNvSpPr>
            <a:spLocks noGrp="1"/>
          </p:cNvSpPr>
          <p:nvPr>
            <p:ph type="pic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28AB56-BA98-A5A7-DC8C-BF0B42A17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266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: Cantos Arredondados 6">
            <a:extLst>
              <a:ext uri="{FF2B5EF4-FFF2-40B4-BE49-F238E27FC236}">
                <a16:creationId xmlns:a16="http://schemas.microsoft.com/office/drawing/2014/main" id="{10BF8E72-15D0-D2BF-7083-12911FB71A3D}"/>
              </a:ext>
            </a:extLst>
          </p:cNvPr>
          <p:cNvSpPr/>
          <p:nvPr/>
        </p:nvSpPr>
        <p:spPr>
          <a:xfrm>
            <a:off x="352365" y="4451936"/>
            <a:ext cx="4219636" cy="853313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r>
              <a:rPr lang="pt-BR" sz="3200" b="1">
                <a:solidFill>
                  <a:schemeClr val="tx1">
                    <a:lumMod val="95000"/>
                    <a:lumOff val="5000"/>
                  </a:schemeClr>
                </a:solidFill>
                <a:latin typeface="Raleway Black"/>
              </a:rPr>
              <a:t>Educação Popular</a:t>
            </a:r>
            <a:endParaRPr lang="pt-BR" sz="3200" b="1">
              <a:solidFill>
                <a:schemeClr val="tx1">
                  <a:lumMod val="95000"/>
                  <a:lumOff val="5000"/>
                </a:schemeClr>
              </a:solidFill>
              <a:latin typeface="Raleway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51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FFABD-D0D1-D1EA-F7F1-17EC08841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7003AA5-0306-4721-1B1C-745F22834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9867576" y="9144"/>
            <a:ext cx="2324424" cy="170521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AE87312-33CE-5716-7251-DEBE113FC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5001"/>
            <a:ext cx="2324424" cy="1705213"/>
          </a:xfrm>
          <a:prstGeom prst="rect">
            <a:avLst/>
          </a:prstGeom>
        </p:spPr>
      </p:pic>
      <p:sp>
        <p:nvSpPr>
          <p:cNvPr id="8" name="Google Shape;1025;p121">
            <a:extLst>
              <a:ext uri="{FF2B5EF4-FFF2-40B4-BE49-F238E27FC236}">
                <a16:creationId xmlns:a16="http://schemas.microsoft.com/office/drawing/2014/main" id="{B6CEF264-FC45-7C10-0BC3-A69C10D630EA}"/>
              </a:ext>
            </a:extLst>
          </p:cNvPr>
          <p:cNvSpPr txBox="1"/>
          <p:nvPr/>
        </p:nvSpPr>
        <p:spPr>
          <a:xfrm>
            <a:off x="509105" y="6354242"/>
            <a:ext cx="5127200" cy="26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/>
          <a:p>
            <a:pPr>
              <a:buClr>
                <a:srgbClr val="000000"/>
              </a:buClr>
              <a:buSzPts val="700"/>
            </a:pPr>
            <a:r>
              <a:rPr lang="pt-BR"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Fonte: DPAEJA, com dados do Sistema Brasil Alfabetizado (SBA), SIMEC, e SPO-TED.</a:t>
            </a:r>
            <a:endParaRPr sz="2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644;g2b958aec9c0_3_107">
            <a:extLst>
              <a:ext uri="{FF2B5EF4-FFF2-40B4-BE49-F238E27FC236}">
                <a16:creationId xmlns:a16="http://schemas.microsoft.com/office/drawing/2014/main" id="{286D823C-A1BC-8199-65BD-6518C8AE7C18}"/>
              </a:ext>
            </a:extLst>
          </p:cNvPr>
          <p:cNvSpPr txBox="1"/>
          <p:nvPr/>
        </p:nvSpPr>
        <p:spPr>
          <a:xfrm>
            <a:off x="509105" y="2492932"/>
            <a:ext cx="4532452" cy="17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SzPts val="1800"/>
              <a:defRPr/>
            </a:pPr>
            <a:r>
              <a:rPr lang="en-US" sz="8000" b="1" dirty="0">
                <a:solidFill>
                  <a:srgbClr val="FA0100"/>
                </a:solidFill>
                <a:latin typeface="Raleway" pitchFamily="2" charset="0"/>
                <a:ea typeface="+mn-ea"/>
                <a:cs typeface="+mn-cs"/>
                <a:sym typeface="Helvetica Neue"/>
              </a:rPr>
              <a:t>207.793</a:t>
            </a:r>
          </a:p>
          <a:p>
            <a:pPr algn="ctr" defTabSz="1219140">
              <a:buSzPts val="1800"/>
              <a:defRPr/>
            </a:pPr>
            <a:r>
              <a:rPr lang="en-US" sz="2500" b="1" dirty="0" err="1">
                <a:solidFill>
                  <a:srgbClr val="FA0100"/>
                </a:solidFill>
                <a:latin typeface="Raleway" pitchFamily="2" charset="0"/>
                <a:ea typeface="+mn-ea"/>
                <a:cs typeface="+mn-cs"/>
                <a:sym typeface="Helvetica Neue"/>
              </a:rPr>
              <a:t>Alfabetizandos</a:t>
            </a:r>
            <a:r>
              <a:rPr lang="en-US" sz="2500" b="1" dirty="0">
                <a:solidFill>
                  <a:srgbClr val="FA0100"/>
                </a:solidFill>
                <a:latin typeface="+mn-lt"/>
                <a:ea typeface="+mn-ea"/>
                <a:cs typeface="+mn-cs"/>
                <a:sym typeface="Helvetica Neue"/>
              </a:rPr>
              <a:t> </a:t>
            </a:r>
            <a:endParaRPr lang="en-US" sz="2500" b="1" dirty="0">
              <a:solidFill>
                <a:srgbClr val="FA01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6055E17-79FE-B922-5798-8459785384C3}"/>
              </a:ext>
            </a:extLst>
          </p:cNvPr>
          <p:cNvSpPr txBox="1"/>
          <p:nvPr/>
        </p:nvSpPr>
        <p:spPr>
          <a:xfrm>
            <a:off x="6212821" y="1298448"/>
            <a:ext cx="5445746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Raleway" pitchFamily="2" charset="0"/>
              </a:rPr>
              <a:t>PBA 2024</a:t>
            </a:r>
          </a:p>
          <a:p>
            <a:endParaRPr lang="en-US" sz="2000" b="1" dirty="0">
              <a:solidFill>
                <a:schemeClr val="tx2"/>
              </a:solidFill>
              <a:latin typeface="Raleway" pitchFamily="2" charset="0"/>
            </a:endParaRPr>
          </a:p>
          <a:p>
            <a:endParaRPr lang="en-US" sz="2000" b="1" dirty="0">
              <a:solidFill>
                <a:schemeClr val="tx2"/>
              </a:solidFill>
              <a:latin typeface="Raleway" pitchFamily="2" charset="0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Raleway" pitchFamily="2" charset="0"/>
              </a:rPr>
              <a:t>PBA 2025 </a:t>
            </a:r>
          </a:p>
          <a:p>
            <a:endParaRPr lang="en-US" sz="2000" b="1" dirty="0">
              <a:solidFill>
                <a:schemeClr val="tx2"/>
              </a:solidFill>
              <a:latin typeface="Raleway" pitchFamily="2" charset="0"/>
            </a:endParaRPr>
          </a:p>
          <a:p>
            <a:endParaRPr lang="en-US" sz="2000" b="1" dirty="0">
              <a:solidFill>
                <a:schemeClr val="tx2"/>
              </a:solidFill>
              <a:latin typeface="Raleway" pitchFamily="2" charset="0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Raleway" pitchFamily="2" charset="0"/>
              </a:rPr>
              <a:t>PBA </a:t>
            </a:r>
            <a:r>
              <a:rPr lang="en-US" sz="2000" b="1" dirty="0" err="1">
                <a:solidFill>
                  <a:schemeClr val="tx2"/>
                </a:solidFill>
                <a:latin typeface="Raleway" pitchFamily="2" charset="0"/>
              </a:rPr>
              <a:t>Saldos</a:t>
            </a:r>
            <a:r>
              <a:rPr lang="en-US" sz="2000" b="1" dirty="0">
                <a:solidFill>
                  <a:schemeClr val="tx2"/>
                </a:solidFill>
                <a:latin typeface="Raleway" pitchFamily="2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Raleway" pitchFamily="2" charset="0"/>
              </a:rPr>
              <a:t>Remanescentes</a:t>
            </a:r>
            <a:endParaRPr lang="en-US" sz="2000" b="1" dirty="0">
              <a:solidFill>
                <a:schemeClr val="tx2"/>
              </a:solidFill>
              <a:latin typeface="Raleway" pitchFamily="2" charset="0"/>
            </a:endParaRPr>
          </a:p>
          <a:p>
            <a:endParaRPr lang="en-US" sz="2000" b="1" dirty="0">
              <a:solidFill>
                <a:srgbClr val="EA3323"/>
              </a:solidFill>
              <a:latin typeface="Raleway" pitchFamily="2" charset="0"/>
            </a:endParaRPr>
          </a:p>
          <a:p>
            <a:endParaRPr lang="en-US" sz="2000" b="1" dirty="0">
              <a:solidFill>
                <a:srgbClr val="EA3323"/>
              </a:solidFill>
              <a:latin typeface="Raleway" pitchFamily="2" charset="0"/>
            </a:endParaRPr>
          </a:p>
          <a:p>
            <a:r>
              <a:rPr lang="pt-BR" sz="2000" b="1" dirty="0">
                <a:solidFill>
                  <a:schemeClr val="tx2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Alfabetização em Assentamentos da Reforma Agrária</a:t>
            </a:r>
          </a:p>
          <a:p>
            <a:endParaRPr lang="pt-BR" sz="2000" b="1" dirty="0">
              <a:solidFill>
                <a:schemeClr val="tx2"/>
              </a:solidFill>
              <a:latin typeface="Raleway" pitchFamily="2" charset="0"/>
              <a:sym typeface="Helvetica Neue"/>
            </a:endParaRPr>
          </a:p>
          <a:p>
            <a:endParaRPr lang="pt-BR" sz="2000" b="1" dirty="0">
              <a:solidFill>
                <a:schemeClr val="tx2"/>
              </a:solidFill>
              <a:latin typeface="Raleway" pitchFamily="2" charset="0"/>
              <a:sym typeface="Helvetica Neue"/>
            </a:endParaRPr>
          </a:p>
          <a:p>
            <a:r>
              <a:rPr lang="pt-BR" sz="2000" b="1" dirty="0">
                <a:solidFill>
                  <a:schemeClr val="tx2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Mãos Solidárias (Periferias Urbanas) </a:t>
            </a:r>
          </a:p>
          <a:p>
            <a:r>
              <a:rPr lang="en-US" sz="2000" b="1" dirty="0">
                <a:solidFill>
                  <a:srgbClr val="EA3323"/>
                </a:solidFill>
                <a:latin typeface="Raleway" pitchFamily="2" charset="0"/>
              </a:rPr>
              <a:t> </a:t>
            </a:r>
          </a:p>
        </p:txBody>
      </p:sp>
      <p:pic>
        <p:nvPicPr>
          <p:cNvPr id="9" name="Google Shape;735;p46" descr="Uma imagem contendo frutas, comida, flor&#10;&#10;Descrição gerada automaticamente">
            <a:extLst>
              <a:ext uri="{FF2B5EF4-FFF2-40B4-BE49-F238E27FC236}">
                <a16:creationId xmlns:a16="http://schemas.microsoft.com/office/drawing/2014/main" id="{30FA8046-AF15-87C7-4273-0ED0543B1B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972426" y="640196"/>
            <a:ext cx="243527" cy="121956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80;p90">
            <a:extLst>
              <a:ext uri="{FF2B5EF4-FFF2-40B4-BE49-F238E27FC236}">
                <a16:creationId xmlns:a16="http://schemas.microsoft.com/office/drawing/2014/main" id="{8F7FDFE7-E267-B04B-E859-C3FE156FDFA7}"/>
              </a:ext>
            </a:extLst>
          </p:cNvPr>
          <p:cNvSpPr/>
          <p:nvPr/>
        </p:nvSpPr>
        <p:spPr>
          <a:xfrm>
            <a:off x="2949373" y="213873"/>
            <a:ext cx="6206477" cy="98473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t-BR" sz="2400" b="1" kern="0" dirty="0">
                <a:solidFill>
                  <a:srgbClr val="FFFFFF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EDUCAÇÃO POPULAR:  </a:t>
            </a:r>
            <a:endParaRPr lang="pt-BR" sz="2667" kern="0" dirty="0">
              <a:solidFill>
                <a:srgbClr val="000000"/>
              </a:solidFill>
              <a:latin typeface="Raleway" pitchFamily="2" charset="0"/>
              <a:cs typeface="Arial"/>
              <a:sym typeface="Arial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C64F3A3-18BF-E9DA-1D96-E617B4198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28" y="175570"/>
            <a:ext cx="1411991" cy="69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75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>
          <a:extLst>
            <a:ext uri="{FF2B5EF4-FFF2-40B4-BE49-F238E27FC236}">
              <a16:creationId xmlns:a16="http://schemas.microsoft.com/office/drawing/2014/main" id="{4B33ACD1-BDC3-7BBA-05A2-8C5752918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909;p118">
            <a:extLst>
              <a:ext uri="{FF2B5EF4-FFF2-40B4-BE49-F238E27FC236}">
                <a16:creationId xmlns:a16="http://schemas.microsoft.com/office/drawing/2014/main" id="{ADF7BD57-8FA6-EEF7-B547-90E4BECEBD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250" r="17021"/>
          <a:stretch/>
        </p:blipFill>
        <p:spPr>
          <a:xfrm>
            <a:off x="-3620" y="2789919"/>
            <a:ext cx="3862633" cy="333613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913;p118">
            <a:extLst>
              <a:ext uri="{FF2B5EF4-FFF2-40B4-BE49-F238E27FC236}">
                <a16:creationId xmlns:a16="http://schemas.microsoft.com/office/drawing/2014/main" id="{7E605B6D-4515-A6EA-3EB0-469E53C986B0}"/>
              </a:ext>
            </a:extLst>
          </p:cNvPr>
          <p:cNvSpPr txBox="1"/>
          <p:nvPr/>
        </p:nvSpPr>
        <p:spPr>
          <a:xfrm>
            <a:off x="1993072" y="6407302"/>
            <a:ext cx="5127200" cy="225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/>
          <a:p>
            <a:pPr>
              <a:buSzPts val="700"/>
            </a:pPr>
            <a:r>
              <a:rPr lang="pt-BR" sz="667" b="1">
                <a:latin typeface="Helvetica Neue"/>
                <a:ea typeface="Helvetica Neue"/>
                <a:cs typeface="Helvetica Neue"/>
                <a:sym typeface="Helvetica Neue"/>
              </a:rPr>
              <a:t>Elaboração: CGAM/</a:t>
            </a:r>
            <a:r>
              <a:rPr lang="pt-BR" sz="667" b="1" err="1">
                <a:latin typeface="Helvetica Neue"/>
                <a:ea typeface="Helvetica Neue"/>
                <a:cs typeface="Helvetica Neue"/>
                <a:sym typeface="Helvetica Neue"/>
              </a:rPr>
              <a:t>Secadi</a:t>
            </a:r>
            <a:r>
              <a:rPr lang="pt-BR" sz="667" b="1">
                <a:latin typeface="Helvetica Neue"/>
                <a:ea typeface="Helvetica Neue"/>
                <a:cs typeface="Helvetica Neue"/>
                <a:sym typeface="Helvetica Neue"/>
              </a:rPr>
              <a:t>, com dados do censo demográfico de 2022.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916;p118">
            <a:extLst>
              <a:ext uri="{FF2B5EF4-FFF2-40B4-BE49-F238E27FC236}">
                <a16:creationId xmlns:a16="http://schemas.microsoft.com/office/drawing/2014/main" id="{3BBFA07C-E478-2489-90C6-B9B179EC53F3}"/>
              </a:ext>
            </a:extLst>
          </p:cNvPr>
          <p:cNvSpPr txBox="1"/>
          <p:nvPr/>
        </p:nvSpPr>
        <p:spPr>
          <a:xfrm>
            <a:off x="3733632" y="3080125"/>
            <a:ext cx="1224176" cy="176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/>
          <a:p>
            <a:pPr>
              <a:buClr>
                <a:srgbClr val="212121"/>
              </a:buClr>
              <a:buSzPts val="1500"/>
            </a:pPr>
            <a:r>
              <a:rPr lang="pt-BR" sz="1333" dirty="0" err="1">
                <a:solidFill>
                  <a:srgbClr val="212121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UFs</a:t>
            </a:r>
            <a:r>
              <a:rPr lang="pt-BR" sz="1333" dirty="0">
                <a:solidFill>
                  <a:srgbClr val="212121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 com maior percentual de pessoas não alfabetizadas do país </a:t>
            </a:r>
            <a:r>
              <a:rPr lang="pt-BR" sz="1333" b="1" dirty="0">
                <a:solidFill>
                  <a:srgbClr val="212121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estão no Norte e Nordeste</a:t>
            </a:r>
            <a:endParaRPr sz="1333" b="1" dirty="0">
              <a:latin typeface="Raleway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Google Shape;922;p118">
            <a:extLst>
              <a:ext uri="{FF2B5EF4-FFF2-40B4-BE49-F238E27FC236}">
                <a16:creationId xmlns:a16="http://schemas.microsoft.com/office/drawing/2014/main" id="{B6CAAB49-8B1C-6836-E370-501E0BD8E7B1}"/>
              </a:ext>
            </a:extLst>
          </p:cNvPr>
          <p:cNvSpPr/>
          <p:nvPr/>
        </p:nvSpPr>
        <p:spPr>
          <a:xfrm>
            <a:off x="10410743" y="6055367"/>
            <a:ext cx="14096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SzPts val="1400"/>
              <a:defRPr/>
            </a:pPr>
            <a:endParaRPr sz="2400" kern="0">
              <a:solidFill>
                <a:srgbClr val="FFFFFF"/>
              </a:solidFill>
            </a:endParaRPr>
          </a:p>
        </p:txBody>
      </p:sp>
      <p:sp>
        <p:nvSpPr>
          <p:cNvPr id="58" name="Google Shape;911;p118">
            <a:extLst>
              <a:ext uri="{FF2B5EF4-FFF2-40B4-BE49-F238E27FC236}">
                <a16:creationId xmlns:a16="http://schemas.microsoft.com/office/drawing/2014/main" id="{4710E967-9815-A217-DD58-A4630CD3A6F2}"/>
              </a:ext>
            </a:extLst>
          </p:cNvPr>
          <p:cNvSpPr txBox="1"/>
          <p:nvPr/>
        </p:nvSpPr>
        <p:spPr>
          <a:xfrm>
            <a:off x="438020" y="1042965"/>
            <a:ext cx="5672717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/>
          <a:p>
            <a:pPr>
              <a:buClr>
                <a:srgbClr val="212121"/>
              </a:buClr>
              <a:buSzPts val="1500"/>
            </a:pPr>
            <a:r>
              <a:rPr lang="pt-BR" sz="2000" b="1" dirty="0">
                <a:solidFill>
                  <a:srgbClr val="212121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11,4 milhões</a:t>
            </a:r>
            <a:r>
              <a:rPr lang="pt-BR" sz="2000" dirty="0">
                <a:solidFill>
                  <a:srgbClr val="212121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 de pessoas não alfabetizadas</a:t>
            </a:r>
          </a:p>
          <a:p>
            <a:pPr>
              <a:buClr>
                <a:srgbClr val="212121"/>
              </a:buClr>
              <a:buSzPts val="1500"/>
            </a:pPr>
            <a:endParaRPr lang="pt-BR" sz="2000" b="1" dirty="0">
              <a:solidFill>
                <a:srgbClr val="212121"/>
              </a:solidFill>
              <a:latin typeface="Raleway" pitchFamily="2" charset="0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212121"/>
              </a:buClr>
              <a:buSzPts val="1500"/>
            </a:pPr>
            <a:r>
              <a:rPr lang="pt-BR" sz="2000" b="1" dirty="0">
                <a:solidFill>
                  <a:srgbClr val="212121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68 milhões </a:t>
            </a:r>
            <a:r>
              <a:rPr lang="pt-BR" sz="2000" dirty="0">
                <a:solidFill>
                  <a:srgbClr val="212121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de pessoas que não concluíram a educação básica</a:t>
            </a:r>
            <a:endParaRPr sz="2000" dirty="0">
              <a:solidFill>
                <a:srgbClr val="C00000"/>
              </a:solidFill>
              <a:latin typeface="Raleway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925;p118">
            <a:extLst>
              <a:ext uri="{FF2B5EF4-FFF2-40B4-BE49-F238E27FC236}">
                <a16:creationId xmlns:a16="http://schemas.microsoft.com/office/drawing/2014/main" id="{85A88DAF-EF6E-FCF1-EDAA-B8C99BAF8A28}"/>
              </a:ext>
            </a:extLst>
          </p:cNvPr>
          <p:cNvSpPr/>
          <p:nvPr/>
        </p:nvSpPr>
        <p:spPr>
          <a:xfrm>
            <a:off x="2678759" y="5830839"/>
            <a:ext cx="10936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SzPts val="1400"/>
              <a:defRPr/>
            </a:pPr>
            <a:endParaRPr sz="2400" kern="0">
              <a:solidFill>
                <a:srgbClr val="FFFFFF"/>
              </a:solidFill>
            </a:endParaRPr>
          </a:p>
        </p:txBody>
      </p:sp>
      <p:pic>
        <p:nvPicPr>
          <p:cNvPr id="61" name="Google Shape;926;p118">
            <a:extLst>
              <a:ext uri="{FF2B5EF4-FFF2-40B4-BE49-F238E27FC236}">
                <a16:creationId xmlns:a16="http://schemas.microsoft.com/office/drawing/2014/main" id="{DBAB9749-68A1-A6F2-AD44-B194A7E4B8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1554" t="34933" r="-787" b="34936"/>
          <a:stretch/>
        </p:blipFill>
        <p:spPr>
          <a:xfrm>
            <a:off x="323578" y="4937622"/>
            <a:ext cx="413600" cy="10051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928;p118">
            <a:extLst>
              <a:ext uri="{FF2B5EF4-FFF2-40B4-BE49-F238E27FC236}">
                <a16:creationId xmlns:a16="http://schemas.microsoft.com/office/drawing/2014/main" id="{49143F38-88F0-EA06-34BA-D370852DFC83}"/>
              </a:ext>
            </a:extLst>
          </p:cNvPr>
          <p:cNvSpPr txBox="1"/>
          <p:nvPr/>
        </p:nvSpPr>
        <p:spPr>
          <a:xfrm>
            <a:off x="820171" y="3412159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AM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6" name="Google Shape;929;p118">
            <a:extLst>
              <a:ext uri="{FF2B5EF4-FFF2-40B4-BE49-F238E27FC236}">
                <a16:creationId xmlns:a16="http://schemas.microsoft.com/office/drawing/2014/main" id="{580ACC95-32EB-5FD1-CE8A-9A6B3AFD3263}"/>
              </a:ext>
            </a:extLst>
          </p:cNvPr>
          <p:cNvSpPr txBox="1"/>
          <p:nvPr/>
        </p:nvSpPr>
        <p:spPr>
          <a:xfrm>
            <a:off x="1095175" y="2900067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RR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7" name="Google Shape;930;p118">
            <a:extLst>
              <a:ext uri="{FF2B5EF4-FFF2-40B4-BE49-F238E27FC236}">
                <a16:creationId xmlns:a16="http://schemas.microsoft.com/office/drawing/2014/main" id="{1E98C517-DAF9-D868-87E4-66810CC407AB}"/>
              </a:ext>
            </a:extLst>
          </p:cNvPr>
          <p:cNvSpPr txBox="1"/>
          <p:nvPr/>
        </p:nvSpPr>
        <p:spPr>
          <a:xfrm>
            <a:off x="1795434" y="3393134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PA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8" name="Google Shape;931;p118">
            <a:extLst>
              <a:ext uri="{FF2B5EF4-FFF2-40B4-BE49-F238E27FC236}">
                <a16:creationId xmlns:a16="http://schemas.microsoft.com/office/drawing/2014/main" id="{F79211F9-AF3A-80EF-CFC2-975B7B4C7EA9}"/>
              </a:ext>
            </a:extLst>
          </p:cNvPr>
          <p:cNvSpPr txBox="1"/>
          <p:nvPr/>
        </p:nvSpPr>
        <p:spPr>
          <a:xfrm>
            <a:off x="1900781" y="2960996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AP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9" name="Google Shape;932;p118">
            <a:extLst>
              <a:ext uri="{FF2B5EF4-FFF2-40B4-BE49-F238E27FC236}">
                <a16:creationId xmlns:a16="http://schemas.microsoft.com/office/drawing/2014/main" id="{A5A19143-0C3C-14D0-4EC2-9A7146FBB467}"/>
              </a:ext>
            </a:extLst>
          </p:cNvPr>
          <p:cNvSpPr txBox="1"/>
          <p:nvPr/>
        </p:nvSpPr>
        <p:spPr>
          <a:xfrm>
            <a:off x="2437423" y="3492670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MA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0" name="Google Shape;933;p118">
            <a:extLst>
              <a:ext uri="{FF2B5EF4-FFF2-40B4-BE49-F238E27FC236}">
                <a16:creationId xmlns:a16="http://schemas.microsoft.com/office/drawing/2014/main" id="{FBAB0047-3FAA-3F7F-7105-3E45F6477397}"/>
              </a:ext>
            </a:extLst>
          </p:cNvPr>
          <p:cNvSpPr txBox="1"/>
          <p:nvPr/>
        </p:nvSpPr>
        <p:spPr>
          <a:xfrm>
            <a:off x="2742507" y="3669836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PI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1" name="Google Shape;934;p118">
            <a:extLst>
              <a:ext uri="{FF2B5EF4-FFF2-40B4-BE49-F238E27FC236}">
                <a16:creationId xmlns:a16="http://schemas.microsoft.com/office/drawing/2014/main" id="{0CEEB14A-1DF9-1DFF-CE17-5306E0464F5F}"/>
              </a:ext>
            </a:extLst>
          </p:cNvPr>
          <p:cNvSpPr txBox="1"/>
          <p:nvPr/>
        </p:nvSpPr>
        <p:spPr>
          <a:xfrm>
            <a:off x="2921425" y="3487407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CE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2" name="Google Shape;935;p118">
            <a:extLst>
              <a:ext uri="{FF2B5EF4-FFF2-40B4-BE49-F238E27FC236}">
                <a16:creationId xmlns:a16="http://schemas.microsoft.com/office/drawing/2014/main" id="{008CA48F-36AC-F03E-DCF2-75C38E5358B5}"/>
              </a:ext>
            </a:extLst>
          </p:cNvPr>
          <p:cNvSpPr txBox="1"/>
          <p:nvPr/>
        </p:nvSpPr>
        <p:spPr>
          <a:xfrm>
            <a:off x="3219649" y="3529524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RN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3" name="Google Shape;936;p118">
            <a:extLst>
              <a:ext uri="{FF2B5EF4-FFF2-40B4-BE49-F238E27FC236}">
                <a16:creationId xmlns:a16="http://schemas.microsoft.com/office/drawing/2014/main" id="{95BC780C-8ED0-E2B6-8511-8DA2FC38E5CD}"/>
              </a:ext>
            </a:extLst>
          </p:cNvPr>
          <p:cNvSpPr txBox="1"/>
          <p:nvPr/>
        </p:nvSpPr>
        <p:spPr>
          <a:xfrm>
            <a:off x="3417862" y="3738258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PB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4" name="Google Shape;937;p118">
            <a:extLst>
              <a:ext uri="{FF2B5EF4-FFF2-40B4-BE49-F238E27FC236}">
                <a16:creationId xmlns:a16="http://schemas.microsoft.com/office/drawing/2014/main" id="{3E7C9E28-E025-227F-E02C-84E1CDB3BB92}"/>
              </a:ext>
            </a:extLst>
          </p:cNvPr>
          <p:cNvSpPr txBox="1"/>
          <p:nvPr/>
        </p:nvSpPr>
        <p:spPr>
          <a:xfrm>
            <a:off x="2907407" y="3822456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PE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5" name="Google Shape;938;p118">
            <a:extLst>
              <a:ext uri="{FF2B5EF4-FFF2-40B4-BE49-F238E27FC236}">
                <a16:creationId xmlns:a16="http://schemas.microsoft.com/office/drawing/2014/main" id="{4330CD2C-16A8-8ACC-3B84-E0EA0EB67979}"/>
              </a:ext>
            </a:extLst>
          </p:cNvPr>
          <p:cNvSpPr txBox="1"/>
          <p:nvPr/>
        </p:nvSpPr>
        <p:spPr>
          <a:xfrm>
            <a:off x="2737257" y="4104862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BA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6" name="Google Shape;939;p118">
            <a:extLst>
              <a:ext uri="{FF2B5EF4-FFF2-40B4-BE49-F238E27FC236}">
                <a16:creationId xmlns:a16="http://schemas.microsoft.com/office/drawing/2014/main" id="{0A0E778B-D45F-6C8A-7EC5-745DBD8E89FD}"/>
              </a:ext>
            </a:extLst>
          </p:cNvPr>
          <p:cNvSpPr txBox="1"/>
          <p:nvPr/>
        </p:nvSpPr>
        <p:spPr>
          <a:xfrm>
            <a:off x="3317862" y="3975058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AL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7" name="Google Shape;940;p118">
            <a:extLst>
              <a:ext uri="{FF2B5EF4-FFF2-40B4-BE49-F238E27FC236}">
                <a16:creationId xmlns:a16="http://schemas.microsoft.com/office/drawing/2014/main" id="{56830509-8BC2-D35C-69BB-C201CCB910AE}"/>
              </a:ext>
            </a:extLst>
          </p:cNvPr>
          <p:cNvSpPr txBox="1"/>
          <p:nvPr/>
        </p:nvSpPr>
        <p:spPr>
          <a:xfrm>
            <a:off x="3244203" y="4075058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SE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8" name="Google Shape;941;p118">
            <a:extLst>
              <a:ext uri="{FF2B5EF4-FFF2-40B4-BE49-F238E27FC236}">
                <a16:creationId xmlns:a16="http://schemas.microsoft.com/office/drawing/2014/main" id="{50D48371-ACFE-384A-D6A9-DDC695D39DD2}"/>
              </a:ext>
            </a:extLst>
          </p:cNvPr>
          <p:cNvSpPr txBox="1"/>
          <p:nvPr/>
        </p:nvSpPr>
        <p:spPr>
          <a:xfrm>
            <a:off x="2496021" y="4579638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MG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9" name="Google Shape;942;p118">
            <a:extLst>
              <a:ext uri="{FF2B5EF4-FFF2-40B4-BE49-F238E27FC236}">
                <a16:creationId xmlns:a16="http://schemas.microsoft.com/office/drawing/2014/main" id="{4EDB147A-5E21-0153-E6F3-CB8DDEC9CF91}"/>
              </a:ext>
            </a:extLst>
          </p:cNvPr>
          <p:cNvSpPr txBox="1"/>
          <p:nvPr/>
        </p:nvSpPr>
        <p:spPr>
          <a:xfrm>
            <a:off x="3013190" y="4804771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ES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0" name="Google Shape;943;p118">
            <a:extLst>
              <a:ext uri="{FF2B5EF4-FFF2-40B4-BE49-F238E27FC236}">
                <a16:creationId xmlns:a16="http://schemas.microsoft.com/office/drawing/2014/main" id="{5EA1CF29-810C-1D7E-9AD7-98AB5590F4BE}"/>
              </a:ext>
            </a:extLst>
          </p:cNvPr>
          <p:cNvSpPr txBox="1"/>
          <p:nvPr/>
        </p:nvSpPr>
        <p:spPr>
          <a:xfrm>
            <a:off x="2809123" y="5054404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RJ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1" name="Google Shape;944;p118">
            <a:extLst>
              <a:ext uri="{FF2B5EF4-FFF2-40B4-BE49-F238E27FC236}">
                <a16:creationId xmlns:a16="http://schemas.microsoft.com/office/drawing/2014/main" id="{CF4A929B-7C1D-D898-8B52-E7CE468A1B20}"/>
              </a:ext>
            </a:extLst>
          </p:cNvPr>
          <p:cNvSpPr txBox="1"/>
          <p:nvPr/>
        </p:nvSpPr>
        <p:spPr>
          <a:xfrm>
            <a:off x="2165173" y="4908038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SP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2" name="Google Shape;945;p118">
            <a:extLst>
              <a:ext uri="{FF2B5EF4-FFF2-40B4-BE49-F238E27FC236}">
                <a16:creationId xmlns:a16="http://schemas.microsoft.com/office/drawing/2014/main" id="{1B354EB6-8B12-5FB2-2242-6ABE3FDF0E60}"/>
              </a:ext>
            </a:extLst>
          </p:cNvPr>
          <p:cNvSpPr txBox="1"/>
          <p:nvPr/>
        </p:nvSpPr>
        <p:spPr>
          <a:xfrm>
            <a:off x="2251149" y="4387075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DF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3" name="Google Shape;946;p118">
            <a:extLst>
              <a:ext uri="{FF2B5EF4-FFF2-40B4-BE49-F238E27FC236}">
                <a16:creationId xmlns:a16="http://schemas.microsoft.com/office/drawing/2014/main" id="{6C163B84-4FA0-5214-6FF4-FB8A649AF85A}"/>
              </a:ext>
            </a:extLst>
          </p:cNvPr>
          <p:cNvSpPr txBox="1"/>
          <p:nvPr/>
        </p:nvSpPr>
        <p:spPr>
          <a:xfrm>
            <a:off x="1967098" y="4469679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GO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4" name="Google Shape;947;p118">
            <a:extLst>
              <a:ext uri="{FF2B5EF4-FFF2-40B4-BE49-F238E27FC236}">
                <a16:creationId xmlns:a16="http://schemas.microsoft.com/office/drawing/2014/main" id="{22A7F238-AC9E-0B7E-A417-32D953DAE77B}"/>
              </a:ext>
            </a:extLst>
          </p:cNvPr>
          <p:cNvSpPr txBox="1"/>
          <p:nvPr/>
        </p:nvSpPr>
        <p:spPr>
          <a:xfrm>
            <a:off x="1553257" y="4138130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MT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5" name="Google Shape;948;p118">
            <a:extLst>
              <a:ext uri="{FF2B5EF4-FFF2-40B4-BE49-F238E27FC236}">
                <a16:creationId xmlns:a16="http://schemas.microsoft.com/office/drawing/2014/main" id="{D7CF52C8-FE9F-A1F5-06C6-3449E5B30105}"/>
              </a:ext>
            </a:extLst>
          </p:cNvPr>
          <p:cNvSpPr txBox="1"/>
          <p:nvPr/>
        </p:nvSpPr>
        <p:spPr>
          <a:xfrm>
            <a:off x="970723" y="3966230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RO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6" name="Google Shape;949;p118">
            <a:extLst>
              <a:ext uri="{FF2B5EF4-FFF2-40B4-BE49-F238E27FC236}">
                <a16:creationId xmlns:a16="http://schemas.microsoft.com/office/drawing/2014/main" id="{E03C0C70-4489-906C-EC8B-740E3260E2C9}"/>
              </a:ext>
            </a:extLst>
          </p:cNvPr>
          <p:cNvSpPr txBox="1"/>
          <p:nvPr/>
        </p:nvSpPr>
        <p:spPr>
          <a:xfrm>
            <a:off x="332227" y="3848722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AC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7" name="Google Shape;950;p118">
            <a:extLst>
              <a:ext uri="{FF2B5EF4-FFF2-40B4-BE49-F238E27FC236}">
                <a16:creationId xmlns:a16="http://schemas.microsoft.com/office/drawing/2014/main" id="{638E4B4D-2E0F-F855-958F-FFD9EA4155E5}"/>
              </a:ext>
            </a:extLst>
          </p:cNvPr>
          <p:cNvSpPr txBox="1"/>
          <p:nvPr/>
        </p:nvSpPr>
        <p:spPr>
          <a:xfrm>
            <a:off x="1644343" y="4748567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MS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8" name="Google Shape;951;p118">
            <a:extLst>
              <a:ext uri="{FF2B5EF4-FFF2-40B4-BE49-F238E27FC236}">
                <a16:creationId xmlns:a16="http://schemas.microsoft.com/office/drawing/2014/main" id="{3B5DA4D6-4DFA-3299-BAC3-25820416DCFC}"/>
              </a:ext>
            </a:extLst>
          </p:cNvPr>
          <p:cNvSpPr txBox="1"/>
          <p:nvPr/>
        </p:nvSpPr>
        <p:spPr>
          <a:xfrm>
            <a:off x="1910829" y="5108188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PR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9" name="Google Shape;952;p118">
            <a:extLst>
              <a:ext uri="{FF2B5EF4-FFF2-40B4-BE49-F238E27FC236}">
                <a16:creationId xmlns:a16="http://schemas.microsoft.com/office/drawing/2014/main" id="{0F03EF39-5FB8-8D21-6C99-184288360E20}"/>
              </a:ext>
            </a:extLst>
          </p:cNvPr>
          <p:cNvSpPr txBox="1"/>
          <p:nvPr/>
        </p:nvSpPr>
        <p:spPr>
          <a:xfrm>
            <a:off x="2110825" y="5444988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SC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0" name="Google Shape;953;p118">
            <a:extLst>
              <a:ext uri="{FF2B5EF4-FFF2-40B4-BE49-F238E27FC236}">
                <a16:creationId xmlns:a16="http://schemas.microsoft.com/office/drawing/2014/main" id="{F9CA5679-2D21-74CC-6C6B-4CCCAFF2FEE4}"/>
              </a:ext>
            </a:extLst>
          </p:cNvPr>
          <p:cNvSpPr txBox="1"/>
          <p:nvPr/>
        </p:nvSpPr>
        <p:spPr>
          <a:xfrm>
            <a:off x="1770511" y="5523914"/>
            <a:ext cx="458000" cy="3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533" b="1">
                <a:latin typeface="Helvetica Neue"/>
                <a:ea typeface="Helvetica Neue"/>
                <a:cs typeface="Helvetica Neue"/>
                <a:sym typeface="Helvetica Neue"/>
              </a:rPr>
              <a:t>RS</a:t>
            </a:r>
            <a:endParaRPr sz="533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6" name="Google Shape;580;p90">
            <a:extLst>
              <a:ext uri="{FF2B5EF4-FFF2-40B4-BE49-F238E27FC236}">
                <a16:creationId xmlns:a16="http://schemas.microsoft.com/office/drawing/2014/main" id="{253CE0DD-144B-A3AA-F945-577578795E52}"/>
              </a:ext>
            </a:extLst>
          </p:cNvPr>
          <p:cNvSpPr/>
          <p:nvPr/>
        </p:nvSpPr>
        <p:spPr>
          <a:xfrm>
            <a:off x="2561556" y="267005"/>
            <a:ext cx="7501313" cy="4409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pt-BR" sz="2400" b="1">
                <a:solidFill>
                  <a:schemeClr val="lt1"/>
                </a:solidFill>
                <a:latin typeface="Raleway Black" pitchFamily="2" charset="0"/>
                <a:ea typeface="Calibri"/>
                <a:cs typeface="Calibri"/>
                <a:sym typeface="Calibri"/>
              </a:rPr>
              <a:t>Alfabetização e Educação de Jovens e Adultos</a:t>
            </a:r>
            <a:endParaRPr sz="1333">
              <a:latin typeface="Raleway Black" pitchFamily="2" charset="0"/>
            </a:endParaRPr>
          </a:p>
        </p:txBody>
      </p:sp>
      <p:sp>
        <p:nvSpPr>
          <p:cNvPr id="607" name="Rectangle 606">
            <a:extLst>
              <a:ext uri="{FF2B5EF4-FFF2-40B4-BE49-F238E27FC236}">
                <a16:creationId xmlns:a16="http://schemas.microsoft.com/office/drawing/2014/main" id="{E4331199-9E23-B5F0-4974-048759A2D8A2}"/>
              </a:ext>
            </a:extLst>
          </p:cNvPr>
          <p:cNvSpPr/>
          <p:nvPr/>
        </p:nvSpPr>
        <p:spPr>
          <a:xfrm>
            <a:off x="10043460" y="5808506"/>
            <a:ext cx="1409600" cy="280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F08659-53E5-99A2-33C9-99E076E18F57}"/>
              </a:ext>
            </a:extLst>
          </p:cNvPr>
          <p:cNvSpPr txBox="1"/>
          <p:nvPr/>
        </p:nvSpPr>
        <p:spPr>
          <a:xfrm>
            <a:off x="6289655" y="1025782"/>
            <a:ext cx="55306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pt-BR" sz="2000" b="1" dirty="0">
                <a:solidFill>
                  <a:prstClr val="black"/>
                </a:solidFill>
                <a:latin typeface="Raleway" pitchFamily="2" charset="77"/>
              </a:rPr>
              <a:t>1.009 municípios </a:t>
            </a:r>
            <a:r>
              <a:rPr lang="pt-BR" sz="2000" dirty="0">
                <a:solidFill>
                  <a:prstClr val="black"/>
                </a:solidFill>
                <a:latin typeface="Raleway" pitchFamily="2" charset="77"/>
              </a:rPr>
              <a:t>sem oferta alguma de EJA</a:t>
            </a:r>
          </a:p>
          <a:p>
            <a:pPr>
              <a:buClrTx/>
              <a:buFontTx/>
              <a:buNone/>
            </a:pPr>
            <a:endParaRPr lang="pt-BR" sz="2000" b="1" dirty="0">
              <a:solidFill>
                <a:prstClr val="black"/>
              </a:solidFill>
              <a:latin typeface="Raleway" pitchFamily="2" charset="77"/>
            </a:endParaRPr>
          </a:p>
          <a:p>
            <a:pPr>
              <a:buClrTx/>
              <a:buFontTx/>
              <a:buNone/>
            </a:pPr>
            <a:r>
              <a:rPr lang="pt-BR" sz="2000" b="1" dirty="0">
                <a:latin typeface="Raleway" panose="020B0604020202020204" charset="0"/>
              </a:rPr>
              <a:t>Queda de 34% nas matrículas de EJA </a:t>
            </a:r>
            <a:r>
              <a:rPr lang="pt-BR" sz="2000" dirty="0">
                <a:latin typeface="Raleway" panose="020B0604020202020204" charset="0"/>
              </a:rPr>
              <a:t>em 10 anos: de 3,6 milhões para 2,4 milhões. </a:t>
            </a:r>
          </a:p>
          <a:p>
            <a:pPr algn="r">
              <a:buClrTx/>
              <a:buFontTx/>
              <a:buNone/>
            </a:pPr>
            <a:endParaRPr lang="pt-BR" sz="2400" dirty="0">
              <a:solidFill>
                <a:prstClr val="black"/>
              </a:solidFill>
              <a:latin typeface="Raleway Black" pitchFamily="2" charset="0"/>
            </a:endParaRPr>
          </a:p>
        </p:txBody>
      </p:sp>
      <p:pic>
        <p:nvPicPr>
          <p:cNvPr id="5" name="Google Shape;735;p46" descr="Uma imagem contendo frutas, comida, flor&#10;&#10;Descrição gerada automaticamente">
            <a:extLst>
              <a:ext uri="{FF2B5EF4-FFF2-40B4-BE49-F238E27FC236}">
                <a16:creationId xmlns:a16="http://schemas.microsoft.com/office/drawing/2014/main" id="{176D99E2-31C7-C24F-0706-D9D4936994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972426" y="640196"/>
            <a:ext cx="243527" cy="1219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A104E04-CC82-64E8-8AD7-DA3FC36E0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28" y="175570"/>
            <a:ext cx="1411991" cy="6994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246BE3B-D8ED-BD84-2411-92B9BAAF6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909" y="2969195"/>
            <a:ext cx="5566433" cy="2475793"/>
          </a:xfrm>
          <a:prstGeom prst="rect">
            <a:avLst/>
          </a:prstGeom>
        </p:spPr>
      </p:pic>
      <p:sp>
        <p:nvSpPr>
          <p:cNvPr id="8" name="Google Shape;1025;p121">
            <a:extLst>
              <a:ext uri="{FF2B5EF4-FFF2-40B4-BE49-F238E27FC236}">
                <a16:creationId xmlns:a16="http://schemas.microsoft.com/office/drawing/2014/main" id="{74C32B76-81C7-9739-51A2-6A8B3E5E969D}"/>
              </a:ext>
            </a:extLst>
          </p:cNvPr>
          <p:cNvSpPr txBox="1"/>
          <p:nvPr/>
        </p:nvSpPr>
        <p:spPr>
          <a:xfrm>
            <a:off x="5829731" y="6394656"/>
            <a:ext cx="5127200" cy="225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/>
          <a:p>
            <a:pPr>
              <a:buClr>
                <a:srgbClr val="000000"/>
              </a:buClr>
              <a:buSzPts val="700"/>
            </a:pPr>
            <a:r>
              <a:rPr lang="pt-BR" sz="6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Elaboração: CGAM/</a:t>
            </a:r>
            <a:r>
              <a:rPr lang="pt-BR" sz="667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Secadi</a:t>
            </a:r>
            <a:r>
              <a:rPr lang="pt-BR" sz="6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com dados d</a:t>
            </a:r>
            <a:r>
              <a:rPr lang="pt-BR" sz="667">
                <a:latin typeface="Helvetica Neue"/>
                <a:ea typeface="Helvetica Neue"/>
                <a:cs typeface="Helvetica Neue"/>
                <a:sym typeface="Helvetica Neue"/>
              </a:rPr>
              <a:t>o Censo Escolar de 2024.</a:t>
            </a:r>
            <a:endParaRPr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17391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ângulo Retângulo 12">
            <a:extLst>
              <a:ext uri="{FF2B5EF4-FFF2-40B4-BE49-F238E27FC236}">
                <a16:creationId xmlns:a16="http://schemas.microsoft.com/office/drawing/2014/main" id="{17E20A69-9914-5F18-6BE3-BF32AEB27719}"/>
              </a:ext>
            </a:extLst>
          </p:cNvPr>
          <p:cNvSpPr/>
          <p:nvPr/>
        </p:nvSpPr>
        <p:spPr>
          <a:xfrm flipH="1">
            <a:off x="7278987" y="4332541"/>
            <a:ext cx="4913013" cy="2481460"/>
          </a:xfrm>
          <a:prstGeom prst="rtTriangle">
            <a:avLst/>
          </a:prstGeom>
          <a:solidFill>
            <a:srgbClr val="183EFB"/>
          </a:solidFill>
          <a:ln>
            <a:solidFill>
              <a:srgbClr val="183E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398" name="Google Shape;1398;p136"/>
          <p:cNvSpPr/>
          <p:nvPr/>
        </p:nvSpPr>
        <p:spPr>
          <a:xfrm>
            <a:off x="1091165" y="1048172"/>
            <a:ext cx="8238186" cy="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2000"/>
            </a:pPr>
            <a:endParaRPr sz="2000" b="1" dirty="0">
              <a:solidFill>
                <a:srgbClr val="183EF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99" name="Google Shape;1399;p136"/>
          <p:cNvSpPr txBox="1">
            <a:spLocks noGrp="1"/>
          </p:cNvSpPr>
          <p:nvPr>
            <p:ph type="title"/>
          </p:nvPr>
        </p:nvSpPr>
        <p:spPr>
          <a:xfrm>
            <a:off x="327000" y="43999"/>
            <a:ext cx="10036200" cy="93799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en-US" sz="24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EDUCAÇÃO POPULAR</a:t>
            </a:r>
            <a:br>
              <a:rPr lang="en-US" sz="24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400" b="1" dirty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  <a:sym typeface="Helvetica Neue"/>
              </a:rPr>
              <a:t>207.793 </a:t>
            </a:r>
            <a:r>
              <a:rPr lang="en-US" sz="2400" b="1" dirty="0" err="1">
                <a:solidFill>
                  <a:schemeClr val="bg1"/>
                </a:solidFill>
                <a:latin typeface="Raleway" pitchFamily="2" charset="0"/>
                <a:ea typeface="+mn-ea"/>
                <a:cs typeface="+mn-cs"/>
                <a:sym typeface="Helvetica Neue"/>
              </a:rPr>
              <a:t>Alfabetizandos</a:t>
            </a:r>
            <a:br>
              <a:rPr lang="en-US" sz="2400" b="1" dirty="0">
                <a:solidFill>
                  <a:srgbClr val="00B050"/>
                </a:solidFill>
                <a:latin typeface="Raleway" pitchFamily="2" charset="0"/>
                <a:ea typeface="+mn-ea"/>
                <a:cs typeface="+mn-cs"/>
                <a:sym typeface="Helvetica Neue"/>
              </a:rPr>
            </a:br>
            <a:endParaRPr sz="2400" b="1" dirty="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400" name="Google Shape;1400;p136"/>
          <p:cNvCxnSpPr>
            <a:cxnSpLocks/>
          </p:cNvCxnSpPr>
          <p:nvPr/>
        </p:nvCxnSpPr>
        <p:spPr>
          <a:xfrm>
            <a:off x="633868" y="1563452"/>
            <a:ext cx="0" cy="4045095"/>
          </a:xfrm>
          <a:prstGeom prst="straightConnector1">
            <a:avLst/>
          </a:prstGeom>
          <a:noFill/>
          <a:ln w="28575" cap="flat" cmpd="sng">
            <a:solidFill>
              <a:srgbClr val="183EF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3" name="Google Shape;1403;p136"/>
          <p:cNvSpPr txBox="1"/>
          <p:nvPr/>
        </p:nvSpPr>
        <p:spPr>
          <a:xfrm>
            <a:off x="4758893" y="3769837"/>
            <a:ext cx="406000" cy="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33" tIns="0" rIns="16933" bIns="0" anchor="ctr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  <a:buSzPts val="500"/>
            </a:pPr>
            <a:endParaRPr sz="6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136"/>
          <p:cNvSpPr txBox="1"/>
          <p:nvPr/>
        </p:nvSpPr>
        <p:spPr>
          <a:xfrm>
            <a:off x="1476783" y="4953200"/>
            <a:ext cx="37600" cy="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33" tIns="0" rIns="16933" bIns="0" anchor="ctr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  <a:buSzPts val="500"/>
            </a:pPr>
            <a:endParaRPr sz="6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136"/>
          <p:cNvSpPr/>
          <p:nvPr/>
        </p:nvSpPr>
        <p:spPr>
          <a:xfrm>
            <a:off x="1476767" y="4282136"/>
            <a:ext cx="76960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700"/>
            </a:pPr>
            <a:endParaRPr sz="2267">
              <a:solidFill>
                <a:srgbClr val="24242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01" name="Google Shape;1401;p136"/>
          <p:cNvSpPr/>
          <p:nvPr/>
        </p:nvSpPr>
        <p:spPr>
          <a:xfrm>
            <a:off x="327000" y="944704"/>
            <a:ext cx="707200" cy="665600"/>
          </a:xfrm>
          <a:prstGeom prst="ellipse">
            <a:avLst/>
          </a:prstGeom>
          <a:solidFill>
            <a:srgbClr val="183EF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/>
            <a:r>
              <a:rPr lang="pt-BR" sz="2533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2533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0" name="Google Shape;1410;p136"/>
          <p:cNvSpPr/>
          <p:nvPr/>
        </p:nvSpPr>
        <p:spPr>
          <a:xfrm>
            <a:off x="260818" y="2247674"/>
            <a:ext cx="707200" cy="665600"/>
          </a:xfrm>
          <a:prstGeom prst="ellipse">
            <a:avLst/>
          </a:prstGeom>
          <a:solidFill>
            <a:srgbClr val="183EFB"/>
          </a:solidFill>
          <a:ln w="9525" cap="flat" cmpd="sng">
            <a:solidFill>
              <a:srgbClr val="183E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/>
            <a:r>
              <a:rPr lang="pt-BR" sz="2533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2533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1" name="Google Shape;1411;p136"/>
          <p:cNvSpPr/>
          <p:nvPr/>
        </p:nvSpPr>
        <p:spPr>
          <a:xfrm>
            <a:off x="260818" y="3604430"/>
            <a:ext cx="707200" cy="665600"/>
          </a:xfrm>
          <a:prstGeom prst="ellipse">
            <a:avLst/>
          </a:prstGeom>
          <a:solidFill>
            <a:srgbClr val="183EFB"/>
          </a:solidFill>
          <a:ln w="9525" cap="flat" cmpd="sng">
            <a:solidFill>
              <a:srgbClr val="183E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/>
            <a:r>
              <a:rPr lang="pt-BR" sz="2533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2533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2" name="Google Shape;1402;p136"/>
          <p:cNvSpPr/>
          <p:nvPr/>
        </p:nvSpPr>
        <p:spPr>
          <a:xfrm>
            <a:off x="327000" y="4912204"/>
            <a:ext cx="707200" cy="665600"/>
          </a:xfrm>
          <a:prstGeom prst="ellipse">
            <a:avLst/>
          </a:prstGeom>
          <a:solidFill>
            <a:srgbClr val="183EFB"/>
          </a:solidFill>
          <a:ln w="9525" cap="flat" cmpd="sng">
            <a:solidFill>
              <a:srgbClr val="183E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/>
            <a:r>
              <a:rPr lang="pt-BR" sz="2533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2533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7" name="Google Shape;1417;p136"/>
          <p:cNvSpPr/>
          <p:nvPr/>
        </p:nvSpPr>
        <p:spPr>
          <a:xfrm>
            <a:off x="1132554" y="942700"/>
            <a:ext cx="9523616" cy="9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2000"/>
            </a:pPr>
            <a:r>
              <a:rPr lang="pt-BR" sz="2000" b="1" dirty="0">
                <a:solidFill>
                  <a:srgbClr val="183EFB"/>
                </a:solidFill>
                <a:latin typeface="Raleway"/>
                <a:sym typeface="Raleway"/>
              </a:rPr>
              <a:t>PBA 2024 e 2025</a:t>
            </a:r>
          </a:p>
        </p:txBody>
      </p:sp>
      <p:sp>
        <p:nvSpPr>
          <p:cNvPr id="6" name="Google Shape;1398;p136">
            <a:extLst>
              <a:ext uri="{FF2B5EF4-FFF2-40B4-BE49-F238E27FC236}">
                <a16:creationId xmlns:a16="http://schemas.microsoft.com/office/drawing/2014/main" id="{B2159CFD-CE88-6FCD-A06A-6EAFFCEAA345}"/>
              </a:ext>
            </a:extLst>
          </p:cNvPr>
          <p:cNvSpPr/>
          <p:nvPr/>
        </p:nvSpPr>
        <p:spPr>
          <a:xfrm>
            <a:off x="1034200" y="2333387"/>
            <a:ext cx="9840071" cy="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2000"/>
            </a:pPr>
            <a:r>
              <a:rPr lang="pt-BR" sz="2000" b="1" dirty="0">
                <a:solidFill>
                  <a:srgbClr val="183EFB"/>
                </a:solidFill>
                <a:latin typeface="Raleway"/>
                <a:ea typeface="Raleway"/>
                <a:cs typeface="Raleway"/>
                <a:sym typeface="Raleway"/>
              </a:rPr>
              <a:t>PBA Saldos Remanescentes</a:t>
            </a:r>
            <a:endParaRPr sz="2000" b="1" dirty="0">
              <a:solidFill>
                <a:srgbClr val="183EF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" name="Google Shape;1398;p136">
            <a:extLst>
              <a:ext uri="{FF2B5EF4-FFF2-40B4-BE49-F238E27FC236}">
                <a16:creationId xmlns:a16="http://schemas.microsoft.com/office/drawing/2014/main" id="{51A53FF5-AF8A-B658-D8C1-D82B423ADC93}"/>
              </a:ext>
            </a:extLst>
          </p:cNvPr>
          <p:cNvSpPr/>
          <p:nvPr/>
        </p:nvSpPr>
        <p:spPr>
          <a:xfrm>
            <a:off x="1091164" y="3692170"/>
            <a:ext cx="6299020" cy="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2000"/>
            </a:pPr>
            <a:endParaRPr sz="2000" b="1" dirty="0">
              <a:solidFill>
                <a:srgbClr val="183EF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" name="Google Shape;1398;p136">
            <a:extLst>
              <a:ext uri="{FF2B5EF4-FFF2-40B4-BE49-F238E27FC236}">
                <a16:creationId xmlns:a16="http://schemas.microsoft.com/office/drawing/2014/main" id="{311F308D-329C-97F5-53F5-21BEADF7C75E}"/>
              </a:ext>
            </a:extLst>
          </p:cNvPr>
          <p:cNvSpPr/>
          <p:nvPr/>
        </p:nvSpPr>
        <p:spPr>
          <a:xfrm>
            <a:off x="1136099" y="5050947"/>
            <a:ext cx="8769528" cy="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2000"/>
            </a:pPr>
            <a:r>
              <a:rPr lang="pt-BR" sz="2000" b="1" dirty="0">
                <a:solidFill>
                  <a:srgbClr val="183EFB"/>
                </a:solidFill>
                <a:latin typeface="Raleway"/>
                <a:sym typeface="Helvetica Neue"/>
              </a:rPr>
              <a:t>Alfabetização em Periferias Urbanas – Parceria com Mãos Solidárias 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901B1D9B-49A7-8F09-1317-EF1A43488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338" y="124859"/>
            <a:ext cx="1661115" cy="584741"/>
          </a:xfrm>
          <a:prstGeom prst="rect">
            <a:avLst/>
          </a:prstGeom>
        </p:spPr>
      </p:pic>
      <p:pic>
        <p:nvPicPr>
          <p:cNvPr id="3" name="Google Shape;156;g2de29e12141_4_0" descr="ManualdeUso_PATROCINIO_capa.png">
            <a:extLst>
              <a:ext uri="{FF2B5EF4-FFF2-40B4-BE49-F238E27FC236}">
                <a16:creationId xmlns:a16="http://schemas.microsoft.com/office/drawing/2014/main" id="{A5D1503A-F548-F573-3AFB-9157803EA6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44" t="88373" r="1375" b="7899"/>
          <a:stretch/>
        </p:blipFill>
        <p:spPr>
          <a:xfrm rot="-5400000">
            <a:off x="-3381132" y="3365033"/>
            <a:ext cx="6877800" cy="1477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98;p136">
            <a:extLst>
              <a:ext uri="{FF2B5EF4-FFF2-40B4-BE49-F238E27FC236}">
                <a16:creationId xmlns:a16="http://schemas.microsoft.com/office/drawing/2014/main" id="{5B3ED988-79B2-9CD9-ED20-A56B87A98CE6}"/>
              </a:ext>
            </a:extLst>
          </p:cNvPr>
          <p:cNvSpPr/>
          <p:nvPr/>
        </p:nvSpPr>
        <p:spPr>
          <a:xfrm>
            <a:off x="1091164" y="6173630"/>
            <a:ext cx="8769528" cy="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2000"/>
            </a:pPr>
            <a:endParaRPr sz="2000" b="1" dirty="0">
              <a:solidFill>
                <a:srgbClr val="183EF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1BE0BD8-5116-1F2C-AD6B-57923B6F54BC}"/>
              </a:ext>
            </a:extLst>
          </p:cNvPr>
          <p:cNvSpPr txBox="1"/>
          <p:nvPr/>
        </p:nvSpPr>
        <p:spPr>
          <a:xfrm>
            <a:off x="1182376" y="3861169"/>
            <a:ext cx="9840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2000"/>
            </a:pPr>
            <a:r>
              <a:rPr lang="pt-BR" sz="2000" b="1" dirty="0">
                <a:solidFill>
                  <a:srgbClr val="183EFB"/>
                </a:solidFill>
                <a:latin typeface="Raleway"/>
                <a:sym typeface="Helvetica Neue"/>
              </a:rPr>
              <a:t>Alfabetização em Assentamentos da Reforma Agrária – Parceria com PRONERA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Imagem 4"/>
          <p:cNvSpPr>
            <a:spLocks noGrp="1"/>
          </p:cNvSpPr>
          <p:nvPr>
            <p:ph type="pic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266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: Cantos Arredondados 6">
            <a:extLst>
              <a:ext uri="{FF2B5EF4-FFF2-40B4-BE49-F238E27FC236}">
                <a16:creationId xmlns:a16="http://schemas.microsoft.com/office/drawing/2014/main" id="{2CF01E0C-9B72-9268-B39C-5EABF9539F07}"/>
              </a:ext>
            </a:extLst>
          </p:cNvPr>
          <p:cNvSpPr/>
          <p:nvPr/>
        </p:nvSpPr>
        <p:spPr>
          <a:xfrm>
            <a:off x="352365" y="4451936"/>
            <a:ext cx="6028268" cy="124782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>
                <a:solidFill>
                  <a:schemeClr val="tx1">
                    <a:lumMod val="95000"/>
                    <a:lumOff val="5000"/>
                  </a:schemeClr>
                </a:solidFill>
                <a:latin typeface="Raleway Black" panose="020B0604020202020204" charset="0"/>
              </a:rPr>
              <a:t>O que falta avançar?</a:t>
            </a:r>
            <a:endParaRPr lang="pt-BR" sz="3200">
              <a:solidFill>
                <a:schemeClr val="tx1">
                  <a:lumMod val="95000"/>
                  <a:lumOff val="5000"/>
                </a:schemeClr>
              </a:solidFill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250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ângulo Retângulo 12">
            <a:extLst>
              <a:ext uri="{FF2B5EF4-FFF2-40B4-BE49-F238E27FC236}">
                <a16:creationId xmlns:a16="http://schemas.microsoft.com/office/drawing/2014/main" id="{17E20A69-9914-5F18-6BE3-BF32AEB27719}"/>
              </a:ext>
            </a:extLst>
          </p:cNvPr>
          <p:cNvSpPr/>
          <p:nvPr/>
        </p:nvSpPr>
        <p:spPr>
          <a:xfrm flipH="1">
            <a:off x="7278987" y="4332541"/>
            <a:ext cx="4913013" cy="2481460"/>
          </a:xfrm>
          <a:prstGeom prst="rtTriangle">
            <a:avLst/>
          </a:prstGeom>
          <a:solidFill>
            <a:srgbClr val="183EFB"/>
          </a:solidFill>
          <a:ln>
            <a:solidFill>
              <a:srgbClr val="183E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398" name="Google Shape;1398;p136"/>
          <p:cNvSpPr/>
          <p:nvPr/>
        </p:nvSpPr>
        <p:spPr>
          <a:xfrm>
            <a:off x="1091165" y="1048172"/>
            <a:ext cx="9783106" cy="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2000"/>
            </a:pPr>
            <a:r>
              <a:rPr lang="pt-BR" sz="2000" b="1" dirty="0">
                <a:solidFill>
                  <a:srgbClr val="183EFB"/>
                </a:solidFill>
                <a:latin typeface="Raleway"/>
                <a:ea typeface="Raleway"/>
                <a:cs typeface="Raleway"/>
                <a:sym typeface="Raleway"/>
              </a:rPr>
              <a:t>Reposicionamento da EJA pelos Entes Subnacionais e Institutos Federais</a:t>
            </a:r>
            <a:endParaRPr sz="2000" b="1" dirty="0">
              <a:solidFill>
                <a:srgbClr val="183EF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99" name="Google Shape;1399;p136"/>
          <p:cNvSpPr txBox="1">
            <a:spLocks noGrp="1"/>
          </p:cNvSpPr>
          <p:nvPr>
            <p:ph type="title"/>
          </p:nvPr>
        </p:nvSpPr>
        <p:spPr>
          <a:xfrm>
            <a:off x="327000" y="44000"/>
            <a:ext cx="10036200" cy="665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000"/>
            </a:pPr>
            <a:r>
              <a:rPr lang="en-US" sz="24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Pontos que </a:t>
            </a:r>
            <a:r>
              <a:rPr lang="en-US" sz="2400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merecem</a:t>
            </a:r>
            <a:r>
              <a:rPr lang="en-US" sz="24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atenção</a:t>
            </a:r>
            <a:endParaRPr sz="2400" b="1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400" name="Google Shape;1400;p136"/>
          <p:cNvCxnSpPr>
            <a:cxnSpLocks/>
            <a:endCxn id="4" idx="0"/>
          </p:cNvCxnSpPr>
          <p:nvPr/>
        </p:nvCxnSpPr>
        <p:spPr>
          <a:xfrm>
            <a:off x="633868" y="1563452"/>
            <a:ext cx="0" cy="4509568"/>
          </a:xfrm>
          <a:prstGeom prst="straightConnector1">
            <a:avLst/>
          </a:prstGeom>
          <a:noFill/>
          <a:ln w="28575" cap="flat" cmpd="sng">
            <a:solidFill>
              <a:srgbClr val="183EF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3" name="Google Shape;1403;p136"/>
          <p:cNvSpPr txBox="1"/>
          <p:nvPr/>
        </p:nvSpPr>
        <p:spPr>
          <a:xfrm>
            <a:off x="4758893" y="3769837"/>
            <a:ext cx="406000" cy="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33" tIns="0" rIns="16933" bIns="0" anchor="ctr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  <a:buSzPts val="500"/>
            </a:pPr>
            <a:endParaRPr sz="6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136"/>
          <p:cNvSpPr txBox="1"/>
          <p:nvPr/>
        </p:nvSpPr>
        <p:spPr>
          <a:xfrm>
            <a:off x="1476783" y="4953200"/>
            <a:ext cx="37600" cy="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33" tIns="0" rIns="16933" bIns="0" anchor="ctr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  <a:buSzPts val="500"/>
            </a:pPr>
            <a:endParaRPr sz="6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136"/>
          <p:cNvSpPr/>
          <p:nvPr/>
        </p:nvSpPr>
        <p:spPr>
          <a:xfrm>
            <a:off x="1476767" y="4282136"/>
            <a:ext cx="76960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700"/>
            </a:pPr>
            <a:endParaRPr sz="2267">
              <a:solidFill>
                <a:srgbClr val="24242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01" name="Google Shape;1401;p136"/>
          <p:cNvSpPr/>
          <p:nvPr/>
        </p:nvSpPr>
        <p:spPr>
          <a:xfrm>
            <a:off x="327000" y="944704"/>
            <a:ext cx="707200" cy="665600"/>
          </a:xfrm>
          <a:prstGeom prst="ellipse">
            <a:avLst/>
          </a:prstGeom>
          <a:solidFill>
            <a:srgbClr val="183EF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/>
            <a:r>
              <a:rPr lang="pt-BR" sz="2533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2533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0" name="Google Shape;1410;p136"/>
          <p:cNvSpPr/>
          <p:nvPr/>
        </p:nvSpPr>
        <p:spPr>
          <a:xfrm>
            <a:off x="260818" y="2247674"/>
            <a:ext cx="707200" cy="665600"/>
          </a:xfrm>
          <a:prstGeom prst="ellipse">
            <a:avLst/>
          </a:prstGeom>
          <a:solidFill>
            <a:srgbClr val="183EFB"/>
          </a:solidFill>
          <a:ln w="9525" cap="flat" cmpd="sng">
            <a:solidFill>
              <a:srgbClr val="183E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/>
            <a:r>
              <a:rPr lang="pt-BR" sz="2533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2533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1" name="Google Shape;1411;p136"/>
          <p:cNvSpPr/>
          <p:nvPr/>
        </p:nvSpPr>
        <p:spPr>
          <a:xfrm>
            <a:off x="260818" y="3604430"/>
            <a:ext cx="707200" cy="665600"/>
          </a:xfrm>
          <a:prstGeom prst="ellipse">
            <a:avLst/>
          </a:prstGeom>
          <a:solidFill>
            <a:srgbClr val="183EFB"/>
          </a:solidFill>
          <a:ln w="9525" cap="flat" cmpd="sng">
            <a:solidFill>
              <a:srgbClr val="183E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/>
            <a:r>
              <a:rPr lang="pt-BR" sz="2533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2533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2" name="Google Shape;1402;p136"/>
          <p:cNvSpPr/>
          <p:nvPr/>
        </p:nvSpPr>
        <p:spPr>
          <a:xfrm>
            <a:off x="327000" y="4912204"/>
            <a:ext cx="707200" cy="665600"/>
          </a:xfrm>
          <a:prstGeom prst="ellipse">
            <a:avLst/>
          </a:prstGeom>
          <a:solidFill>
            <a:srgbClr val="183EFB"/>
          </a:solidFill>
          <a:ln w="9525" cap="flat" cmpd="sng">
            <a:solidFill>
              <a:srgbClr val="183E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/>
            <a:r>
              <a:rPr lang="pt-BR" sz="2533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2533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7" name="Google Shape;1417;p136"/>
          <p:cNvSpPr/>
          <p:nvPr/>
        </p:nvSpPr>
        <p:spPr>
          <a:xfrm>
            <a:off x="1136099" y="1591611"/>
            <a:ext cx="9523616" cy="9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700"/>
            </a:pPr>
            <a:endParaRPr lang="pt-BR" dirty="0">
              <a:solidFill>
                <a:srgbClr val="24242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" name="Google Shape;1398;p136">
            <a:extLst>
              <a:ext uri="{FF2B5EF4-FFF2-40B4-BE49-F238E27FC236}">
                <a16:creationId xmlns:a16="http://schemas.microsoft.com/office/drawing/2014/main" id="{B2159CFD-CE88-6FCD-A06A-6EAFFCEAA345}"/>
              </a:ext>
            </a:extLst>
          </p:cNvPr>
          <p:cNvSpPr/>
          <p:nvPr/>
        </p:nvSpPr>
        <p:spPr>
          <a:xfrm>
            <a:off x="1034200" y="2333387"/>
            <a:ext cx="9840071" cy="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2000"/>
            </a:pPr>
            <a:r>
              <a:rPr lang="pt-BR" sz="2000" b="1" dirty="0">
                <a:solidFill>
                  <a:srgbClr val="183EFB"/>
                </a:solidFill>
                <a:latin typeface="Raleway"/>
                <a:ea typeface="Raleway"/>
                <a:cs typeface="Raleway"/>
                <a:sym typeface="Raleway"/>
              </a:rPr>
              <a:t>Reposicionamento do Direito à Educação e Autonomia Federativa</a:t>
            </a:r>
            <a:endParaRPr sz="2000" b="1" dirty="0">
              <a:solidFill>
                <a:srgbClr val="183EF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" name="Google Shape;1398;p136">
            <a:extLst>
              <a:ext uri="{FF2B5EF4-FFF2-40B4-BE49-F238E27FC236}">
                <a16:creationId xmlns:a16="http://schemas.microsoft.com/office/drawing/2014/main" id="{51A53FF5-AF8A-B658-D8C1-D82B423ADC93}"/>
              </a:ext>
            </a:extLst>
          </p:cNvPr>
          <p:cNvSpPr/>
          <p:nvPr/>
        </p:nvSpPr>
        <p:spPr>
          <a:xfrm>
            <a:off x="1034200" y="6151417"/>
            <a:ext cx="6299020" cy="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2000"/>
            </a:pPr>
            <a:r>
              <a:rPr lang="en-US" sz="2000" b="1" dirty="0" err="1">
                <a:solidFill>
                  <a:srgbClr val="183EFB"/>
                </a:solidFill>
                <a:latin typeface="Raleway"/>
                <a:ea typeface="Raleway"/>
                <a:cs typeface="Raleway"/>
                <a:sym typeface="Raleway"/>
              </a:rPr>
              <a:t>Desenho</a:t>
            </a:r>
            <a:r>
              <a:rPr lang="en-US" sz="2000" b="1" dirty="0">
                <a:solidFill>
                  <a:srgbClr val="183EFB"/>
                </a:solidFill>
                <a:latin typeface="Raleway"/>
                <a:ea typeface="Raleway"/>
                <a:cs typeface="Raleway"/>
                <a:sym typeface="Raleway"/>
              </a:rPr>
              <a:t> de Controle </a:t>
            </a:r>
            <a:r>
              <a:rPr lang="en-US" sz="2000" b="1" dirty="0" err="1">
                <a:solidFill>
                  <a:srgbClr val="183EFB"/>
                </a:solidFill>
                <a:latin typeface="Raleway"/>
                <a:ea typeface="Raleway"/>
                <a:cs typeface="Raleway"/>
                <a:sym typeface="Raleway"/>
              </a:rPr>
              <a:t>Externo</a:t>
            </a:r>
            <a:r>
              <a:rPr lang="en-US" sz="2000" b="1" dirty="0">
                <a:solidFill>
                  <a:srgbClr val="183EF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000" b="1" dirty="0" err="1">
                <a:solidFill>
                  <a:srgbClr val="183EFB"/>
                </a:solidFill>
                <a:latin typeface="Raleway"/>
                <a:ea typeface="Raleway"/>
                <a:cs typeface="Raleway"/>
                <a:sym typeface="Raleway"/>
              </a:rPr>
              <a:t>específico</a:t>
            </a:r>
            <a:r>
              <a:rPr lang="en-US" sz="2000" b="1" dirty="0">
                <a:solidFill>
                  <a:srgbClr val="183EFB"/>
                </a:solidFill>
                <a:latin typeface="Raleway"/>
                <a:ea typeface="Raleway"/>
                <a:cs typeface="Raleway"/>
                <a:sym typeface="Raleway"/>
              </a:rPr>
              <a:t> para EJA </a:t>
            </a:r>
            <a:endParaRPr sz="2000" b="1" dirty="0">
              <a:solidFill>
                <a:srgbClr val="183EF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" name="Google Shape;1398;p136">
            <a:extLst>
              <a:ext uri="{FF2B5EF4-FFF2-40B4-BE49-F238E27FC236}">
                <a16:creationId xmlns:a16="http://schemas.microsoft.com/office/drawing/2014/main" id="{311F308D-329C-97F5-53F5-21BEADF7C75E}"/>
              </a:ext>
            </a:extLst>
          </p:cNvPr>
          <p:cNvSpPr/>
          <p:nvPr/>
        </p:nvSpPr>
        <p:spPr>
          <a:xfrm>
            <a:off x="1136099" y="5050947"/>
            <a:ext cx="8769528" cy="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2000"/>
            </a:pPr>
            <a:r>
              <a:rPr lang="pt-BR" sz="2000" b="1" dirty="0">
                <a:solidFill>
                  <a:srgbClr val="183EFB"/>
                </a:solidFill>
                <a:latin typeface="Raleway"/>
                <a:ea typeface="Raleway"/>
                <a:cs typeface="Raleway"/>
                <a:sym typeface="Raleway"/>
              </a:rPr>
              <a:t>Atuação da CGU e Tribunais de Conta</a:t>
            </a:r>
            <a:endParaRPr sz="2000" b="1" dirty="0">
              <a:solidFill>
                <a:srgbClr val="183EF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901B1D9B-49A7-8F09-1317-EF1A43488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338" y="124859"/>
            <a:ext cx="1661115" cy="584741"/>
          </a:xfrm>
          <a:prstGeom prst="rect">
            <a:avLst/>
          </a:prstGeom>
        </p:spPr>
      </p:pic>
      <p:pic>
        <p:nvPicPr>
          <p:cNvPr id="3" name="Google Shape;156;g2de29e12141_4_0" descr="ManualdeUso_PATROCINIO_capa.png">
            <a:extLst>
              <a:ext uri="{FF2B5EF4-FFF2-40B4-BE49-F238E27FC236}">
                <a16:creationId xmlns:a16="http://schemas.microsoft.com/office/drawing/2014/main" id="{A5D1503A-F548-F573-3AFB-9157803EA6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44" t="88373" r="1375" b="7899"/>
          <a:stretch/>
        </p:blipFill>
        <p:spPr>
          <a:xfrm rot="-5400000">
            <a:off x="-3381132" y="3365033"/>
            <a:ext cx="6877800" cy="1477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02;p136">
            <a:extLst>
              <a:ext uri="{FF2B5EF4-FFF2-40B4-BE49-F238E27FC236}">
                <a16:creationId xmlns:a16="http://schemas.microsoft.com/office/drawing/2014/main" id="{8933873A-AB48-7257-1BCB-4B5150ED6901}"/>
              </a:ext>
            </a:extLst>
          </p:cNvPr>
          <p:cNvSpPr/>
          <p:nvPr/>
        </p:nvSpPr>
        <p:spPr>
          <a:xfrm>
            <a:off x="280268" y="6073020"/>
            <a:ext cx="707200" cy="665600"/>
          </a:xfrm>
          <a:prstGeom prst="ellipse">
            <a:avLst/>
          </a:prstGeom>
          <a:solidFill>
            <a:srgbClr val="183EFB"/>
          </a:solidFill>
          <a:ln w="9525" cap="flat" cmpd="sng">
            <a:solidFill>
              <a:srgbClr val="183E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/>
            <a:r>
              <a:rPr lang="pt-BR" sz="2533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2533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1398;p136">
            <a:extLst>
              <a:ext uri="{FF2B5EF4-FFF2-40B4-BE49-F238E27FC236}">
                <a16:creationId xmlns:a16="http://schemas.microsoft.com/office/drawing/2014/main" id="{5B3ED988-79B2-9CD9-ED20-A56B87A98CE6}"/>
              </a:ext>
            </a:extLst>
          </p:cNvPr>
          <p:cNvSpPr/>
          <p:nvPr/>
        </p:nvSpPr>
        <p:spPr>
          <a:xfrm>
            <a:off x="1091165" y="3614367"/>
            <a:ext cx="8769528" cy="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2000"/>
            </a:pPr>
            <a:r>
              <a:rPr lang="en-US" sz="2000" b="1" dirty="0" err="1">
                <a:solidFill>
                  <a:srgbClr val="183EFB"/>
                </a:solidFill>
                <a:latin typeface="Raleway"/>
                <a:ea typeface="Raleway"/>
                <a:cs typeface="Raleway"/>
                <a:sym typeface="Raleway"/>
              </a:rPr>
              <a:t>Desenho</a:t>
            </a:r>
            <a:r>
              <a:rPr lang="en-US" sz="2000" b="1" dirty="0">
                <a:solidFill>
                  <a:srgbClr val="183EFB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en-US" sz="2000" b="1" dirty="0" err="1">
                <a:solidFill>
                  <a:srgbClr val="183EFB"/>
                </a:solidFill>
                <a:latin typeface="Raleway"/>
                <a:ea typeface="Raleway"/>
                <a:cs typeface="Raleway"/>
                <a:sym typeface="Raleway"/>
              </a:rPr>
              <a:t>Gestão</a:t>
            </a:r>
            <a:r>
              <a:rPr lang="en-US" sz="2000" b="1" dirty="0">
                <a:solidFill>
                  <a:srgbClr val="183EFB"/>
                </a:solidFill>
                <a:latin typeface="Raleway"/>
                <a:ea typeface="Raleway"/>
                <a:cs typeface="Raleway"/>
                <a:sym typeface="Raleway"/>
              </a:rPr>
              <a:t> de Redes para EJA</a:t>
            </a:r>
            <a:endParaRPr sz="2000" b="1" dirty="0">
              <a:solidFill>
                <a:srgbClr val="183EF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7AAE22-A643-408E-9295-ABEDE5E77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50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>
          <a:extLst>
            <a:ext uri="{FF2B5EF4-FFF2-40B4-BE49-F238E27FC236}">
              <a16:creationId xmlns:a16="http://schemas.microsoft.com/office/drawing/2014/main" id="{F43B569B-AB5F-EEFC-720D-AAFE62BAA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922;p118">
            <a:extLst>
              <a:ext uri="{FF2B5EF4-FFF2-40B4-BE49-F238E27FC236}">
                <a16:creationId xmlns:a16="http://schemas.microsoft.com/office/drawing/2014/main" id="{A8A952E1-868A-92B2-467C-7C30C8C15521}"/>
              </a:ext>
            </a:extLst>
          </p:cNvPr>
          <p:cNvSpPr/>
          <p:nvPr/>
        </p:nvSpPr>
        <p:spPr>
          <a:xfrm>
            <a:off x="10410743" y="6055367"/>
            <a:ext cx="14096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SzPts val="1400"/>
              <a:defRPr/>
            </a:pP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7" name="Rectangle 606">
            <a:extLst>
              <a:ext uri="{FF2B5EF4-FFF2-40B4-BE49-F238E27FC236}">
                <a16:creationId xmlns:a16="http://schemas.microsoft.com/office/drawing/2014/main" id="{49D82ECE-8B30-F63F-15E0-F77B3AD34989}"/>
              </a:ext>
            </a:extLst>
          </p:cNvPr>
          <p:cNvSpPr/>
          <p:nvPr/>
        </p:nvSpPr>
        <p:spPr>
          <a:xfrm>
            <a:off x="10043460" y="5808506"/>
            <a:ext cx="1409600" cy="280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pt-B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0CEDF3D-B3F6-7431-7AEA-78F8EABCF0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13" r="16513"/>
          <a:stretch/>
        </p:blipFill>
        <p:spPr>
          <a:xfrm>
            <a:off x="387221" y="818358"/>
            <a:ext cx="6652596" cy="5587345"/>
          </a:xfrm>
          <a:prstGeom prst="snip2DiagRect">
            <a:avLst>
              <a:gd name="adj1" fmla="val 29637"/>
              <a:gd name="adj2" fmla="val 27387"/>
            </a:avLst>
          </a:prstGeom>
        </p:spPr>
      </p:pic>
      <p:sp>
        <p:nvSpPr>
          <p:cNvPr id="7" name="CaixaDeTexto 2">
            <a:extLst>
              <a:ext uri="{FF2B5EF4-FFF2-40B4-BE49-F238E27FC236}">
                <a16:creationId xmlns:a16="http://schemas.microsoft.com/office/drawing/2014/main" id="{E3494A6C-0E5C-6EBF-F26C-D1F4C2901AB7}"/>
              </a:ext>
            </a:extLst>
          </p:cNvPr>
          <p:cNvSpPr txBox="1"/>
          <p:nvPr/>
        </p:nvSpPr>
        <p:spPr>
          <a:xfrm>
            <a:off x="6526610" y="1426142"/>
            <a:ext cx="54753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pt-BR" sz="2400">
                <a:solidFill>
                  <a:prstClr val="black"/>
                </a:solidFill>
                <a:latin typeface="Raleway" pitchFamily="2" charset="77"/>
                <a:cs typeface="Arial"/>
                <a:sym typeface="Arial"/>
              </a:rPr>
              <a:t>Mais de 11 milhões de analfabetos e</a:t>
            </a:r>
          </a:p>
          <a:p>
            <a:pPr algn="r" defTabSz="1219170"/>
            <a:r>
              <a:rPr lang="pt-BR" sz="2400">
                <a:solidFill>
                  <a:prstClr val="black"/>
                </a:solidFill>
                <a:latin typeface="Raleway" pitchFamily="2" charset="77"/>
                <a:cs typeface="Arial"/>
                <a:sym typeface="Arial"/>
              </a:rPr>
              <a:t> </a:t>
            </a:r>
            <a:r>
              <a:rPr lang="pt-BR" sz="2400" b="1">
                <a:solidFill>
                  <a:prstClr val="black"/>
                </a:solidFill>
                <a:latin typeface="Raleway" pitchFamily="2" charset="77"/>
                <a:cs typeface="Arial"/>
                <a:sym typeface="Arial"/>
              </a:rPr>
              <a:t>1.009 municípios sem oferta alguma de EJA</a:t>
            </a:r>
          </a:p>
          <a:p>
            <a:pPr algn="r" defTabSz="1219170"/>
            <a:endParaRPr lang="pt-BR" sz="2400" b="1">
              <a:solidFill>
                <a:prstClr val="black"/>
              </a:solidFill>
              <a:latin typeface="Raleway" pitchFamily="2" charset="77"/>
              <a:cs typeface="Arial"/>
              <a:sym typeface="Arial"/>
            </a:endParaRPr>
          </a:p>
          <a:p>
            <a:pPr algn="r" defTabSz="1219170"/>
            <a:r>
              <a:rPr lang="pt-BR" sz="2400">
                <a:solidFill>
                  <a:prstClr val="black"/>
                </a:solidFill>
                <a:latin typeface="Raleway" pitchFamily="2" charset="77"/>
                <a:cs typeface="Arial"/>
                <a:sym typeface="Arial"/>
              </a:rPr>
              <a:t>Entre os 1.009 municípios sem oferta alguma de EJA</a:t>
            </a:r>
            <a:r>
              <a:rPr lang="pt-BR" sz="2400" b="1">
                <a:solidFill>
                  <a:prstClr val="black"/>
                </a:solidFill>
                <a:latin typeface="Raleway" pitchFamily="2" charset="77"/>
                <a:cs typeface="Arial"/>
                <a:sym typeface="Arial"/>
              </a:rPr>
              <a:t>, 636 atingiram a meta do PNE para o IDEB em 2022</a:t>
            </a:r>
          </a:p>
          <a:p>
            <a:pPr algn="r" defTabSz="1219170"/>
            <a:endParaRPr lang="pt-BR" sz="2400">
              <a:solidFill>
                <a:prstClr val="black"/>
              </a:solidFill>
              <a:latin typeface="Raleway" pitchFamily="2" charset="77"/>
              <a:cs typeface="Arial"/>
              <a:sym typeface="Arial"/>
            </a:endParaRPr>
          </a:p>
          <a:p>
            <a:pPr algn="r" defTabSz="1219170"/>
            <a:r>
              <a:rPr lang="pt-BR" sz="2400">
                <a:solidFill>
                  <a:prstClr val="black"/>
                </a:solidFill>
                <a:latin typeface="Raleway" pitchFamily="2" charset="77"/>
                <a:cs typeface="Arial"/>
                <a:sym typeface="Arial"/>
              </a:rPr>
              <a:t>Em </a:t>
            </a:r>
            <a:r>
              <a:rPr lang="pt-BR" sz="2400" b="1">
                <a:solidFill>
                  <a:prstClr val="black"/>
                </a:solidFill>
                <a:latin typeface="Raleway" pitchFamily="2" charset="77"/>
                <a:cs typeface="Arial"/>
                <a:sym typeface="Arial"/>
              </a:rPr>
              <a:t>249 municípios que atingiram a meta do IDEB, a taxa de analfabetismo é maior que a média nacional </a:t>
            </a:r>
          </a:p>
          <a:p>
            <a:pPr algn="r" defTabSz="1219170"/>
            <a:endParaRPr lang="pt-BR" sz="2400">
              <a:solidFill>
                <a:prstClr val="black"/>
              </a:solidFill>
              <a:latin typeface="Raleway Black" pitchFamily="2" charset="0"/>
              <a:cs typeface="Arial"/>
              <a:sym typeface="Arial"/>
            </a:endParaRPr>
          </a:p>
        </p:txBody>
      </p:sp>
      <p:sp>
        <p:nvSpPr>
          <p:cNvPr id="2" name="Google Shape;580;p90">
            <a:extLst>
              <a:ext uri="{FF2B5EF4-FFF2-40B4-BE49-F238E27FC236}">
                <a16:creationId xmlns:a16="http://schemas.microsoft.com/office/drawing/2014/main" id="{85DB4B51-834A-AE69-D3BE-FD9A4DF7710E}"/>
              </a:ext>
            </a:extLst>
          </p:cNvPr>
          <p:cNvSpPr/>
          <p:nvPr/>
        </p:nvSpPr>
        <p:spPr>
          <a:xfrm>
            <a:off x="2704974" y="201506"/>
            <a:ext cx="7338486" cy="386381"/>
          </a:xfrm>
          <a:prstGeom prst="roundRect">
            <a:avLst>
              <a:gd name="adj" fmla="val 16667"/>
            </a:avLst>
          </a:prstGeom>
          <a:solidFill>
            <a:srgbClr val="183EFF"/>
          </a:solidFill>
          <a:ln w="28575" cap="flat" cmpd="sng">
            <a:solidFill>
              <a:srgbClr val="183E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t-BR" sz="2400" b="1" kern="0">
                <a:solidFill>
                  <a:srgbClr val="FFFFFF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Desigualdades</a:t>
            </a:r>
            <a:r>
              <a:rPr lang="pt-BR" sz="2667" b="1" kern="0">
                <a:solidFill>
                  <a:srgbClr val="FFFFFF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: Analfabetismo e EJA</a:t>
            </a:r>
            <a:endParaRPr sz="2667" kern="0">
              <a:solidFill>
                <a:srgbClr val="000000"/>
              </a:solidFill>
              <a:latin typeface="Raleway" pitchFamily="2" charset="0"/>
              <a:cs typeface="Arial"/>
              <a:sym typeface="Arial"/>
            </a:endParaRPr>
          </a:p>
        </p:txBody>
      </p:sp>
      <p:sp>
        <p:nvSpPr>
          <p:cNvPr id="3" name="Google Shape;913;p118">
            <a:extLst>
              <a:ext uri="{FF2B5EF4-FFF2-40B4-BE49-F238E27FC236}">
                <a16:creationId xmlns:a16="http://schemas.microsoft.com/office/drawing/2014/main" id="{051C2F8B-5C5E-03BC-C2A0-38EA4F9059FE}"/>
              </a:ext>
            </a:extLst>
          </p:cNvPr>
          <p:cNvSpPr txBox="1"/>
          <p:nvPr/>
        </p:nvSpPr>
        <p:spPr>
          <a:xfrm>
            <a:off x="1912617" y="6290831"/>
            <a:ext cx="5127200" cy="225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700"/>
            </a:pPr>
            <a:r>
              <a:rPr lang="pt-BR" sz="667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Meta do PNE para IDEB Anos Iniciais em 2024, atingido pelo IDEB no ano de 2023</a:t>
            </a:r>
            <a:endParaRPr sz="16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Google Shape;735;p46" descr="Uma imagem contendo frutas, comida, flor&#10;&#10;Descrição gerada automaticamente">
            <a:extLst>
              <a:ext uri="{FF2B5EF4-FFF2-40B4-BE49-F238E27FC236}">
                <a16:creationId xmlns:a16="http://schemas.microsoft.com/office/drawing/2014/main" id="{6B77E779-FD97-EBC2-7D30-E7E2E96DFF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972426" y="640196"/>
            <a:ext cx="243527" cy="1219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FB67232-62D7-FAE8-52BF-832DAA402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28" y="175570"/>
            <a:ext cx="1411991" cy="69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56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>
          <a:extLst>
            <a:ext uri="{FF2B5EF4-FFF2-40B4-BE49-F238E27FC236}">
              <a16:creationId xmlns:a16="http://schemas.microsoft.com/office/drawing/2014/main" id="{39ABBDCD-7E0F-ADF4-CBB7-DD0C801CA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735;p46" descr="Uma imagem contendo frutas, comida, flor&#10;&#10;Descrição gerada automaticamente">
            <a:extLst>
              <a:ext uri="{FF2B5EF4-FFF2-40B4-BE49-F238E27FC236}">
                <a16:creationId xmlns:a16="http://schemas.microsoft.com/office/drawing/2014/main" id="{2E953CFF-9052-77D9-1F52-E1A3D744D4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972426" y="640196"/>
            <a:ext cx="243527" cy="1219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AA207D-5385-6AB8-43FA-9A3213A3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1" y="5858561"/>
            <a:ext cx="1310875" cy="702122"/>
          </a:xfrm>
          <a:prstGeom prst="rect">
            <a:avLst/>
          </a:prstGeom>
        </p:spPr>
      </p:pic>
      <p:sp>
        <p:nvSpPr>
          <p:cNvPr id="23" name="Google Shape;157;g2de29e12141_4_0">
            <a:extLst>
              <a:ext uri="{FF2B5EF4-FFF2-40B4-BE49-F238E27FC236}">
                <a16:creationId xmlns:a16="http://schemas.microsoft.com/office/drawing/2014/main" id="{07B26ECC-507A-CF2D-5F68-4AA70B14DC65}"/>
              </a:ext>
            </a:extLst>
          </p:cNvPr>
          <p:cNvSpPr txBox="1"/>
          <p:nvPr/>
        </p:nvSpPr>
        <p:spPr>
          <a:xfrm>
            <a:off x="759428" y="930588"/>
            <a:ext cx="10089116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pt-BR" b="1" kern="0" dirty="0">
                <a:solidFill>
                  <a:srgbClr val="212121"/>
                </a:solidFill>
                <a:latin typeface="Raleway" pitchFamily="2" charset="0"/>
                <a:sym typeface="Arial"/>
              </a:rPr>
              <a:t>Levantamento junto à governança do Pacto, compilado pela DPAEJA/SECADI em 22 de maio de 2025</a:t>
            </a:r>
            <a:endParaRPr lang="pt-BR" b="1" noProof="0" dirty="0">
              <a:solidFill>
                <a:srgbClr val="2D2D2D"/>
              </a:solidFill>
              <a:latin typeface="Raleway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14223139-D849-A121-AD4D-AD9C42894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298" y="1439178"/>
            <a:ext cx="3829729" cy="4123103"/>
          </a:xfrm>
          <a:prstGeom prst="rect">
            <a:avLst/>
          </a:prstGeom>
        </p:spPr>
      </p:pic>
      <p:sp>
        <p:nvSpPr>
          <p:cNvPr id="43" name="Retângulo 42">
            <a:extLst>
              <a:ext uri="{FF2B5EF4-FFF2-40B4-BE49-F238E27FC236}">
                <a16:creationId xmlns:a16="http://schemas.microsoft.com/office/drawing/2014/main" id="{D3071484-AC98-4ACB-CA72-5789A6345FBA}"/>
              </a:ext>
            </a:extLst>
          </p:cNvPr>
          <p:cNvSpPr/>
          <p:nvPr/>
        </p:nvSpPr>
        <p:spPr>
          <a:xfrm>
            <a:off x="1971026" y="5974240"/>
            <a:ext cx="7061903" cy="41887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Fontes: </a:t>
            </a:r>
            <a:b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lang="pt-BR" sz="1000" kern="0" dirty="0">
                <a:solidFill>
                  <a:srgbClr val="212121"/>
                </a:solidFill>
                <a:latin typeface="Arial"/>
                <a:sym typeface="Arial"/>
              </a:rPr>
              <a:t>M</a:t>
            </a:r>
            <a:r>
              <a:rPr kumimoji="0" lang="pt-B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atrículas</a:t>
            </a: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2024 – microdados do censo escolar; consulta em 16 de maio de 2025.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Matrículas 2025 – 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Levantamento junto à governança do Pacto </a:t>
            </a:r>
            <a:r>
              <a:rPr lang="pt-BR" sz="1000" b="1" kern="0" dirty="0">
                <a:solidFill>
                  <a:srgbClr val="212121"/>
                </a:solidFill>
                <a:latin typeface="Arial"/>
                <a:sym typeface="Arial"/>
              </a:rPr>
              <a:t>compilado 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em 22 de maio</a:t>
            </a:r>
          </a:p>
        </p:txBody>
      </p:sp>
      <p:sp>
        <p:nvSpPr>
          <p:cNvPr id="44" name="Google Shape;580;p90">
            <a:extLst>
              <a:ext uri="{FF2B5EF4-FFF2-40B4-BE49-F238E27FC236}">
                <a16:creationId xmlns:a16="http://schemas.microsoft.com/office/drawing/2014/main" id="{A44093E0-B7E9-0BD2-474C-BE4BB41C2EB8}"/>
              </a:ext>
            </a:extLst>
          </p:cNvPr>
          <p:cNvSpPr/>
          <p:nvPr/>
        </p:nvSpPr>
        <p:spPr>
          <a:xfrm>
            <a:off x="2157984" y="286310"/>
            <a:ext cx="8733246" cy="386381"/>
          </a:xfrm>
          <a:prstGeom prst="roundRect">
            <a:avLst>
              <a:gd name="adj" fmla="val 16667"/>
            </a:avLst>
          </a:prstGeom>
          <a:solidFill>
            <a:srgbClr val="183EFF"/>
          </a:solidFill>
          <a:ln w="28575" cap="flat" cmpd="sng">
            <a:solidFill>
              <a:srgbClr val="183E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t-BR" sz="2000" b="1" kern="0" dirty="0">
                <a:solidFill>
                  <a:srgbClr val="FFFFFF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SITUAÇÃO EM 2025 DOS MUNICÍPIOS SEM MATRÍCULA EM 2024</a:t>
            </a: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91E486A2-7936-C86E-7D27-5770C3AEA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28" y="175570"/>
            <a:ext cx="1411991" cy="699459"/>
          </a:xfrm>
          <a:prstGeom prst="rect">
            <a:avLst/>
          </a:prstGeom>
        </p:spPr>
      </p:pic>
      <p:sp>
        <p:nvSpPr>
          <p:cNvPr id="2" name="Google Shape;157;g2de29e12141_4_0">
            <a:extLst>
              <a:ext uri="{FF2B5EF4-FFF2-40B4-BE49-F238E27FC236}">
                <a16:creationId xmlns:a16="http://schemas.microsoft.com/office/drawing/2014/main" id="{FA19D84A-AEF5-2051-01E4-80CB0C4331D1}"/>
              </a:ext>
            </a:extLst>
          </p:cNvPr>
          <p:cNvSpPr txBox="1"/>
          <p:nvPr/>
        </p:nvSpPr>
        <p:spPr>
          <a:xfrm>
            <a:off x="1117973" y="2418454"/>
            <a:ext cx="4686013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pt-BR" b="1" kern="0" noProof="0" dirty="0">
                <a:solidFill>
                  <a:srgbClr val="212121"/>
                </a:solidFill>
                <a:latin typeface="Raleway" pitchFamily="2" charset="0"/>
                <a:ea typeface="Helvetica Neue"/>
                <a:cs typeface="Helvetica Neue"/>
                <a:sym typeface="Arial"/>
              </a:rPr>
              <a:t>Em 2024, </a:t>
            </a:r>
            <a:r>
              <a:rPr lang="pt-BR" b="1" kern="0" noProof="0" dirty="0">
                <a:solidFill>
                  <a:srgbClr val="FF0000"/>
                </a:solidFill>
                <a:latin typeface="Raleway" pitchFamily="2" charset="0"/>
                <a:ea typeface="Helvetica Neue"/>
                <a:cs typeface="Helvetica Neue"/>
                <a:sym typeface="Arial"/>
              </a:rPr>
              <a:t>1095</a:t>
            </a:r>
            <a:r>
              <a:rPr lang="pt-BR" b="1" kern="0" noProof="0" dirty="0">
                <a:solidFill>
                  <a:srgbClr val="212121"/>
                </a:solidFill>
                <a:latin typeface="Raleway" pitchFamily="2" charset="0"/>
                <a:ea typeface="Helvetica Neue"/>
                <a:cs typeface="Helvetica Neue"/>
                <a:sym typeface="Arial"/>
              </a:rPr>
              <a:t> municípios não possuíam nenhuma oferta de EJA de acordo com Censo Escolar  </a:t>
            </a:r>
            <a:endParaRPr lang="pt-BR" b="1" noProof="0" dirty="0">
              <a:solidFill>
                <a:srgbClr val="2D2D2D"/>
              </a:solidFill>
              <a:latin typeface="Raleway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Google Shape;157;g2de29e12141_4_0">
            <a:extLst>
              <a:ext uri="{FF2B5EF4-FFF2-40B4-BE49-F238E27FC236}">
                <a16:creationId xmlns:a16="http://schemas.microsoft.com/office/drawing/2014/main" id="{A04D8F1E-4933-504E-FB0B-E9D9524F88C3}"/>
              </a:ext>
            </a:extLst>
          </p:cNvPr>
          <p:cNvSpPr txBox="1"/>
          <p:nvPr/>
        </p:nvSpPr>
        <p:spPr>
          <a:xfrm>
            <a:off x="1117973" y="3700914"/>
            <a:ext cx="4770563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pt-BR" b="1" kern="0" noProof="0" dirty="0">
                <a:solidFill>
                  <a:srgbClr val="212121"/>
                </a:solidFill>
                <a:latin typeface="Raleway" pitchFamily="2" charset="0"/>
                <a:ea typeface="Helvetica Neue"/>
                <a:cs typeface="Helvetica Neue"/>
                <a:sym typeface="Arial"/>
              </a:rPr>
              <a:t>No </a:t>
            </a:r>
            <a:r>
              <a:rPr lang="pt-BR" b="1" kern="0" noProof="0" dirty="0">
                <a:solidFill>
                  <a:srgbClr val="FF0000"/>
                </a:solidFill>
                <a:latin typeface="Raleway" pitchFamily="2" charset="0"/>
                <a:ea typeface="Helvetica Neue"/>
                <a:cs typeface="Helvetica Neue"/>
                <a:sym typeface="Arial"/>
              </a:rPr>
              <a:t>levantamento prévio </a:t>
            </a:r>
            <a:r>
              <a:rPr lang="pt-BR" b="1" kern="0" noProof="0" dirty="0">
                <a:solidFill>
                  <a:srgbClr val="212121"/>
                </a:solidFill>
                <a:latin typeface="Raleway" pitchFamily="2" charset="0"/>
                <a:ea typeface="Helvetica Neue"/>
                <a:cs typeface="Helvetica Neue"/>
                <a:sym typeface="Arial"/>
              </a:rPr>
              <a:t>de 2025, </a:t>
            </a:r>
            <a:r>
              <a:rPr lang="pt-BR" b="1" kern="0" noProof="0" dirty="0">
                <a:solidFill>
                  <a:srgbClr val="FF0000"/>
                </a:solidFill>
                <a:latin typeface="Raleway" pitchFamily="2" charset="0"/>
                <a:ea typeface="Helvetica Neue"/>
                <a:cs typeface="Helvetica Neue"/>
                <a:sym typeface="Arial"/>
              </a:rPr>
              <a:t>apenas 68 </a:t>
            </a:r>
            <a:r>
              <a:rPr lang="pt-BR" b="1" kern="0" noProof="0" dirty="0">
                <a:solidFill>
                  <a:srgbClr val="212121"/>
                </a:solidFill>
                <a:latin typeface="Raleway" pitchFamily="2" charset="0"/>
                <a:ea typeface="Helvetica Neue"/>
                <a:cs typeface="Helvetica Neue"/>
                <a:sym typeface="Arial"/>
              </a:rPr>
              <a:t>municípios indicaram algum tipo de abertura de turma de EJA (estadual ou municipal)</a:t>
            </a:r>
            <a:endParaRPr lang="pt-BR" b="1" noProof="0" dirty="0">
              <a:solidFill>
                <a:srgbClr val="2D2D2D"/>
              </a:solidFill>
              <a:latin typeface="Raleway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E154ED3-4AD1-E2BC-3E8F-FFDC8BEF9A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5069" y="5751559"/>
            <a:ext cx="2737426" cy="80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22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>
          <a:extLst>
            <a:ext uri="{FF2B5EF4-FFF2-40B4-BE49-F238E27FC236}">
              <a16:creationId xmlns:a16="http://schemas.microsoft.com/office/drawing/2014/main" id="{0B3F19E8-886D-1AA7-BD4F-0AA62FBC0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922;p118">
            <a:extLst>
              <a:ext uri="{FF2B5EF4-FFF2-40B4-BE49-F238E27FC236}">
                <a16:creationId xmlns:a16="http://schemas.microsoft.com/office/drawing/2014/main" id="{D148A52D-4341-E0D3-6C45-47E6F97EE3A3}"/>
              </a:ext>
            </a:extLst>
          </p:cNvPr>
          <p:cNvSpPr/>
          <p:nvPr/>
        </p:nvSpPr>
        <p:spPr>
          <a:xfrm>
            <a:off x="10410743" y="6055367"/>
            <a:ext cx="14096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SzPts val="1400"/>
              <a:defRPr/>
            </a:pP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7" name="Rectangle 606">
            <a:extLst>
              <a:ext uri="{FF2B5EF4-FFF2-40B4-BE49-F238E27FC236}">
                <a16:creationId xmlns:a16="http://schemas.microsoft.com/office/drawing/2014/main" id="{AAEA10C2-7C5E-51AF-0596-22BCFAD1B9E5}"/>
              </a:ext>
            </a:extLst>
          </p:cNvPr>
          <p:cNvSpPr/>
          <p:nvPr/>
        </p:nvSpPr>
        <p:spPr>
          <a:xfrm>
            <a:off x="10043460" y="5808506"/>
            <a:ext cx="1409600" cy="280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pt-B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Google Shape;580;p90">
            <a:extLst>
              <a:ext uri="{FF2B5EF4-FFF2-40B4-BE49-F238E27FC236}">
                <a16:creationId xmlns:a16="http://schemas.microsoft.com/office/drawing/2014/main" id="{32562267-78FA-EC93-6779-76B8797B7F09}"/>
              </a:ext>
            </a:extLst>
          </p:cNvPr>
          <p:cNvSpPr/>
          <p:nvPr/>
        </p:nvSpPr>
        <p:spPr>
          <a:xfrm>
            <a:off x="1741692" y="172752"/>
            <a:ext cx="10271466" cy="702682"/>
          </a:xfrm>
          <a:prstGeom prst="roundRect">
            <a:avLst>
              <a:gd name="adj" fmla="val 16667"/>
            </a:avLst>
          </a:prstGeom>
          <a:solidFill>
            <a:srgbClr val="183EFF"/>
          </a:solidFill>
          <a:ln w="28575" cap="flat" cmpd="sng">
            <a:solidFill>
              <a:srgbClr val="183E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t-BR" sz="2200" b="1" kern="0" dirty="0">
                <a:solidFill>
                  <a:srgbClr val="FFFFFF"/>
                </a:solidFill>
                <a:latin typeface="Raleway"/>
                <a:ea typeface="Calibri"/>
                <a:cs typeface="Calibri"/>
                <a:sym typeface="Calibri"/>
              </a:rPr>
              <a:t>Analfabetismo no Bolsa Família </a:t>
            </a:r>
            <a:endParaRPr lang="pt-BR" sz="2200" b="1" kern="0" dirty="0">
              <a:solidFill>
                <a:srgbClr val="FFFFFF"/>
              </a:solidFill>
              <a:latin typeface="Raleway"/>
              <a:ea typeface="Calibri"/>
              <a:cs typeface="Calibri"/>
            </a:endParaRPr>
          </a:p>
        </p:txBody>
      </p:sp>
      <p:pic>
        <p:nvPicPr>
          <p:cNvPr id="8" name="Google Shape;735;p46" descr="Uma imagem contendo frutas, comida, flor&#10;&#10;Descrição gerada automaticamente">
            <a:extLst>
              <a:ext uri="{FF2B5EF4-FFF2-40B4-BE49-F238E27FC236}">
                <a16:creationId xmlns:a16="http://schemas.microsoft.com/office/drawing/2014/main" id="{E146A9A5-4DA4-B7CD-0AE8-A7AB4E5084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972426" y="640196"/>
            <a:ext cx="243527" cy="1219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D15168A-3115-F159-F10C-AC65F68B2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28" y="175570"/>
            <a:ext cx="1411991" cy="69945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98771BD-7E3F-B5B6-9F38-51A94AD5B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3" y="1152586"/>
            <a:ext cx="11667280" cy="54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49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Imagem 4"/>
          <p:cNvSpPr>
            <a:spLocks noGrp="1"/>
          </p:cNvSpPr>
          <p:nvPr>
            <p:ph type="pic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266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: Cantos Arredondados 6">
            <a:extLst>
              <a:ext uri="{FF2B5EF4-FFF2-40B4-BE49-F238E27FC236}">
                <a16:creationId xmlns:a16="http://schemas.microsoft.com/office/drawing/2014/main" id="{2CF01E0C-9B72-9268-B39C-5EABF9539F07}"/>
              </a:ext>
            </a:extLst>
          </p:cNvPr>
          <p:cNvSpPr/>
          <p:nvPr/>
        </p:nvSpPr>
        <p:spPr>
          <a:xfrm>
            <a:off x="352364" y="4451936"/>
            <a:ext cx="8107959" cy="853313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r>
              <a:rPr lang="pt-BR" sz="3200" b="1">
                <a:solidFill>
                  <a:schemeClr val="tx1">
                    <a:lumMod val="95000"/>
                    <a:lumOff val="5000"/>
                  </a:schemeClr>
                </a:solidFill>
                <a:latin typeface="Raleway Black"/>
              </a:rPr>
              <a:t>O Pacto EJA em ação: implementação</a:t>
            </a:r>
            <a:endParaRPr lang="pt-BR" sz="3200" b="1">
              <a:solidFill>
                <a:schemeClr val="tx1">
                  <a:lumMod val="95000"/>
                  <a:lumOff val="5000"/>
                </a:schemeClr>
              </a:solidFill>
              <a:latin typeface="Raleway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301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>
          <a:extLst>
            <a:ext uri="{FF2B5EF4-FFF2-40B4-BE49-F238E27FC236}">
              <a16:creationId xmlns:a16="http://schemas.microsoft.com/office/drawing/2014/main" id="{CD015871-D5D7-0759-7E1F-C67957F7F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735;p46" descr="Uma imagem contendo frutas, comida, flor&#10;&#10;Descrição gerada automaticamente">
            <a:extLst>
              <a:ext uri="{FF2B5EF4-FFF2-40B4-BE49-F238E27FC236}">
                <a16:creationId xmlns:a16="http://schemas.microsoft.com/office/drawing/2014/main" id="{03877480-0440-A0FA-D432-DB5E46A178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972426" y="640196"/>
            <a:ext cx="243527" cy="1219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C93A4D4-E783-496E-E9C7-1E0391BDD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85" y="5144725"/>
            <a:ext cx="2453016" cy="1313867"/>
          </a:xfrm>
          <a:prstGeom prst="rect">
            <a:avLst/>
          </a:prstGeom>
        </p:spPr>
      </p:pic>
      <p:sp>
        <p:nvSpPr>
          <p:cNvPr id="2" name="Google Shape;624;g2b958aec9c0_3_107">
            <a:extLst>
              <a:ext uri="{FF2B5EF4-FFF2-40B4-BE49-F238E27FC236}">
                <a16:creationId xmlns:a16="http://schemas.microsoft.com/office/drawing/2014/main" id="{4D69E713-2F04-23BF-4415-9BE19009C75D}"/>
              </a:ext>
            </a:extLst>
          </p:cNvPr>
          <p:cNvSpPr/>
          <p:nvPr/>
        </p:nvSpPr>
        <p:spPr>
          <a:xfrm>
            <a:off x="2536823" y="885892"/>
            <a:ext cx="654963" cy="1946406"/>
          </a:xfrm>
          <a:prstGeom prst="arc">
            <a:avLst>
              <a:gd name="adj1" fmla="val 16200000"/>
              <a:gd name="adj2" fmla="val 0"/>
            </a:avLst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SzPts val="1400"/>
              <a:defRPr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Google Shape;624;g2b958aec9c0_3_107">
            <a:extLst>
              <a:ext uri="{FF2B5EF4-FFF2-40B4-BE49-F238E27FC236}">
                <a16:creationId xmlns:a16="http://schemas.microsoft.com/office/drawing/2014/main" id="{5EFDE2E1-CD57-D7DC-64B8-CB063FE01262}"/>
              </a:ext>
            </a:extLst>
          </p:cNvPr>
          <p:cNvSpPr/>
          <p:nvPr/>
        </p:nvSpPr>
        <p:spPr>
          <a:xfrm rot="5400000">
            <a:off x="1070855" y="4252624"/>
            <a:ext cx="2131600" cy="2131600"/>
          </a:xfrm>
          <a:prstGeom prst="arc">
            <a:avLst>
              <a:gd name="adj1" fmla="val 16200000"/>
              <a:gd name="adj2" fmla="val 0"/>
            </a:avLst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SzPts val="1400"/>
              <a:defRPr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Google Shape;630;g2b958aec9c0_3_107">
            <a:extLst>
              <a:ext uri="{FF2B5EF4-FFF2-40B4-BE49-F238E27FC236}">
                <a16:creationId xmlns:a16="http://schemas.microsoft.com/office/drawing/2014/main" id="{CE3D5E74-56C4-4E61-1E1F-A7734107747A}"/>
              </a:ext>
            </a:extLst>
          </p:cNvPr>
          <p:cNvSpPr/>
          <p:nvPr/>
        </p:nvSpPr>
        <p:spPr>
          <a:xfrm rot="10800000">
            <a:off x="3174854" y="1597869"/>
            <a:ext cx="45719" cy="377336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5233" tIns="95233" rIns="95233" bIns="952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Clr>
                <a:srgbClr val="F7F7F7"/>
              </a:buClr>
              <a:buSzPts val="2000"/>
              <a:defRPr/>
            </a:pPr>
            <a:endParaRPr sz="2533" b="1">
              <a:solidFill>
                <a:srgbClr val="F7F7F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Google Shape;639;g2b958aec9c0_3_107">
            <a:extLst>
              <a:ext uri="{FF2B5EF4-FFF2-40B4-BE49-F238E27FC236}">
                <a16:creationId xmlns:a16="http://schemas.microsoft.com/office/drawing/2014/main" id="{DCDF2A8B-45BE-5619-5781-D789498A8CF0}"/>
              </a:ext>
            </a:extLst>
          </p:cNvPr>
          <p:cNvSpPr txBox="1"/>
          <p:nvPr/>
        </p:nvSpPr>
        <p:spPr>
          <a:xfrm>
            <a:off x="3761469" y="2642365"/>
            <a:ext cx="3315324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>
              <a:lnSpc>
                <a:spcPct val="80000"/>
              </a:lnSpc>
              <a:buSzPts val="1800"/>
              <a:defRPr/>
            </a:pPr>
            <a:r>
              <a:rPr lang="en-US" sz="2000" b="1" dirty="0">
                <a:solidFill>
                  <a:srgbClr val="FF0000"/>
                </a:solidFill>
                <a:latin typeface="Raleway Black" pitchFamily="2" charset="0"/>
                <a:ea typeface="Helvetica Neue"/>
                <a:cs typeface="Helvetica Neue"/>
                <a:sym typeface="Helvetica Neue"/>
              </a:rPr>
              <a:t>PROGRAMA BR</a:t>
            </a:r>
            <a:r>
              <a:rPr lang="en-US" sz="2000" b="1" dirty="0">
                <a:solidFill>
                  <a:srgbClr val="FF0000"/>
                </a:solidFill>
                <a:highlight>
                  <a:srgbClr val="FFFFFF"/>
                </a:highlight>
                <a:latin typeface="Raleway Black" pitchFamily="2" charset="0"/>
                <a:ea typeface="Helvetica Neue"/>
                <a:cs typeface="Helvetica Neue"/>
                <a:sym typeface="Helvetica Neue"/>
              </a:rPr>
              <a:t>ASIL ALFABETIZADO</a:t>
            </a:r>
            <a:endParaRPr sz="2000" b="1" dirty="0">
              <a:solidFill>
                <a:srgbClr val="FF0000"/>
              </a:solidFill>
              <a:highlight>
                <a:srgbClr val="FFFFFF"/>
              </a:highlight>
              <a:latin typeface="Raleway Black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642;g2b958aec9c0_3_107">
            <a:extLst>
              <a:ext uri="{FF2B5EF4-FFF2-40B4-BE49-F238E27FC236}">
                <a16:creationId xmlns:a16="http://schemas.microsoft.com/office/drawing/2014/main" id="{28C4C0DD-2E9D-2170-0A02-D3B55182BFDE}"/>
              </a:ext>
            </a:extLst>
          </p:cNvPr>
          <p:cNvSpPr/>
          <p:nvPr/>
        </p:nvSpPr>
        <p:spPr>
          <a:xfrm>
            <a:off x="2606043" y="765411"/>
            <a:ext cx="782400" cy="782000"/>
          </a:xfrm>
          <a:prstGeom prst="ellipse">
            <a:avLst/>
          </a:prstGeom>
          <a:solidFill>
            <a:srgbClr val="02CC02"/>
          </a:solidFill>
          <a:ln>
            <a:noFill/>
          </a:ln>
        </p:spPr>
        <p:txBody>
          <a:bodyPr spcFirstLastPara="1" wrap="square" lIns="95233" tIns="95233" rIns="95233" bIns="952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Clr>
                <a:srgbClr val="F7F7F7"/>
              </a:buClr>
              <a:buSzPts val="2000"/>
              <a:defRPr/>
            </a:pPr>
            <a:r>
              <a:rPr lang="en-US" sz="4000" b="1">
                <a:solidFill>
                  <a:srgbClr val="F7F7F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4000" b="1">
              <a:solidFill>
                <a:srgbClr val="F7F7F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643;g2b958aec9c0_3_107">
            <a:extLst>
              <a:ext uri="{FF2B5EF4-FFF2-40B4-BE49-F238E27FC236}">
                <a16:creationId xmlns:a16="http://schemas.microsoft.com/office/drawing/2014/main" id="{993C4443-7910-CEBE-A2F9-874C5864261E}"/>
              </a:ext>
            </a:extLst>
          </p:cNvPr>
          <p:cNvSpPr/>
          <p:nvPr/>
        </p:nvSpPr>
        <p:spPr>
          <a:xfrm>
            <a:off x="2751350" y="4362725"/>
            <a:ext cx="782400" cy="782000"/>
          </a:xfrm>
          <a:prstGeom prst="ellipse">
            <a:avLst/>
          </a:prstGeom>
          <a:solidFill>
            <a:srgbClr val="183EFF"/>
          </a:solidFill>
          <a:ln>
            <a:noFill/>
          </a:ln>
        </p:spPr>
        <p:txBody>
          <a:bodyPr spcFirstLastPara="1" wrap="square" lIns="95233" tIns="95233" rIns="95233" bIns="952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Clr>
                <a:srgbClr val="F7F7F7"/>
              </a:buClr>
              <a:buSzPts val="2000"/>
              <a:defRPr/>
            </a:pPr>
            <a:r>
              <a:rPr lang="en-US" sz="4000" b="1">
                <a:solidFill>
                  <a:srgbClr val="F7F7F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4000" b="1">
              <a:solidFill>
                <a:srgbClr val="F7F7F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638;g2b958aec9c0_3_107">
            <a:extLst>
              <a:ext uri="{FF2B5EF4-FFF2-40B4-BE49-F238E27FC236}">
                <a16:creationId xmlns:a16="http://schemas.microsoft.com/office/drawing/2014/main" id="{E22E88A7-0084-9E1C-DFD3-BCA5A63B4D04}"/>
              </a:ext>
            </a:extLst>
          </p:cNvPr>
          <p:cNvSpPr/>
          <p:nvPr/>
        </p:nvSpPr>
        <p:spPr>
          <a:xfrm>
            <a:off x="2868742" y="2503866"/>
            <a:ext cx="782400" cy="78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5233" tIns="95233" rIns="95233" bIns="952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Clr>
                <a:srgbClr val="F7F7F7"/>
              </a:buClr>
              <a:buSzPts val="2000"/>
              <a:defRPr/>
            </a:pPr>
            <a:r>
              <a:rPr lang="en-US" sz="4000" b="1" dirty="0">
                <a:solidFill>
                  <a:srgbClr val="F7F7F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4000" b="1" dirty="0">
              <a:solidFill>
                <a:srgbClr val="F7F7F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632;g2b958aec9c0_3_107">
            <a:extLst>
              <a:ext uri="{FF2B5EF4-FFF2-40B4-BE49-F238E27FC236}">
                <a16:creationId xmlns:a16="http://schemas.microsoft.com/office/drawing/2014/main" id="{24CEB7BD-4CB5-F569-BA23-CF2D229E7699}"/>
              </a:ext>
            </a:extLst>
          </p:cNvPr>
          <p:cNvSpPr txBox="1"/>
          <p:nvPr/>
        </p:nvSpPr>
        <p:spPr>
          <a:xfrm>
            <a:off x="3574431" y="995932"/>
            <a:ext cx="3828332" cy="615499"/>
          </a:xfrm>
          <a:prstGeom prst="rect">
            <a:avLst/>
          </a:prstGeom>
          <a:noFill/>
          <a:ln>
            <a:solidFill>
              <a:srgbClr val="02CC02"/>
            </a:solidFill>
          </a:ln>
        </p:spPr>
        <p:txBody>
          <a:bodyPr spcFirstLastPara="1" wrap="square" lIns="60933" tIns="60933" rIns="60933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>
              <a:lnSpc>
                <a:spcPct val="80000"/>
              </a:lnSpc>
              <a:buSzPts val="1800"/>
              <a:defRPr/>
            </a:pPr>
            <a:r>
              <a:rPr lang="en-US" sz="2000" b="1" dirty="0">
                <a:solidFill>
                  <a:srgbClr val="02CC02"/>
                </a:solidFill>
                <a:latin typeface="Raleway Black"/>
                <a:ea typeface="Helvetica Neue"/>
                <a:cs typeface="Helvetica Neue"/>
                <a:sym typeface="Helvetica Neue"/>
              </a:rPr>
              <a:t>AGENTES DE GOVERNANÇA PACTO NOS TERRITÓRIOS  </a:t>
            </a:r>
            <a:endParaRPr sz="2000" dirty="0">
              <a:solidFill>
                <a:srgbClr val="02CC02"/>
              </a:solidFill>
              <a:latin typeface="Raleway Black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635;g2b958aec9c0_3_107">
            <a:extLst>
              <a:ext uri="{FF2B5EF4-FFF2-40B4-BE49-F238E27FC236}">
                <a16:creationId xmlns:a16="http://schemas.microsoft.com/office/drawing/2014/main" id="{F309879C-EE8F-1FEE-C6D6-9737EBFB7E66}"/>
              </a:ext>
            </a:extLst>
          </p:cNvPr>
          <p:cNvSpPr txBox="1"/>
          <p:nvPr/>
        </p:nvSpPr>
        <p:spPr>
          <a:xfrm>
            <a:off x="3769288" y="4240266"/>
            <a:ext cx="4257725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>
              <a:buClr>
                <a:srgbClr val="212121"/>
              </a:buClr>
              <a:buSzPts val="1500"/>
              <a:defRPr/>
            </a:pPr>
            <a:r>
              <a:rPr lang="en-US" sz="2000" b="1" dirty="0">
                <a:solidFill>
                  <a:srgbClr val="0000FF"/>
                </a:solidFill>
                <a:latin typeface="Raleway Black"/>
                <a:ea typeface="Helvetica Neue"/>
                <a:cs typeface="Helvetica Neue"/>
                <a:sym typeface="Helvetica Neue"/>
              </a:rPr>
              <a:t>PROGRAMA DE FORMAÇÃO DE PROFESSORES E EDUCADORES POPULARES</a:t>
            </a:r>
            <a:endParaRPr sz="2000" dirty="0">
              <a:solidFill>
                <a:srgbClr val="0000FF"/>
              </a:solidFill>
              <a:latin typeface="Raleway Black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3C85357-BA89-9FD7-4A7F-9E57F277FD8E}"/>
              </a:ext>
            </a:extLst>
          </p:cNvPr>
          <p:cNvSpPr txBox="1"/>
          <p:nvPr/>
        </p:nvSpPr>
        <p:spPr>
          <a:xfrm>
            <a:off x="7304108" y="399408"/>
            <a:ext cx="4644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Raleway" pitchFamily="2" charset="0"/>
              </a:rPr>
              <a:t>2.003 agentes </a:t>
            </a:r>
            <a:r>
              <a:rPr lang="pt-BR" sz="1600" dirty="0">
                <a:latin typeface="Raleway" pitchFamily="2" charset="0"/>
              </a:rPr>
              <a:t>em todo o território nacional, com articulação de programas e formação</a:t>
            </a:r>
          </a:p>
          <a:p>
            <a:pPr algn="ctr"/>
            <a:r>
              <a:rPr lang="pt-BR" sz="1600" dirty="0">
                <a:latin typeface="Raleway" pitchFamily="2" charset="0"/>
              </a:rPr>
              <a:t> </a:t>
            </a:r>
          </a:p>
          <a:p>
            <a:pPr algn="ctr"/>
            <a:r>
              <a:rPr lang="pt-BR" sz="1600" b="1" dirty="0">
                <a:latin typeface="Raleway" pitchFamily="2" charset="0"/>
              </a:rPr>
              <a:t>Assistência técnica </a:t>
            </a:r>
            <a:r>
              <a:rPr lang="pt-BR" sz="1600" dirty="0">
                <a:latin typeface="Raleway" pitchFamily="2" charset="0"/>
              </a:rPr>
              <a:t>e financeira do MEC com </a:t>
            </a:r>
            <a:r>
              <a:rPr lang="pt-BR" sz="1600" b="1" dirty="0">
                <a:latin typeface="Raleway" pitchFamily="2" charset="0"/>
              </a:rPr>
              <a:t>pagamento de bolsa e fornecimento de dados </a:t>
            </a:r>
            <a:r>
              <a:rPr lang="pt-BR" sz="1600" dirty="0">
                <a:latin typeface="Raleway" pitchFamily="2" charset="0"/>
              </a:rPr>
              <a:t>sistematizados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7222DF0-AEA4-556F-AF7C-EE3F99BFD7A5}"/>
              </a:ext>
            </a:extLst>
          </p:cNvPr>
          <p:cNvSpPr txBox="1"/>
          <p:nvPr/>
        </p:nvSpPr>
        <p:spPr>
          <a:xfrm>
            <a:off x="6626694" y="2600864"/>
            <a:ext cx="3828331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Raleway" pitchFamily="2" charset="0"/>
              </a:rPr>
              <a:t>+ de 9.000 turmas ativas</a:t>
            </a:r>
            <a:br>
              <a:rPr lang="pt-BR" dirty="0">
                <a:solidFill>
                  <a:schemeClr val="bg1"/>
                </a:solidFill>
                <a:latin typeface="Raleway" pitchFamily="2" charset="0"/>
              </a:rPr>
            </a:br>
            <a:r>
              <a:rPr lang="pt-BR" dirty="0">
                <a:solidFill>
                  <a:schemeClr val="bg1"/>
                </a:solidFill>
                <a:latin typeface="Raleway" pitchFamily="2" charset="0"/>
              </a:rPr>
              <a:t>(Ciclos 2024 e 2025)</a:t>
            </a:r>
            <a:endParaRPr lang="pt-BR" b="1" dirty="0">
              <a:solidFill>
                <a:schemeClr val="bg1"/>
              </a:solidFill>
              <a:highlight>
                <a:srgbClr val="FFFF00"/>
              </a:highlight>
              <a:latin typeface="Raleway" pitchFamily="2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5BF9919-46DD-3E02-E0C3-3B272AB24F26}"/>
              </a:ext>
            </a:extLst>
          </p:cNvPr>
          <p:cNvSpPr txBox="1"/>
          <p:nvPr/>
        </p:nvSpPr>
        <p:spPr>
          <a:xfrm>
            <a:off x="7792857" y="4059628"/>
            <a:ext cx="4155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  <a:latin typeface="Raleway" pitchFamily="2" charset="0"/>
              </a:rPr>
              <a:t>Formações em todo território nacional, em parceria com IES, </a:t>
            </a:r>
            <a:r>
              <a:rPr lang="pt-BR" b="1" dirty="0">
                <a:solidFill>
                  <a:srgbClr val="0000FF"/>
                </a:solidFill>
                <a:latin typeface="Raleway" pitchFamily="2" charset="0"/>
              </a:rPr>
              <a:t>formação para agentes de governança e profissionais da EJA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A432CB18-35F6-B5F9-2DE5-C2F7EE06ED7F}"/>
              </a:ext>
            </a:extLst>
          </p:cNvPr>
          <p:cNvSpPr/>
          <p:nvPr/>
        </p:nvSpPr>
        <p:spPr>
          <a:xfrm>
            <a:off x="197884" y="111402"/>
            <a:ext cx="3190559" cy="362374"/>
          </a:xfrm>
          <a:prstGeom prst="roundRect">
            <a:avLst/>
          </a:prstGeom>
          <a:solidFill>
            <a:srgbClr val="02CC0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Raleway" pitchFamily="2" charset="0"/>
              </a:rPr>
              <a:t>1º ANO DO PACTO EJA</a:t>
            </a:r>
          </a:p>
        </p:txBody>
      </p:sp>
    </p:spTree>
    <p:extLst>
      <p:ext uri="{BB962C8B-B14F-4D97-AF65-F5344CB8AC3E}">
        <p14:creationId xmlns:p14="http://schemas.microsoft.com/office/powerpoint/2010/main" val="2364961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>
          <a:extLst>
            <a:ext uri="{FF2B5EF4-FFF2-40B4-BE49-F238E27FC236}">
              <a16:creationId xmlns:a16="http://schemas.microsoft.com/office/drawing/2014/main" id="{0E681796-D7FB-F2DD-73EF-272C12B42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624;g2b958aec9c0_3_107">
            <a:extLst>
              <a:ext uri="{FF2B5EF4-FFF2-40B4-BE49-F238E27FC236}">
                <a16:creationId xmlns:a16="http://schemas.microsoft.com/office/drawing/2014/main" id="{C85A49A2-2014-5D0F-2ADF-85BB8D678291}"/>
              </a:ext>
            </a:extLst>
          </p:cNvPr>
          <p:cNvSpPr/>
          <p:nvPr/>
        </p:nvSpPr>
        <p:spPr>
          <a:xfrm rot="5400000">
            <a:off x="971269" y="4078925"/>
            <a:ext cx="2131600" cy="2131600"/>
          </a:xfrm>
          <a:prstGeom prst="arc">
            <a:avLst>
              <a:gd name="adj1" fmla="val 16200000"/>
              <a:gd name="adj2" fmla="val 0"/>
            </a:avLst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SzPts val="1400"/>
              <a:defRPr/>
            </a:pPr>
            <a:endParaRPr>
              <a:latin typeface="Raleway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" name="Google Shape;735;p46" descr="Uma imagem contendo frutas, comida, flor&#10;&#10;Descrição gerada automaticamente">
            <a:extLst>
              <a:ext uri="{FF2B5EF4-FFF2-40B4-BE49-F238E27FC236}">
                <a16:creationId xmlns:a16="http://schemas.microsoft.com/office/drawing/2014/main" id="{CFDBD0EB-48DC-6849-D91F-F78685D646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972426" y="640196"/>
            <a:ext cx="243527" cy="1219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1D8729D-C79D-28F5-2659-81C7555D1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85" y="5144725"/>
            <a:ext cx="2453016" cy="1313867"/>
          </a:xfrm>
          <a:prstGeom prst="rect">
            <a:avLst/>
          </a:prstGeom>
        </p:spPr>
      </p:pic>
      <p:sp>
        <p:nvSpPr>
          <p:cNvPr id="3" name="Google Shape;630;g2b958aec9c0_3_107">
            <a:extLst>
              <a:ext uri="{FF2B5EF4-FFF2-40B4-BE49-F238E27FC236}">
                <a16:creationId xmlns:a16="http://schemas.microsoft.com/office/drawing/2014/main" id="{B9091662-3853-F59D-16F3-53E8D3D03F0A}"/>
              </a:ext>
            </a:extLst>
          </p:cNvPr>
          <p:cNvSpPr/>
          <p:nvPr/>
        </p:nvSpPr>
        <p:spPr>
          <a:xfrm rot="10800000">
            <a:off x="3060317" y="1527738"/>
            <a:ext cx="45719" cy="377336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5233" tIns="95233" rIns="95233" bIns="952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Clr>
                <a:srgbClr val="F7F7F7"/>
              </a:buClr>
              <a:buSzPts val="2000"/>
              <a:defRPr/>
            </a:pPr>
            <a:endParaRPr sz="2533" b="1">
              <a:solidFill>
                <a:srgbClr val="F7F7F7"/>
              </a:solidFill>
              <a:latin typeface="Raleway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9" name="Google Shape;631;g2b958aec9c0_3_107">
            <a:extLst>
              <a:ext uri="{FF2B5EF4-FFF2-40B4-BE49-F238E27FC236}">
                <a16:creationId xmlns:a16="http://schemas.microsoft.com/office/drawing/2014/main" id="{74F3C061-2642-0B8C-C86D-3B9AB879203D}"/>
              </a:ext>
            </a:extLst>
          </p:cNvPr>
          <p:cNvSpPr/>
          <p:nvPr/>
        </p:nvSpPr>
        <p:spPr>
          <a:xfrm>
            <a:off x="2632541" y="1004727"/>
            <a:ext cx="782400" cy="782000"/>
          </a:xfrm>
          <a:prstGeom prst="ellipse">
            <a:avLst/>
          </a:prstGeom>
          <a:solidFill>
            <a:srgbClr val="EA3323"/>
          </a:solidFill>
          <a:ln>
            <a:noFill/>
          </a:ln>
        </p:spPr>
        <p:txBody>
          <a:bodyPr spcFirstLastPara="1" wrap="square" lIns="95233" tIns="95233" rIns="95233" bIns="952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Clr>
                <a:srgbClr val="F7F7F7"/>
              </a:buClr>
              <a:buSzPts val="2000"/>
              <a:defRPr/>
            </a:pPr>
            <a:r>
              <a:rPr lang="en-US" sz="4000" b="1">
                <a:solidFill>
                  <a:srgbClr val="F7F7F7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4</a:t>
            </a:r>
            <a:endParaRPr sz="4000" b="1">
              <a:solidFill>
                <a:srgbClr val="F7F7F7"/>
              </a:solidFill>
              <a:latin typeface="Raleway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632;g2b958aec9c0_3_107">
            <a:extLst>
              <a:ext uri="{FF2B5EF4-FFF2-40B4-BE49-F238E27FC236}">
                <a16:creationId xmlns:a16="http://schemas.microsoft.com/office/drawing/2014/main" id="{86BCB935-DE14-744A-8C11-71D943A0E55D}"/>
              </a:ext>
            </a:extLst>
          </p:cNvPr>
          <p:cNvSpPr txBox="1"/>
          <p:nvPr/>
        </p:nvSpPr>
        <p:spPr>
          <a:xfrm>
            <a:off x="3644753" y="1171228"/>
            <a:ext cx="3399809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>
              <a:lnSpc>
                <a:spcPct val="80000"/>
              </a:lnSpc>
              <a:buSzPts val="1800"/>
              <a:defRPr/>
            </a:pPr>
            <a:r>
              <a:rPr lang="en-US" sz="2000" b="1" dirty="0">
                <a:solidFill>
                  <a:srgbClr val="EA3323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PDDE EQUIDADE – DIVERSIDADES/EJA</a:t>
            </a:r>
            <a:endParaRPr sz="2000" dirty="0">
              <a:solidFill>
                <a:srgbClr val="EA3323"/>
              </a:solidFill>
              <a:latin typeface="Raleway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633;g2b958aec9c0_3_107">
            <a:extLst>
              <a:ext uri="{FF2B5EF4-FFF2-40B4-BE49-F238E27FC236}">
                <a16:creationId xmlns:a16="http://schemas.microsoft.com/office/drawing/2014/main" id="{4A3E56DE-43B8-33D3-8E15-FF4EC7CA8501}"/>
              </a:ext>
            </a:extLst>
          </p:cNvPr>
          <p:cNvSpPr/>
          <p:nvPr/>
        </p:nvSpPr>
        <p:spPr>
          <a:xfrm>
            <a:off x="2684067" y="2485438"/>
            <a:ext cx="782400" cy="782000"/>
          </a:xfrm>
          <a:prstGeom prst="ellipse">
            <a:avLst/>
          </a:prstGeom>
          <a:solidFill>
            <a:srgbClr val="3C3C3C"/>
          </a:solidFill>
          <a:ln>
            <a:noFill/>
          </a:ln>
        </p:spPr>
        <p:txBody>
          <a:bodyPr spcFirstLastPara="1" wrap="square" lIns="95233" tIns="95233" rIns="95233" bIns="952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Clr>
                <a:srgbClr val="F7F7F7"/>
              </a:buClr>
              <a:buSzPts val="2000"/>
              <a:defRPr/>
            </a:pPr>
            <a:r>
              <a:rPr lang="en-US" sz="4000" b="1">
                <a:solidFill>
                  <a:srgbClr val="F7F7F7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5</a:t>
            </a:r>
            <a:endParaRPr sz="4000" b="1">
              <a:solidFill>
                <a:srgbClr val="F7F7F7"/>
              </a:solidFill>
              <a:latin typeface="Raleway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632;g2b958aec9c0_3_107">
            <a:extLst>
              <a:ext uri="{FF2B5EF4-FFF2-40B4-BE49-F238E27FC236}">
                <a16:creationId xmlns:a16="http://schemas.microsoft.com/office/drawing/2014/main" id="{F103DE71-2228-BFAB-04EE-C212D887E415}"/>
              </a:ext>
            </a:extLst>
          </p:cNvPr>
          <p:cNvSpPr txBox="1"/>
          <p:nvPr/>
        </p:nvSpPr>
        <p:spPr>
          <a:xfrm>
            <a:off x="3877189" y="2710145"/>
            <a:ext cx="5226513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>
              <a:lnSpc>
                <a:spcPct val="80000"/>
              </a:lnSpc>
              <a:buSzPts val="1800"/>
              <a:defRPr/>
            </a:pPr>
            <a:r>
              <a:rPr lang="en-US" sz="2000" b="1" dirty="0">
                <a:solidFill>
                  <a:srgbClr val="3C3C3C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PNLD EJA</a:t>
            </a:r>
            <a:endParaRPr sz="2000" dirty="0">
              <a:solidFill>
                <a:srgbClr val="3C3C3C"/>
              </a:solidFill>
              <a:latin typeface="Raleway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8A682BF-2741-A773-5786-1013CD908F2A}"/>
              </a:ext>
            </a:extLst>
          </p:cNvPr>
          <p:cNvSpPr txBox="1"/>
          <p:nvPr/>
        </p:nvSpPr>
        <p:spPr>
          <a:xfrm>
            <a:off x="5195083" y="2479284"/>
            <a:ext cx="5405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3C3C3C"/>
                </a:solidFill>
                <a:latin typeface="Raleway" pitchFamily="2" charset="0"/>
              </a:rPr>
              <a:t>Retomado após 10 anos</a:t>
            </a:r>
            <a:r>
              <a:rPr lang="pt-BR" sz="1600" dirty="0">
                <a:solidFill>
                  <a:srgbClr val="3C3C3C"/>
                </a:solidFill>
                <a:latin typeface="Raleway" pitchFamily="2" charset="0"/>
              </a:rPr>
              <a:t>,  distribuição de livros aos estudantes e professores da EJA dos anos iniciais e finais do Ensino Fundamental  </a:t>
            </a:r>
          </a:p>
        </p:txBody>
      </p:sp>
      <p:sp>
        <p:nvSpPr>
          <p:cNvPr id="23" name="Google Shape;644;g2b958aec9c0_3_107">
            <a:extLst>
              <a:ext uri="{FF2B5EF4-FFF2-40B4-BE49-F238E27FC236}">
                <a16:creationId xmlns:a16="http://schemas.microsoft.com/office/drawing/2014/main" id="{E6B445ED-83CD-6A07-AAFD-72BAE12A0087}"/>
              </a:ext>
            </a:extLst>
          </p:cNvPr>
          <p:cNvSpPr txBox="1"/>
          <p:nvPr/>
        </p:nvSpPr>
        <p:spPr>
          <a:xfrm>
            <a:off x="3701948" y="3736722"/>
            <a:ext cx="3802266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>
              <a:buSzPts val="1800"/>
              <a:defRPr/>
            </a:pPr>
            <a:endParaRPr lang="en-US" sz="2000" b="1" kern="0" dirty="0">
              <a:solidFill>
                <a:srgbClr val="013FFF"/>
              </a:solidFill>
              <a:latin typeface="Raleway" pitchFamily="2" charset="0"/>
              <a:ea typeface="Helvetica Neue"/>
              <a:cs typeface="Segoe UI"/>
            </a:endParaRPr>
          </a:p>
          <a:p>
            <a:pPr defTabSz="1219140">
              <a:buSzPts val="1800"/>
              <a:defRPr/>
            </a:pPr>
            <a:r>
              <a:rPr lang="en-US" sz="2000" b="1" kern="0" dirty="0" err="1">
                <a:solidFill>
                  <a:srgbClr val="013FFF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Aumento</a:t>
            </a:r>
            <a:r>
              <a:rPr lang="en-US" sz="2000" b="1" kern="0" dirty="0">
                <a:solidFill>
                  <a:srgbClr val="013FFF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 do Fator de </a:t>
            </a:r>
            <a:r>
              <a:rPr lang="en-US" sz="2000" b="1" kern="0" dirty="0" err="1">
                <a:solidFill>
                  <a:srgbClr val="013FFF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Ponderação</a:t>
            </a:r>
            <a:r>
              <a:rPr lang="en-US" sz="2000" b="1" kern="0" dirty="0">
                <a:solidFill>
                  <a:srgbClr val="013FFF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 do FUNDEB</a:t>
            </a:r>
            <a:endParaRPr lang="en-US" sz="2000" b="1" kern="0" dirty="0">
              <a:solidFill>
                <a:srgbClr val="013FFF"/>
              </a:solidFill>
              <a:latin typeface="Raleway" pitchFamily="2" charset="0"/>
              <a:ea typeface="Helvetica Neue"/>
              <a:cs typeface="Helvetica Neue"/>
            </a:endParaRPr>
          </a:p>
        </p:txBody>
      </p:sp>
      <p:sp>
        <p:nvSpPr>
          <p:cNvPr id="24" name="Google Shape;638;g2b958aec9c0_3_107">
            <a:extLst>
              <a:ext uri="{FF2B5EF4-FFF2-40B4-BE49-F238E27FC236}">
                <a16:creationId xmlns:a16="http://schemas.microsoft.com/office/drawing/2014/main" id="{1CADA3C8-5BD3-C38A-1B58-0E8D05C05F01}"/>
              </a:ext>
            </a:extLst>
          </p:cNvPr>
          <p:cNvSpPr/>
          <p:nvPr/>
        </p:nvSpPr>
        <p:spPr>
          <a:xfrm>
            <a:off x="2684067" y="3971961"/>
            <a:ext cx="782400" cy="839612"/>
          </a:xfrm>
          <a:prstGeom prst="ellipse">
            <a:avLst/>
          </a:prstGeom>
          <a:solidFill>
            <a:srgbClr val="013FFF"/>
          </a:solidFill>
          <a:ln>
            <a:noFill/>
          </a:ln>
        </p:spPr>
        <p:txBody>
          <a:bodyPr spcFirstLastPara="1" wrap="square" lIns="95233" tIns="95233" rIns="95233" bIns="952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>
              <a:buClr>
                <a:srgbClr val="F7F7F7"/>
              </a:buClr>
              <a:buSzPts val="2000"/>
              <a:defRPr/>
            </a:pPr>
            <a:r>
              <a:rPr lang="en-US" sz="4000" b="1">
                <a:solidFill>
                  <a:srgbClr val="F7F7F7"/>
                </a:solidFill>
                <a:latin typeface="Raleway" pitchFamily="2" charset="0"/>
                <a:ea typeface="Helvetica Neue"/>
                <a:cs typeface="Helvetica Neue"/>
              </a:rPr>
              <a:t>6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8028FB2-5AE9-23F5-F4C7-9C0E0470A90B}"/>
              </a:ext>
            </a:extLst>
          </p:cNvPr>
          <p:cNvSpPr txBox="1"/>
          <p:nvPr/>
        </p:nvSpPr>
        <p:spPr>
          <a:xfrm>
            <a:off x="6906616" y="3899953"/>
            <a:ext cx="4845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13FFF"/>
                </a:solidFill>
                <a:latin typeface="Raleway" pitchFamily="2" charset="0"/>
              </a:rPr>
              <a:t>Aumento de </a:t>
            </a:r>
            <a:r>
              <a:rPr lang="pt-BR" b="1" dirty="0">
                <a:solidFill>
                  <a:srgbClr val="013FFF"/>
                </a:solidFill>
                <a:latin typeface="Raleway" pitchFamily="2" charset="0"/>
              </a:rPr>
              <a:t>26% </a:t>
            </a:r>
            <a:r>
              <a:rPr lang="pt-BR" dirty="0">
                <a:solidFill>
                  <a:srgbClr val="013FFF"/>
                </a:solidFill>
                <a:latin typeface="Raleway" pitchFamily="2" charset="0"/>
              </a:rPr>
              <a:t>no valor mínimo nacional por aluno/ano na EJA </a:t>
            </a:r>
            <a:br>
              <a:rPr lang="pt-BR" dirty="0">
                <a:solidFill>
                  <a:srgbClr val="013FFF"/>
                </a:solidFill>
                <a:latin typeface="Raleway" pitchFamily="2" charset="0"/>
              </a:rPr>
            </a:br>
            <a:r>
              <a:rPr lang="pt-BR" b="1" dirty="0">
                <a:solidFill>
                  <a:srgbClr val="013FFF"/>
                </a:solidFill>
                <a:latin typeface="Raleway" pitchFamily="2" charset="0"/>
              </a:rPr>
              <a:t>2023</a:t>
            </a:r>
            <a:r>
              <a:rPr lang="pt-BR" dirty="0">
                <a:solidFill>
                  <a:srgbClr val="013FFF"/>
                </a:solidFill>
                <a:latin typeface="Raleway" pitchFamily="2" charset="0"/>
              </a:rPr>
              <a:t>: R$4.252/ano </a:t>
            </a:r>
          </a:p>
          <a:p>
            <a:pPr algn="ctr"/>
            <a:r>
              <a:rPr lang="pt-BR" b="1" dirty="0">
                <a:solidFill>
                  <a:srgbClr val="013FFF"/>
                </a:solidFill>
                <a:latin typeface="Raleway" pitchFamily="2" charset="0"/>
              </a:rPr>
              <a:t>2025</a:t>
            </a:r>
            <a:r>
              <a:rPr lang="pt-BR" dirty="0">
                <a:solidFill>
                  <a:srgbClr val="013FFF"/>
                </a:solidFill>
                <a:latin typeface="Raleway" pitchFamily="2" charset="0"/>
              </a:rPr>
              <a:t>: </a:t>
            </a:r>
            <a:r>
              <a:rPr lang="pt-BR" b="1" dirty="0">
                <a:solidFill>
                  <a:srgbClr val="013FFF"/>
                </a:solidFill>
                <a:latin typeface="Raleway" pitchFamily="2" charset="0"/>
              </a:rPr>
              <a:t>R$5.362/ano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A06748F-488F-7365-90DB-1E53C4321ABC}"/>
              </a:ext>
            </a:extLst>
          </p:cNvPr>
          <p:cNvSpPr txBox="1"/>
          <p:nvPr/>
        </p:nvSpPr>
        <p:spPr>
          <a:xfrm>
            <a:off x="6490445" y="940368"/>
            <a:ext cx="4035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>
                <a:solidFill>
                  <a:srgbClr val="EA3323"/>
                </a:solidFill>
                <a:latin typeface="Raleway" pitchFamily="2" charset="0"/>
              </a:rPr>
              <a:t>R</a:t>
            </a:r>
            <a:r>
              <a:rPr lang="pt-BR" sz="1600" b="1" dirty="0">
                <a:solidFill>
                  <a:srgbClr val="EA3323"/>
                </a:solidFill>
                <a:latin typeface="Raleway" pitchFamily="2" charset="0"/>
              </a:rPr>
              <a:t>$ 11 milhões </a:t>
            </a:r>
            <a:r>
              <a:rPr lang="pt-BR" sz="1600" dirty="0">
                <a:solidFill>
                  <a:srgbClr val="EA3323"/>
                </a:solidFill>
                <a:latin typeface="Raleway" pitchFamily="2" charset="0"/>
              </a:rPr>
              <a:t>enviados a </a:t>
            </a:r>
            <a:r>
              <a:rPr lang="pt-BR" sz="1600" b="1" dirty="0">
                <a:solidFill>
                  <a:srgbClr val="EA3323"/>
                </a:solidFill>
                <a:latin typeface="Raleway" pitchFamily="2" charset="0"/>
              </a:rPr>
              <a:t>5.538 escolas </a:t>
            </a:r>
            <a:r>
              <a:rPr lang="pt-BR" sz="1600" dirty="0">
                <a:solidFill>
                  <a:srgbClr val="EA3323"/>
                </a:solidFill>
                <a:latin typeface="Raleway" pitchFamily="2" charset="0"/>
              </a:rPr>
              <a:t>de EJA para investimento em infraestrutura e gestão para </a:t>
            </a:r>
            <a:r>
              <a:rPr lang="pt-BR" sz="1600" b="1" dirty="0">
                <a:solidFill>
                  <a:srgbClr val="EA3323"/>
                </a:solidFill>
                <a:latin typeface="Raleway" pitchFamily="2" charset="0"/>
              </a:rPr>
              <a:t>343 mil estudantes.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6770C2F-D5B7-F3F8-3087-01558936C3F8}"/>
              </a:ext>
            </a:extLst>
          </p:cNvPr>
          <p:cNvSpPr/>
          <p:nvPr/>
        </p:nvSpPr>
        <p:spPr>
          <a:xfrm>
            <a:off x="197884" y="111402"/>
            <a:ext cx="3190559" cy="362374"/>
          </a:xfrm>
          <a:prstGeom prst="roundRect">
            <a:avLst/>
          </a:prstGeom>
          <a:solidFill>
            <a:srgbClr val="02CC0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Raleway" pitchFamily="2" charset="0"/>
              </a:rPr>
              <a:t>1º ANO DO PACTO EJA</a:t>
            </a:r>
          </a:p>
        </p:txBody>
      </p:sp>
    </p:spTree>
    <p:extLst>
      <p:ext uri="{BB962C8B-B14F-4D97-AF65-F5344CB8AC3E}">
        <p14:creationId xmlns:p14="http://schemas.microsoft.com/office/powerpoint/2010/main" val="682584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>
          <a:extLst>
            <a:ext uri="{FF2B5EF4-FFF2-40B4-BE49-F238E27FC236}">
              <a16:creationId xmlns:a16="http://schemas.microsoft.com/office/drawing/2014/main" id="{C737A670-69DF-019E-450D-B97EDA57B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624;g2b958aec9c0_3_107">
            <a:extLst>
              <a:ext uri="{FF2B5EF4-FFF2-40B4-BE49-F238E27FC236}">
                <a16:creationId xmlns:a16="http://schemas.microsoft.com/office/drawing/2014/main" id="{B636D2E9-4726-0062-602E-42A70A69606B}"/>
              </a:ext>
            </a:extLst>
          </p:cNvPr>
          <p:cNvSpPr/>
          <p:nvPr/>
        </p:nvSpPr>
        <p:spPr>
          <a:xfrm rot="5400000">
            <a:off x="971269" y="4078925"/>
            <a:ext cx="2131600" cy="2131600"/>
          </a:xfrm>
          <a:prstGeom prst="arc">
            <a:avLst>
              <a:gd name="adj1" fmla="val 16200000"/>
              <a:gd name="adj2" fmla="val 0"/>
            </a:avLst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SzPts val="1400"/>
              <a:defRPr/>
            </a:pPr>
            <a:endParaRPr>
              <a:latin typeface="Raleway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" name="Google Shape;735;p46" descr="Uma imagem contendo frutas, comida, flor&#10;&#10;Descrição gerada automaticamente">
            <a:extLst>
              <a:ext uri="{FF2B5EF4-FFF2-40B4-BE49-F238E27FC236}">
                <a16:creationId xmlns:a16="http://schemas.microsoft.com/office/drawing/2014/main" id="{DF0578A3-BCBF-E421-2036-A7639D15187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972426" y="640196"/>
            <a:ext cx="243527" cy="1219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65C98D6-322F-ADBA-D4A0-D6D1B62E0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85" y="5144725"/>
            <a:ext cx="2453016" cy="1313867"/>
          </a:xfrm>
          <a:prstGeom prst="rect">
            <a:avLst/>
          </a:prstGeom>
        </p:spPr>
      </p:pic>
      <p:sp>
        <p:nvSpPr>
          <p:cNvPr id="3" name="Google Shape;630;g2b958aec9c0_3_107">
            <a:extLst>
              <a:ext uri="{FF2B5EF4-FFF2-40B4-BE49-F238E27FC236}">
                <a16:creationId xmlns:a16="http://schemas.microsoft.com/office/drawing/2014/main" id="{9D6E88F9-1F58-868D-2155-B7443F478E4C}"/>
              </a:ext>
            </a:extLst>
          </p:cNvPr>
          <p:cNvSpPr/>
          <p:nvPr/>
        </p:nvSpPr>
        <p:spPr>
          <a:xfrm rot="10800000">
            <a:off x="3060317" y="1527738"/>
            <a:ext cx="45719" cy="377336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5233" tIns="95233" rIns="95233" bIns="952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Clr>
                <a:srgbClr val="F7F7F7"/>
              </a:buClr>
              <a:buSzPts val="2000"/>
              <a:defRPr/>
            </a:pPr>
            <a:endParaRPr sz="2533" b="1">
              <a:solidFill>
                <a:srgbClr val="F7F7F7"/>
              </a:solidFill>
              <a:latin typeface="Raleway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17" name="Google Shape;631;g2b958aec9c0_3_107">
            <a:extLst>
              <a:ext uri="{FF2B5EF4-FFF2-40B4-BE49-F238E27FC236}">
                <a16:creationId xmlns:a16="http://schemas.microsoft.com/office/drawing/2014/main" id="{05C3B0FE-E368-E741-50A2-DB1FB9AD2C5A}"/>
              </a:ext>
            </a:extLst>
          </p:cNvPr>
          <p:cNvSpPr/>
          <p:nvPr/>
        </p:nvSpPr>
        <p:spPr>
          <a:xfrm>
            <a:off x="2560874" y="1047595"/>
            <a:ext cx="1090203" cy="748383"/>
          </a:xfrm>
          <a:prstGeom prst="ellipse">
            <a:avLst/>
          </a:prstGeom>
          <a:solidFill>
            <a:srgbClr val="EA3323"/>
          </a:solidFill>
          <a:ln>
            <a:noFill/>
          </a:ln>
        </p:spPr>
        <p:txBody>
          <a:bodyPr spcFirstLastPara="1" wrap="square" lIns="95233" tIns="95233" rIns="95233" bIns="952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Clr>
                <a:srgbClr val="F7F7F7"/>
              </a:buClr>
              <a:buSzPts val="2000"/>
              <a:defRPr/>
            </a:pPr>
            <a:r>
              <a:rPr lang="en-US" sz="4000" b="1" dirty="0">
                <a:solidFill>
                  <a:srgbClr val="F7F7F7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7</a:t>
            </a:r>
            <a:endParaRPr sz="4000" b="1" dirty="0">
              <a:solidFill>
                <a:srgbClr val="F7F7F7"/>
              </a:solidFill>
              <a:latin typeface="Raleway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631;g2b958aec9c0_3_107">
            <a:extLst>
              <a:ext uri="{FF2B5EF4-FFF2-40B4-BE49-F238E27FC236}">
                <a16:creationId xmlns:a16="http://schemas.microsoft.com/office/drawing/2014/main" id="{CCA37F37-12EA-DC00-15F8-2433B5A6B9F0}"/>
              </a:ext>
            </a:extLst>
          </p:cNvPr>
          <p:cNvSpPr/>
          <p:nvPr/>
        </p:nvSpPr>
        <p:spPr>
          <a:xfrm>
            <a:off x="2601434" y="2795395"/>
            <a:ext cx="1049644" cy="748383"/>
          </a:xfrm>
          <a:prstGeom prst="ellipse">
            <a:avLst/>
          </a:prstGeom>
          <a:solidFill>
            <a:srgbClr val="3C3C3C"/>
          </a:solidFill>
          <a:ln>
            <a:noFill/>
          </a:ln>
        </p:spPr>
        <p:txBody>
          <a:bodyPr spcFirstLastPara="1" wrap="square" lIns="95233" tIns="95233" rIns="95233" bIns="952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Clr>
                <a:srgbClr val="F7F7F7"/>
              </a:buClr>
              <a:buSzPts val="2000"/>
              <a:defRPr/>
            </a:pPr>
            <a:r>
              <a:rPr lang="en-US" sz="4000" b="1" dirty="0">
                <a:solidFill>
                  <a:srgbClr val="F7F7F7"/>
                </a:solidFill>
                <a:latin typeface="Raleway" pitchFamily="2" charset="0"/>
                <a:ea typeface="Helvetica Neue"/>
                <a:cs typeface="Helvetica Neue"/>
                <a:sym typeface="Helvetica Neue"/>
              </a:rPr>
              <a:t>8</a:t>
            </a:r>
            <a:endParaRPr sz="4000" b="1" dirty="0">
              <a:solidFill>
                <a:srgbClr val="F7F7F7"/>
              </a:solidFill>
              <a:latin typeface="Raleway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644;g2b958aec9c0_3_107">
            <a:extLst>
              <a:ext uri="{FF2B5EF4-FFF2-40B4-BE49-F238E27FC236}">
                <a16:creationId xmlns:a16="http://schemas.microsoft.com/office/drawing/2014/main" id="{67F8B451-6142-20ED-CA77-3D51683DE1BA}"/>
              </a:ext>
            </a:extLst>
          </p:cNvPr>
          <p:cNvSpPr txBox="1"/>
          <p:nvPr/>
        </p:nvSpPr>
        <p:spPr>
          <a:xfrm>
            <a:off x="3926804" y="2835126"/>
            <a:ext cx="3279097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>
              <a:buSzPts val="1800"/>
              <a:defRPr/>
            </a:pPr>
            <a:r>
              <a:rPr lang="en-US" sz="2000" b="1" dirty="0">
                <a:solidFill>
                  <a:srgbClr val="3C3C3C"/>
                </a:solidFill>
                <a:latin typeface="Raleway" pitchFamily="2" charset="0"/>
                <a:ea typeface="Helvetica Neue"/>
                <a:cs typeface="Segoe UI"/>
                <a:sym typeface="Helvetica Neue"/>
              </a:rPr>
              <a:t>Novas </a:t>
            </a:r>
            <a:r>
              <a:rPr lang="en-US" sz="2000" b="1" dirty="0" err="1">
                <a:solidFill>
                  <a:srgbClr val="3C3C3C"/>
                </a:solidFill>
                <a:latin typeface="Raleway" pitchFamily="2" charset="0"/>
                <a:ea typeface="Helvetica Neue"/>
                <a:cs typeface="Segoe UI"/>
                <a:sym typeface="Helvetica Neue"/>
              </a:rPr>
              <a:t>Diretrizes</a:t>
            </a:r>
            <a:r>
              <a:rPr lang="en-US" sz="2000" b="1" dirty="0">
                <a:solidFill>
                  <a:srgbClr val="3C3C3C"/>
                </a:solidFill>
                <a:latin typeface="Raleway" pitchFamily="2" charset="0"/>
                <a:ea typeface="Helvetica Neue"/>
                <a:cs typeface="Segoe UI"/>
                <a:sym typeface="Helvetica Neue"/>
              </a:rPr>
              <a:t> </a:t>
            </a:r>
            <a:r>
              <a:rPr lang="en-US" sz="2000" b="1" dirty="0" err="1">
                <a:solidFill>
                  <a:srgbClr val="3C3C3C"/>
                </a:solidFill>
                <a:latin typeface="Raleway" pitchFamily="2" charset="0"/>
                <a:ea typeface="Helvetica Neue"/>
                <a:cs typeface="Segoe UI"/>
                <a:sym typeface="Helvetica Neue"/>
              </a:rPr>
              <a:t>Operacionais</a:t>
            </a:r>
            <a:endParaRPr lang="en-US" sz="2000" b="1" dirty="0">
              <a:solidFill>
                <a:srgbClr val="3C3C3C"/>
              </a:solidFill>
              <a:latin typeface="Raleway" pitchFamily="2" charset="0"/>
              <a:ea typeface="Helvetica Neue"/>
              <a:cs typeface="Helvetica Neue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09F33447-0EE6-0AF1-B30F-68DC82DE3698}"/>
              </a:ext>
            </a:extLst>
          </p:cNvPr>
          <p:cNvSpPr txBox="1"/>
          <p:nvPr/>
        </p:nvSpPr>
        <p:spPr>
          <a:xfrm>
            <a:off x="6436368" y="2766013"/>
            <a:ext cx="438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3C3C3C"/>
                </a:solidFill>
                <a:latin typeface="Raleway" pitchFamily="2" charset="0"/>
              </a:rPr>
              <a:t>Resolução CNE/CEB Nº 03/2025 </a:t>
            </a:r>
            <a:r>
              <a:rPr lang="pt-BR" b="1" dirty="0">
                <a:solidFill>
                  <a:srgbClr val="FF0000"/>
                </a:solidFill>
                <a:latin typeface="Raleway" pitchFamily="2" charset="0"/>
              </a:rPr>
              <a:t>homologada</a:t>
            </a:r>
            <a:r>
              <a:rPr lang="pt-BR" dirty="0">
                <a:solidFill>
                  <a:srgbClr val="3C3C3C"/>
                </a:solidFill>
                <a:latin typeface="Raleway" pitchFamily="2" charset="0"/>
              </a:rPr>
              <a:t> pelo Ministro Camilo Santana</a:t>
            </a:r>
          </a:p>
        </p:txBody>
      </p:sp>
      <p:sp>
        <p:nvSpPr>
          <p:cNvPr id="4" name="Google Shape;639;g2b958aec9c0_3_107">
            <a:extLst>
              <a:ext uri="{FF2B5EF4-FFF2-40B4-BE49-F238E27FC236}">
                <a16:creationId xmlns:a16="http://schemas.microsoft.com/office/drawing/2014/main" id="{2FD61BBD-9F4A-B5C4-D69A-F534059ED9DF}"/>
              </a:ext>
            </a:extLst>
          </p:cNvPr>
          <p:cNvSpPr txBox="1"/>
          <p:nvPr/>
        </p:nvSpPr>
        <p:spPr>
          <a:xfrm>
            <a:off x="3543628" y="4424775"/>
            <a:ext cx="3315324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>
              <a:lnSpc>
                <a:spcPct val="80000"/>
              </a:lnSpc>
              <a:buSzPts val="1800"/>
              <a:defRPr/>
            </a:pPr>
            <a:r>
              <a:rPr lang="en-US" sz="2000" b="1" dirty="0" err="1">
                <a:solidFill>
                  <a:srgbClr val="0000FF"/>
                </a:solidFill>
                <a:latin typeface="Raleway Black" pitchFamily="2" charset="0"/>
                <a:ea typeface="Helvetica Neue"/>
                <a:cs typeface="Helvetica Neue"/>
                <a:sym typeface="Helvetica Neue"/>
              </a:rPr>
              <a:t>Medalha</a:t>
            </a:r>
            <a:r>
              <a:rPr lang="en-US" sz="2000" b="1" dirty="0">
                <a:solidFill>
                  <a:srgbClr val="0000FF"/>
                </a:solidFill>
                <a:latin typeface="Raleway Black" pitchFamily="2" charset="0"/>
                <a:ea typeface="Helvetica Neue"/>
                <a:cs typeface="Helvetica Neue"/>
                <a:sym typeface="Helvetica Neue"/>
              </a:rPr>
              <a:t> Paulo Freire</a:t>
            </a:r>
            <a:endParaRPr sz="2000" b="1" dirty="0">
              <a:solidFill>
                <a:srgbClr val="0000FF"/>
              </a:solidFill>
              <a:highlight>
                <a:srgbClr val="FFFFFF"/>
              </a:highlight>
              <a:latin typeface="Raleway Black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Google Shape;638;g2b958aec9c0_3_107">
            <a:extLst>
              <a:ext uri="{FF2B5EF4-FFF2-40B4-BE49-F238E27FC236}">
                <a16:creationId xmlns:a16="http://schemas.microsoft.com/office/drawing/2014/main" id="{8B86BE85-B8BA-9D43-3F27-7AC58FEFD9D7}"/>
              </a:ext>
            </a:extLst>
          </p:cNvPr>
          <p:cNvSpPr/>
          <p:nvPr/>
        </p:nvSpPr>
        <p:spPr>
          <a:xfrm>
            <a:off x="2496312" y="4286276"/>
            <a:ext cx="936989" cy="782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5233" tIns="95233" rIns="95233" bIns="952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40">
              <a:buClr>
                <a:srgbClr val="F7F7F7"/>
              </a:buClr>
              <a:buSzPts val="2000"/>
              <a:defRPr/>
            </a:pPr>
            <a:r>
              <a:rPr lang="en-US" sz="3200" b="1" dirty="0">
                <a:solidFill>
                  <a:srgbClr val="F7F7F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endParaRPr sz="3200" b="1" dirty="0">
              <a:solidFill>
                <a:srgbClr val="F7F7F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86700F1-17DB-7CE8-EA1B-B40EE6440EFE}"/>
              </a:ext>
            </a:extLst>
          </p:cNvPr>
          <p:cNvSpPr txBox="1"/>
          <p:nvPr/>
        </p:nvSpPr>
        <p:spPr>
          <a:xfrm>
            <a:off x="6969279" y="4087923"/>
            <a:ext cx="438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00FF"/>
                </a:solidFill>
                <a:latin typeface="Raleway" pitchFamily="2" charset="0"/>
              </a:rPr>
              <a:t>Reconhecimento do MEC </a:t>
            </a:r>
            <a:r>
              <a:rPr lang="pt-BR" dirty="0">
                <a:solidFill>
                  <a:srgbClr val="0000FF"/>
                </a:solidFill>
                <a:latin typeface="Raleway" pitchFamily="2" charset="0"/>
              </a:rPr>
              <a:t>às redes de ensino no âmbito da EJA e educação popular </a:t>
            </a:r>
          </a:p>
        </p:txBody>
      </p:sp>
      <p:sp>
        <p:nvSpPr>
          <p:cNvPr id="8" name="Google Shape;644;g2b958aec9c0_3_107">
            <a:extLst>
              <a:ext uri="{FF2B5EF4-FFF2-40B4-BE49-F238E27FC236}">
                <a16:creationId xmlns:a16="http://schemas.microsoft.com/office/drawing/2014/main" id="{75CB1C4E-D1A6-CC9E-F62E-BE5C16481210}"/>
              </a:ext>
            </a:extLst>
          </p:cNvPr>
          <p:cNvSpPr txBox="1"/>
          <p:nvPr/>
        </p:nvSpPr>
        <p:spPr>
          <a:xfrm>
            <a:off x="3859325" y="1120672"/>
            <a:ext cx="257704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>
              <a:buSzPts val="1800"/>
              <a:defRPr/>
            </a:pPr>
            <a:r>
              <a:rPr lang="en-US" sz="2000" b="1" dirty="0" err="1">
                <a:solidFill>
                  <a:srgbClr val="FF0000"/>
                </a:solidFill>
                <a:latin typeface="Raleway" pitchFamily="2" charset="0"/>
                <a:ea typeface="+mn-ea"/>
                <a:cs typeface="+mn-cs"/>
                <a:sym typeface="Helvetica Neue"/>
              </a:rPr>
              <a:t>Pé</a:t>
            </a:r>
            <a:r>
              <a:rPr lang="en-US" sz="2000" b="1" dirty="0">
                <a:solidFill>
                  <a:srgbClr val="FF0000"/>
                </a:solidFill>
                <a:latin typeface="Raleway" pitchFamily="2" charset="0"/>
                <a:ea typeface="+mn-ea"/>
                <a:cs typeface="+mn-cs"/>
                <a:sym typeface="Helvetica Neue"/>
              </a:rPr>
              <a:t>-de-Meia</a:t>
            </a:r>
            <a:r>
              <a:rPr lang="en-US" sz="2400" b="1" dirty="0">
                <a:solidFill>
                  <a:srgbClr val="FF0000"/>
                </a:solidFill>
                <a:latin typeface="Raleway" pitchFamily="2" charset="0"/>
                <a:ea typeface="+mn-ea"/>
                <a:cs typeface="+mn-cs"/>
                <a:sym typeface="Helvetica Neue"/>
              </a:rPr>
              <a:t> EJA</a:t>
            </a:r>
            <a:endParaRPr lang="en-US" sz="2400" b="1" dirty="0">
              <a:solidFill>
                <a:srgbClr val="FF0000"/>
              </a:solidFill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F5A1A01-4922-DEB9-132B-FF6EFE22E4F5}"/>
              </a:ext>
            </a:extLst>
          </p:cNvPr>
          <p:cNvSpPr txBox="1"/>
          <p:nvPr/>
        </p:nvSpPr>
        <p:spPr>
          <a:xfrm>
            <a:off x="6549373" y="614417"/>
            <a:ext cx="4502697" cy="14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rgbClr val="FF0000"/>
                </a:solidFill>
                <a:latin typeface="Raleway" pitchFamily="2" charset="0"/>
              </a:rPr>
              <a:t>Incentivo positivo para a EJA Ensino Médio, com </a:t>
            </a:r>
            <a:r>
              <a:rPr lang="pt-BR" sz="1600" b="1" dirty="0">
                <a:solidFill>
                  <a:srgbClr val="FF0000"/>
                </a:solidFill>
                <a:latin typeface="Raleway" pitchFamily="2" charset="0"/>
              </a:rPr>
              <a:t>adesão de 100% das redes estaduais</a:t>
            </a:r>
            <a:r>
              <a:rPr lang="pt-BR" sz="1600" dirty="0">
                <a:solidFill>
                  <a:srgbClr val="FF0000"/>
                </a:solidFill>
                <a:latin typeface="Raleway" pitchFamily="2" charset="0"/>
              </a:rPr>
              <a:t> e </a:t>
            </a:r>
            <a:r>
              <a:rPr lang="pt-BR" sz="1600" b="1" dirty="0">
                <a:solidFill>
                  <a:srgbClr val="FF0000"/>
                </a:solidFill>
                <a:latin typeface="Raleway" pitchFamily="2" charset="0"/>
              </a:rPr>
              <a:t>beneficiando 170 mil estudantes </a:t>
            </a:r>
            <a:r>
              <a:rPr lang="pt-BR" sz="1600" dirty="0">
                <a:solidFill>
                  <a:srgbClr val="FF0000"/>
                </a:solidFill>
                <a:latin typeface="Raleway" pitchFamily="2" charset="0"/>
              </a:rPr>
              <a:t>da modalidade, em 2024 e </a:t>
            </a:r>
            <a:r>
              <a:rPr lang="pt-BR" sz="1600" b="1" dirty="0">
                <a:solidFill>
                  <a:srgbClr val="FF0000"/>
                </a:solidFill>
                <a:latin typeface="Raleway" pitchFamily="2" charset="0"/>
              </a:rPr>
              <a:t>220 mil estudantes em 2025</a:t>
            </a:r>
            <a:r>
              <a:rPr lang="pt-BR" sz="1600" dirty="0">
                <a:solidFill>
                  <a:srgbClr val="FF0000"/>
                </a:solidFill>
                <a:latin typeface="Raleway" pitchFamily="2" charset="0"/>
              </a:rPr>
              <a:t>.   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62B6BE3A-9D62-2B52-CCB7-DA81B2E89346}"/>
              </a:ext>
            </a:extLst>
          </p:cNvPr>
          <p:cNvSpPr/>
          <p:nvPr/>
        </p:nvSpPr>
        <p:spPr>
          <a:xfrm>
            <a:off x="197884" y="111402"/>
            <a:ext cx="3190559" cy="362374"/>
          </a:xfrm>
          <a:prstGeom prst="roundRect">
            <a:avLst/>
          </a:prstGeom>
          <a:solidFill>
            <a:srgbClr val="02CC0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Raleway" pitchFamily="2" charset="0"/>
              </a:rPr>
              <a:t>1º ANO DO PACTO EJA</a:t>
            </a:r>
          </a:p>
        </p:txBody>
      </p:sp>
    </p:spTree>
    <p:extLst>
      <p:ext uri="{BB962C8B-B14F-4D97-AF65-F5344CB8AC3E}">
        <p14:creationId xmlns:p14="http://schemas.microsoft.com/office/powerpoint/2010/main" val="2067118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1750f2-7e30-49b4-86e6-8058f25ef90e">
      <Terms xmlns="http://schemas.microsoft.com/office/infopath/2007/PartnerControls"/>
    </lcf76f155ced4ddcb4097134ff3c332f>
    <TaxCatchAll xmlns="4809a733-177d-4a0b-a0a4-0f54c98d8a8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0A2E2A8AC4A704D8C93DBE276AB6D6D" ma:contentTypeVersion="14" ma:contentTypeDescription="Crie um novo documento." ma:contentTypeScope="" ma:versionID="0884bf78d718a0be98e004399c5d0bde">
  <xsd:schema xmlns:xsd="http://www.w3.org/2001/XMLSchema" xmlns:xs="http://www.w3.org/2001/XMLSchema" xmlns:p="http://schemas.microsoft.com/office/2006/metadata/properties" xmlns:ns2="8f1750f2-7e30-49b4-86e6-8058f25ef90e" xmlns:ns3="4809a733-177d-4a0b-a0a4-0f54c98d8a83" targetNamespace="http://schemas.microsoft.com/office/2006/metadata/properties" ma:root="true" ma:fieldsID="f5d3d8060f76f303f34c70c9fa317682" ns2:_="" ns3:_="">
    <xsd:import namespace="8f1750f2-7e30-49b4-86e6-8058f25ef90e"/>
    <xsd:import namespace="4809a733-177d-4a0b-a0a4-0f54c98d8a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1750f2-7e30-49b4-86e6-8058f25ef9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39944c2-26d9-490e-ad64-83e7a69758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09a733-177d-4a0b-a0a4-0f54c98d8a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181a216-ae33-4864-b9db-5573be869b19}" ma:internalName="TaxCatchAll" ma:showField="CatchAllData" ma:web="4809a733-177d-4a0b-a0a4-0f54c98d8a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2641EF-F8A4-4D32-B288-67C7132AB9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778389-ED7C-40E4-A086-FDAF786E7441}">
  <ds:schemaRefs>
    <ds:schemaRef ds:uri="http://purl.org/dc/dcmitype/"/>
    <ds:schemaRef ds:uri="http://schemas.openxmlformats.org/package/2006/metadata/core-properties"/>
    <ds:schemaRef ds:uri="http://purl.org/dc/elements/1.1/"/>
    <ds:schemaRef ds:uri="4809a733-177d-4a0b-a0a4-0f54c98d8a83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8f1750f2-7e30-49b4-86e6-8058f25ef90e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8B1FC82-FDB1-46B8-8E07-6278ADDC6088}">
  <ds:schemaRefs>
    <ds:schemaRef ds:uri="4809a733-177d-4a0b-a0a4-0f54c98d8a83"/>
    <ds:schemaRef ds:uri="8f1750f2-7e30-49b4-86e6-8058f25ef90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1456</Words>
  <Application>Microsoft Office PowerPoint</Application>
  <PresentationFormat>Widescreen</PresentationFormat>
  <Paragraphs>222</Paragraphs>
  <Slides>23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Helvetica Neue</vt:lpstr>
      <vt:lpstr>Raleway</vt:lpstr>
      <vt:lpstr>Raleway Black</vt:lpstr>
      <vt:lpstr>Roboto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EDUCAÇÃO POPULAR 207.793 Alfabetizandos </vt:lpstr>
      <vt:lpstr>Apresentação do PowerPoint</vt:lpstr>
      <vt:lpstr>Pontos que merecem atenção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Vinicius Espaluci Campos (SECADI/CGA/UNESCO)</dc:creator>
  <cp:lastModifiedBy>Vinicius Espaluci Campos (SECADI/CGA/UNESCO)</cp:lastModifiedBy>
  <cp:revision>8</cp:revision>
  <dcterms:created xsi:type="dcterms:W3CDTF">2025-09-03T19:19:59Z</dcterms:created>
  <dcterms:modified xsi:type="dcterms:W3CDTF">2025-09-09T12:27:40Z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0x01010050A2E2A8AC4A704D8C93DBE276AB6D6D</vt:lpwstr>
  </property>
  <property fmtid="{D5CDD505-2E9C-101B-9397-08002B2CF9AE}" pid="3" name="MediaServiceImageTags">
    <vt:lpwstr/>
  </property>
</Properties>
</file>