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</p:sldIdLst>
  <p:sldSz cx="14630400" cy="8229600"/>
  <p:notesSz cx="8229600" cy="14630400"/>
  <p:embeddedFontLst>
    <p:embeddedFont>
      <p:font typeface="Roboto" panose="02000000000000000000" pitchFamily="2" charset="0"/>
      <p:regular r:id="rId16"/>
      <p:bold r:id="rId17"/>
    </p:embeddedFont>
    <p:embeddedFont>
      <p:font typeface="Roboto Slab" pitchFamily="2" charset="0"/>
      <p:regular r:id="rId1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1" d="100"/>
          <a:sy n="51" d="100"/>
        </p:scale>
        <p:origin x="7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357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FF9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FF9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FF9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FF9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FF9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37886"/>
            <a:ext cx="7556421" cy="2480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RECOMENDAÇÃO CONJUNTA Nº 02/2024: PROVIDÊNCIAS ADOTADAS PELO MINISTÉRIO PÚBLICO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915853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Fortalecimento do Serviço de Acolhimento Familiar – Medidas e Desafios da Atuação do Ministério Público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5774174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4384" y="539234"/>
            <a:ext cx="11830169" cy="490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Desafios na Implementação do Serviço de Acolhimento Familiar</a:t>
            </a:r>
            <a:endParaRPr lang="en-US" sz="3050" dirty="0"/>
          </a:p>
        </p:txBody>
      </p:sp>
      <p:sp>
        <p:nvSpPr>
          <p:cNvPr id="3" name="Shape 1"/>
          <p:cNvSpPr/>
          <p:nvPr/>
        </p:nvSpPr>
        <p:spPr>
          <a:xfrm>
            <a:off x="761524" y="1371920"/>
            <a:ext cx="7683817" cy="1514118"/>
          </a:xfrm>
          <a:prstGeom prst="roundRect">
            <a:avLst>
              <a:gd name="adj" fmla="val 7247"/>
            </a:avLst>
          </a:prstGeom>
          <a:solidFill>
            <a:srgbClr val="E8EFF9"/>
          </a:solidFill>
          <a:ln w="22860">
            <a:solidFill>
              <a:srgbClr val="3257B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761524" y="1441133"/>
            <a:ext cx="91440" cy="1514118"/>
          </a:xfrm>
          <a:prstGeom prst="roundRect">
            <a:avLst>
              <a:gd name="adj" fmla="val 25737"/>
            </a:avLst>
          </a:prstGeom>
          <a:solidFill>
            <a:srgbClr val="3257B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1032629" y="1620798"/>
            <a:ext cx="2863334" cy="245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Equipes Técnicas Insuficientes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1032629" y="2022634"/>
            <a:ext cx="7255907" cy="752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Necessidade de estruturação adequada das equipes técnicas nos Ministérios Públicos para acompanhamento qualificado das fiscalizações, conforme preconizado pela Resolução CNMP nº 293/2024.</a:t>
            </a:r>
            <a:endParaRPr lang="en-US" sz="1400" dirty="0"/>
          </a:p>
        </p:txBody>
      </p:sp>
      <p:sp>
        <p:nvSpPr>
          <p:cNvPr id="7" name="Shape 5"/>
          <p:cNvSpPr/>
          <p:nvPr/>
        </p:nvSpPr>
        <p:spPr>
          <a:xfrm>
            <a:off x="784384" y="3112056"/>
            <a:ext cx="7683817" cy="1263134"/>
          </a:xfrm>
          <a:prstGeom prst="roundRect">
            <a:avLst>
              <a:gd name="adj" fmla="val 8687"/>
            </a:avLst>
          </a:prstGeom>
          <a:solidFill>
            <a:srgbClr val="E8EFF9"/>
          </a:solidFill>
          <a:ln w="22860">
            <a:solidFill>
              <a:srgbClr val="3257B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Shape 6"/>
          <p:cNvSpPr/>
          <p:nvPr/>
        </p:nvSpPr>
        <p:spPr>
          <a:xfrm>
            <a:off x="761524" y="3112056"/>
            <a:ext cx="91440" cy="1263134"/>
          </a:xfrm>
          <a:prstGeom prst="roundRect">
            <a:avLst>
              <a:gd name="adj" fmla="val 25737"/>
            </a:avLst>
          </a:prstGeom>
          <a:solidFill>
            <a:srgbClr val="3257B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1032629" y="3291721"/>
            <a:ext cx="2882741" cy="245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Separação de Grupos de Irmãos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1032628" y="3572709"/>
            <a:ext cx="7255907" cy="501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restrição no número de crianças atendidas por família acolhedora (em mais de 70% dos casos) leva à separação de grupos de irmãos em 55,41% das situações, contrariando o art. 92, V do ECA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200" dirty="0"/>
          </a:p>
        </p:txBody>
      </p:sp>
      <p:sp>
        <p:nvSpPr>
          <p:cNvPr id="11" name="Shape 9"/>
          <p:cNvSpPr/>
          <p:nvPr/>
        </p:nvSpPr>
        <p:spPr>
          <a:xfrm>
            <a:off x="784384" y="4531995"/>
            <a:ext cx="7683817" cy="1263134"/>
          </a:xfrm>
          <a:prstGeom prst="roundRect">
            <a:avLst>
              <a:gd name="adj" fmla="val 8687"/>
            </a:avLst>
          </a:prstGeom>
          <a:solidFill>
            <a:srgbClr val="E8EFF9"/>
          </a:solidFill>
          <a:ln w="22860">
            <a:solidFill>
              <a:srgbClr val="3257B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2" name="Shape 10"/>
          <p:cNvSpPr/>
          <p:nvPr/>
        </p:nvSpPr>
        <p:spPr>
          <a:xfrm>
            <a:off x="761524" y="4531995"/>
            <a:ext cx="91440" cy="1263134"/>
          </a:xfrm>
          <a:prstGeom prst="roundRect">
            <a:avLst>
              <a:gd name="adj" fmla="val 25737"/>
            </a:avLst>
          </a:prstGeom>
          <a:solidFill>
            <a:srgbClr val="3257B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Text 11"/>
          <p:cNvSpPr/>
          <p:nvPr/>
        </p:nvSpPr>
        <p:spPr>
          <a:xfrm>
            <a:off x="1032629" y="4711660"/>
            <a:ext cx="2187416" cy="245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Tempo de Permanência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998338" y="4968680"/>
            <a:ext cx="7255907" cy="501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7,7% dos casos em 2024 permaneceram mais de 2 anos em acolhimento familiar, ultrapassando o parâmetro de 18 meses estabelecido como referência para a brevidade da medida.</a:t>
            </a:r>
            <a:endParaRPr lang="en-US" sz="1400" dirty="0"/>
          </a:p>
        </p:txBody>
      </p:sp>
      <p:sp>
        <p:nvSpPr>
          <p:cNvPr id="15" name="Shape 13"/>
          <p:cNvSpPr/>
          <p:nvPr/>
        </p:nvSpPr>
        <p:spPr>
          <a:xfrm>
            <a:off x="784384" y="5951934"/>
            <a:ext cx="7683817" cy="1263134"/>
          </a:xfrm>
          <a:prstGeom prst="roundRect">
            <a:avLst>
              <a:gd name="adj" fmla="val 8687"/>
            </a:avLst>
          </a:prstGeom>
          <a:solidFill>
            <a:srgbClr val="E8EFF9"/>
          </a:solidFill>
          <a:ln w="22860">
            <a:solidFill>
              <a:srgbClr val="3257B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Shape 14"/>
          <p:cNvSpPr/>
          <p:nvPr/>
        </p:nvSpPr>
        <p:spPr>
          <a:xfrm>
            <a:off x="761524" y="5951934"/>
            <a:ext cx="91440" cy="1263134"/>
          </a:xfrm>
          <a:prstGeom prst="roundRect">
            <a:avLst>
              <a:gd name="adj" fmla="val 25737"/>
            </a:avLst>
          </a:prstGeom>
          <a:solidFill>
            <a:srgbClr val="3257B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Text 15"/>
          <p:cNvSpPr/>
          <p:nvPr/>
        </p:nvSpPr>
        <p:spPr>
          <a:xfrm>
            <a:off x="1032629" y="6131600"/>
            <a:ext cx="2740581" cy="245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Cofinanciamento Insuficiente</a:t>
            </a:r>
            <a:endParaRPr lang="en-US" sz="1500" dirty="0"/>
          </a:p>
        </p:txBody>
      </p:sp>
      <p:sp>
        <p:nvSpPr>
          <p:cNvPr id="18" name="Text 16"/>
          <p:cNvSpPr/>
          <p:nvPr/>
        </p:nvSpPr>
        <p:spPr>
          <a:xfrm>
            <a:off x="1032629" y="6357818"/>
            <a:ext cx="7255907" cy="501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Necessidade de ampliação do cofinanciamento para viabilizar a implementação e manutenção dos serviços, especialmente em municípios de pequeno porte, que podem se beneficiar da regionalização.</a:t>
            </a:r>
            <a:endParaRPr lang="en-US" sz="1400" dirty="0"/>
          </a:p>
        </p:txBody>
      </p:sp>
      <p:pic>
        <p:nvPicPr>
          <p:cNvPr id="1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488" y="1441133"/>
            <a:ext cx="4995029" cy="4995029"/>
          </a:xfrm>
          <a:prstGeom prst="rect">
            <a:avLst/>
          </a:prstGeom>
        </p:spPr>
      </p:pic>
      <p:sp>
        <p:nvSpPr>
          <p:cNvPr id="20" name="Text 17"/>
          <p:cNvSpPr/>
          <p:nvPr/>
        </p:nvSpPr>
        <p:spPr>
          <a:xfrm>
            <a:off x="8858488" y="6612612"/>
            <a:ext cx="4995029" cy="1003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superação destes desafios demanda uma atuação coordenada e estratégica do Ministério Público em articulação com os demais órgãos do Sistema de Garantia de Direitos, priorizando o melhor interesse da criança e do adolescente.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852" y="494824"/>
            <a:ext cx="4461272" cy="365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Monitoramento e Transparência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719852" y="1140976"/>
            <a:ext cx="6452711" cy="233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Atuação do CNMP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685957" y="1655445"/>
            <a:ext cx="6452711" cy="701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Conselho Nacional do Ministério Público, por meio da Comissão da Infância, Juventude e Educação (CIJE), continuará a consolidar e analisar os dados das inspeções, contribuindo para o diagnóstico e o planejamento das políticas públicas de acolhimento.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19591" y="3021680"/>
            <a:ext cx="6452711" cy="467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Atualmente, o CNMP possui um painel de Business Intelligence (BI) que aponta o índice de cumprimento das fiscalizações pelos MPs, baseado na antiga Resolução 71/2011.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07541" y="4471504"/>
            <a:ext cx="6277332" cy="467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BI da nova Resolução CNMP nº 293/2024, que trará dados ainda mais atualizados e focados, está em construção e previsto para o segundo semestre de 2025.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735092" y="4471504"/>
            <a:ext cx="15240" cy="467678"/>
          </a:xfrm>
          <a:prstGeom prst="rect">
            <a:avLst/>
          </a:prstGeom>
          <a:solidFill>
            <a:srgbClr val="3257B8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5529" y="677585"/>
            <a:ext cx="6452711" cy="6452711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545529" y="7364848"/>
            <a:ext cx="6452711" cy="374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4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transparência e o monitoramento constante dos dados são ferramentas essenciais para avaliar o progresso em direção às metas estabelecidas e para identificar oportunidades de melhoria na implementação do Serviço de Acolhimento Familiar.</a:t>
            </a:r>
            <a:endParaRPr 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9383" y="641152"/>
            <a:ext cx="5559623" cy="487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Próximos Passos e Estratégias</a:t>
            </a:r>
            <a:endParaRPr lang="en-US" sz="3050" dirty="0"/>
          </a:p>
        </p:txBody>
      </p:sp>
      <p:sp>
        <p:nvSpPr>
          <p:cNvPr id="3" name="Shape 1"/>
          <p:cNvSpPr/>
          <p:nvPr/>
        </p:nvSpPr>
        <p:spPr>
          <a:xfrm>
            <a:off x="935236" y="1673781"/>
            <a:ext cx="155853" cy="913448"/>
          </a:xfrm>
          <a:prstGeom prst="roundRect">
            <a:avLst>
              <a:gd name="adj" fmla="val 15004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779383" y="1571387"/>
            <a:ext cx="467678" cy="467678"/>
          </a:xfrm>
          <a:prstGeom prst="roundRect">
            <a:avLst>
              <a:gd name="adj" fmla="val 97760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302" y="1659136"/>
            <a:ext cx="233839" cy="29229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402913" y="1595795"/>
            <a:ext cx="2848332" cy="2436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Fortalecimento do Marco Legal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1402913" y="1932861"/>
            <a:ext cx="12448103" cy="4986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Consolidar a aplicação da Resolução CNMP nº 293/2024 e da Recomendação Conjunta nº 02/2024, garantindo a priorização do acolhimento familiar e o cumprimento das metas estabelecidas.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1169075" y="2977039"/>
            <a:ext cx="155853" cy="913448"/>
          </a:xfrm>
          <a:prstGeom prst="roundRect">
            <a:avLst>
              <a:gd name="adj" fmla="val 15004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Shape 6"/>
          <p:cNvSpPr/>
          <p:nvPr/>
        </p:nvSpPr>
        <p:spPr>
          <a:xfrm>
            <a:off x="1013222" y="2874645"/>
            <a:ext cx="467678" cy="467678"/>
          </a:xfrm>
          <a:prstGeom prst="roundRect">
            <a:avLst>
              <a:gd name="adj" fmla="val 97760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141" y="2962394"/>
            <a:ext cx="233839" cy="29229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636752" y="2899053"/>
            <a:ext cx="4034314" cy="2436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Ampliação das Parcerias Interinstitucionais</a:t>
            </a:r>
            <a:endParaRPr lang="en-US" sz="1500" dirty="0"/>
          </a:p>
        </p:txBody>
      </p:sp>
      <p:sp>
        <p:nvSpPr>
          <p:cNvPr id="12" name="Text 8"/>
          <p:cNvSpPr/>
          <p:nvPr/>
        </p:nvSpPr>
        <p:spPr>
          <a:xfrm>
            <a:off x="1636752" y="3236119"/>
            <a:ext cx="12214265" cy="4986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Fortalecer as articulações entre MP, Judiciário, Defensoria Pública, Executivo e Sociedade Civil para implementação e expansão dos Serviços de Acolhimento Familiar em todo o território nacional.</a:t>
            </a:r>
            <a:endParaRPr lang="en-US" sz="1600" dirty="0"/>
          </a:p>
        </p:txBody>
      </p:sp>
      <p:sp>
        <p:nvSpPr>
          <p:cNvPr id="13" name="Shape 9"/>
          <p:cNvSpPr/>
          <p:nvPr/>
        </p:nvSpPr>
        <p:spPr>
          <a:xfrm>
            <a:off x="1402913" y="4280297"/>
            <a:ext cx="155853" cy="913448"/>
          </a:xfrm>
          <a:prstGeom prst="roundRect">
            <a:avLst>
              <a:gd name="adj" fmla="val 15004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Shape 10"/>
          <p:cNvSpPr/>
          <p:nvPr/>
        </p:nvSpPr>
        <p:spPr>
          <a:xfrm>
            <a:off x="1247061" y="4177903"/>
            <a:ext cx="467678" cy="467678"/>
          </a:xfrm>
          <a:prstGeom prst="roundRect">
            <a:avLst>
              <a:gd name="adj" fmla="val 97760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980" y="4265652"/>
            <a:ext cx="233839" cy="292298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870591" y="4202311"/>
            <a:ext cx="2347198" cy="2436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Priorização Orçamentária</a:t>
            </a:r>
            <a:endParaRPr lang="en-US" sz="1500" dirty="0"/>
          </a:p>
        </p:txBody>
      </p:sp>
      <p:sp>
        <p:nvSpPr>
          <p:cNvPr id="17" name="Text 12"/>
          <p:cNvSpPr/>
          <p:nvPr/>
        </p:nvSpPr>
        <p:spPr>
          <a:xfrm>
            <a:off x="1870591" y="4539377"/>
            <a:ext cx="11980426" cy="4986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Fomentar a destinação de recursos dos Fundos dos Direitos da Criança e do Adolescente (FIA) para projetos de acolhimento familiar e ampliar o cofinanciamento federal, estadual e municipal.</a:t>
            </a:r>
            <a:endParaRPr lang="en-US" sz="1600" dirty="0"/>
          </a:p>
        </p:txBody>
      </p:sp>
      <p:sp>
        <p:nvSpPr>
          <p:cNvPr id="18" name="Shape 13"/>
          <p:cNvSpPr/>
          <p:nvPr/>
        </p:nvSpPr>
        <p:spPr>
          <a:xfrm>
            <a:off x="1636752" y="5583555"/>
            <a:ext cx="155853" cy="913448"/>
          </a:xfrm>
          <a:prstGeom prst="roundRect">
            <a:avLst>
              <a:gd name="adj" fmla="val 15004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Shape 14"/>
          <p:cNvSpPr/>
          <p:nvPr/>
        </p:nvSpPr>
        <p:spPr>
          <a:xfrm>
            <a:off x="1480899" y="5481161"/>
            <a:ext cx="467678" cy="467678"/>
          </a:xfrm>
          <a:prstGeom prst="roundRect">
            <a:avLst>
              <a:gd name="adj" fmla="val 97760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7819" y="5568910"/>
            <a:ext cx="233839" cy="292298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2104430" y="5505569"/>
            <a:ext cx="2217420" cy="2436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Capacitação Continuada</a:t>
            </a:r>
            <a:endParaRPr lang="en-US" sz="1500" dirty="0"/>
          </a:p>
        </p:txBody>
      </p:sp>
      <p:sp>
        <p:nvSpPr>
          <p:cNvPr id="22" name="Text 16"/>
          <p:cNvSpPr/>
          <p:nvPr/>
        </p:nvSpPr>
        <p:spPr>
          <a:xfrm>
            <a:off x="2104430" y="5842635"/>
            <a:ext cx="11746587" cy="4986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Intensificar a formação de todos os atores do Sistema de Garantia de Direitos, especialmente das equipes técnicas dos MPs, para qualificar a fiscalização e a implementação dos serviços.</a:t>
            </a:r>
            <a:endParaRPr lang="en-US" sz="1600" dirty="0"/>
          </a:p>
        </p:txBody>
      </p:sp>
      <p:sp>
        <p:nvSpPr>
          <p:cNvPr id="23" name="Shape 17"/>
          <p:cNvSpPr/>
          <p:nvPr/>
        </p:nvSpPr>
        <p:spPr>
          <a:xfrm>
            <a:off x="1402913" y="6886813"/>
            <a:ext cx="155853" cy="701397"/>
          </a:xfrm>
          <a:prstGeom prst="roundRect">
            <a:avLst>
              <a:gd name="adj" fmla="val 15004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Shape 18"/>
          <p:cNvSpPr/>
          <p:nvPr/>
        </p:nvSpPr>
        <p:spPr>
          <a:xfrm>
            <a:off x="1247061" y="6784419"/>
            <a:ext cx="467678" cy="467678"/>
          </a:xfrm>
          <a:prstGeom prst="roundRect">
            <a:avLst>
              <a:gd name="adj" fmla="val 97760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980" y="6872168"/>
            <a:ext cx="233839" cy="292298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1870591" y="6808827"/>
            <a:ext cx="2316837" cy="2436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Monitoramento Contínuo</a:t>
            </a:r>
            <a:endParaRPr lang="en-US" sz="1500" dirty="0"/>
          </a:p>
        </p:txBody>
      </p:sp>
      <p:sp>
        <p:nvSpPr>
          <p:cNvPr id="27" name="Text 20"/>
          <p:cNvSpPr/>
          <p:nvPr/>
        </p:nvSpPr>
        <p:spPr>
          <a:xfrm>
            <a:off x="1870591" y="7145893"/>
            <a:ext cx="11980426" cy="249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Aperfeiçoar os sistemas de coleta e análise de dados, como o novo BI da Resolução CNMP nº 293/2024, para acompanhar o </a:t>
            </a:r>
            <a:r>
              <a:rPr lang="en-US" sz="16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progresso</a:t>
            </a:r>
            <a:r>
              <a:rPr lang="en-US" sz="16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l">
              <a:lnSpc>
                <a:spcPts val="1950"/>
              </a:lnSpc>
              <a:buNone/>
            </a:pPr>
            <a:r>
              <a:rPr lang="en-US" sz="16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</a:t>
            </a:r>
            <a:r>
              <a:rPr lang="en-US" sz="16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direção às metas estabelecidas.</a:t>
            </a:r>
            <a:endParaRPr 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8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1408628"/>
            <a:ext cx="1196685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FFF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Compromisso com o Direito à Convivência Familiar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1091446" y="2624018"/>
            <a:ext cx="12745164" cy="11162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FFFF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 Ministério Público brasileiro reafirma seu compromisso inabalável com a defesa do direito fundamental à convivência familiar e comunitária de crianças e adolescentes, priorizando o Serviço de Acolhimento Familiar.</a:t>
            </a:r>
            <a:endParaRPr lang="en-US" sz="2300" dirty="0"/>
          </a:p>
        </p:txBody>
      </p:sp>
      <p:sp>
        <p:nvSpPr>
          <p:cNvPr id="6" name="Shape 3"/>
          <p:cNvSpPr/>
          <p:nvPr/>
        </p:nvSpPr>
        <p:spPr>
          <a:xfrm>
            <a:off x="793790" y="2326362"/>
            <a:ext cx="22860" cy="1711523"/>
          </a:xfrm>
          <a:prstGeom prst="rect">
            <a:avLst/>
          </a:prstGeom>
          <a:solidFill>
            <a:srgbClr val="3257B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793790" y="4261128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sucesso na ampliação e qualificação do acolhimento familiar depende da atuação coordenada de todos os órgãos do Sistema de Garantia de Direitos, da sociedade civil e das próprias famílias. Juntos, podemos assegurar que cada criança e adolescente tenha a oportunidade de crescer e se desenvolver em um ambiente familiar, fortalecendo laços e construindo futuros.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93790" y="5436989"/>
            <a:ext cx="13042821" cy="843201"/>
          </a:xfrm>
          <a:prstGeom prst="roundRect">
            <a:avLst>
              <a:gd name="adj" fmla="val 3531"/>
            </a:avLst>
          </a:prstGeom>
          <a:solidFill>
            <a:srgbClr val="101C3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48" y="5732264"/>
            <a:ext cx="248007" cy="19835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438513" y="5684877"/>
            <a:ext cx="121997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Construindo um Brasil onde nenhuma criança cresça sem o afeto e a proteção de uma família.</a:t>
            </a:r>
            <a:endParaRPr lang="en-US" sz="1550" dirty="0"/>
          </a:p>
        </p:txBody>
      </p:sp>
      <p:sp>
        <p:nvSpPr>
          <p:cNvPr id="11" name="Text 7"/>
          <p:cNvSpPr/>
          <p:nvPr/>
        </p:nvSpPr>
        <p:spPr>
          <a:xfrm>
            <a:off x="793790" y="6503432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Conselho Nacional do Ministério Público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6521" y="506373"/>
            <a:ext cx="8925520" cy="373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50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 Desafio da Implementação do Acolhimento Familiar no Brasil</a:t>
            </a:r>
            <a:endParaRPr lang="en-US" sz="2350" dirty="0"/>
          </a:p>
        </p:txBody>
      </p:sp>
      <p:sp>
        <p:nvSpPr>
          <p:cNvPr id="3" name="Text 1"/>
          <p:cNvSpPr/>
          <p:nvPr/>
        </p:nvSpPr>
        <p:spPr>
          <a:xfrm>
            <a:off x="736521" y="1167527"/>
            <a:ext cx="6432709" cy="7183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Apesar da base legal e das evidências científicas que comprovam os benefícios do acolhimento familiar para o desenvolvimento infantil, a realidade nacional demonstra uma expressiva predominância do acolhimento institucional.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736521" y="1993463"/>
            <a:ext cx="6432709" cy="239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Dados do Sistema Nacional de Adoção e Acolhimento revelam:</a:t>
            </a:r>
            <a:endParaRPr lang="en-US" sz="1150" dirty="0"/>
          </a:p>
        </p:txBody>
      </p:sp>
      <p:sp>
        <p:nvSpPr>
          <p:cNvPr id="5" name="Text 3"/>
          <p:cNvSpPr/>
          <p:nvPr/>
        </p:nvSpPr>
        <p:spPr>
          <a:xfrm>
            <a:off x="3216712" y="3145512"/>
            <a:ext cx="1472208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93,7%</a:t>
            </a:r>
            <a:endParaRPr lang="en-US" sz="23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144" y="2397442"/>
            <a:ext cx="1795462" cy="179546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3026807" y="4342448"/>
            <a:ext cx="1852136" cy="187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50"/>
              </a:lnSpc>
              <a:buNone/>
            </a:pPr>
            <a:r>
              <a:rPr lang="en-US" sz="11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Acolhimento Institucional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736521" y="4649153"/>
            <a:ext cx="6432709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Crianças e adolescentes em instituições</a:t>
            </a:r>
            <a:endParaRPr lang="en-US" sz="900" dirty="0"/>
          </a:p>
        </p:txBody>
      </p:sp>
      <p:sp>
        <p:nvSpPr>
          <p:cNvPr id="9" name="Text 6"/>
          <p:cNvSpPr/>
          <p:nvPr/>
        </p:nvSpPr>
        <p:spPr>
          <a:xfrm>
            <a:off x="3216712" y="5857875"/>
            <a:ext cx="1472208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6,2%</a:t>
            </a:r>
            <a:endParaRPr lang="en-US" sz="23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144" y="5109805"/>
            <a:ext cx="1795462" cy="179546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176587" y="7054810"/>
            <a:ext cx="1552456" cy="187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50"/>
              </a:lnSpc>
              <a:buNone/>
            </a:pPr>
            <a:r>
              <a:rPr lang="en-US" sz="11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Acolhimento Familiar</a:t>
            </a:r>
            <a:endParaRPr lang="en-US" sz="1150" dirty="0"/>
          </a:p>
        </p:txBody>
      </p:sp>
      <p:sp>
        <p:nvSpPr>
          <p:cNvPr id="12" name="Text 8"/>
          <p:cNvSpPr/>
          <p:nvPr/>
        </p:nvSpPr>
        <p:spPr>
          <a:xfrm>
            <a:off x="736521" y="7361515"/>
            <a:ext cx="6432709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Crianças e adolescentes em famílias acolhedoras</a:t>
            </a:r>
            <a:endParaRPr lang="en-US" sz="9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8791" y="1194554"/>
            <a:ext cx="6432709" cy="6432709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468791" y="7761923"/>
            <a:ext cx="6432709" cy="3829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acolhimento familiar proporciona um ambiente mais individualizado e afetivo, essencial para o desenvolvimento saudável de crianças e adolescentes em situação de vulnerabilidade.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40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2213" y="540187"/>
            <a:ext cx="7572375" cy="1227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Recomendação Conjunta nº 02/2024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272213" y="2062639"/>
            <a:ext cx="7572375" cy="942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Lançada em 17 de janeiro de 2024, esta recomendação foi assinada por diversas instituições, incluindo o Conselho Nacional do Ministério Público (CNMP) e o Conselho Nacional de Justiça (CNJ), estabelecendo metas ambiciosas:</a:t>
            </a:r>
            <a:endParaRPr lang="en-US" sz="1500" dirty="0"/>
          </a:p>
        </p:txBody>
      </p:sp>
      <p:sp>
        <p:nvSpPr>
          <p:cNvPr id="5" name="Shape 2"/>
          <p:cNvSpPr/>
          <p:nvPr/>
        </p:nvSpPr>
        <p:spPr>
          <a:xfrm>
            <a:off x="6272213" y="3226594"/>
            <a:ext cx="7572375" cy="1553408"/>
          </a:xfrm>
          <a:prstGeom prst="roundRect">
            <a:avLst>
              <a:gd name="adj" fmla="val 7064"/>
            </a:avLst>
          </a:prstGeom>
          <a:solidFill>
            <a:srgbClr val="E8EFF9"/>
          </a:solidFill>
          <a:ln w="22860">
            <a:solidFill>
              <a:srgbClr val="3257B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6249353" y="3226594"/>
            <a:ext cx="91440" cy="1553408"/>
          </a:xfrm>
          <a:prstGeom prst="roundRect">
            <a:avLst>
              <a:gd name="adj" fmla="val 32230"/>
            </a:avLst>
          </a:prstGeom>
          <a:solidFill>
            <a:srgbClr val="3257B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6560106" y="3445907"/>
            <a:ext cx="2947035" cy="368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Meta 2027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6560106" y="3932039"/>
            <a:ext cx="7065169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Alcançar, até 2027, pelo menos </a:t>
            </a:r>
            <a:r>
              <a:rPr lang="en-US" sz="1500" b="1" dirty="0">
                <a:solidFill>
                  <a:srgbClr val="3257B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25%</a:t>
            </a:r>
            <a:r>
              <a:rPr lang="en-US" sz="15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total de crianças e adolescentes acolhidos no Brasil em Serviços de Acolhimento Familiar (SFA).</a:t>
            </a:r>
            <a:endParaRPr lang="en-US" sz="1500" dirty="0"/>
          </a:p>
        </p:txBody>
      </p:sp>
      <p:sp>
        <p:nvSpPr>
          <p:cNvPr id="9" name="Shape 6"/>
          <p:cNvSpPr/>
          <p:nvPr/>
        </p:nvSpPr>
        <p:spPr>
          <a:xfrm>
            <a:off x="6272213" y="4976455"/>
            <a:ext cx="7572375" cy="1553408"/>
          </a:xfrm>
          <a:prstGeom prst="roundRect">
            <a:avLst>
              <a:gd name="adj" fmla="val 7064"/>
            </a:avLst>
          </a:prstGeom>
          <a:solidFill>
            <a:srgbClr val="E8EFF9"/>
          </a:solidFill>
          <a:ln w="22860">
            <a:solidFill>
              <a:srgbClr val="3257B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6249353" y="4976455"/>
            <a:ext cx="91440" cy="1553408"/>
          </a:xfrm>
          <a:prstGeom prst="roundRect">
            <a:avLst>
              <a:gd name="adj" fmla="val 32230"/>
            </a:avLst>
          </a:prstGeom>
          <a:solidFill>
            <a:srgbClr val="3257B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6560106" y="5195768"/>
            <a:ext cx="2947035" cy="368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Primeira Infância</a:t>
            </a:r>
            <a:endParaRPr lang="en-US" sz="2300" dirty="0"/>
          </a:p>
        </p:txBody>
      </p:sp>
      <p:sp>
        <p:nvSpPr>
          <p:cNvPr id="12" name="Text 9"/>
          <p:cNvSpPr/>
          <p:nvPr/>
        </p:nvSpPr>
        <p:spPr>
          <a:xfrm>
            <a:off x="6560106" y="5681901"/>
            <a:ext cx="7065169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Assegurar que, gradativamente, a </a:t>
            </a:r>
            <a:r>
              <a:rPr lang="en-US" sz="1500" b="1" dirty="0">
                <a:solidFill>
                  <a:srgbClr val="3257B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totalidade</a:t>
            </a:r>
            <a:r>
              <a:rPr lang="en-US" sz="15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crianças na primeira infância esteja acolhida na modalidade familiar.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6272213" y="6750844"/>
            <a:ext cx="7572375" cy="942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Esta recomendação representa um marco regulatório fundamental para a transformação do sistema de acolhimento no Brasil, reconhecendo a superioridade do modelo familiar para o desenvolvimento infantil.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55464"/>
            <a:ext cx="12943523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Resolução CNMP nº 293/2024: Marco Legal da Atuação do MP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793790" y="1770817"/>
            <a:ext cx="13042821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Publicada em 28 de maio de 2024, a Resolução CNMP nº 293/2024 revoga a anterior Resolução nº 71/2011, qualificando o trabalho de fiscalização do Ministério Público nos serviços de acolhimento.</a:t>
            </a:r>
            <a:endParaRPr lang="en-US" sz="1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543175"/>
            <a:ext cx="4347567" cy="71449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72383" y="3436263"/>
            <a:ext cx="2282071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Inspeções Semestrais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72383" y="3822383"/>
            <a:ext cx="399038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Obrigatórias na sede do serviço (fevereiro a abril e setembro a novembro), com registro em formulários eletrônicos padronizados.</a:t>
            </a:r>
            <a:endParaRPr lang="en-US" sz="14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2543175"/>
            <a:ext cx="4347567" cy="71449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19951" y="3436263"/>
            <a:ext cx="2788682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Monitoramento Individual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5319951" y="3822383"/>
            <a:ext cx="399038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Verificação da situação de cada criança, incluindo Guia de Acolhimento e Termo de Guarda para famílias acolhedoras.</a:t>
            </a:r>
            <a:endParaRPr lang="en-US" sz="14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2543175"/>
            <a:ext cx="4347567" cy="71449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67518" y="3436263"/>
            <a:ext cx="2464713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Prazos de Permanência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9667518" y="3822383"/>
            <a:ext cx="399038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Parâmetro de 18 meses como limite para acolhimento, reforçando o caráter provisório da medida.</a:t>
            </a:r>
            <a:endParaRPr lang="en-US" sz="14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059085"/>
            <a:ext cx="4347567" cy="71449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972383" y="5952172"/>
            <a:ext cx="3546753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Reintegração e Família Substituta</a:t>
            </a:r>
            <a:endParaRPr lang="en-US" sz="1750" dirty="0"/>
          </a:p>
        </p:txBody>
      </p:sp>
      <p:sp>
        <p:nvSpPr>
          <p:cNvPr id="15" name="Text 9"/>
          <p:cNvSpPr/>
          <p:nvPr/>
        </p:nvSpPr>
        <p:spPr>
          <a:xfrm>
            <a:off x="972383" y="6338292"/>
            <a:ext cx="399038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Zelar para que os acolhimentos sejam breves, priorizando a reintegração familiar segura ou colocação em família substituta.</a:t>
            </a:r>
            <a:endParaRPr lang="en-US" sz="14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1357" y="5059085"/>
            <a:ext cx="4347567" cy="714494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5319951" y="5952172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Fiscalização do SNA</a:t>
            </a:r>
            <a:endParaRPr lang="en-US" sz="1750" dirty="0"/>
          </a:p>
        </p:txBody>
      </p:sp>
      <p:sp>
        <p:nvSpPr>
          <p:cNvPr id="18" name="Text 11"/>
          <p:cNvSpPr/>
          <p:nvPr/>
        </p:nvSpPr>
        <p:spPr>
          <a:xfrm>
            <a:off x="5319951" y="6338292"/>
            <a:ext cx="399038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Garantir a regular expedição das guias de acolhimento e desligamento e a observância da ordem de convocação de habilitados.</a:t>
            </a:r>
            <a:endParaRPr lang="en-US" sz="1400" dirty="0"/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8924" y="5059085"/>
            <a:ext cx="4347567" cy="714494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9667518" y="5952172"/>
            <a:ext cx="313705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Fomento de Políticas Públicas</a:t>
            </a:r>
            <a:endParaRPr lang="en-US" sz="1750" dirty="0"/>
          </a:p>
        </p:txBody>
      </p:sp>
      <p:sp>
        <p:nvSpPr>
          <p:cNvPr id="21" name="Text 13"/>
          <p:cNvSpPr/>
          <p:nvPr/>
        </p:nvSpPr>
        <p:spPr>
          <a:xfrm>
            <a:off x="9667518" y="6338292"/>
            <a:ext cx="399038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Adoção de medidas para implementação efetiva dos serviços de acolhimento familiar nos municípios.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0346"/>
            <a:ext cx="1220164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Panorama da Fiscalização do MP – Dados e Desafios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100501"/>
            <a:ext cx="3088005" cy="248007"/>
          </a:xfrm>
          <a:prstGeom prst="roundRect">
            <a:avLst>
              <a:gd name="adj" fmla="val 12004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00501"/>
            <a:ext cx="2964418" cy="24800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030623" y="2100501"/>
            <a:ext cx="455176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96%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2596515"/>
            <a:ext cx="25781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Índice de Fiscalização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93790" y="3105031"/>
            <a:ext cx="369200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560 serviços de acolhimento familiar inspecionados pelo MP em 2024, representando mais de 96% dos serviços existentes no Brasil.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4733806" y="2100501"/>
            <a:ext cx="3044190" cy="248007"/>
          </a:xfrm>
          <a:prstGeom prst="roundRect">
            <a:avLst>
              <a:gd name="adj" fmla="val 12004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806" y="2100501"/>
            <a:ext cx="213003" cy="24800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926824" y="2100501"/>
            <a:ext cx="498991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7,7%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4733806" y="2596515"/>
            <a:ext cx="294858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Permanência Prolongada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4733806" y="3105031"/>
            <a:ext cx="369200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Casos de acolhimento familiar que permaneceram mais de 2 anos em 2024, ultrapassando o período recomendado.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793790" y="4871204"/>
            <a:ext cx="2809637" cy="248007"/>
          </a:xfrm>
          <a:prstGeom prst="roundRect">
            <a:avLst>
              <a:gd name="adj" fmla="val 12004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871204"/>
            <a:ext cx="1545193" cy="248007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3752255" y="4871204"/>
            <a:ext cx="733544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55,41%</a:t>
            </a:r>
            <a:endParaRPr lang="en-US" sz="1950" dirty="0"/>
          </a:p>
        </p:txBody>
      </p:sp>
      <p:sp>
        <p:nvSpPr>
          <p:cNvPr id="16" name="Text 11"/>
          <p:cNvSpPr/>
          <p:nvPr/>
        </p:nvSpPr>
        <p:spPr>
          <a:xfrm>
            <a:off x="793790" y="536721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Separação de Irmãos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793790" y="5875734"/>
            <a:ext cx="369200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Situações em que grupos de irmãos foram separados durante o acolhimento familiar, contrariando o princípio estabelecido no art. 92, V do ECA.</a:t>
            </a:r>
            <a:endParaRPr lang="en-US" sz="1550" dirty="0"/>
          </a:p>
        </p:txBody>
      </p:sp>
      <p:sp>
        <p:nvSpPr>
          <p:cNvPr id="18" name="Text 13"/>
          <p:cNvSpPr/>
          <p:nvPr/>
        </p:nvSpPr>
        <p:spPr>
          <a:xfrm>
            <a:off x="8917543" y="1976438"/>
            <a:ext cx="473547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Desafio da Equipe Interdisciplinar</a:t>
            </a:r>
            <a:endParaRPr lang="en-US" sz="2300" dirty="0"/>
          </a:p>
        </p:txBody>
      </p:sp>
      <p:sp>
        <p:nvSpPr>
          <p:cNvPr id="19" name="Text 14"/>
          <p:cNvSpPr/>
          <p:nvPr/>
        </p:nvSpPr>
        <p:spPr>
          <a:xfrm>
            <a:off x="8917543" y="2546866"/>
            <a:ext cx="4926568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Resolução determina que os MPs disponibilizem assistente social, psicólogo e pedagogo para acompanhar as fiscalizações. Entretanto, um percentual significativo das inspeções ainda ocorre sem a presença da equipe interdisciplinar completa.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6527" y="540782"/>
            <a:ext cx="9999583" cy="460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Respostas dos MPs à Recomendação Conjunta nº 02/2024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786527" y="1222891"/>
            <a:ext cx="5287923" cy="276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Criação de Grupos de Trabalho Intersetoriais (GTIs)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786527" y="1720572"/>
            <a:ext cx="4254103" cy="1911429"/>
          </a:xfrm>
          <a:prstGeom prst="roundRect">
            <a:avLst>
              <a:gd name="adj" fmla="val 115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26" y="1867972"/>
            <a:ext cx="442436" cy="442436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608" y="1964769"/>
            <a:ext cx="199072" cy="24884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33926" y="2457807"/>
            <a:ext cx="2332315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MPAP, MPAC, MPES, MPTO</a:t>
            </a:r>
            <a:endParaRPr lang="en-US" sz="1450" dirty="0"/>
          </a:p>
        </p:txBody>
      </p:sp>
      <p:sp>
        <p:nvSpPr>
          <p:cNvPr id="8" name="Text 4"/>
          <p:cNvSpPr/>
          <p:nvPr/>
        </p:nvSpPr>
        <p:spPr>
          <a:xfrm>
            <a:off x="933926" y="2776657"/>
            <a:ext cx="3959304" cy="7079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Instituição de GTIs estaduais para planejamento e implementação do SFA, com participação do Judiciário e Executivo.</a:t>
            </a:r>
            <a:endParaRPr lang="en-US" sz="1150" dirty="0"/>
          </a:p>
        </p:txBody>
      </p:sp>
      <p:sp>
        <p:nvSpPr>
          <p:cNvPr id="9" name="Shape 5"/>
          <p:cNvSpPr/>
          <p:nvPr/>
        </p:nvSpPr>
        <p:spPr>
          <a:xfrm>
            <a:off x="5188029" y="1720572"/>
            <a:ext cx="4254222" cy="1911429"/>
          </a:xfrm>
          <a:prstGeom prst="roundRect">
            <a:avLst>
              <a:gd name="adj" fmla="val 115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429" y="1867972"/>
            <a:ext cx="442436" cy="442436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7111" y="1964769"/>
            <a:ext cx="199072" cy="24884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335429" y="2457807"/>
            <a:ext cx="1843564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MPPB, MPPE</a:t>
            </a:r>
            <a:endParaRPr lang="en-US" sz="1450" dirty="0"/>
          </a:p>
        </p:txBody>
      </p:sp>
      <p:sp>
        <p:nvSpPr>
          <p:cNvPr id="13" name="Text 7"/>
          <p:cNvSpPr/>
          <p:nvPr/>
        </p:nvSpPr>
        <p:spPr>
          <a:xfrm>
            <a:off x="5335429" y="2776657"/>
            <a:ext cx="3959423" cy="7079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Projetos estratégicos como "Família que Acolhe" e "A Casa é Sua", impulsionando leis municipais e a implementação de serviços regionalizados.</a:t>
            </a:r>
            <a:endParaRPr lang="en-US" sz="1150" dirty="0"/>
          </a:p>
        </p:txBody>
      </p:sp>
      <p:sp>
        <p:nvSpPr>
          <p:cNvPr id="14" name="Shape 8"/>
          <p:cNvSpPr/>
          <p:nvPr/>
        </p:nvSpPr>
        <p:spPr>
          <a:xfrm>
            <a:off x="9589651" y="1720572"/>
            <a:ext cx="4254103" cy="1911429"/>
          </a:xfrm>
          <a:prstGeom prst="roundRect">
            <a:avLst>
              <a:gd name="adj" fmla="val 115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7050" y="1867972"/>
            <a:ext cx="442436" cy="442436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8732" y="1964769"/>
            <a:ext cx="199072" cy="248841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9737050" y="2457807"/>
            <a:ext cx="1843564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MPRS, MPGO</a:t>
            </a:r>
            <a:endParaRPr lang="en-US" sz="1450" dirty="0"/>
          </a:p>
        </p:txBody>
      </p:sp>
      <p:sp>
        <p:nvSpPr>
          <p:cNvPr id="18" name="Text 10"/>
          <p:cNvSpPr/>
          <p:nvPr/>
        </p:nvSpPr>
        <p:spPr>
          <a:xfrm>
            <a:off x="9737050" y="2776657"/>
            <a:ext cx="3959304" cy="4719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Termos de Cooperação Técnica com órgãos estaduais e criação de comitês específicos para acolhimento familiar.</a:t>
            </a:r>
            <a:endParaRPr lang="en-US" sz="1150" dirty="0"/>
          </a:p>
        </p:txBody>
      </p:sp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527" y="3797856"/>
            <a:ext cx="4827389" cy="2983468"/>
          </a:xfrm>
          <a:prstGeom prst="rect">
            <a:avLst/>
          </a:prstGeom>
        </p:spPr>
      </p:pic>
      <p:sp>
        <p:nvSpPr>
          <p:cNvPr id="20" name="Text 11"/>
          <p:cNvSpPr/>
          <p:nvPr/>
        </p:nvSpPr>
        <p:spPr>
          <a:xfrm>
            <a:off x="786527" y="6928723"/>
            <a:ext cx="1843564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MPPR, MPMA, MPRJ</a:t>
            </a:r>
            <a:endParaRPr lang="en-US" sz="1450" dirty="0"/>
          </a:p>
        </p:txBody>
      </p:sp>
      <p:sp>
        <p:nvSpPr>
          <p:cNvPr id="21" name="Text 12"/>
          <p:cNvSpPr/>
          <p:nvPr/>
        </p:nvSpPr>
        <p:spPr>
          <a:xfrm>
            <a:off x="786527" y="7247573"/>
            <a:ext cx="6436519" cy="4719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Criação de GTs com metas específicas para 2026, incluindo atingir 25% de acolhimento na modalidade familiar e pactuação de Termos de Cooperação.</a:t>
            </a:r>
            <a:endParaRPr lang="en-US" sz="1150" dirty="0"/>
          </a:p>
        </p:txBody>
      </p:sp>
      <p:pic>
        <p:nvPicPr>
          <p:cNvPr id="22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7354" y="3797856"/>
            <a:ext cx="4827389" cy="2983468"/>
          </a:xfrm>
          <a:prstGeom prst="rect">
            <a:avLst/>
          </a:prstGeom>
        </p:spPr>
      </p:pic>
      <p:sp>
        <p:nvSpPr>
          <p:cNvPr id="23" name="Text 13"/>
          <p:cNvSpPr/>
          <p:nvPr/>
        </p:nvSpPr>
        <p:spPr>
          <a:xfrm>
            <a:off x="7407354" y="6928723"/>
            <a:ext cx="1843564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MPRO, MPRR, MPSC</a:t>
            </a:r>
            <a:endParaRPr lang="en-US" sz="1450" dirty="0"/>
          </a:p>
        </p:txBody>
      </p:sp>
      <p:sp>
        <p:nvSpPr>
          <p:cNvPr id="24" name="Text 14"/>
          <p:cNvSpPr/>
          <p:nvPr/>
        </p:nvSpPr>
        <p:spPr>
          <a:xfrm>
            <a:off x="7407354" y="7247573"/>
            <a:ext cx="6436519" cy="4719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Atuação em parcerias interinstitucionais, participação em comitês da Primeira Infância e programas como "FAMILIAR – Acolhimento e Convivência".</a:t>
            </a:r>
            <a:endParaRPr lang="en-US" sz="11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8670" y="542211"/>
            <a:ext cx="10096857" cy="492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Ações Estratégicas dos Ministérios Públicos Estaduais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88670" y="1429345"/>
            <a:ext cx="3571161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Produção e Difusão de Materiais</a:t>
            </a:r>
            <a:endParaRPr lang="en-US" sz="1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" y="1902381"/>
            <a:ext cx="4095274" cy="409527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88670" y="6175058"/>
            <a:ext cx="4095274" cy="757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Desenvolvimento e distribuição de guias, cartilhas e modelos de documentos para auxiliar membros e servidores, além de sensibilizar a sociedade.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788670" y="7074218"/>
            <a:ext cx="4095274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Destaques: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MPTO, MPAP, MPAC, MPES, MPAM, MPPB, MPPE, MPRS, MPMA, MPCE, MPSC, MPMG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5276374" y="1429345"/>
            <a:ext cx="3193256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Capacitação e Sensibilização</a:t>
            </a:r>
            <a:endParaRPr lang="en-US" sz="18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374" y="1902381"/>
            <a:ext cx="4093964" cy="409396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276374" y="6173748"/>
            <a:ext cx="4093964" cy="757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Promoção de eventos, palestras, seminários e cursos de formação inicial e continuada sobre o acolhimento familiar e o direito à convivência familiar.</a:t>
            </a:r>
            <a:endParaRPr lang="en-US" sz="1200" dirty="0"/>
          </a:p>
        </p:txBody>
      </p:sp>
      <p:sp>
        <p:nvSpPr>
          <p:cNvPr id="10" name="Text 6"/>
          <p:cNvSpPr/>
          <p:nvPr/>
        </p:nvSpPr>
        <p:spPr>
          <a:xfrm>
            <a:off x="5276374" y="7072908"/>
            <a:ext cx="4093964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Destaques: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MPES, MPAM, MPPB, MPGO, MPPR, MPMA, MPMT, MPRJ, MPSE, MPRO, MPCE, MPSC, MPMG</a:t>
            </a:r>
            <a:endParaRPr lang="en-US" sz="1200" dirty="0"/>
          </a:p>
        </p:txBody>
      </p:sp>
      <p:sp>
        <p:nvSpPr>
          <p:cNvPr id="11" name="Text 7"/>
          <p:cNvSpPr/>
          <p:nvPr/>
        </p:nvSpPr>
        <p:spPr>
          <a:xfrm>
            <a:off x="9762768" y="1429345"/>
            <a:ext cx="3456980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Articulação e Cofinanciamento</a:t>
            </a:r>
            <a:endParaRPr lang="en-US" sz="18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2768" y="1902381"/>
            <a:ext cx="4093964" cy="409396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762768" y="6173748"/>
            <a:ext cx="4093964" cy="757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Esforços para articulação com Secretarias de Assistência Social para cofinanciamento e expansão dos serviços, inclusive regionalizados.</a:t>
            </a:r>
            <a:endParaRPr lang="en-US" sz="1200" dirty="0"/>
          </a:p>
        </p:txBody>
      </p:sp>
      <p:sp>
        <p:nvSpPr>
          <p:cNvPr id="14" name="Text 9"/>
          <p:cNvSpPr/>
          <p:nvPr/>
        </p:nvSpPr>
        <p:spPr>
          <a:xfrm>
            <a:off x="9762768" y="7072908"/>
            <a:ext cx="4093964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Destaques:</a:t>
            </a:r>
            <a:r>
              <a:rPr lang="en-US" sz="12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MPAP, MPPB, MPPE, MPRO, MPMG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89848"/>
            <a:ext cx="6908125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Projetos Inovadores em Destaque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3216592" y="2384941"/>
            <a:ext cx="4228505" cy="2741771"/>
          </a:xfrm>
          <a:prstGeom prst="roundRect">
            <a:avLst>
              <a:gd name="adj" fmla="val 4002"/>
            </a:avLst>
          </a:prstGeom>
          <a:solidFill>
            <a:srgbClr val="E8EFF9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850231"/>
            <a:ext cx="4228505" cy="9144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092" y="1605201"/>
            <a:ext cx="535781" cy="535781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826" y="1739146"/>
            <a:ext cx="214313" cy="267891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995243" y="2319576"/>
            <a:ext cx="3034903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"Família que Acolhe" (MPPB)</a:t>
            </a:r>
            <a:endParaRPr lang="en-US" sz="1750" dirty="0"/>
          </a:p>
        </p:txBody>
      </p:sp>
      <p:sp>
        <p:nvSpPr>
          <p:cNvPr id="8" name="Text 3"/>
          <p:cNvSpPr/>
          <p:nvPr/>
        </p:nvSpPr>
        <p:spPr>
          <a:xfrm>
            <a:off x="995243" y="2705695"/>
            <a:ext cx="3825597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Projeto Estratégico que impulsionou a aprovação de leis municipais e a implementação do serviço regionalizado de acolhimento familiar na Paraíba.</a:t>
            </a:r>
            <a:endParaRPr lang="en-US" sz="1400" dirty="0"/>
          </a:p>
        </p:txBody>
      </p:sp>
      <p:sp>
        <p:nvSpPr>
          <p:cNvPr id="9" name="Shape 4"/>
          <p:cNvSpPr/>
          <p:nvPr/>
        </p:nvSpPr>
        <p:spPr>
          <a:xfrm>
            <a:off x="5200888" y="1873091"/>
            <a:ext cx="4228505" cy="2741771"/>
          </a:xfrm>
          <a:prstGeom prst="roundRect">
            <a:avLst>
              <a:gd name="adj" fmla="val 4002"/>
            </a:avLst>
          </a:prstGeom>
          <a:solidFill>
            <a:srgbClr val="E8EFF9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888" y="1850231"/>
            <a:ext cx="4228505" cy="91440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190" y="1605201"/>
            <a:ext cx="535781" cy="535781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7925" y="1739146"/>
            <a:ext cx="214313" cy="267891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5402342" y="2319576"/>
            <a:ext cx="2326005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"A Casa é Sua" (MPPE)</a:t>
            </a:r>
            <a:endParaRPr lang="en-US" sz="1750" dirty="0"/>
          </a:p>
        </p:txBody>
      </p:sp>
      <p:sp>
        <p:nvSpPr>
          <p:cNvPr id="14" name="Text 6"/>
          <p:cNvSpPr/>
          <p:nvPr/>
        </p:nvSpPr>
        <p:spPr>
          <a:xfrm>
            <a:off x="5402342" y="2705695"/>
            <a:ext cx="3825597" cy="1428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Projeto desenvolvido desde 2019 que resultou na constituição de um Grupo de Trabalho Intersetorial estadual por meio de Decreto, fortalecendo o acolhimento familiar em Pernambuco.</a:t>
            </a:r>
            <a:endParaRPr lang="en-US" sz="1400" dirty="0"/>
          </a:p>
        </p:txBody>
      </p:sp>
      <p:sp>
        <p:nvSpPr>
          <p:cNvPr id="15" name="Shape 7"/>
          <p:cNvSpPr/>
          <p:nvPr/>
        </p:nvSpPr>
        <p:spPr>
          <a:xfrm>
            <a:off x="9607987" y="1873091"/>
            <a:ext cx="4228505" cy="2741771"/>
          </a:xfrm>
          <a:prstGeom prst="roundRect">
            <a:avLst>
              <a:gd name="adj" fmla="val 4002"/>
            </a:avLst>
          </a:prstGeom>
          <a:solidFill>
            <a:srgbClr val="E8EFF9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7987" y="1850231"/>
            <a:ext cx="4228505" cy="91440"/>
          </a:xfrm>
          <a:prstGeom prst="rect">
            <a:avLst/>
          </a:prstGeom>
        </p:spPr>
      </p:pic>
      <p:pic>
        <p:nvPicPr>
          <p:cNvPr id="17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4289" y="1605201"/>
            <a:ext cx="535781" cy="535781"/>
          </a:xfrm>
          <a:prstGeom prst="rect">
            <a:avLst/>
          </a:prstGeom>
        </p:spPr>
      </p:pic>
      <p:pic>
        <p:nvPicPr>
          <p:cNvPr id="18" name="Image 8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5023" y="1739146"/>
            <a:ext cx="214313" cy="267891"/>
          </a:xfrm>
          <a:prstGeom prst="rect">
            <a:avLst/>
          </a:prstGeom>
        </p:spPr>
      </p:pic>
      <p:sp>
        <p:nvSpPr>
          <p:cNvPr id="19" name="Text 8"/>
          <p:cNvSpPr/>
          <p:nvPr/>
        </p:nvSpPr>
        <p:spPr>
          <a:xfrm>
            <a:off x="9809440" y="2319576"/>
            <a:ext cx="3825597" cy="557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"ACOLHE Famílias Acolhedoras" (MPRS)</a:t>
            </a:r>
            <a:endParaRPr lang="en-US" sz="1750" dirty="0"/>
          </a:p>
        </p:txBody>
      </p:sp>
      <p:sp>
        <p:nvSpPr>
          <p:cNvPr id="20" name="Text 9"/>
          <p:cNvSpPr/>
          <p:nvPr/>
        </p:nvSpPr>
        <p:spPr>
          <a:xfrm>
            <a:off x="9809440" y="2984659"/>
            <a:ext cx="3825597" cy="1428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Iniciativa baseada em Termo de Cooperação Técnica com a SEDES e criação do Comitê das Famílias Acolhedoras no Rio Grande do Sul, promovendo a modalidade de acolhimento familiar no estado.</a:t>
            </a:r>
            <a:endParaRPr lang="en-US" sz="1400" dirty="0"/>
          </a:p>
        </p:txBody>
      </p:sp>
      <p:sp>
        <p:nvSpPr>
          <p:cNvPr id="21" name="Shape 10"/>
          <p:cNvSpPr/>
          <p:nvPr/>
        </p:nvSpPr>
        <p:spPr>
          <a:xfrm>
            <a:off x="793790" y="5083612"/>
            <a:ext cx="4228505" cy="2456021"/>
          </a:xfrm>
          <a:prstGeom prst="roundRect">
            <a:avLst>
              <a:gd name="adj" fmla="val 4468"/>
            </a:avLst>
          </a:prstGeom>
          <a:solidFill>
            <a:srgbClr val="E8EFF9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060752"/>
            <a:ext cx="4228505" cy="91440"/>
          </a:xfrm>
          <a:prstGeom prst="rect">
            <a:avLst/>
          </a:prstGeom>
        </p:spPr>
      </p:pic>
      <p:pic>
        <p:nvPicPr>
          <p:cNvPr id="23" name="Image 1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092" y="4815721"/>
            <a:ext cx="535781" cy="535781"/>
          </a:xfrm>
          <a:prstGeom prst="rect">
            <a:avLst/>
          </a:prstGeom>
        </p:spPr>
      </p:pic>
      <p:pic>
        <p:nvPicPr>
          <p:cNvPr id="24" name="Image 11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0826" y="4949666"/>
            <a:ext cx="214313" cy="267891"/>
          </a:xfrm>
          <a:prstGeom prst="rect">
            <a:avLst/>
          </a:prstGeom>
        </p:spPr>
      </p:pic>
      <p:sp>
        <p:nvSpPr>
          <p:cNvPr id="25" name="Text 11"/>
          <p:cNvSpPr/>
          <p:nvPr/>
        </p:nvSpPr>
        <p:spPr>
          <a:xfrm>
            <a:off x="995243" y="5530096"/>
            <a:ext cx="3076456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"Tecendo o Amanhã" (MPBA)</a:t>
            </a:r>
            <a:endParaRPr lang="en-US" sz="1750" dirty="0"/>
          </a:p>
        </p:txBody>
      </p:sp>
      <p:sp>
        <p:nvSpPr>
          <p:cNvPr id="26" name="Text 12"/>
          <p:cNvSpPr/>
          <p:nvPr/>
        </p:nvSpPr>
        <p:spPr>
          <a:xfrm>
            <a:off x="995243" y="5916216"/>
            <a:ext cx="3825597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Projeto da Bahia focado na capacitação contínua de profissionais e sensibilização da sociedade sobre a importância do acolhimento familiar como alternativa ao institucional.</a:t>
            </a:r>
            <a:endParaRPr lang="en-US" sz="1400" dirty="0"/>
          </a:p>
        </p:txBody>
      </p:sp>
      <p:sp>
        <p:nvSpPr>
          <p:cNvPr id="27" name="Shape 13"/>
          <p:cNvSpPr/>
          <p:nvPr/>
        </p:nvSpPr>
        <p:spPr>
          <a:xfrm>
            <a:off x="5200888" y="5083612"/>
            <a:ext cx="4228505" cy="2456021"/>
          </a:xfrm>
          <a:prstGeom prst="roundRect">
            <a:avLst>
              <a:gd name="adj" fmla="val 4468"/>
            </a:avLst>
          </a:prstGeom>
          <a:solidFill>
            <a:srgbClr val="E8EFF9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8" name="Image 1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888" y="5060752"/>
            <a:ext cx="4228505" cy="91440"/>
          </a:xfrm>
          <a:prstGeom prst="rect">
            <a:avLst/>
          </a:prstGeom>
        </p:spPr>
      </p:pic>
      <p:pic>
        <p:nvPicPr>
          <p:cNvPr id="29" name="Image 1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190" y="4815721"/>
            <a:ext cx="535781" cy="535781"/>
          </a:xfrm>
          <a:prstGeom prst="rect">
            <a:avLst/>
          </a:prstGeom>
        </p:spPr>
      </p:pic>
      <p:pic>
        <p:nvPicPr>
          <p:cNvPr id="30" name="Image 1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7925" y="4949666"/>
            <a:ext cx="214313" cy="267891"/>
          </a:xfrm>
          <a:prstGeom prst="rect">
            <a:avLst/>
          </a:prstGeom>
        </p:spPr>
      </p:pic>
      <p:sp>
        <p:nvSpPr>
          <p:cNvPr id="31" name="Text 14"/>
          <p:cNvSpPr/>
          <p:nvPr/>
        </p:nvSpPr>
        <p:spPr>
          <a:xfrm>
            <a:off x="5402342" y="5530096"/>
            <a:ext cx="3495794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"Fortalecer para Acolher" (MPRO)</a:t>
            </a:r>
            <a:endParaRPr lang="en-US" sz="1750" dirty="0"/>
          </a:p>
        </p:txBody>
      </p:sp>
      <p:sp>
        <p:nvSpPr>
          <p:cNvPr id="32" name="Text 15"/>
          <p:cNvSpPr/>
          <p:nvPr/>
        </p:nvSpPr>
        <p:spPr>
          <a:xfrm>
            <a:off x="5402342" y="5916216"/>
            <a:ext cx="3825597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Iniciativa de Rondônia voltada para a ampliação do Serviço de Acolhimento Familiar no estado, com ênfase na capacitação das equipes técnicas municipais.</a:t>
            </a:r>
            <a:endParaRPr lang="en-US" sz="1400" dirty="0"/>
          </a:p>
        </p:txBody>
      </p:sp>
      <p:sp>
        <p:nvSpPr>
          <p:cNvPr id="33" name="Shape 16"/>
          <p:cNvSpPr/>
          <p:nvPr/>
        </p:nvSpPr>
        <p:spPr>
          <a:xfrm>
            <a:off x="9607987" y="5083612"/>
            <a:ext cx="4228505" cy="2456021"/>
          </a:xfrm>
          <a:prstGeom prst="roundRect">
            <a:avLst>
              <a:gd name="adj" fmla="val 4468"/>
            </a:avLst>
          </a:prstGeom>
          <a:solidFill>
            <a:srgbClr val="E8EFF9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34" name="Image 1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7987" y="5060752"/>
            <a:ext cx="4228505" cy="91440"/>
          </a:xfrm>
          <a:prstGeom prst="rect">
            <a:avLst/>
          </a:prstGeom>
        </p:spPr>
      </p:pic>
      <p:pic>
        <p:nvPicPr>
          <p:cNvPr id="35" name="Image 16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4289" y="4815721"/>
            <a:ext cx="535781" cy="535781"/>
          </a:xfrm>
          <a:prstGeom prst="rect">
            <a:avLst/>
          </a:prstGeom>
        </p:spPr>
      </p:pic>
      <p:sp>
        <p:nvSpPr>
          <p:cNvPr id="36" name="Text 17"/>
          <p:cNvSpPr/>
          <p:nvPr/>
        </p:nvSpPr>
        <p:spPr>
          <a:xfrm>
            <a:off x="9809440" y="5530096"/>
            <a:ext cx="3825597" cy="557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"FAMILIAR – Acolhimento e Convivência" (MPSC)</a:t>
            </a:r>
            <a:endParaRPr lang="en-US" sz="1750" dirty="0"/>
          </a:p>
        </p:txBody>
      </p:sp>
      <p:sp>
        <p:nvSpPr>
          <p:cNvPr id="37" name="Text 18"/>
          <p:cNvSpPr/>
          <p:nvPr/>
        </p:nvSpPr>
        <p:spPr>
          <a:xfrm>
            <a:off x="9809440" y="6195179"/>
            <a:ext cx="3825597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Programa de Santa Catarina que atua desde 2017 através de um GT Intersetorial, promovendo a expansão do acolhimento familiar no estado com resultados expressivos.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58704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Campanhas Nacionais de Mobilização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596515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atuação do Ministério Público transcende a fiscalização, envolvendo também a mobilização social. O CNMP aderiu à  </a:t>
            </a:r>
            <a:r>
              <a:rPr lang="en-US" sz="1550" b="1" dirty="0">
                <a:solidFill>
                  <a:srgbClr val="3257B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campanha nacional de fortalecimento do acolhimento familiar</a:t>
            </a: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elaborada pelo Conselho Nacional de Procuradores Gerais dos Ministérios Públicos (CNPG)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164330"/>
            <a:ext cx="335518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Objetivos da Campanha: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793790" y="4834057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Difundir informações sobre o Serviço de Acolhimento Familiar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5221010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Sensibilizar a sociedade sobre a importância desta modalidade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5607963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Ressaltar a corresponsabilidade entre Estado, Família e Sociedade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93790" y="5994916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Captar novas famílias acolhedoras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793790" y="6535698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Recomenda-se a consulta ao perfil oficial do CNMP (</a:t>
            </a:r>
            <a:r>
              <a:rPr lang="en-US" sz="15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@cnmpoficial</a:t>
            </a: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 para visualizar as diversas postagens e o conteúdo da campanha nacional.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1763</Words>
  <Application>Microsoft Office PowerPoint</Application>
  <PresentationFormat>Personalizar</PresentationFormat>
  <Paragraphs>134</Paragraphs>
  <Slides>13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7" baseType="lpstr">
      <vt:lpstr>Roboto Slab</vt:lpstr>
      <vt:lpstr>Roboto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PGJMG</dc:creator>
  <cp:lastModifiedBy>Paola Domingues Botelho Reis de Nazareth</cp:lastModifiedBy>
  <cp:revision>2</cp:revision>
  <dcterms:created xsi:type="dcterms:W3CDTF">2025-08-11T23:52:01Z</dcterms:created>
  <dcterms:modified xsi:type="dcterms:W3CDTF">2025-08-11T23:58:26Z</dcterms:modified>
</cp:coreProperties>
</file>