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1684" r:id="rId4"/>
    <p:sldId id="534" r:id="rId5"/>
    <p:sldId id="569" r:id="rId6"/>
    <p:sldId id="268" r:id="rId7"/>
    <p:sldId id="1738" r:id="rId8"/>
    <p:sldId id="1745" r:id="rId9"/>
    <p:sldId id="1724" r:id="rId10"/>
    <p:sldId id="1741" r:id="rId11"/>
    <p:sldId id="1742" r:id="rId12"/>
    <p:sldId id="264" r:id="rId13"/>
    <p:sldId id="258" r:id="rId14"/>
    <p:sldId id="1748" r:id="rId15"/>
    <p:sldId id="1749" r:id="rId16"/>
    <p:sldId id="269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Planilha1!$J$147</c:f>
              <c:strCache>
                <c:ptCount val="1"/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Planilha1!$I$148:$I$153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Planilha1!$J$148:$J$153</c:f>
              <c:numCache>
                <c:formatCode>General</c:formatCode>
                <c:ptCount val="6"/>
                <c:pt idx="0">
                  <c:v>134</c:v>
                </c:pt>
                <c:pt idx="1">
                  <c:v>167</c:v>
                </c:pt>
                <c:pt idx="2">
                  <c:v>272</c:v>
                </c:pt>
                <c:pt idx="3">
                  <c:v>332</c:v>
                </c:pt>
                <c:pt idx="4">
                  <c:v>381</c:v>
                </c:pt>
                <c:pt idx="5">
                  <c:v>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57-4532-9F0E-D5959768C99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42579055"/>
        <c:axId val="342589039"/>
      </c:barChart>
      <c:catAx>
        <c:axId val="342579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2589039"/>
        <c:crosses val="autoZero"/>
        <c:auto val="1"/>
        <c:lblAlgn val="ctr"/>
        <c:lblOffset val="100"/>
        <c:noMultiLvlLbl val="0"/>
      </c:catAx>
      <c:valAx>
        <c:axId val="342589039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25790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1863DB-91C5-4D8F-A2D1-FD6512A48A4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D89A4F-1918-4733-A477-78092198C6E0}">
      <dgm:prSet/>
      <dgm:spPr/>
      <dgm:t>
        <a:bodyPr/>
        <a:lstStyle/>
        <a:p>
          <a:endParaRPr lang="en-US" dirty="0"/>
        </a:p>
      </dgm:t>
    </dgm:pt>
    <dgm:pt modelId="{980CAD38-FC5E-4144-A02D-83F0884DB046}" type="parTrans" cxnId="{74FBFA13-3D3A-4818-8B2D-272BA31D0ECA}">
      <dgm:prSet/>
      <dgm:spPr/>
      <dgm:t>
        <a:bodyPr/>
        <a:lstStyle/>
        <a:p>
          <a:endParaRPr lang="en-US"/>
        </a:p>
      </dgm:t>
    </dgm:pt>
    <dgm:pt modelId="{EF8D493F-F366-4AE0-826E-2DBE8CFE7530}" type="sibTrans" cxnId="{74FBFA13-3D3A-4818-8B2D-272BA31D0ECA}">
      <dgm:prSet/>
      <dgm:spPr/>
      <dgm:t>
        <a:bodyPr/>
        <a:lstStyle/>
        <a:p>
          <a:endParaRPr lang="en-US"/>
        </a:p>
      </dgm:t>
    </dgm:pt>
    <dgm:pt modelId="{13F08FD3-2932-4FE1-AEF2-E9A95EB2741A}">
      <dgm:prSet/>
      <dgm:spPr/>
      <dgm:t>
        <a:bodyPr/>
        <a:lstStyle/>
        <a:p>
          <a:pPr algn="just">
            <a:buFont typeface="Wingdings" panose="05000000000000000000" pitchFamily="2" charset="2"/>
            <a:buChar char="Ø"/>
          </a:pPr>
          <a:r>
            <a:rPr lang="pt-BR" b="1" dirty="0"/>
            <a:t>Serviço de Acolhimento em Família Acolhedora – Curso Básico</a:t>
          </a:r>
          <a:r>
            <a:rPr lang="pt-BR" dirty="0"/>
            <a:t>: Conhecendo o serviço, seus benefícios e como implementar. </a:t>
          </a:r>
        </a:p>
        <a:p>
          <a:pPr algn="l">
            <a:buNone/>
          </a:pPr>
          <a:r>
            <a:rPr lang="pt-BR" dirty="0"/>
            <a:t>Carga horária 20 horas</a:t>
          </a:r>
          <a:endParaRPr lang="en-US" dirty="0"/>
        </a:p>
      </dgm:t>
    </dgm:pt>
    <dgm:pt modelId="{AB3A4A86-279D-4CB5-BF2C-2C351E5F1397}" type="parTrans" cxnId="{F634E145-F4AE-4020-AE09-D468758A18DE}">
      <dgm:prSet/>
      <dgm:spPr/>
      <dgm:t>
        <a:bodyPr/>
        <a:lstStyle/>
        <a:p>
          <a:endParaRPr lang="en-US"/>
        </a:p>
      </dgm:t>
    </dgm:pt>
    <dgm:pt modelId="{DF76FAE2-16A5-4E37-A440-8EA76BBC371D}" type="sibTrans" cxnId="{F634E145-F4AE-4020-AE09-D468758A18DE}">
      <dgm:prSet/>
      <dgm:spPr/>
      <dgm:t>
        <a:bodyPr/>
        <a:lstStyle/>
        <a:p>
          <a:endParaRPr lang="en-US"/>
        </a:p>
      </dgm:t>
    </dgm:pt>
    <dgm:pt modelId="{7A6F9BBC-47DA-4673-A072-EF3A799B7DC0}">
      <dgm:prSet custT="1"/>
      <dgm:spPr/>
      <dgm:t>
        <a:bodyPr/>
        <a:lstStyle/>
        <a:p>
          <a:r>
            <a:rPr lang="pt-BR" sz="1800" dirty="0"/>
            <a:t>Baseado no conteúdo dos fascículos 1, 2 e 3 do Guia. </a:t>
          </a:r>
          <a:endParaRPr lang="en-US" sz="1800" dirty="0"/>
        </a:p>
      </dgm:t>
    </dgm:pt>
    <dgm:pt modelId="{544711C3-1FF8-4CBB-B943-B9AF46F9F238}" type="parTrans" cxnId="{D02DD8B4-2221-44BF-AB2C-6C7694990C20}">
      <dgm:prSet/>
      <dgm:spPr/>
      <dgm:t>
        <a:bodyPr/>
        <a:lstStyle/>
        <a:p>
          <a:endParaRPr lang="en-US"/>
        </a:p>
      </dgm:t>
    </dgm:pt>
    <dgm:pt modelId="{7A98F646-D46F-4CF0-9B2D-082DA225C442}" type="sibTrans" cxnId="{D02DD8B4-2221-44BF-AB2C-6C7694990C20}">
      <dgm:prSet/>
      <dgm:spPr/>
      <dgm:t>
        <a:bodyPr/>
        <a:lstStyle/>
        <a:p>
          <a:endParaRPr lang="en-US"/>
        </a:p>
      </dgm:t>
    </dgm:pt>
    <dgm:pt modelId="{7F332CE9-91EC-4AD9-8667-AD6CC845ABD5}">
      <dgm:prSet custT="1"/>
      <dgm:spPr/>
      <dgm:t>
        <a:bodyPr/>
        <a:lstStyle/>
        <a:p>
          <a:r>
            <a:rPr lang="pt-BR" sz="2000" b="1" u="sng" dirty="0">
              <a:solidFill>
                <a:srgbClr val="FF0000"/>
              </a:solidFill>
            </a:rPr>
            <a:t>INSCRIÇÕES ABERTAS</a:t>
          </a:r>
          <a:endParaRPr lang="en-US" sz="2000" b="1" dirty="0">
            <a:solidFill>
              <a:srgbClr val="FF0000"/>
            </a:solidFill>
          </a:endParaRPr>
        </a:p>
      </dgm:t>
    </dgm:pt>
    <dgm:pt modelId="{AC712FF0-DAB7-4761-A7FD-78600CA569D2}" type="parTrans" cxnId="{5B16B051-18DC-4DF6-9B4E-D54E55191A61}">
      <dgm:prSet/>
      <dgm:spPr/>
      <dgm:t>
        <a:bodyPr/>
        <a:lstStyle/>
        <a:p>
          <a:endParaRPr lang="en-US"/>
        </a:p>
      </dgm:t>
    </dgm:pt>
    <dgm:pt modelId="{5AF9D09F-100D-4DBD-85C4-2819AE206661}" type="sibTrans" cxnId="{5B16B051-18DC-4DF6-9B4E-D54E55191A61}">
      <dgm:prSet/>
      <dgm:spPr/>
      <dgm:t>
        <a:bodyPr/>
        <a:lstStyle/>
        <a:p>
          <a:endParaRPr lang="en-US"/>
        </a:p>
      </dgm:t>
    </dgm:pt>
    <dgm:pt modelId="{16ED7694-3050-4666-8E32-B0B495FBB223}">
      <dgm:prSet/>
      <dgm:spPr/>
      <dgm:t>
        <a:bodyPr/>
        <a:lstStyle/>
        <a:p>
          <a:pPr algn="just"/>
          <a:r>
            <a:rPr lang="pt-BR" b="1" dirty="0"/>
            <a:t>Serviço de Acolhimento em Família Acolhedora – Curso Intermediário:</a:t>
          </a:r>
          <a:r>
            <a:rPr lang="pt-BR" dirty="0"/>
            <a:t> Aprendendo a operar o serviço. </a:t>
          </a:r>
        </a:p>
        <a:p>
          <a:pPr algn="l"/>
          <a:r>
            <a:rPr lang="pt-BR" dirty="0"/>
            <a:t>Carga horária 30 horas</a:t>
          </a:r>
          <a:endParaRPr lang="en-US" dirty="0"/>
        </a:p>
      </dgm:t>
    </dgm:pt>
    <dgm:pt modelId="{E08D3759-688E-4A0D-8591-7F11F2353208}" type="parTrans" cxnId="{3E5FB707-0C9A-4690-9EF2-A8B15B17D270}">
      <dgm:prSet/>
      <dgm:spPr/>
      <dgm:t>
        <a:bodyPr/>
        <a:lstStyle/>
        <a:p>
          <a:endParaRPr lang="en-US"/>
        </a:p>
      </dgm:t>
    </dgm:pt>
    <dgm:pt modelId="{4E1CAD17-396E-48B2-AE10-1FB3DDB2CAC8}" type="sibTrans" cxnId="{3E5FB707-0C9A-4690-9EF2-A8B15B17D270}">
      <dgm:prSet/>
      <dgm:spPr/>
      <dgm:t>
        <a:bodyPr/>
        <a:lstStyle/>
        <a:p>
          <a:endParaRPr lang="en-US"/>
        </a:p>
      </dgm:t>
    </dgm:pt>
    <dgm:pt modelId="{A9D4ADB9-9E14-414F-BA6A-675E45B1E4F9}">
      <dgm:prSet custT="1"/>
      <dgm:spPr/>
      <dgm:t>
        <a:bodyPr/>
        <a:lstStyle/>
        <a:p>
          <a:r>
            <a:rPr lang="pt-BR" sz="1800" dirty="0"/>
            <a:t>Baseado no conteúdo dos  fascículos 4, 5 e 6 do Guia. </a:t>
          </a:r>
          <a:endParaRPr lang="en-US" sz="1800" dirty="0"/>
        </a:p>
      </dgm:t>
    </dgm:pt>
    <dgm:pt modelId="{656423BD-D230-4DC0-9CA3-2960E8C2CD90}" type="parTrans" cxnId="{776561DE-2E93-4282-B9DD-98808E20BD32}">
      <dgm:prSet/>
      <dgm:spPr/>
      <dgm:t>
        <a:bodyPr/>
        <a:lstStyle/>
        <a:p>
          <a:endParaRPr lang="en-US"/>
        </a:p>
      </dgm:t>
    </dgm:pt>
    <dgm:pt modelId="{813C4D8A-A9EF-483F-BBD6-BF454C83AB64}" type="sibTrans" cxnId="{776561DE-2E93-4282-B9DD-98808E20BD32}">
      <dgm:prSet/>
      <dgm:spPr/>
      <dgm:t>
        <a:bodyPr/>
        <a:lstStyle/>
        <a:p>
          <a:endParaRPr lang="en-US"/>
        </a:p>
      </dgm:t>
    </dgm:pt>
    <dgm:pt modelId="{61499275-BB9C-441F-9BDE-372E474D4335}">
      <dgm:prSet custT="1"/>
      <dgm:spPr/>
      <dgm:t>
        <a:bodyPr/>
        <a:lstStyle/>
        <a:p>
          <a:r>
            <a:rPr lang="pt-BR" sz="1800" dirty="0"/>
            <a:t>Previsão de lançamento:</a:t>
          </a:r>
        </a:p>
        <a:p>
          <a:r>
            <a:rPr lang="pt-BR" sz="1800" dirty="0"/>
            <a:t> Dezembro</a:t>
          </a:r>
          <a:endParaRPr lang="en-US" sz="1800" dirty="0"/>
        </a:p>
      </dgm:t>
    </dgm:pt>
    <dgm:pt modelId="{5115BA5D-431F-4409-965C-CCA9EB3A242B}" type="parTrans" cxnId="{3B5FD675-20F6-4492-BF9C-3B33CABDD85F}">
      <dgm:prSet/>
      <dgm:spPr/>
      <dgm:t>
        <a:bodyPr/>
        <a:lstStyle/>
        <a:p>
          <a:endParaRPr lang="en-US"/>
        </a:p>
      </dgm:t>
    </dgm:pt>
    <dgm:pt modelId="{E60A0D5F-2053-4BFC-A217-05D87836011A}" type="sibTrans" cxnId="{3B5FD675-20F6-4492-BF9C-3B33CABDD85F}">
      <dgm:prSet/>
      <dgm:spPr/>
      <dgm:t>
        <a:bodyPr/>
        <a:lstStyle/>
        <a:p>
          <a:endParaRPr lang="en-US"/>
        </a:p>
      </dgm:t>
    </dgm:pt>
    <dgm:pt modelId="{E3324494-22B8-44B0-A9AC-381CF97267C1}">
      <dgm:prSet custT="1"/>
      <dgm:spPr/>
      <dgm:t>
        <a:bodyPr/>
        <a:lstStyle/>
        <a:p>
          <a:endParaRPr lang="en-US" sz="1800" dirty="0"/>
        </a:p>
      </dgm:t>
    </dgm:pt>
    <dgm:pt modelId="{ACBDB729-C7F2-4B04-86F1-FA47A7F9CE2E}" type="parTrans" cxnId="{3B22364D-EA0B-4259-92BA-565BB5B53B44}">
      <dgm:prSet/>
      <dgm:spPr/>
      <dgm:t>
        <a:bodyPr/>
        <a:lstStyle/>
        <a:p>
          <a:endParaRPr lang="en-US"/>
        </a:p>
      </dgm:t>
    </dgm:pt>
    <dgm:pt modelId="{02F33C69-4441-42EB-88AB-D9B648D3E2EA}" type="sibTrans" cxnId="{3B22364D-EA0B-4259-92BA-565BB5B53B44}">
      <dgm:prSet/>
      <dgm:spPr/>
      <dgm:t>
        <a:bodyPr/>
        <a:lstStyle/>
        <a:p>
          <a:endParaRPr lang="en-US"/>
        </a:p>
      </dgm:t>
    </dgm:pt>
    <dgm:pt modelId="{58124D13-7376-4596-9781-E7647A0E5434}">
      <dgm:prSet/>
      <dgm:spPr/>
      <dgm:t>
        <a:bodyPr/>
        <a:lstStyle/>
        <a:p>
          <a:endParaRPr lang="en-US" dirty="0"/>
        </a:p>
      </dgm:t>
    </dgm:pt>
    <dgm:pt modelId="{B6B3A293-F37C-49D4-9B55-C191978D2F79}" type="parTrans" cxnId="{AEA5247F-BCB0-4351-93A3-4E115B8D7EA6}">
      <dgm:prSet/>
      <dgm:spPr/>
      <dgm:t>
        <a:bodyPr/>
        <a:lstStyle/>
        <a:p>
          <a:endParaRPr lang="en-US"/>
        </a:p>
      </dgm:t>
    </dgm:pt>
    <dgm:pt modelId="{5D12EE78-4DD8-4416-A11D-DF2E0D7ACBA7}" type="sibTrans" cxnId="{AEA5247F-BCB0-4351-93A3-4E115B8D7EA6}">
      <dgm:prSet/>
      <dgm:spPr/>
      <dgm:t>
        <a:bodyPr/>
        <a:lstStyle/>
        <a:p>
          <a:endParaRPr lang="en-US"/>
        </a:p>
      </dgm:t>
    </dgm:pt>
    <dgm:pt modelId="{1C40CC06-0295-483F-A95B-991C67FE3221}" type="pres">
      <dgm:prSet presAssocID="{BC1863DB-91C5-4D8F-A2D1-FD6512A48A4E}" presName="vert0" presStyleCnt="0">
        <dgm:presLayoutVars>
          <dgm:dir/>
          <dgm:animOne val="branch"/>
          <dgm:animLvl val="lvl"/>
        </dgm:presLayoutVars>
      </dgm:prSet>
      <dgm:spPr/>
    </dgm:pt>
    <dgm:pt modelId="{D596EA81-83B1-47C5-A357-98CAE882E23A}" type="pres">
      <dgm:prSet presAssocID="{E1D89A4F-1918-4733-A477-78092198C6E0}" presName="thickLine" presStyleLbl="alignNode1" presStyleIdx="0" presStyleCnt="2"/>
      <dgm:spPr/>
    </dgm:pt>
    <dgm:pt modelId="{A13FA735-709C-4B48-9952-6217CC0E4E81}" type="pres">
      <dgm:prSet presAssocID="{E1D89A4F-1918-4733-A477-78092198C6E0}" presName="horz1" presStyleCnt="0"/>
      <dgm:spPr/>
    </dgm:pt>
    <dgm:pt modelId="{E584E769-EE3C-4C00-B5E2-C8C31E7FE23A}" type="pres">
      <dgm:prSet presAssocID="{E1D89A4F-1918-4733-A477-78092198C6E0}" presName="tx1" presStyleLbl="revTx" presStyleIdx="0" presStyleCnt="9"/>
      <dgm:spPr/>
    </dgm:pt>
    <dgm:pt modelId="{CEE95226-BAAF-4A32-9942-DD0D7CDB333E}" type="pres">
      <dgm:prSet presAssocID="{E1D89A4F-1918-4733-A477-78092198C6E0}" presName="vert1" presStyleCnt="0"/>
      <dgm:spPr/>
    </dgm:pt>
    <dgm:pt modelId="{3F6FFE86-4D59-4E88-BFB8-767049DB55A6}" type="pres">
      <dgm:prSet presAssocID="{13F08FD3-2932-4FE1-AEF2-E9A95EB2741A}" presName="vertSpace2a" presStyleCnt="0"/>
      <dgm:spPr/>
    </dgm:pt>
    <dgm:pt modelId="{05916D7E-B40A-4757-BAD1-151398A1447D}" type="pres">
      <dgm:prSet presAssocID="{13F08FD3-2932-4FE1-AEF2-E9A95EB2741A}" presName="horz2" presStyleCnt="0"/>
      <dgm:spPr/>
    </dgm:pt>
    <dgm:pt modelId="{CAAE55C4-F53C-47D5-95B6-A1821BBB153E}" type="pres">
      <dgm:prSet presAssocID="{13F08FD3-2932-4FE1-AEF2-E9A95EB2741A}" presName="horzSpace2" presStyleCnt="0"/>
      <dgm:spPr/>
    </dgm:pt>
    <dgm:pt modelId="{146F73A6-5927-4C87-81FE-2BCF2E3E5DAE}" type="pres">
      <dgm:prSet presAssocID="{13F08FD3-2932-4FE1-AEF2-E9A95EB2741A}" presName="tx2" presStyleLbl="revTx" presStyleIdx="1" presStyleCnt="9" custScaleX="180122" custLinFactNeighborX="-40206" custLinFactNeighborY="-1667"/>
      <dgm:spPr/>
    </dgm:pt>
    <dgm:pt modelId="{9FCFDAFD-3172-403F-80EA-8914581077A5}" type="pres">
      <dgm:prSet presAssocID="{13F08FD3-2932-4FE1-AEF2-E9A95EB2741A}" presName="vert2" presStyleCnt="0"/>
      <dgm:spPr/>
    </dgm:pt>
    <dgm:pt modelId="{1D63B5F4-CB24-4FCC-A21F-005C1BA0AE7B}" type="pres">
      <dgm:prSet presAssocID="{7A6F9BBC-47DA-4673-A072-EF3A799B7DC0}" presName="horz3" presStyleCnt="0"/>
      <dgm:spPr/>
    </dgm:pt>
    <dgm:pt modelId="{32AD5EBF-1DDC-42E8-BCD5-AD64AE3A41EE}" type="pres">
      <dgm:prSet presAssocID="{7A6F9BBC-47DA-4673-A072-EF3A799B7DC0}" presName="horzSpace3" presStyleCnt="0"/>
      <dgm:spPr/>
    </dgm:pt>
    <dgm:pt modelId="{8CEB1BEF-2877-4A37-BD9C-7C4FC8C1278F}" type="pres">
      <dgm:prSet presAssocID="{7A6F9BBC-47DA-4673-A072-EF3A799B7DC0}" presName="tx3" presStyleLbl="revTx" presStyleIdx="2" presStyleCnt="9" custLinFactNeighborX="-8901" custLinFactNeighborY="-2835"/>
      <dgm:spPr/>
    </dgm:pt>
    <dgm:pt modelId="{09F1BB20-165F-4713-8010-F6D287A23A9A}" type="pres">
      <dgm:prSet presAssocID="{7A6F9BBC-47DA-4673-A072-EF3A799B7DC0}" presName="vert3" presStyleCnt="0"/>
      <dgm:spPr/>
    </dgm:pt>
    <dgm:pt modelId="{13F62655-C349-468B-ACA1-99A6FFF53336}" type="pres">
      <dgm:prSet presAssocID="{13F08FD3-2932-4FE1-AEF2-E9A95EB2741A}" presName="thinLine2b" presStyleLbl="callout" presStyleIdx="0" presStyleCnt="5"/>
      <dgm:spPr/>
    </dgm:pt>
    <dgm:pt modelId="{3A432CC7-0DDE-4CD9-851E-B509207D9D10}" type="pres">
      <dgm:prSet presAssocID="{13F08FD3-2932-4FE1-AEF2-E9A95EB2741A}" presName="vertSpace2b" presStyleCnt="0"/>
      <dgm:spPr/>
    </dgm:pt>
    <dgm:pt modelId="{8880A0C9-9AE9-4E5D-ABD1-FF07833168D5}" type="pres">
      <dgm:prSet presAssocID="{7F332CE9-91EC-4AD9-8667-AD6CC845ABD5}" presName="thickLine" presStyleLbl="alignNode1" presStyleIdx="1" presStyleCnt="2"/>
      <dgm:spPr/>
    </dgm:pt>
    <dgm:pt modelId="{21C4870B-BCAF-47C0-BAA1-B4B28D1C7AAC}" type="pres">
      <dgm:prSet presAssocID="{7F332CE9-91EC-4AD9-8667-AD6CC845ABD5}" presName="horz1" presStyleCnt="0"/>
      <dgm:spPr/>
    </dgm:pt>
    <dgm:pt modelId="{841C9683-1739-49E4-B9D6-08B7B011D32C}" type="pres">
      <dgm:prSet presAssocID="{7F332CE9-91EC-4AD9-8667-AD6CC845ABD5}" presName="tx1" presStyleLbl="revTx" presStyleIdx="3" presStyleCnt="9" custScaleX="2000000" custScaleY="21529" custLinFactX="17191" custLinFactNeighborX="100000" custLinFactNeighborY="-48235"/>
      <dgm:spPr/>
    </dgm:pt>
    <dgm:pt modelId="{F82D08FC-A99B-408C-B9E2-7C0C37B0BDC8}" type="pres">
      <dgm:prSet presAssocID="{7F332CE9-91EC-4AD9-8667-AD6CC845ABD5}" presName="vert1" presStyleCnt="0"/>
      <dgm:spPr/>
    </dgm:pt>
    <dgm:pt modelId="{D9504E05-F2F1-401C-9C59-094F54D2785A}" type="pres">
      <dgm:prSet presAssocID="{16ED7694-3050-4666-8E32-B0B495FBB223}" presName="vertSpace2a" presStyleCnt="0"/>
      <dgm:spPr/>
    </dgm:pt>
    <dgm:pt modelId="{7823E563-543C-4D8E-80F7-541BC5D9F8A7}" type="pres">
      <dgm:prSet presAssocID="{16ED7694-3050-4666-8E32-B0B495FBB223}" presName="horz2" presStyleCnt="0"/>
      <dgm:spPr/>
    </dgm:pt>
    <dgm:pt modelId="{CB93F3F2-2831-4A22-8D89-F965BAFA0193}" type="pres">
      <dgm:prSet presAssocID="{16ED7694-3050-4666-8E32-B0B495FBB223}" presName="horzSpace2" presStyleCnt="0"/>
      <dgm:spPr/>
    </dgm:pt>
    <dgm:pt modelId="{0AB30C83-291B-432D-8F34-9808E6646D58}" type="pres">
      <dgm:prSet presAssocID="{16ED7694-3050-4666-8E32-B0B495FBB223}" presName="tx2" presStyleLbl="revTx" presStyleIdx="4" presStyleCnt="9" custScaleX="1534486" custLinFactX="-34206" custLinFactNeighborX="-100000" custLinFactNeighborY="1192"/>
      <dgm:spPr/>
    </dgm:pt>
    <dgm:pt modelId="{13753ABC-2E36-4C69-8A47-9A83999AD552}" type="pres">
      <dgm:prSet presAssocID="{16ED7694-3050-4666-8E32-B0B495FBB223}" presName="vert2" presStyleCnt="0"/>
      <dgm:spPr/>
    </dgm:pt>
    <dgm:pt modelId="{6FA5426C-C9EC-4CEA-B839-51A53432919D}" type="pres">
      <dgm:prSet presAssocID="{A9D4ADB9-9E14-414F-BA6A-675E45B1E4F9}" presName="horz3" presStyleCnt="0"/>
      <dgm:spPr/>
    </dgm:pt>
    <dgm:pt modelId="{477EC431-6954-4D22-8CE3-2CF36AD9BB7D}" type="pres">
      <dgm:prSet presAssocID="{A9D4ADB9-9E14-414F-BA6A-675E45B1E4F9}" presName="horzSpace3" presStyleCnt="0"/>
      <dgm:spPr/>
    </dgm:pt>
    <dgm:pt modelId="{BCB417FE-F02C-4556-8F4D-E2A463B1CF30}" type="pres">
      <dgm:prSet presAssocID="{A9D4ADB9-9E14-414F-BA6A-675E45B1E4F9}" presName="tx3" presStyleLbl="revTx" presStyleIdx="5" presStyleCnt="9" custScaleX="864347" custLinFactX="-100000" custLinFactNeighborX="-115450" custLinFactNeighborY="-9886"/>
      <dgm:spPr/>
    </dgm:pt>
    <dgm:pt modelId="{D6C72121-135F-4EE3-AC0B-78A90BF12454}" type="pres">
      <dgm:prSet presAssocID="{A9D4ADB9-9E14-414F-BA6A-675E45B1E4F9}" presName="vert3" presStyleCnt="0"/>
      <dgm:spPr/>
    </dgm:pt>
    <dgm:pt modelId="{36B97196-964F-43F0-9658-8DBE080CAB49}" type="pres">
      <dgm:prSet presAssocID="{813C4D8A-A9EF-483F-BBD6-BF454C83AB64}" presName="thinLine3" presStyleLbl="callout" presStyleIdx="1" presStyleCnt="5"/>
      <dgm:spPr/>
    </dgm:pt>
    <dgm:pt modelId="{EAF58FE1-96E7-47B8-A4E5-A7F8BEE69F69}" type="pres">
      <dgm:prSet presAssocID="{61499275-BB9C-441F-9BDE-372E474D4335}" presName="horz3" presStyleCnt="0"/>
      <dgm:spPr/>
    </dgm:pt>
    <dgm:pt modelId="{7CC1AAA4-5F99-410E-B491-9F8835A7654B}" type="pres">
      <dgm:prSet presAssocID="{61499275-BB9C-441F-9BDE-372E474D4335}" presName="horzSpace3" presStyleCnt="0"/>
      <dgm:spPr/>
    </dgm:pt>
    <dgm:pt modelId="{4F0D5390-DAA6-4400-B1A5-BFE03A063DC9}" type="pres">
      <dgm:prSet presAssocID="{61499275-BB9C-441F-9BDE-372E474D4335}" presName="tx3" presStyleLbl="revTx" presStyleIdx="6" presStyleCnt="9" custScaleX="681869" custScaleY="114141" custLinFactX="-100000" custLinFactY="76199" custLinFactNeighborX="-110133" custLinFactNeighborY="100000"/>
      <dgm:spPr/>
    </dgm:pt>
    <dgm:pt modelId="{789B9C7A-7BDA-4542-B07A-A5705958A21D}" type="pres">
      <dgm:prSet presAssocID="{61499275-BB9C-441F-9BDE-372E474D4335}" presName="vert3" presStyleCnt="0"/>
      <dgm:spPr/>
    </dgm:pt>
    <dgm:pt modelId="{32A64A7B-E218-4685-A08B-41756F9D2932}" type="pres">
      <dgm:prSet presAssocID="{E60A0D5F-2053-4BFC-A217-05D87836011A}" presName="thinLine3" presStyleLbl="callout" presStyleIdx="2" presStyleCnt="5"/>
      <dgm:spPr/>
    </dgm:pt>
    <dgm:pt modelId="{942F4BC8-0365-4C6A-BF70-C4F8AD5E0476}" type="pres">
      <dgm:prSet presAssocID="{E3324494-22B8-44B0-A9AC-381CF97267C1}" presName="horz3" presStyleCnt="0"/>
      <dgm:spPr/>
    </dgm:pt>
    <dgm:pt modelId="{129E54DB-8D0C-42DB-934B-BA27E9CF14EE}" type="pres">
      <dgm:prSet presAssocID="{E3324494-22B8-44B0-A9AC-381CF97267C1}" presName="horzSpace3" presStyleCnt="0"/>
      <dgm:spPr/>
    </dgm:pt>
    <dgm:pt modelId="{DCE6E9E3-EFF0-4AF2-AA9D-E0C0CA41AB15}" type="pres">
      <dgm:prSet presAssocID="{E3324494-22B8-44B0-A9AC-381CF97267C1}" presName="tx3" presStyleLbl="revTx" presStyleIdx="7" presStyleCnt="9" custScaleX="257274" custLinFactX="164830" custLinFactY="57451" custLinFactNeighborX="200000" custLinFactNeighborY="100000"/>
      <dgm:spPr/>
    </dgm:pt>
    <dgm:pt modelId="{6A672CBD-22C3-4272-9E8F-43A63ED86514}" type="pres">
      <dgm:prSet presAssocID="{E3324494-22B8-44B0-A9AC-381CF97267C1}" presName="vert3" presStyleCnt="0"/>
      <dgm:spPr/>
    </dgm:pt>
    <dgm:pt modelId="{3D94BAFF-A2E7-4DCA-8BA6-49E5F52E3967}" type="pres">
      <dgm:prSet presAssocID="{02F33C69-4441-42EB-88AB-D9B648D3E2EA}" presName="thinLine3" presStyleLbl="callout" presStyleIdx="3" presStyleCnt="5"/>
      <dgm:spPr/>
    </dgm:pt>
    <dgm:pt modelId="{AE5516D3-4048-438F-BA22-5B349CE8B088}" type="pres">
      <dgm:prSet presAssocID="{58124D13-7376-4596-9781-E7647A0E5434}" presName="horz3" presStyleCnt="0"/>
      <dgm:spPr/>
    </dgm:pt>
    <dgm:pt modelId="{B96B14E1-7102-46AD-B3D9-87D47D9B24C5}" type="pres">
      <dgm:prSet presAssocID="{58124D13-7376-4596-9781-E7647A0E5434}" presName="horzSpace3" presStyleCnt="0"/>
      <dgm:spPr/>
    </dgm:pt>
    <dgm:pt modelId="{C1368663-FA5E-4721-9D1A-23BA2312E7E4}" type="pres">
      <dgm:prSet presAssocID="{58124D13-7376-4596-9781-E7647A0E5434}" presName="tx3" presStyleLbl="revTx" presStyleIdx="8" presStyleCnt="9" custLinFactX="200000" custLinFactNeighborX="210983" custLinFactNeighborY="86288"/>
      <dgm:spPr/>
    </dgm:pt>
    <dgm:pt modelId="{A8170E93-7AEE-4A43-9B17-01235D57B3FB}" type="pres">
      <dgm:prSet presAssocID="{58124D13-7376-4596-9781-E7647A0E5434}" presName="vert3" presStyleCnt="0"/>
      <dgm:spPr/>
    </dgm:pt>
    <dgm:pt modelId="{C22EB9FC-29FC-43CA-94EA-35BF6D2DB3E6}" type="pres">
      <dgm:prSet presAssocID="{16ED7694-3050-4666-8E32-B0B495FBB223}" presName="thinLine2b" presStyleLbl="callout" presStyleIdx="4" presStyleCnt="5"/>
      <dgm:spPr/>
    </dgm:pt>
    <dgm:pt modelId="{6BF4ADEC-D46D-4721-B0B9-CF64C0FDA948}" type="pres">
      <dgm:prSet presAssocID="{16ED7694-3050-4666-8E32-B0B495FBB223}" presName="vertSpace2b" presStyleCnt="0"/>
      <dgm:spPr/>
    </dgm:pt>
  </dgm:ptLst>
  <dgm:cxnLst>
    <dgm:cxn modelId="{A391F800-19E1-419A-8D6D-6F3F08C00548}" type="presOf" srcId="{58124D13-7376-4596-9781-E7647A0E5434}" destId="{C1368663-FA5E-4721-9D1A-23BA2312E7E4}" srcOrd="0" destOrd="0" presId="urn:microsoft.com/office/officeart/2008/layout/LinedList"/>
    <dgm:cxn modelId="{3E5FB707-0C9A-4690-9EF2-A8B15B17D270}" srcId="{7F332CE9-91EC-4AD9-8667-AD6CC845ABD5}" destId="{16ED7694-3050-4666-8E32-B0B495FBB223}" srcOrd="0" destOrd="0" parTransId="{E08D3759-688E-4A0D-8591-7F11F2353208}" sibTransId="{4E1CAD17-396E-48B2-AE10-1FB3DDB2CAC8}"/>
    <dgm:cxn modelId="{74FBFA13-3D3A-4818-8B2D-272BA31D0ECA}" srcId="{BC1863DB-91C5-4D8F-A2D1-FD6512A48A4E}" destId="{E1D89A4F-1918-4733-A477-78092198C6E0}" srcOrd="0" destOrd="0" parTransId="{980CAD38-FC5E-4144-A02D-83F0884DB046}" sibTransId="{EF8D493F-F366-4AE0-826E-2DBE8CFE7530}"/>
    <dgm:cxn modelId="{1B759527-CA3C-40E1-B3F0-D6FA41F18672}" type="presOf" srcId="{13F08FD3-2932-4FE1-AEF2-E9A95EB2741A}" destId="{146F73A6-5927-4C87-81FE-2BCF2E3E5DAE}" srcOrd="0" destOrd="0" presId="urn:microsoft.com/office/officeart/2008/layout/LinedList"/>
    <dgm:cxn modelId="{CF5DAB5F-ED0D-4DDB-AA48-4364D01E8E29}" type="presOf" srcId="{E3324494-22B8-44B0-A9AC-381CF97267C1}" destId="{DCE6E9E3-EFF0-4AF2-AA9D-E0C0CA41AB15}" srcOrd="0" destOrd="0" presId="urn:microsoft.com/office/officeart/2008/layout/LinedList"/>
    <dgm:cxn modelId="{F634E145-F4AE-4020-AE09-D468758A18DE}" srcId="{E1D89A4F-1918-4733-A477-78092198C6E0}" destId="{13F08FD3-2932-4FE1-AEF2-E9A95EB2741A}" srcOrd="0" destOrd="0" parTransId="{AB3A4A86-279D-4CB5-BF2C-2C351E5F1397}" sibTransId="{DF76FAE2-16A5-4E37-A440-8EA76BBC371D}"/>
    <dgm:cxn modelId="{5967CC48-F519-4659-B079-559EBFE21233}" type="presOf" srcId="{61499275-BB9C-441F-9BDE-372E474D4335}" destId="{4F0D5390-DAA6-4400-B1A5-BFE03A063DC9}" srcOrd="0" destOrd="0" presId="urn:microsoft.com/office/officeart/2008/layout/LinedList"/>
    <dgm:cxn modelId="{3B22364D-EA0B-4259-92BA-565BB5B53B44}" srcId="{16ED7694-3050-4666-8E32-B0B495FBB223}" destId="{E3324494-22B8-44B0-A9AC-381CF97267C1}" srcOrd="2" destOrd="0" parTransId="{ACBDB729-C7F2-4B04-86F1-FA47A7F9CE2E}" sibTransId="{02F33C69-4441-42EB-88AB-D9B648D3E2EA}"/>
    <dgm:cxn modelId="{5B16B051-18DC-4DF6-9B4E-D54E55191A61}" srcId="{BC1863DB-91C5-4D8F-A2D1-FD6512A48A4E}" destId="{7F332CE9-91EC-4AD9-8667-AD6CC845ABD5}" srcOrd="1" destOrd="0" parTransId="{AC712FF0-DAB7-4761-A7FD-78600CA569D2}" sibTransId="{5AF9D09F-100D-4DBD-85C4-2819AE206661}"/>
    <dgm:cxn modelId="{9E383E52-5368-426C-BAE0-6F9775D64C54}" type="presOf" srcId="{A9D4ADB9-9E14-414F-BA6A-675E45B1E4F9}" destId="{BCB417FE-F02C-4556-8F4D-E2A463B1CF30}" srcOrd="0" destOrd="0" presId="urn:microsoft.com/office/officeart/2008/layout/LinedList"/>
    <dgm:cxn modelId="{3B5FD675-20F6-4492-BF9C-3B33CABDD85F}" srcId="{16ED7694-3050-4666-8E32-B0B495FBB223}" destId="{61499275-BB9C-441F-9BDE-372E474D4335}" srcOrd="1" destOrd="0" parTransId="{5115BA5D-431F-4409-965C-CCA9EB3A242B}" sibTransId="{E60A0D5F-2053-4BFC-A217-05D87836011A}"/>
    <dgm:cxn modelId="{AEA5247F-BCB0-4351-93A3-4E115B8D7EA6}" srcId="{16ED7694-3050-4666-8E32-B0B495FBB223}" destId="{58124D13-7376-4596-9781-E7647A0E5434}" srcOrd="3" destOrd="0" parTransId="{B6B3A293-F37C-49D4-9B55-C191978D2F79}" sibTransId="{5D12EE78-4DD8-4416-A11D-DF2E0D7ACBA7}"/>
    <dgm:cxn modelId="{D3694797-67E3-43D0-B706-53C001A016EB}" type="presOf" srcId="{E1D89A4F-1918-4733-A477-78092198C6E0}" destId="{E584E769-EE3C-4C00-B5E2-C8C31E7FE23A}" srcOrd="0" destOrd="0" presId="urn:microsoft.com/office/officeart/2008/layout/LinedList"/>
    <dgm:cxn modelId="{1ECCD6A4-B7E6-413E-A8F8-F31F033A0AC2}" type="presOf" srcId="{BC1863DB-91C5-4D8F-A2D1-FD6512A48A4E}" destId="{1C40CC06-0295-483F-A95B-991C67FE3221}" srcOrd="0" destOrd="0" presId="urn:microsoft.com/office/officeart/2008/layout/LinedList"/>
    <dgm:cxn modelId="{D02DD8B4-2221-44BF-AB2C-6C7694990C20}" srcId="{13F08FD3-2932-4FE1-AEF2-E9A95EB2741A}" destId="{7A6F9BBC-47DA-4673-A072-EF3A799B7DC0}" srcOrd="0" destOrd="0" parTransId="{544711C3-1FF8-4CBB-B943-B9AF46F9F238}" sibTransId="{7A98F646-D46F-4CF0-9B2D-082DA225C442}"/>
    <dgm:cxn modelId="{2BB1EFD0-3819-4B3D-B068-43B158D90E11}" type="presOf" srcId="{7A6F9BBC-47DA-4673-A072-EF3A799B7DC0}" destId="{8CEB1BEF-2877-4A37-BD9C-7C4FC8C1278F}" srcOrd="0" destOrd="0" presId="urn:microsoft.com/office/officeart/2008/layout/LinedList"/>
    <dgm:cxn modelId="{776561DE-2E93-4282-B9DD-98808E20BD32}" srcId="{16ED7694-3050-4666-8E32-B0B495FBB223}" destId="{A9D4ADB9-9E14-414F-BA6A-675E45B1E4F9}" srcOrd="0" destOrd="0" parTransId="{656423BD-D230-4DC0-9CA3-2960E8C2CD90}" sibTransId="{813C4D8A-A9EF-483F-BBD6-BF454C83AB64}"/>
    <dgm:cxn modelId="{D14864E6-86E8-44C8-84E1-01752ADA29AC}" type="presOf" srcId="{16ED7694-3050-4666-8E32-B0B495FBB223}" destId="{0AB30C83-291B-432D-8F34-9808E6646D58}" srcOrd="0" destOrd="0" presId="urn:microsoft.com/office/officeart/2008/layout/LinedList"/>
    <dgm:cxn modelId="{9DB02AFB-4621-4ED4-8935-D04E20FC077D}" type="presOf" srcId="{7F332CE9-91EC-4AD9-8667-AD6CC845ABD5}" destId="{841C9683-1739-49E4-B9D6-08B7B011D32C}" srcOrd="0" destOrd="0" presId="urn:microsoft.com/office/officeart/2008/layout/LinedList"/>
    <dgm:cxn modelId="{234CCA50-1F94-4490-BC9F-D048721C3715}" type="presParOf" srcId="{1C40CC06-0295-483F-A95B-991C67FE3221}" destId="{D596EA81-83B1-47C5-A357-98CAE882E23A}" srcOrd="0" destOrd="0" presId="urn:microsoft.com/office/officeart/2008/layout/LinedList"/>
    <dgm:cxn modelId="{854A1C01-8740-4EF2-9276-02F38742E55A}" type="presParOf" srcId="{1C40CC06-0295-483F-A95B-991C67FE3221}" destId="{A13FA735-709C-4B48-9952-6217CC0E4E81}" srcOrd="1" destOrd="0" presId="urn:microsoft.com/office/officeart/2008/layout/LinedList"/>
    <dgm:cxn modelId="{903D79F9-9704-4BBA-97E6-E295EF6D836F}" type="presParOf" srcId="{A13FA735-709C-4B48-9952-6217CC0E4E81}" destId="{E584E769-EE3C-4C00-B5E2-C8C31E7FE23A}" srcOrd="0" destOrd="0" presId="urn:microsoft.com/office/officeart/2008/layout/LinedList"/>
    <dgm:cxn modelId="{7930D4F3-5FED-40E5-9A6D-7F143AFEEBAB}" type="presParOf" srcId="{A13FA735-709C-4B48-9952-6217CC0E4E81}" destId="{CEE95226-BAAF-4A32-9942-DD0D7CDB333E}" srcOrd="1" destOrd="0" presId="urn:microsoft.com/office/officeart/2008/layout/LinedList"/>
    <dgm:cxn modelId="{E67A6C30-FC51-4AE7-A61F-9C07BAAD1504}" type="presParOf" srcId="{CEE95226-BAAF-4A32-9942-DD0D7CDB333E}" destId="{3F6FFE86-4D59-4E88-BFB8-767049DB55A6}" srcOrd="0" destOrd="0" presId="urn:microsoft.com/office/officeart/2008/layout/LinedList"/>
    <dgm:cxn modelId="{8C929F17-BFD5-430D-A289-FB7A95A72009}" type="presParOf" srcId="{CEE95226-BAAF-4A32-9942-DD0D7CDB333E}" destId="{05916D7E-B40A-4757-BAD1-151398A1447D}" srcOrd="1" destOrd="0" presId="urn:microsoft.com/office/officeart/2008/layout/LinedList"/>
    <dgm:cxn modelId="{A6B92690-FB75-4E03-8F7F-6A6F588A16EC}" type="presParOf" srcId="{05916D7E-B40A-4757-BAD1-151398A1447D}" destId="{CAAE55C4-F53C-47D5-95B6-A1821BBB153E}" srcOrd="0" destOrd="0" presId="urn:microsoft.com/office/officeart/2008/layout/LinedList"/>
    <dgm:cxn modelId="{302D04E6-9A36-4CF6-B972-EFC960E2CA79}" type="presParOf" srcId="{05916D7E-B40A-4757-BAD1-151398A1447D}" destId="{146F73A6-5927-4C87-81FE-2BCF2E3E5DAE}" srcOrd="1" destOrd="0" presId="urn:microsoft.com/office/officeart/2008/layout/LinedList"/>
    <dgm:cxn modelId="{F7D54D6C-CBB8-4EFF-9CD0-8907EF4A60EE}" type="presParOf" srcId="{05916D7E-B40A-4757-BAD1-151398A1447D}" destId="{9FCFDAFD-3172-403F-80EA-8914581077A5}" srcOrd="2" destOrd="0" presId="urn:microsoft.com/office/officeart/2008/layout/LinedList"/>
    <dgm:cxn modelId="{CE3E7884-13D4-4263-9BF8-FF502B62390A}" type="presParOf" srcId="{9FCFDAFD-3172-403F-80EA-8914581077A5}" destId="{1D63B5F4-CB24-4FCC-A21F-005C1BA0AE7B}" srcOrd="0" destOrd="0" presId="urn:microsoft.com/office/officeart/2008/layout/LinedList"/>
    <dgm:cxn modelId="{9668FB2C-62EB-4E7D-B6C0-38CA5E93ABBA}" type="presParOf" srcId="{1D63B5F4-CB24-4FCC-A21F-005C1BA0AE7B}" destId="{32AD5EBF-1DDC-42E8-BCD5-AD64AE3A41EE}" srcOrd="0" destOrd="0" presId="urn:microsoft.com/office/officeart/2008/layout/LinedList"/>
    <dgm:cxn modelId="{2E1E6DA7-491F-4DC9-9DA1-CEC845186FCB}" type="presParOf" srcId="{1D63B5F4-CB24-4FCC-A21F-005C1BA0AE7B}" destId="{8CEB1BEF-2877-4A37-BD9C-7C4FC8C1278F}" srcOrd="1" destOrd="0" presId="urn:microsoft.com/office/officeart/2008/layout/LinedList"/>
    <dgm:cxn modelId="{D6AD98F1-47DB-48E8-A692-FDAA2ABCDB3B}" type="presParOf" srcId="{1D63B5F4-CB24-4FCC-A21F-005C1BA0AE7B}" destId="{09F1BB20-165F-4713-8010-F6D287A23A9A}" srcOrd="2" destOrd="0" presId="urn:microsoft.com/office/officeart/2008/layout/LinedList"/>
    <dgm:cxn modelId="{E7E1FEA4-17CE-4996-AC8F-93615D6B32B8}" type="presParOf" srcId="{CEE95226-BAAF-4A32-9942-DD0D7CDB333E}" destId="{13F62655-C349-468B-ACA1-99A6FFF53336}" srcOrd="2" destOrd="0" presId="urn:microsoft.com/office/officeart/2008/layout/LinedList"/>
    <dgm:cxn modelId="{B606AE25-854A-41B4-AA6A-21C27348D3D4}" type="presParOf" srcId="{CEE95226-BAAF-4A32-9942-DD0D7CDB333E}" destId="{3A432CC7-0DDE-4CD9-851E-B509207D9D10}" srcOrd="3" destOrd="0" presId="urn:microsoft.com/office/officeart/2008/layout/LinedList"/>
    <dgm:cxn modelId="{04FE7B1F-359D-400C-BB1D-9BBD937F0DB0}" type="presParOf" srcId="{1C40CC06-0295-483F-A95B-991C67FE3221}" destId="{8880A0C9-9AE9-4E5D-ABD1-FF07833168D5}" srcOrd="2" destOrd="0" presId="urn:microsoft.com/office/officeart/2008/layout/LinedList"/>
    <dgm:cxn modelId="{12B00F85-B101-4BE4-B5FF-646DA2FFBDC4}" type="presParOf" srcId="{1C40CC06-0295-483F-A95B-991C67FE3221}" destId="{21C4870B-BCAF-47C0-BAA1-B4B28D1C7AAC}" srcOrd="3" destOrd="0" presId="urn:microsoft.com/office/officeart/2008/layout/LinedList"/>
    <dgm:cxn modelId="{2F5B071B-EC60-4E98-890D-27418B7FC066}" type="presParOf" srcId="{21C4870B-BCAF-47C0-BAA1-B4B28D1C7AAC}" destId="{841C9683-1739-49E4-B9D6-08B7B011D32C}" srcOrd="0" destOrd="0" presId="urn:microsoft.com/office/officeart/2008/layout/LinedList"/>
    <dgm:cxn modelId="{F2320FB9-7D3E-4B6A-9B0E-16F96D6C58A7}" type="presParOf" srcId="{21C4870B-BCAF-47C0-BAA1-B4B28D1C7AAC}" destId="{F82D08FC-A99B-408C-B9E2-7C0C37B0BDC8}" srcOrd="1" destOrd="0" presId="urn:microsoft.com/office/officeart/2008/layout/LinedList"/>
    <dgm:cxn modelId="{8DFA83F1-D341-41DA-8F56-A4CDADE20603}" type="presParOf" srcId="{F82D08FC-A99B-408C-B9E2-7C0C37B0BDC8}" destId="{D9504E05-F2F1-401C-9C59-094F54D2785A}" srcOrd="0" destOrd="0" presId="urn:microsoft.com/office/officeart/2008/layout/LinedList"/>
    <dgm:cxn modelId="{A5A19140-E7C9-4CE4-B493-3C44473E30AA}" type="presParOf" srcId="{F82D08FC-A99B-408C-B9E2-7C0C37B0BDC8}" destId="{7823E563-543C-4D8E-80F7-541BC5D9F8A7}" srcOrd="1" destOrd="0" presId="urn:microsoft.com/office/officeart/2008/layout/LinedList"/>
    <dgm:cxn modelId="{C3F33BA4-A438-4F73-BC4E-4726BBB3D28D}" type="presParOf" srcId="{7823E563-543C-4D8E-80F7-541BC5D9F8A7}" destId="{CB93F3F2-2831-4A22-8D89-F965BAFA0193}" srcOrd="0" destOrd="0" presId="urn:microsoft.com/office/officeart/2008/layout/LinedList"/>
    <dgm:cxn modelId="{16190D23-817E-4AF9-8F79-35B00B877512}" type="presParOf" srcId="{7823E563-543C-4D8E-80F7-541BC5D9F8A7}" destId="{0AB30C83-291B-432D-8F34-9808E6646D58}" srcOrd="1" destOrd="0" presId="urn:microsoft.com/office/officeart/2008/layout/LinedList"/>
    <dgm:cxn modelId="{218E2BBD-30D7-4D65-9005-CF40FE4C02C6}" type="presParOf" srcId="{7823E563-543C-4D8E-80F7-541BC5D9F8A7}" destId="{13753ABC-2E36-4C69-8A47-9A83999AD552}" srcOrd="2" destOrd="0" presId="urn:microsoft.com/office/officeart/2008/layout/LinedList"/>
    <dgm:cxn modelId="{129C65D0-CE0F-4943-9616-24CAC80C6BF4}" type="presParOf" srcId="{13753ABC-2E36-4C69-8A47-9A83999AD552}" destId="{6FA5426C-C9EC-4CEA-B839-51A53432919D}" srcOrd="0" destOrd="0" presId="urn:microsoft.com/office/officeart/2008/layout/LinedList"/>
    <dgm:cxn modelId="{97825DE0-6FF3-42B9-BEA4-15E9D9682304}" type="presParOf" srcId="{6FA5426C-C9EC-4CEA-B839-51A53432919D}" destId="{477EC431-6954-4D22-8CE3-2CF36AD9BB7D}" srcOrd="0" destOrd="0" presId="urn:microsoft.com/office/officeart/2008/layout/LinedList"/>
    <dgm:cxn modelId="{2D9E9591-ABA9-4678-920C-9E1A1149DF70}" type="presParOf" srcId="{6FA5426C-C9EC-4CEA-B839-51A53432919D}" destId="{BCB417FE-F02C-4556-8F4D-E2A463B1CF30}" srcOrd="1" destOrd="0" presId="urn:microsoft.com/office/officeart/2008/layout/LinedList"/>
    <dgm:cxn modelId="{E26E1B5B-1520-4701-9D8E-EE760DA03C95}" type="presParOf" srcId="{6FA5426C-C9EC-4CEA-B839-51A53432919D}" destId="{D6C72121-135F-4EE3-AC0B-78A90BF12454}" srcOrd="2" destOrd="0" presId="urn:microsoft.com/office/officeart/2008/layout/LinedList"/>
    <dgm:cxn modelId="{74EE3D1E-E410-40B4-8E93-AD90A32D5386}" type="presParOf" srcId="{13753ABC-2E36-4C69-8A47-9A83999AD552}" destId="{36B97196-964F-43F0-9658-8DBE080CAB49}" srcOrd="1" destOrd="0" presId="urn:microsoft.com/office/officeart/2008/layout/LinedList"/>
    <dgm:cxn modelId="{4E4DB5E3-7891-4378-941D-131F2A49D53D}" type="presParOf" srcId="{13753ABC-2E36-4C69-8A47-9A83999AD552}" destId="{EAF58FE1-96E7-47B8-A4E5-A7F8BEE69F69}" srcOrd="2" destOrd="0" presId="urn:microsoft.com/office/officeart/2008/layout/LinedList"/>
    <dgm:cxn modelId="{2603F086-891A-4FB7-92C6-0A34DF8DE201}" type="presParOf" srcId="{EAF58FE1-96E7-47B8-A4E5-A7F8BEE69F69}" destId="{7CC1AAA4-5F99-410E-B491-9F8835A7654B}" srcOrd="0" destOrd="0" presId="urn:microsoft.com/office/officeart/2008/layout/LinedList"/>
    <dgm:cxn modelId="{062EB046-26C4-42BE-9B1A-6866BF9C58E4}" type="presParOf" srcId="{EAF58FE1-96E7-47B8-A4E5-A7F8BEE69F69}" destId="{4F0D5390-DAA6-4400-B1A5-BFE03A063DC9}" srcOrd="1" destOrd="0" presId="urn:microsoft.com/office/officeart/2008/layout/LinedList"/>
    <dgm:cxn modelId="{D19FA314-6238-4282-A780-33EEB387EC1C}" type="presParOf" srcId="{EAF58FE1-96E7-47B8-A4E5-A7F8BEE69F69}" destId="{789B9C7A-7BDA-4542-B07A-A5705958A21D}" srcOrd="2" destOrd="0" presId="urn:microsoft.com/office/officeart/2008/layout/LinedList"/>
    <dgm:cxn modelId="{45C51498-8131-4045-8D7A-937F12EE8A7D}" type="presParOf" srcId="{13753ABC-2E36-4C69-8A47-9A83999AD552}" destId="{32A64A7B-E218-4685-A08B-41756F9D2932}" srcOrd="3" destOrd="0" presId="urn:microsoft.com/office/officeart/2008/layout/LinedList"/>
    <dgm:cxn modelId="{239945B2-7858-436C-B82A-B6CA21203E38}" type="presParOf" srcId="{13753ABC-2E36-4C69-8A47-9A83999AD552}" destId="{942F4BC8-0365-4C6A-BF70-C4F8AD5E0476}" srcOrd="4" destOrd="0" presId="urn:microsoft.com/office/officeart/2008/layout/LinedList"/>
    <dgm:cxn modelId="{201329E2-4829-4AE7-8B28-9BE499F1FDB3}" type="presParOf" srcId="{942F4BC8-0365-4C6A-BF70-C4F8AD5E0476}" destId="{129E54DB-8D0C-42DB-934B-BA27E9CF14EE}" srcOrd="0" destOrd="0" presId="urn:microsoft.com/office/officeart/2008/layout/LinedList"/>
    <dgm:cxn modelId="{0EB8CD56-998A-41AB-8CB1-7A3B44F9D282}" type="presParOf" srcId="{942F4BC8-0365-4C6A-BF70-C4F8AD5E0476}" destId="{DCE6E9E3-EFF0-4AF2-AA9D-E0C0CA41AB15}" srcOrd="1" destOrd="0" presId="urn:microsoft.com/office/officeart/2008/layout/LinedList"/>
    <dgm:cxn modelId="{E8D80C98-E60E-46B8-81BE-49B00FD1E4AA}" type="presParOf" srcId="{942F4BC8-0365-4C6A-BF70-C4F8AD5E0476}" destId="{6A672CBD-22C3-4272-9E8F-43A63ED86514}" srcOrd="2" destOrd="0" presId="urn:microsoft.com/office/officeart/2008/layout/LinedList"/>
    <dgm:cxn modelId="{898247D5-5412-4741-A9B2-42B6FD486553}" type="presParOf" srcId="{13753ABC-2E36-4C69-8A47-9A83999AD552}" destId="{3D94BAFF-A2E7-4DCA-8BA6-49E5F52E3967}" srcOrd="5" destOrd="0" presId="urn:microsoft.com/office/officeart/2008/layout/LinedList"/>
    <dgm:cxn modelId="{F48D837C-361A-446D-A7A3-DDDAE1D7FF57}" type="presParOf" srcId="{13753ABC-2E36-4C69-8A47-9A83999AD552}" destId="{AE5516D3-4048-438F-BA22-5B349CE8B088}" srcOrd="6" destOrd="0" presId="urn:microsoft.com/office/officeart/2008/layout/LinedList"/>
    <dgm:cxn modelId="{E0B33603-DDE6-4E8B-84DF-F6D4276F5C92}" type="presParOf" srcId="{AE5516D3-4048-438F-BA22-5B349CE8B088}" destId="{B96B14E1-7102-46AD-B3D9-87D47D9B24C5}" srcOrd="0" destOrd="0" presId="urn:microsoft.com/office/officeart/2008/layout/LinedList"/>
    <dgm:cxn modelId="{99FF6BC1-B706-4111-B81F-65EA3892242E}" type="presParOf" srcId="{AE5516D3-4048-438F-BA22-5B349CE8B088}" destId="{C1368663-FA5E-4721-9D1A-23BA2312E7E4}" srcOrd="1" destOrd="0" presId="urn:microsoft.com/office/officeart/2008/layout/LinedList"/>
    <dgm:cxn modelId="{F898BF86-5EF8-4754-A4EF-0A608214FA1A}" type="presParOf" srcId="{AE5516D3-4048-438F-BA22-5B349CE8B088}" destId="{A8170E93-7AEE-4A43-9B17-01235D57B3FB}" srcOrd="2" destOrd="0" presId="urn:microsoft.com/office/officeart/2008/layout/LinedList"/>
    <dgm:cxn modelId="{64996CE5-DCE9-40BE-B0B6-0CC7E2CCA565}" type="presParOf" srcId="{F82D08FC-A99B-408C-B9E2-7C0C37B0BDC8}" destId="{C22EB9FC-29FC-43CA-94EA-35BF6D2DB3E6}" srcOrd="2" destOrd="0" presId="urn:microsoft.com/office/officeart/2008/layout/LinedList"/>
    <dgm:cxn modelId="{F4DAB16F-DF76-491F-A1E6-622B4D1BD23D}" type="presParOf" srcId="{F82D08FC-A99B-408C-B9E2-7C0C37B0BDC8}" destId="{6BF4ADEC-D46D-4721-B0B9-CF64C0FDA948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6EA81-83B1-47C5-A357-98CAE882E23A}">
      <dsp:nvSpPr>
        <dsp:cNvPr id="0" name=""/>
        <dsp:cNvSpPr/>
      </dsp:nvSpPr>
      <dsp:spPr>
        <a:xfrm>
          <a:off x="0" y="1330"/>
          <a:ext cx="68285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4E769-EE3C-4C00-B5E2-C8C31E7FE23A}">
      <dsp:nvSpPr>
        <dsp:cNvPr id="0" name=""/>
        <dsp:cNvSpPr/>
      </dsp:nvSpPr>
      <dsp:spPr>
        <a:xfrm>
          <a:off x="0" y="1330"/>
          <a:ext cx="1042947" cy="2723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0" y="1330"/>
        <a:ext cx="1042947" cy="2723918"/>
      </dsp:txXfrm>
    </dsp:sp>
    <dsp:sp modelId="{146F73A6-5927-4C87-81FE-2BCF2E3E5DAE}">
      <dsp:nvSpPr>
        <dsp:cNvPr id="0" name=""/>
        <dsp:cNvSpPr/>
      </dsp:nvSpPr>
      <dsp:spPr>
        <a:xfrm>
          <a:off x="282513" y="83784"/>
          <a:ext cx="3616262" cy="2473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t-BR" sz="2200" b="1" kern="1200" dirty="0"/>
            <a:t>Serviço de Acolhimento em Família Acolhedora – Curso Básico</a:t>
          </a:r>
          <a:r>
            <a:rPr lang="pt-BR" sz="2200" kern="1200" dirty="0"/>
            <a:t>: Conhecendo o serviço, seus benefícios e como implementar.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Carga horária 20 horas</a:t>
          </a:r>
          <a:endParaRPr lang="en-US" sz="2200" kern="1200" dirty="0"/>
        </a:p>
      </dsp:txBody>
      <dsp:txXfrm>
        <a:off x="282513" y="83784"/>
        <a:ext cx="3616262" cy="2473871"/>
      </dsp:txXfrm>
    </dsp:sp>
    <dsp:sp modelId="{8CEB1BEF-2877-4A37-BD9C-7C4FC8C1278F}">
      <dsp:nvSpPr>
        <dsp:cNvPr id="0" name=""/>
        <dsp:cNvSpPr/>
      </dsp:nvSpPr>
      <dsp:spPr>
        <a:xfrm>
          <a:off x="4636949" y="54889"/>
          <a:ext cx="2007674" cy="2473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Baseado no conteúdo dos fascículos 1, 2 e 3 do Guia. </a:t>
          </a:r>
          <a:endParaRPr lang="en-US" sz="1800" kern="1200" dirty="0"/>
        </a:p>
      </dsp:txBody>
      <dsp:txXfrm>
        <a:off x="4636949" y="54889"/>
        <a:ext cx="2007674" cy="2473871"/>
      </dsp:txXfrm>
    </dsp:sp>
    <dsp:sp modelId="{13F62655-C349-468B-ACA1-99A6FFF53336}">
      <dsp:nvSpPr>
        <dsp:cNvPr id="0" name=""/>
        <dsp:cNvSpPr/>
      </dsp:nvSpPr>
      <dsp:spPr>
        <a:xfrm>
          <a:off x="1042947" y="2598895"/>
          <a:ext cx="41717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80A0C9-9AE9-4E5D-ABD1-FF07833168D5}">
      <dsp:nvSpPr>
        <dsp:cNvPr id="0" name=""/>
        <dsp:cNvSpPr/>
      </dsp:nvSpPr>
      <dsp:spPr>
        <a:xfrm>
          <a:off x="0" y="2725249"/>
          <a:ext cx="68285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C9683-1739-49E4-B9D6-08B7B011D32C}">
      <dsp:nvSpPr>
        <dsp:cNvPr id="0" name=""/>
        <dsp:cNvSpPr/>
      </dsp:nvSpPr>
      <dsp:spPr>
        <a:xfrm>
          <a:off x="4771285" y="1411366"/>
          <a:ext cx="2057220" cy="586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u="sng" kern="1200" dirty="0">
              <a:solidFill>
                <a:srgbClr val="FF0000"/>
              </a:solidFill>
            </a:rPr>
            <a:t>INSCRIÇÕES ABERTAS</a:t>
          </a:r>
          <a:endParaRPr lang="en-US" sz="2000" b="1" kern="1200" dirty="0">
            <a:solidFill>
              <a:srgbClr val="FF0000"/>
            </a:solidFill>
          </a:endParaRPr>
        </a:p>
      </dsp:txBody>
      <dsp:txXfrm>
        <a:off x="4771285" y="1411366"/>
        <a:ext cx="2057220" cy="586432"/>
      </dsp:txXfrm>
    </dsp:sp>
    <dsp:sp modelId="{0AB30C83-291B-432D-8F34-9808E6646D58}">
      <dsp:nvSpPr>
        <dsp:cNvPr id="0" name=""/>
        <dsp:cNvSpPr/>
      </dsp:nvSpPr>
      <dsp:spPr>
        <a:xfrm>
          <a:off x="278018" y="2878431"/>
          <a:ext cx="3038397" cy="2473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/>
            <a:t>Serviço de Acolhimento em Família Acolhedora – Curso Intermediário:</a:t>
          </a:r>
          <a:r>
            <a:rPr lang="pt-BR" sz="2200" kern="1200" dirty="0"/>
            <a:t> Aprendendo a operar o serviço.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Carga horária 30 horas</a:t>
          </a:r>
          <a:endParaRPr lang="en-US" sz="2200" kern="1200" dirty="0"/>
        </a:p>
      </dsp:txBody>
      <dsp:txXfrm>
        <a:off x="278018" y="2878431"/>
        <a:ext cx="3038397" cy="2473871"/>
      </dsp:txXfrm>
    </dsp:sp>
    <dsp:sp modelId="{BCB417FE-F02C-4556-8F4D-E2A463B1CF30}">
      <dsp:nvSpPr>
        <dsp:cNvPr id="0" name=""/>
        <dsp:cNvSpPr/>
      </dsp:nvSpPr>
      <dsp:spPr>
        <a:xfrm>
          <a:off x="4684440" y="2789948"/>
          <a:ext cx="1711471" cy="596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Baseado no conteúdo dos  fascículos 4, 5 e 6 do Guia. </a:t>
          </a:r>
          <a:endParaRPr lang="en-US" sz="1800" kern="1200" dirty="0"/>
        </a:p>
      </dsp:txBody>
      <dsp:txXfrm>
        <a:off x="4684440" y="2789948"/>
        <a:ext cx="1711471" cy="596745"/>
      </dsp:txXfrm>
    </dsp:sp>
    <dsp:sp modelId="{36B97196-964F-43F0-9658-8DBE080CAB49}">
      <dsp:nvSpPr>
        <dsp:cNvPr id="0" name=""/>
        <dsp:cNvSpPr/>
      </dsp:nvSpPr>
      <dsp:spPr>
        <a:xfrm>
          <a:off x="5103332" y="3445688"/>
          <a:ext cx="1980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0D5390-DAA6-4400-B1A5-BFE03A063DC9}">
      <dsp:nvSpPr>
        <dsp:cNvPr id="0" name=""/>
        <dsp:cNvSpPr/>
      </dsp:nvSpPr>
      <dsp:spPr>
        <a:xfrm>
          <a:off x="4694968" y="4497147"/>
          <a:ext cx="1350151" cy="681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Previsão de lançamento: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 Dezembro</a:t>
          </a:r>
          <a:endParaRPr lang="en-US" sz="1800" kern="1200" dirty="0"/>
        </a:p>
      </dsp:txBody>
      <dsp:txXfrm>
        <a:off x="4694968" y="4497147"/>
        <a:ext cx="1350151" cy="681131"/>
      </dsp:txXfrm>
    </dsp:sp>
    <dsp:sp modelId="{32A64A7B-E218-4685-A08B-41756F9D2932}">
      <dsp:nvSpPr>
        <dsp:cNvPr id="0" name=""/>
        <dsp:cNvSpPr/>
      </dsp:nvSpPr>
      <dsp:spPr>
        <a:xfrm>
          <a:off x="5103332" y="4126819"/>
          <a:ext cx="1980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E6E9E3-EFF0-4AF2-AA9D-E0C0CA41AB15}">
      <dsp:nvSpPr>
        <dsp:cNvPr id="0" name=""/>
        <dsp:cNvSpPr/>
      </dsp:nvSpPr>
      <dsp:spPr>
        <a:xfrm>
          <a:off x="5833438" y="4851092"/>
          <a:ext cx="509421" cy="596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5833438" y="4851092"/>
        <a:ext cx="509421" cy="596745"/>
      </dsp:txXfrm>
    </dsp:sp>
    <dsp:sp modelId="{3D94BAFF-A2E7-4DCA-8BA6-49E5F52E3967}">
      <dsp:nvSpPr>
        <dsp:cNvPr id="0" name=""/>
        <dsp:cNvSpPr/>
      </dsp:nvSpPr>
      <dsp:spPr>
        <a:xfrm>
          <a:off x="5103332" y="4723565"/>
          <a:ext cx="19800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68663-FA5E-4721-9D1A-23BA2312E7E4}">
      <dsp:nvSpPr>
        <dsp:cNvPr id="0" name=""/>
        <dsp:cNvSpPr/>
      </dsp:nvSpPr>
      <dsp:spPr>
        <a:xfrm>
          <a:off x="5924824" y="4851092"/>
          <a:ext cx="198007" cy="596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5924824" y="4851092"/>
        <a:ext cx="198007" cy="596745"/>
      </dsp:txXfrm>
    </dsp:sp>
    <dsp:sp modelId="{C22EB9FC-29FC-43CA-94EA-35BF6D2DB3E6}">
      <dsp:nvSpPr>
        <dsp:cNvPr id="0" name=""/>
        <dsp:cNvSpPr/>
      </dsp:nvSpPr>
      <dsp:spPr>
        <a:xfrm>
          <a:off x="2057220" y="5322814"/>
          <a:ext cx="4114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4251F-4F5D-4B37-8D37-6A978B9F8919}" type="datetimeFigureOut">
              <a:rPr lang="pt-BR" smtClean="0"/>
              <a:t>11/10/2022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1429E-F4A2-4DB7-9443-2FF228132D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43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D9DBB3-60E1-40C9-B04D-0885B24D25B5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450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</a:pPr>
            <a:fld id="{6CA091D7-07F3-4856-92BF-5ED109EE4A5D}" type="slidenum">
              <a:rPr lang="en-GB" altLang="pt-BR" sz="1200">
                <a:solidFill>
                  <a:srgbClr val="000000"/>
                </a:solidFill>
              </a:rPr>
              <a:pPr>
                <a:lnSpc>
                  <a:spcPct val="100000"/>
                </a:lnSpc>
              </a:pPr>
              <a:t>4</a:t>
            </a:fld>
            <a:endParaRPr lang="en-GB" altLang="pt-BR" sz="1200">
              <a:solidFill>
                <a:srgbClr val="000000"/>
              </a:solidFill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1132946" y="744498"/>
            <a:ext cx="4531783" cy="37224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608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06357" y="4715153"/>
            <a:ext cx="4983389" cy="446698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40881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GOVERNO: Encontro com Gestões Estaduais</a:t>
            </a:r>
          </a:p>
          <a:p>
            <a:pPr algn="l" fontAlgn="base"/>
            <a:r>
              <a:rPr lang="pt-BR" dirty="0"/>
              <a:t>CRESCER EM FAMÍLIA: o projeto foi selecionado pelo Janela Gnova (ENAP) - </a:t>
            </a:r>
            <a:r>
              <a:rPr lang="pt-BR" b="0" i="0" dirty="0">
                <a:solidFill>
                  <a:srgbClr val="555555"/>
                </a:solidFill>
                <a:effectLst/>
                <a:latin typeface="rawline"/>
              </a:rPr>
              <a:t>foi selecionada ara ser apoiada pelo Laboratório de Inovação do Governo (GNOVA), da Escola Nacional de Administração Pública (Enap). Participaram e ajudaram pensar a desenhar conjuntamente novas estratégias: SNDCA, JANE (ESPECIALISTA DA COALIZÃO), REPRESENTANTE DO CNMP, ESPECIALISTA DO CNJ. (Diversas estratégias, incluindo a minuta de uma Recomendação Conjunta, </a:t>
            </a:r>
            <a:r>
              <a:rPr lang="pt-BR" b="0" i="0">
                <a:solidFill>
                  <a:srgbClr val="555555"/>
                </a:solidFill>
                <a:effectLst/>
                <a:latin typeface="rawline"/>
              </a:rPr>
              <a:t>congregando esforços)</a:t>
            </a:r>
            <a:endParaRPr lang="pt-BR" b="0" i="0" dirty="0">
              <a:solidFill>
                <a:srgbClr val="555555"/>
              </a:solidFill>
              <a:effectLst/>
              <a:latin typeface="rawline"/>
            </a:endParaRPr>
          </a:p>
          <a:p>
            <a:pPr algn="l" fontAlgn="base"/>
            <a:r>
              <a:rPr lang="pt-BR" b="0" i="0" dirty="0">
                <a:solidFill>
                  <a:srgbClr val="555555"/>
                </a:solidFill>
                <a:effectLst/>
                <a:latin typeface="rawline"/>
              </a:rPr>
              <a:t>O suporte do GNOVA auxilia o projeto a ganhar outro patamar de gestão, com o desenvolvimento e o aprimoramento de ações por meio de novas abordagens com o objetivo de construir novas soluções, além de produzir conhecimentos e competências que ampliem a capacidade de inovação. Entre os critérios de seleção do Crescer em Família, o Laboratório considerou aspectos como abrangência e capacidade de gerar valor para a sociedade, compromisso do ministério com o desenvolvimento da iniciativa e a capacidade de replicar as abordagens. 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1429E-F4A2-4DB7-9443-2FF228132D08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838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Diagrama&#10;&#10;Descrição gerada automaticamente">
            <a:extLst>
              <a:ext uri="{FF2B5EF4-FFF2-40B4-BE49-F238E27FC236}">
                <a16:creationId xmlns:a16="http://schemas.microsoft.com/office/drawing/2014/main" id="{3C0B7139-59B9-4E56-B0DF-DA8EB112C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24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A07AC2-62D9-4FCF-A19C-8C32A49AA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3EB8456-398F-4E03-9785-A4DD10943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0BB008-E454-423E-AD88-4B52470AF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FAA2-0DC6-43C5-BC85-D5E6E6F8A7D1}" type="datetimeFigureOut">
              <a:rPr lang="pt-BR" smtClean="0"/>
              <a:t>11/10/2022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6F79FF-72DF-43D4-A39C-18C7ACE6C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C5DA0E-A9AD-45E3-978B-AB35E7E5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7165-91AD-4C7A-BBD9-453C1AF99C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6061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DF65AFA-9E15-4B87-8928-C6D69813DE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2076BB9-739C-4ED0-9DE5-79B658422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E75AE4-A0E8-4977-B871-EAACDEB0D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FAA2-0DC6-43C5-BC85-D5E6E6F8A7D1}" type="datetimeFigureOut">
              <a:rPr lang="pt-BR" smtClean="0"/>
              <a:t>11/10/2022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85ADC8-92E2-43D3-A8F2-CDEED34D7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CAF4EF-43AB-4FCD-B865-29FC88102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7165-91AD-4C7A-BBD9-453C1AF99C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858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62F72A-AFE6-4566-A52E-6798B8613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A850CA7-7918-4023-A3F9-84B89223E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8FB1D4C-D2CF-4BFE-805F-5AD510928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CAE4-5A29-4581-A29B-EBA39982399E}" type="datetimeFigureOut">
              <a:rPr lang="pt-BR" smtClean="0"/>
              <a:t>11/10/2022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E69802-0B5B-42FD-82CF-A50E6C961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C9DDDE-33F2-43FD-8FBD-5B8274D81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55A3-1B8C-441E-B135-53709DD486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7458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EA50C9-F6D8-445E-B1FF-FE10049DF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B5959B-A854-4ABF-A9CE-C4E1DE887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CCD151-EB7D-4DBD-9D64-688674127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CAE4-5A29-4581-A29B-EBA39982399E}" type="datetimeFigureOut">
              <a:rPr lang="pt-BR" smtClean="0"/>
              <a:t>11/10/2022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76CD45-058B-4C37-BCF8-64E70CB37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715F08-5047-4540-A0FF-EC0D2679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55A3-1B8C-441E-B135-53709DD486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7830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5B4680-9102-40C4-81C8-88414EBC7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252E999-B682-4F3B-AA5E-3D171FA07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A8C1CF-722D-457C-BAC2-52E137DEB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CAE4-5A29-4581-A29B-EBA39982399E}" type="datetimeFigureOut">
              <a:rPr lang="pt-BR" smtClean="0"/>
              <a:t>11/10/2022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87111F-32EF-4346-9377-C7CB0B05A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8A52D7-5157-43D8-B49E-9410F31C6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55A3-1B8C-441E-B135-53709DD486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9282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50554E-9C4F-4BC8-946A-A11DF77D3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932DB7-EFC7-4BA2-B2EC-3718834346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01F93FD-8109-42EE-A7EC-F35A6E4EA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6DECD9-750A-4A8B-8EB9-1E2604EBC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CAE4-5A29-4581-A29B-EBA39982399E}" type="datetimeFigureOut">
              <a:rPr lang="pt-BR" smtClean="0"/>
              <a:t>11/10/2022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31D32A5-3508-4036-9755-DF7ABC247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1568BBB-0F2B-4628-A9BC-3EA9BDB83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55A3-1B8C-441E-B135-53709DD486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0670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D9EC31-6377-41D2-A40D-274F35404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B6553CF-0B63-4301-94ED-22B9AC3F3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BD36FFD-3144-4B4B-949C-D6B2BC6E9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A209355-3AC3-4416-9848-F2373BC65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7659534-7424-494D-9097-449522459A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231827D-7346-4ABF-A71A-A64097BB3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CAE4-5A29-4581-A29B-EBA39982399E}" type="datetimeFigureOut">
              <a:rPr lang="pt-BR" smtClean="0"/>
              <a:t>11/10/2022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10FA593-57D7-4999-B613-B9E44FCDA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E801DDD-E445-469D-AFDD-8C218AE2C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55A3-1B8C-441E-B135-53709DD486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6240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C3E809-AF96-4B31-81F4-286559960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C4156A7-2523-4FE1-B5C0-05E9522FD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CAE4-5A29-4581-A29B-EBA39982399E}" type="datetimeFigureOut">
              <a:rPr lang="pt-BR" smtClean="0"/>
              <a:t>11/10/2022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EAC148C-35A3-45B6-992E-DAFC19A99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8997220-41B0-4643-98CA-F4C5DFE31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55A3-1B8C-441E-B135-53709DD486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3482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13091D4-2425-446B-84DD-22526463A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CAE4-5A29-4581-A29B-EBA39982399E}" type="datetimeFigureOut">
              <a:rPr lang="pt-BR" smtClean="0"/>
              <a:t>11/10/2022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68FBD92-9EC7-4666-8CEE-CF8D3A54C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2BDFDA-8D9B-4250-953B-21C7C7AA5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55A3-1B8C-441E-B135-53709DD486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4475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A26CB7-B33E-4771-94A5-AA0FE1D86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8C84BA-AEFF-4A65-A8B2-C8AAC893D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1352AB8-9387-4DF3-AD5F-07FC89B46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E41169C-592B-4F6B-8D32-C272EBFBB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CAE4-5A29-4581-A29B-EBA39982399E}" type="datetimeFigureOut">
              <a:rPr lang="pt-BR" smtClean="0"/>
              <a:t>11/10/2022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8C994C1-EFA4-490F-B074-637847476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F1143A4-AF9B-45CC-A33C-D672E9D54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55A3-1B8C-441E-B135-53709DD486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07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E0466B-D07E-4EF6-8D36-1F8AD9611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92A811-F7B2-4E55-90F0-4D2CD966E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B0AE8B-6EE2-4E35-B71F-4F08DCFDC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FAA2-0DC6-43C5-BC85-D5E6E6F8A7D1}" type="datetimeFigureOut">
              <a:rPr lang="pt-BR" smtClean="0"/>
              <a:t>11/10/2022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7E9903-0715-495D-9B39-772874C4E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12E4F6-E606-4CB6-899D-0C2383274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7165-91AD-4C7A-BBD9-453C1AF99CD3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643AACEC-E2A7-4B3D-BFA7-9EAE6B52F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78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FB7E42-4C46-4954-9C2E-9A2419AEF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D0E8E65-DF1D-4AD8-BE36-12A24A20E7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350EE3-F3FD-4B48-AC0B-A741A55EF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79879AF-49C1-405E-AC03-B1B983072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CAE4-5A29-4581-A29B-EBA39982399E}" type="datetimeFigureOut">
              <a:rPr lang="pt-BR" smtClean="0"/>
              <a:t>11/10/2022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C664FAA-916D-4084-A6B1-FDA3FD148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9A0C7D3-F472-4298-A774-865E62530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55A3-1B8C-441E-B135-53709DD486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8234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C91FF9-A3E0-44C5-B6AA-7639810BA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28A98CE-2D21-4EF7-9AE7-2C71E983B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223098-DC41-40AF-BBD0-CAD7F24F4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CAE4-5A29-4581-A29B-EBA39982399E}" type="datetimeFigureOut">
              <a:rPr lang="pt-BR" smtClean="0"/>
              <a:t>11/10/2022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0017A2-87B7-4197-8BED-A9E953875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785CCA-89AB-4003-B8C7-A865FE5FE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55A3-1B8C-441E-B135-53709DD486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6488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3EBF83D-6BA9-4EC7-BA1C-349FC51313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7651DD7-6171-4E11-80A5-D3ACBA8F76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FD11A9-6DF2-473B-AB12-97A76C8C3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BCAE4-5A29-4581-A29B-EBA39982399E}" type="datetimeFigureOut">
              <a:rPr lang="pt-BR" smtClean="0"/>
              <a:t>11/10/2022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40AD13-F043-4431-9A81-818E75BD4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69FDBF-3E25-427A-B100-1EB0E0FA0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55A3-1B8C-441E-B135-53709DD486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145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128589"/>
            <a:ext cx="10943167" cy="14319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609601" y="6245225"/>
            <a:ext cx="2815167" cy="4714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30/05/2014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4141913" y="6237312"/>
            <a:ext cx="3831167" cy="4750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/>
              <a:t>Ministério do Desenvolvimento Social e Combate à Fome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9648396" y="6240881"/>
            <a:ext cx="1146945" cy="471488"/>
          </a:xfrm>
          <a:prstGeom prst="rect">
            <a:avLst/>
          </a:prstGeom>
          <a:ln/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BE60A63-FA01-4508-8A3D-5491E9B7D4D5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  <p:pic>
        <p:nvPicPr>
          <p:cNvPr id="7" name="Imagem 3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555" y="6007894"/>
            <a:ext cx="950383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Rodapé 1"/>
          <p:cNvSpPr txBox="1">
            <a:spLocks/>
          </p:cNvSpPr>
          <p:nvPr userDrawn="1"/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473627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47160" y="715680"/>
            <a:ext cx="10297800" cy="641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800" b="0" strike="noStrike" spc="-1">
              <a:solidFill>
                <a:srgbClr val="292934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947160" y="1536480"/>
            <a:ext cx="10297800" cy="4605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400" b="0" strike="noStrike" spc="-1">
              <a:solidFill>
                <a:srgbClr val="292934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6923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336A07-394B-417B-A2AB-81D4D1F42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2E2A65-F191-42F8-96FF-A43D0816C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8A518F-69E8-489B-8584-36415B2EE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FAA2-0DC6-43C5-BC85-D5E6E6F8A7D1}" type="datetimeFigureOut">
              <a:rPr lang="pt-BR" smtClean="0"/>
              <a:t>11/10/2022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F718B6-8936-43BD-B422-B38170F65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2AD3D6-FBD4-436C-A874-9125A0E36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7165-91AD-4C7A-BBD9-453C1AF99CD3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 descr="Interface gráfica do usuário&#10;&#10;Descrição gerada automaticamente">
            <a:extLst>
              <a:ext uri="{FF2B5EF4-FFF2-40B4-BE49-F238E27FC236}">
                <a16:creationId xmlns:a16="http://schemas.microsoft.com/office/drawing/2014/main" id="{BE8105BC-A57D-4DD6-B62C-94A40CCEF1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59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E14CF-8DB8-4993-841C-27B4D1814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BBB674-04AF-436B-B170-A8D412E490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95008F9-DB81-43A1-A41E-56408500C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4BE193-8824-4495-AF5F-6B2AA9D56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FAA2-0DC6-43C5-BC85-D5E6E6F8A7D1}" type="datetimeFigureOut">
              <a:rPr lang="pt-BR" smtClean="0"/>
              <a:t>11/10/2022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6D1518F-64C2-4A32-B87B-2C67D2BD1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84C9396-AFC2-4487-B8A5-E21C83065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7165-91AD-4C7A-BBD9-453C1AF99CD3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8D4A38C0-FEDD-4221-849E-CECED95488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67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57140-EEE5-4BB4-86CA-570513D80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0A2F4E2-1B8E-4D7E-8198-55D3DD298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B93D2FE-5A3C-413E-98EC-7F60AB92A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369D654-6A90-45DC-BD2B-9C2B4D6421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F1A3F4B-456E-422A-98E2-F345DCFDF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754FC47-723F-45D8-B429-A1F8F5022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FAA2-0DC6-43C5-BC85-D5E6E6F8A7D1}" type="datetimeFigureOut">
              <a:rPr lang="pt-BR" smtClean="0"/>
              <a:t>11/10/2022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C08B445-CC20-4681-9563-3DE924C00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C010274-AF10-4FB1-B60F-3B009493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7165-91AD-4C7A-BBD9-453C1AF99CD3}" type="slidenum">
              <a:rPr lang="pt-BR" smtClean="0"/>
              <a:t>‹nº›</a:t>
            </a:fld>
            <a:endParaRPr lang="pt-BR"/>
          </a:p>
        </p:txBody>
      </p:sp>
      <p:pic>
        <p:nvPicPr>
          <p:cNvPr id="11" name="Imagem 10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D0B89B90-7E03-4B2B-9F3F-8D042A9F32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54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FFFCC4-0F5F-4543-9DD2-823E58D5A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A503FEF-E029-456C-8C5E-8BD377ACA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FAA2-0DC6-43C5-BC85-D5E6E6F8A7D1}" type="datetimeFigureOut">
              <a:rPr lang="pt-BR" smtClean="0"/>
              <a:t>11/10/2022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1161905-75DC-468D-9A09-DD941182C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41EA555-E4CB-494B-921B-7C3CE81B7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7165-91AD-4C7A-BBD9-453C1AF99C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715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3144629-DC4D-456B-9E5A-D2E553BC3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FAA2-0DC6-43C5-BC85-D5E6E6F8A7D1}" type="datetimeFigureOut">
              <a:rPr lang="pt-BR" smtClean="0"/>
              <a:t>11/10/2022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73D9DFE-C552-4ADA-8D24-CC1820CE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9E604F-FFAA-4FCF-9681-AF0793E04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7165-91AD-4C7A-BBD9-453C1AF99C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395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DA2673-CC05-440F-B233-FB0E83424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675F76-748A-4B65-9164-DF12C7662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269DB4E-CF8A-4BFF-83B5-63F025116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717AA2-B4E3-4018-96F3-63107D069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FAA2-0DC6-43C5-BC85-D5E6E6F8A7D1}" type="datetimeFigureOut">
              <a:rPr lang="pt-BR" smtClean="0"/>
              <a:t>11/10/2022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4D3EABE-C32D-4A37-A6FF-2AB57CFFA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2E17E2D-6D96-4140-A37D-6B17E37AA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7165-91AD-4C7A-BBD9-453C1AF99C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725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7CE807-6ACA-4A96-A9EE-B3A8EC0CA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E9F1E45-DFC1-4755-8346-89182E9027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84B8CB1-E584-4F7C-8893-C61CB666F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6C881FA-ACBD-4590-9CF9-A89C9D477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FAA2-0DC6-43C5-BC85-D5E6E6F8A7D1}" type="datetimeFigureOut">
              <a:rPr lang="pt-BR" smtClean="0"/>
              <a:t>11/10/2022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4A1701F-D0F0-4EA1-BDE6-8D78353B2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D403B61-BCBA-416F-9044-CC86B2CE1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E7165-91AD-4C7A-BBD9-453C1AF99C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819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CAEC94F-BBF4-46DC-BCFB-D63F48801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020E469-75B7-45A4-83AA-441CB0131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45AE65-7CD4-4003-85F9-10FDCE3D37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AFAA2-0DC6-43C5-BC85-D5E6E6F8A7D1}" type="datetimeFigureOut">
              <a:rPr lang="pt-BR" smtClean="0"/>
              <a:t>11/10/2022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932A62-7402-4FA2-8E7C-39BA09135E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21680E-F775-4569-8ADD-B060C4E24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E7165-91AD-4C7A-BBD9-453C1AF99C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188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36E0D9D-953C-40C5-A6CC-511BADB2D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2928618-0AA4-47B1-BC14-0C6981532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3492BC-9E06-4BE8-ADED-C1793F4CB6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BCAE4-5A29-4581-A29B-EBA39982399E}" type="datetimeFigureOut">
              <a:rPr lang="pt-BR" smtClean="0"/>
              <a:t>11/10/2022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7EB019-04FF-4638-8235-B576EEAF5D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A13C72-DD74-493A-B8EB-FE216AAC8C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A55A3-1B8C-441E-B135-53709DD486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406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ovoead.cidadania.gov.br/red/73?_mkey=badiu.tms.my.studentfviewdefault.index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novoead.cidadania.gov.br/index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hyperlink" Target="https://novoead.cidadania.gov.br/red/163?_mkey=badiu.tms.my.studentfviewdefault.index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l0KiFCDP0c?feature=oembe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mds.gov.br/redesuas/" TargetMode="External"/><Relationship Id="rId2" Type="http://schemas.openxmlformats.org/officeDocument/2006/relationships/hyperlink" Target="http://cidadania.gov.br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jp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BFF8F9-1FBA-4E2C-AAD8-12F0FF1D061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566333" y="951437"/>
            <a:ext cx="5478459" cy="2387600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Serviço de Acolhimento em Família Acolhedora no Sistema Único de Assistência Social - SUAS</a:t>
            </a:r>
            <a:br>
              <a:rPr lang="pt-BR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EDEA04A-980B-4D87-ACBD-526E97258FA0}"/>
              </a:ext>
            </a:extLst>
          </p:cNvPr>
          <p:cNvSpPr txBox="1">
            <a:spLocks/>
          </p:cNvSpPr>
          <p:nvPr/>
        </p:nvSpPr>
        <p:spPr>
          <a:xfrm>
            <a:off x="6449684" y="2856272"/>
            <a:ext cx="5247735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4800" b="1" dirty="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E94ADA9-C55A-4CF9-A831-BEC2C37DC828}"/>
              </a:ext>
            </a:extLst>
          </p:cNvPr>
          <p:cNvSpPr txBox="1"/>
          <p:nvPr/>
        </p:nvSpPr>
        <p:spPr>
          <a:xfrm>
            <a:off x="6718111" y="3821801"/>
            <a:ext cx="609372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 Angélica Campelo</a:t>
            </a:r>
          </a:p>
          <a:p>
            <a:pPr algn="just"/>
            <a: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 Nacional de Assistência – SNAS</a:t>
            </a:r>
          </a:p>
          <a:p>
            <a:pPr algn="just"/>
            <a: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 Especial de Desenvolvimento Social </a:t>
            </a:r>
          </a:p>
          <a:p>
            <a:pPr algn="just"/>
            <a: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Ministério da Cidadania</a:t>
            </a:r>
            <a:endParaRPr lang="pt-BR" sz="5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92434FA-4ADB-2340-CFE6-A52DA54A4D29}"/>
              </a:ext>
            </a:extLst>
          </p:cNvPr>
          <p:cNvSpPr/>
          <p:nvPr/>
        </p:nvSpPr>
        <p:spPr>
          <a:xfrm>
            <a:off x="3731342" y="6061587"/>
            <a:ext cx="8460658" cy="7964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219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EB87F7-F591-4A0F-9597-BC1098B45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8654"/>
            <a:ext cx="8469702" cy="72461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600" b="1">
                <a:solidFill>
                  <a:schemeClr val="bg1"/>
                </a:solidFill>
              </a:rPr>
              <a:t>Guia sobre Acolhimento Familiar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5" name="Imagem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108C536D-8F31-4244-8F81-4AD0396AC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81" t="42042" r="4398" b="5250"/>
          <a:stretch/>
        </p:blipFill>
        <p:spPr bwMode="auto">
          <a:xfrm>
            <a:off x="1575581" y="1608565"/>
            <a:ext cx="6311420" cy="426043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C5EBD4C-7513-A8C5-2E04-7F561EC94310}"/>
              </a:ext>
            </a:extLst>
          </p:cNvPr>
          <p:cNvSpPr/>
          <p:nvPr/>
        </p:nvSpPr>
        <p:spPr>
          <a:xfrm>
            <a:off x="0" y="5912146"/>
            <a:ext cx="8185355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E7103BC-1ED0-6334-721A-653307DA9A97}"/>
              </a:ext>
            </a:extLst>
          </p:cNvPr>
          <p:cNvSpPr/>
          <p:nvPr/>
        </p:nvSpPr>
        <p:spPr>
          <a:xfrm>
            <a:off x="6957852" y="16706"/>
            <a:ext cx="523414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973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6EB87F7-F591-4A0F-9597-BC1098B45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 err="1"/>
              <a:t>Cartilha</a:t>
            </a:r>
            <a:r>
              <a:rPr lang="en-US" sz="5400" b="1" dirty="0"/>
              <a:t> </a:t>
            </a:r>
            <a:r>
              <a:rPr lang="en-US" sz="5400" b="1" dirty="0" err="1"/>
              <a:t>Interativa</a:t>
            </a:r>
            <a:endParaRPr lang="en-US" sz="5400" b="1" dirty="0"/>
          </a:p>
        </p:txBody>
      </p:sp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id="{6667F8C0-2FFC-41D3-B14B-AD548DBB5A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4" r="442"/>
          <a:stretch/>
        </p:blipFill>
        <p:spPr>
          <a:xfrm>
            <a:off x="81762" y="101594"/>
            <a:ext cx="3932454" cy="6654812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CD42C6C2-370D-47FC-A069-58E6636F36E7}"/>
              </a:ext>
            </a:extLst>
          </p:cNvPr>
          <p:cNvSpPr txBox="1"/>
          <p:nvPr/>
        </p:nvSpPr>
        <p:spPr>
          <a:xfrm>
            <a:off x="4426357" y="2488754"/>
            <a:ext cx="7502857" cy="4851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Cartilha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conta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 um </a:t>
            </a:r>
            <a:r>
              <a:rPr lang="en-US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resumo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en-US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principais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conteúdos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Guia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Acolhimento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Familiar, de forma digital e </a:t>
            </a:r>
            <a:r>
              <a:rPr lang="en-US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interativa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podendo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ser </a:t>
            </a:r>
            <a:r>
              <a:rPr lang="en-US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acessada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maneira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prática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fácil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smartphones, tablets </a:t>
            </a:r>
            <a:r>
              <a:rPr lang="en-US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computadores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spcAft>
                <a:spcPts val="800"/>
              </a:spcAft>
            </a:pPr>
            <a:endParaRPr lang="en-US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Foi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elaborada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partir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contratação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Universidade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Federal de </a:t>
            </a:r>
            <a:r>
              <a:rPr lang="en-US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Goiás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pela </a:t>
            </a:r>
            <a:r>
              <a:rPr lang="en-US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Secretaria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Avaliação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Gestão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Informação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Ministério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Cidadania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 </a:t>
            </a:r>
            <a:r>
              <a:rPr lang="en-US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contou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 o </a:t>
            </a:r>
            <a:r>
              <a:rPr lang="en-US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apoio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Secretaria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Nacional de </a:t>
            </a:r>
            <a:r>
              <a:rPr lang="en-US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Assistência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Social no </a:t>
            </a:r>
            <a:r>
              <a:rPr lang="en-US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seu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desenvolvimento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800" dirty="0">
              <a:effectLst/>
            </a:endParaRPr>
          </a:p>
          <a:p>
            <a:r>
              <a:rPr lang="pt-BR" dirty="0">
                <a:hlinkClick r:id="rId3"/>
              </a:rPr>
              <a:t>https://novoead.cidadania.gov.br/red/73?_mkey=badiu.tms.my.studentfviewdefault.index</a:t>
            </a:r>
            <a:endParaRPr lang="pt-BR" dirty="0"/>
          </a:p>
          <a:p>
            <a:br>
              <a:rPr lang="pt-BR" dirty="0"/>
            </a:br>
            <a:endParaRPr lang="en-US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67869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7BD101F4-4E1D-47D8-B188-5E542156C16B}"/>
              </a:ext>
            </a:extLst>
          </p:cNvPr>
          <p:cNvSpPr txBox="1"/>
          <p:nvPr/>
        </p:nvSpPr>
        <p:spPr>
          <a:xfrm>
            <a:off x="455217" y="9572"/>
            <a:ext cx="295202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Cursos EAD:</a:t>
            </a:r>
          </a:p>
          <a:p>
            <a:endParaRPr lang="pt-BR" dirty="0"/>
          </a:p>
        </p:txBody>
      </p:sp>
      <p:pic>
        <p:nvPicPr>
          <p:cNvPr id="9" name="Imagem 8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60CEF1FE-208B-5EC5-5020-F2DE1EB1A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3" t="18049" r="66129" b="12688"/>
          <a:stretch/>
        </p:blipFill>
        <p:spPr>
          <a:xfrm>
            <a:off x="8152922" y="816115"/>
            <a:ext cx="4039078" cy="4869874"/>
          </a:xfrm>
          <a:prstGeom prst="rect">
            <a:avLst/>
          </a:prstGeom>
        </p:spPr>
      </p:pic>
      <p:graphicFrame>
        <p:nvGraphicFramePr>
          <p:cNvPr id="12" name="CaixaDeTexto 7">
            <a:extLst>
              <a:ext uri="{FF2B5EF4-FFF2-40B4-BE49-F238E27FC236}">
                <a16:creationId xmlns:a16="http://schemas.microsoft.com/office/drawing/2014/main" id="{4E6ADE5F-35B3-D0A5-C9F4-6B6F6525C9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0357963"/>
              </p:ext>
            </p:extLst>
          </p:nvPr>
        </p:nvGraphicFramePr>
        <p:xfrm>
          <a:off x="455218" y="871346"/>
          <a:ext cx="6828506" cy="5447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id="{04EAC1A9-EA7E-0B5A-AFE3-A3641FBCAD03}"/>
              </a:ext>
            </a:extLst>
          </p:cNvPr>
          <p:cNvSpPr/>
          <p:nvPr/>
        </p:nvSpPr>
        <p:spPr>
          <a:xfrm>
            <a:off x="3274142" y="-16741"/>
            <a:ext cx="8917858" cy="709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sz="2800" b="1" dirty="0"/>
              <a:t>Dois cursos desenvolvidos a partir do conteúdo do Guia</a:t>
            </a:r>
            <a:endParaRPr lang="en-US" sz="2800" dirty="0"/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46CE3DF1-38CC-E08E-6B7C-952AC30E0ACE}"/>
              </a:ext>
            </a:extLst>
          </p:cNvPr>
          <p:cNvSpPr/>
          <p:nvPr/>
        </p:nvSpPr>
        <p:spPr>
          <a:xfrm>
            <a:off x="7521676" y="5808931"/>
            <a:ext cx="4670323" cy="10921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F9EEAFF-4F43-D144-69C6-FA93946D7905}"/>
              </a:ext>
            </a:extLst>
          </p:cNvPr>
          <p:cNvSpPr txBox="1"/>
          <p:nvPr/>
        </p:nvSpPr>
        <p:spPr>
          <a:xfrm>
            <a:off x="7733071" y="5808930"/>
            <a:ext cx="42996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pt-BR" sz="1800" b="1" dirty="0"/>
              <a:t>Disponíveis no Portal EAD do Ministério da Cidadania </a:t>
            </a:r>
          </a:p>
          <a:p>
            <a:pPr algn="ctr"/>
            <a:r>
              <a:rPr lang="pt-BR" b="1" dirty="0">
                <a:hlinkClick r:id="rId8"/>
              </a:rPr>
              <a:t>https://novoead.cidadania.gov.br/index</a:t>
            </a:r>
            <a:endParaRPr lang="en-US" b="1" dirty="0"/>
          </a:p>
          <a:p>
            <a:pPr lvl="0"/>
            <a:endParaRPr lang="pt-BR" sz="1800" dirty="0"/>
          </a:p>
          <a:p>
            <a:pPr lvl="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69881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96C8D89-0516-5059-C1BE-AA76A5686C7B}"/>
              </a:ext>
            </a:extLst>
          </p:cNvPr>
          <p:cNvSpPr txBox="1"/>
          <p:nvPr/>
        </p:nvSpPr>
        <p:spPr>
          <a:xfrm>
            <a:off x="4603468" y="4741948"/>
            <a:ext cx="6829520" cy="8620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Vídeos (Motion Graphics)</a:t>
            </a:r>
          </a:p>
        </p:txBody>
      </p:sp>
      <p:pic>
        <p:nvPicPr>
          <p:cNvPr id="7" name="Imagem 6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DCD2CFA7-8D20-88D9-AE01-A219A3ED2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38" t="18470" r="28103" b="21846"/>
          <a:stretch/>
        </p:blipFill>
        <p:spPr bwMode="auto">
          <a:xfrm>
            <a:off x="8913167" y="2271079"/>
            <a:ext cx="2948408" cy="215845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F6B311EB-D59F-4B9C-24A5-79FEE7AC39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18" t="18753" r="28586" b="22136"/>
          <a:stretch/>
        </p:blipFill>
        <p:spPr bwMode="auto">
          <a:xfrm>
            <a:off x="8974170" y="103506"/>
            <a:ext cx="2826403" cy="2093231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m 2" descr="Tela de computador com página de internet informando algo&#10;&#10;Descrição gerada automaticamente">
            <a:extLst>
              <a:ext uri="{FF2B5EF4-FFF2-40B4-BE49-F238E27FC236}">
                <a16:creationId xmlns:a16="http://schemas.microsoft.com/office/drawing/2014/main" id="{C7A66A20-4749-0029-5A63-CB533265B8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518" t="18753" r="25231" b="22705"/>
          <a:stretch/>
        </p:blipFill>
        <p:spPr bwMode="auto">
          <a:xfrm>
            <a:off x="290676" y="51949"/>
            <a:ext cx="3218227" cy="219634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m 1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11DCF9D5-0E1D-70DD-ECCD-442D1539A8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761" t="18753" r="28588" b="22139"/>
          <a:stretch/>
        </p:blipFill>
        <p:spPr bwMode="auto">
          <a:xfrm>
            <a:off x="4318337" y="1052129"/>
            <a:ext cx="3560281" cy="253741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id="{FABBFA26-4E75-6318-8CD6-754CDDB2FE3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240" t="18753" r="26829" b="22990"/>
          <a:stretch/>
        </p:blipFill>
        <p:spPr bwMode="auto">
          <a:xfrm>
            <a:off x="276563" y="4589151"/>
            <a:ext cx="3232340" cy="2209892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CCEF1E8-A55B-FBB0-6862-F40153EA0A09}"/>
              </a:ext>
            </a:extLst>
          </p:cNvPr>
          <p:cNvSpPr txBox="1"/>
          <p:nvPr/>
        </p:nvSpPr>
        <p:spPr>
          <a:xfrm>
            <a:off x="4413905" y="5805871"/>
            <a:ext cx="60984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hlinkClick r:id="rId7"/>
              </a:rPr>
              <a:t>https://novoead.cidadania.gov.br/red/163?_mkey=badiu.tms.my.studentfviewdefault.index</a:t>
            </a:r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4" name="Imagem 23" descr="Tela de computador com jogo&#10;&#10;Descrição gerada automaticamente">
            <a:extLst>
              <a:ext uri="{FF2B5EF4-FFF2-40B4-BE49-F238E27FC236}">
                <a16:creationId xmlns:a16="http://schemas.microsoft.com/office/drawing/2014/main" id="{5DB73408-2169-A233-34ED-ECD2B58A2CA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869" t="19901" r="27007" b="21595"/>
          <a:stretch/>
        </p:blipFill>
        <p:spPr bwMode="auto">
          <a:xfrm>
            <a:off x="276563" y="2347061"/>
            <a:ext cx="3265493" cy="21864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3215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ídia Online 1" title="Vídeo 1 - O que é o Serviço de Acolhimento em Família Acolhedora?">
            <a:hlinkClick r:id="" action="ppaction://media"/>
            <a:extLst>
              <a:ext uri="{FF2B5EF4-FFF2-40B4-BE49-F238E27FC236}">
                <a16:creationId xmlns:a16="http://schemas.microsoft.com/office/drawing/2014/main" id="{B4CD18FD-8616-D184-CF1B-05BC283F71B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0731" y="250723"/>
            <a:ext cx="10693798" cy="604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7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C55623E-49A6-4B64-A394-269667778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446" y="1871425"/>
            <a:ext cx="10515600" cy="1325563"/>
          </a:xfrm>
        </p:spPr>
        <p:txBody>
          <a:bodyPr>
            <a:normAutofit fontScale="90000"/>
          </a:bodyPr>
          <a:lstStyle/>
          <a:p>
            <a:pPr algn="ctr" fontAlgn="base" hangingPunct="0"/>
            <a:r>
              <a:rPr lang="pt-BR" sz="6000" b="1" dirty="0">
                <a:solidFill>
                  <a:schemeClr val="bg1"/>
                </a:solidFill>
              </a:rPr>
              <a:t>Obrigada!</a:t>
            </a:r>
            <a:br>
              <a:rPr lang="pt-BR" sz="6000" b="1" dirty="0">
                <a:solidFill>
                  <a:schemeClr val="bg1"/>
                </a:solidFill>
              </a:rPr>
            </a:br>
            <a:b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do Ministério da Cidadania </a:t>
            </a:r>
            <a:b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(link de acesso: </a:t>
            </a:r>
            <a:r>
              <a:rPr lang="pt-BR" sz="2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http://cidadania.gov.br</a:t>
            </a:r>
            <a:r>
              <a:rPr lang="pt-BR" sz="2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b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Portal de Serviços</a:t>
            </a:r>
            <a:b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(link de acesso: https://www.servicos.gov.br )</a:t>
            </a:r>
            <a:b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Blog da Rede SUAS</a:t>
            </a:r>
            <a:b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http://blog.mds.gov.br/redesuas/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13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77576E-5E45-4BB2-9AB2-83F9AC34B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109" y="85245"/>
            <a:ext cx="10239703" cy="450194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SUAS: EQUIPAMENTOS E SERVIÇOS </a:t>
            </a:r>
          </a:p>
        </p:txBody>
      </p:sp>
      <p:pic>
        <p:nvPicPr>
          <p:cNvPr id="7" name="Imagem 6" descr="Desenho animado para crianças&#10;&#10;Descrição gerada automaticamente com confiança média">
            <a:extLst>
              <a:ext uri="{FF2B5EF4-FFF2-40B4-BE49-F238E27FC236}">
                <a16:creationId xmlns:a16="http://schemas.microsoft.com/office/drawing/2014/main" id="{DC3CE137-9DAA-4771-88C6-33B3B9E6B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11" y="3565038"/>
            <a:ext cx="1928327" cy="1162999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CFE94A48-F204-468B-9EE5-70AC1F1071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1" t="30270" r="42252" b="48469"/>
          <a:stretch/>
        </p:blipFill>
        <p:spPr bwMode="auto">
          <a:xfrm>
            <a:off x="61550" y="1596090"/>
            <a:ext cx="1358441" cy="1194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6C9BEF8B-F592-472A-B7F3-65EDC32B5392}"/>
              </a:ext>
            </a:extLst>
          </p:cNvPr>
          <p:cNvSpPr txBox="1"/>
          <p:nvPr/>
        </p:nvSpPr>
        <p:spPr>
          <a:xfrm>
            <a:off x="1514415" y="4947972"/>
            <a:ext cx="2911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Serviço de Convivência e Fortalecimento de Vínculos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CF6DC72-4DB5-4746-9644-6DB8CAC5B9CA}"/>
              </a:ext>
            </a:extLst>
          </p:cNvPr>
          <p:cNvSpPr txBox="1"/>
          <p:nvPr/>
        </p:nvSpPr>
        <p:spPr>
          <a:xfrm>
            <a:off x="353962" y="4916139"/>
            <a:ext cx="1166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PAIF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FB7F203-5FF5-424A-87A5-DC8E1FCE385D}"/>
              </a:ext>
            </a:extLst>
          </p:cNvPr>
          <p:cNvSpPr txBox="1"/>
          <p:nvPr/>
        </p:nvSpPr>
        <p:spPr>
          <a:xfrm>
            <a:off x="353962" y="2944681"/>
            <a:ext cx="1358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CRAS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57DA124-DD83-4755-A656-EB89C7006C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3" t="30510" r="42072" b="48949"/>
          <a:stretch/>
        </p:blipFill>
        <p:spPr bwMode="auto">
          <a:xfrm>
            <a:off x="4362562" y="1634487"/>
            <a:ext cx="1249480" cy="11696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50F18C3F-82C3-4497-B59F-5FA5978D1EA7}"/>
              </a:ext>
            </a:extLst>
          </p:cNvPr>
          <p:cNvSpPr txBox="1"/>
          <p:nvPr/>
        </p:nvSpPr>
        <p:spPr>
          <a:xfrm>
            <a:off x="4544020" y="2827787"/>
            <a:ext cx="1484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CREAS</a:t>
            </a:r>
          </a:p>
        </p:txBody>
      </p:sp>
      <p:pic>
        <p:nvPicPr>
          <p:cNvPr id="18" name="Imagem 17" descr="Desenho de rosto de pessoa&#10;&#10;Descrição gerada automaticamente com confiança média">
            <a:extLst>
              <a:ext uri="{FF2B5EF4-FFF2-40B4-BE49-F238E27FC236}">
                <a16:creationId xmlns:a16="http://schemas.microsoft.com/office/drawing/2014/main" id="{C1C720FE-2ACB-45D9-B884-47BB78D511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642" y="3565038"/>
            <a:ext cx="1095741" cy="1167916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8DB0214B-1B6D-4067-B54E-B40EF6774CE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203" t="24582" r="38906" b="34028"/>
          <a:stretch/>
        </p:blipFill>
        <p:spPr>
          <a:xfrm>
            <a:off x="2235646" y="1651402"/>
            <a:ext cx="1249480" cy="11651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C64486A1-60F2-4168-B1DB-DA29329A507E}"/>
              </a:ext>
            </a:extLst>
          </p:cNvPr>
          <p:cNvSpPr txBox="1"/>
          <p:nvPr/>
        </p:nvSpPr>
        <p:spPr>
          <a:xfrm>
            <a:off x="1641541" y="2913950"/>
            <a:ext cx="2437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CENTRO DE CONVIVÊNCIA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A8A12BF-C34E-43E4-8BC2-E6ED4A39CF69}"/>
              </a:ext>
            </a:extLst>
          </p:cNvPr>
          <p:cNvSpPr txBox="1"/>
          <p:nvPr/>
        </p:nvSpPr>
        <p:spPr>
          <a:xfrm>
            <a:off x="4547172" y="4735929"/>
            <a:ext cx="1166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PAEFI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4DB967C8-755A-4363-A2D4-78855772C88C}"/>
              </a:ext>
            </a:extLst>
          </p:cNvPr>
          <p:cNvSpPr txBox="1"/>
          <p:nvPr/>
        </p:nvSpPr>
        <p:spPr>
          <a:xfrm>
            <a:off x="4248666" y="5168056"/>
            <a:ext cx="1414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Abordagem Social</a:t>
            </a:r>
          </a:p>
        </p:txBody>
      </p:sp>
      <p:pic>
        <p:nvPicPr>
          <p:cNvPr id="28" name="Imagem 1">
            <a:extLst>
              <a:ext uri="{FF2B5EF4-FFF2-40B4-BE49-F238E27FC236}">
                <a16:creationId xmlns:a16="http://schemas.microsoft.com/office/drawing/2014/main" id="{206CF3A5-8378-4425-A2B3-05F126C5DB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80" y="1556011"/>
            <a:ext cx="1322645" cy="12208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B9D1D466-9B68-4689-9B00-667534F6B6F0}"/>
              </a:ext>
            </a:extLst>
          </p:cNvPr>
          <p:cNvSpPr txBox="1"/>
          <p:nvPr/>
        </p:nvSpPr>
        <p:spPr>
          <a:xfrm>
            <a:off x="6376839" y="2860634"/>
            <a:ext cx="1484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CENTRO-DIA</a:t>
            </a:r>
          </a:p>
        </p:txBody>
      </p:sp>
      <p:pic>
        <p:nvPicPr>
          <p:cNvPr id="32" name="Imagem 31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B027CDEE-5505-4E04-A0E2-E77680D308C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2" t="33158" r="22659"/>
          <a:stretch/>
        </p:blipFill>
        <p:spPr>
          <a:xfrm>
            <a:off x="6376839" y="3552030"/>
            <a:ext cx="1729081" cy="1227026"/>
          </a:xfrm>
          <a:prstGeom prst="rect">
            <a:avLst/>
          </a:prstGeom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085A44B2-C61A-4D8C-A3EC-84295F09F2E1}"/>
              </a:ext>
            </a:extLst>
          </p:cNvPr>
          <p:cNvSpPr txBox="1"/>
          <p:nvPr/>
        </p:nvSpPr>
        <p:spPr>
          <a:xfrm>
            <a:off x="6360683" y="4999977"/>
            <a:ext cx="20602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Serviço de PSE – Pessoa com Deficiência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3E72B55B-FEC2-43E6-887D-4870FD9DC531}"/>
              </a:ext>
            </a:extLst>
          </p:cNvPr>
          <p:cNvSpPr txBox="1"/>
          <p:nvPr/>
        </p:nvSpPr>
        <p:spPr>
          <a:xfrm>
            <a:off x="8885916" y="2747696"/>
            <a:ext cx="3267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SERVIÇOS DE ACOLHIMENTO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2A4189AD-D2A7-484B-A046-5B4757D54900}"/>
              </a:ext>
            </a:extLst>
          </p:cNvPr>
          <p:cNvSpPr/>
          <p:nvPr/>
        </p:nvSpPr>
        <p:spPr>
          <a:xfrm>
            <a:off x="10320080" y="3436420"/>
            <a:ext cx="1571721" cy="7652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Abrigo Institucional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Casa-Lar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Repúblicas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4A799C79-AD28-4985-A008-9528C88CE29D}"/>
              </a:ext>
            </a:extLst>
          </p:cNvPr>
          <p:cNvSpPr/>
          <p:nvPr/>
        </p:nvSpPr>
        <p:spPr>
          <a:xfrm>
            <a:off x="10410375" y="4585794"/>
            <a:ext cx="1571721" cy="7652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Famílias Acolhedoras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98FDB96A-A349-4FC3-AB29-FD93F8C2C90C}"/>
              </a:ext>
            </a:extLst>
          </p:cNvPr>
          <p:cNvSpPr txBox="1"/>
          <p:nvPr/>
        </p:nvSpPr>
        <p:spPr>
          <a:xfrm>
            <a:off x="8978874" y="4297157"/>
            <a:ext cx="266089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"/>
                <a:ea typeface="+mn-ea"/>
                <a:cs typeface="+mn-cs"/>
              </a:rPr>
              <a:t>Imagem: Flaticon.com</a:t>
            </a:r>
            <a:endParaRPr kumimoji="0" lang="pt-B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Imagem 43" descr="Tela de jogo de vídeo game&#10;&#10;Descrição gerada automaticamente com confiança média">
            <a:extLst>
              <a:ext uri="{FF2B5EF4-FFF2-40B4-BE49-F238E27FC236}">
                <a16:creationId xmlns:a16="http://schemas.microsoft.com/office/drawing/2014/main" id="{FD727F6E-B14F-4DDE-ADC3-A7033F621B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874" y="3188201"/>
            <a:ext cx="1095441" cy="1095441"/>
          </a:xfrm>
          <a:prstGeom prst="rect">
            <a:avLst/>
          </a:prstGeom>
        </p:spPr>
      </p:pic>
      <p:pic>
        <p:nvPicPr>
          <p:cNvPr id="46" name="Imagem 45" descr="Uma imagem contendo Texto&#10;&#10;Descrição gerada automaticamente">
            <a:extLst>
              <a:ext uri="{FF2B5EF4-FFF2-40B4-BE49-F238E27FC236}">
                <a16:creationId xmlns:a16="http://schemas.microsoft.com/office/drawing/2014/main" id="{6C4391BA-F3AD-4C3F-99BF-24CFB7D7467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29766" r="25429"/>
          <a:stretch/>
        </p:blipFill>
        <p:spPr>
          <a:xfrm>
            <a:off x="9073500" y="4585794"/>
            <a:ext cx="1235821" cy="1113183"/>
          </a:xfrm>
          <a:prstGeom prst="rect">
            <a:avLst/>
          </a:prstGeom>
        </p:spPr>
      </p:pic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7B6E49E4-3DA5-44DD-BA8E-84A07543CA76}"/>
              </a:ext>
            </a:extLst>
          </p:cNvPr>
          <p:cNvCxnSpPr/>
          <p:nvPr/>
        </p:nvCxnSpPr>
        <p:spPr>
          <a:xfrm>
            <a:off x="353962" y="6434815"/>
            <a:ext cx="11734844" cy="34738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E06D9F1C-8860-42C2-A976-F7B483690202}"/>
              </a:ext>
            </a:extLst>
          </p:cNvPr>
          <p:cNvCxnSpPr>
            <a:cxnSpLocks/>
          </p:cNvCxnSpPr>
          <p:nvPr/>
        </p:nvCxnSpPr>
        <p:spPr>
          <a:xfrm>
            <a:off x="50307" y="601236"/>
            <a:ext cx="12091386" cy="44506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B9C3FA8E-8924-4162-B962-F04434E34ADF}"/>
              </a:ext>
            </a:extLst>
          </p:cNvPr>
          <p:cNvSpPr txBox="1"/>
          <p:nvPr/>
        </p:nvSpPr>
        <p:spPr>
          <a:xfrm>
            <a:off x="6221384" y="4815869"/>
            <a:ext cx="6096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http://moodle.educacao.rs.gov.br/course/info.php?id=491</a:t>
            </a:r>
          </a:p>
        </p:txBody>
      </p:sp>
      <p:pic>
        <p:nvPicPr>
          <p:cNvPr id="53" name="Imagem 52" descr="CRAS - SERVIÇO DE PROTEÇÃO E ATENÇÃO INTEGRAL A FAMÍLIA - PAIF ">
            <a:extLst>
              <a:ext uri="{FF2B5EF4-FFF2-40B4-BE49-F238E27FC236}">
                <a16:creationId xmlns:a16="http://schemas.microsoft.com/office/drawing/2014/main" id="{78C044B4-85B2-4879-81CB-C073A9423832}"/>
              </a:ext>
            </a:extLst>
          </p:cNvPr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1" t="62152" r="31985" b="-840"/>
          <a:stretch/>
        </p:blipFill>
        <p:spPr bwMode="auto">
          <a:xfrm>
            <a:off x="300199" y="3543987"/>
            <a:ext cx="960434" cy="14039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2" descr="Imagem relacionada">
            <a:extLst>
              <a:ext uri="{FF2B5EF4-FFF2-40B4-BE49-F238E27FC236}">
                <a16:creationId xmlns:a16="http://schemas.microsoft.com/office/drawing/2014/main" id="{8F0FBA01-E8BF-433E-B2C3-4703DFFE8D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896" y="1562955"/>
            <a:ext cx="1407936" cy="12404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2D7EB6FE-141E-46C8-8940-2968D9B2E272}"/>
              </a:ext>
            </a:extLst>
          </p:cNvPr>
          <p:cNvSpPr txBox="1"/>
          <p:nvPr/>
        </p:nvSpPr>
        <p:spPr>
          <a:xfrm>
            <a:off x="10480045" y="5487122"/>
            <a:ext cx="20097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Serviço - Calamidades e Emergências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D9C5C618-EBD1-4DFF-9AE9-33BEC249FF21}"/>
              </a:ext>
            </a:extLst>
          </p:cNvPr>
          <p:cNvSpPr txBox="1"/>
          <p:nvPr/>
        </p:nvSpPr>
        <p:spPr>
          <a:xfrm>
            <a:off x="4362562" y="684605"/>
            <a:ext cx="6474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PROTEÇÃO SOCIAL ESPECIAL 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CBA1BC32-E260-4BF4-B158-71D668D5773F}"/>
              </a:ext>
            </a:extLst>
          </p:cNvPr>
          <p:cNvSpPr txBox="1"/>
          <p:nvPr/>
        </p:nvSpPr>
        <p:spPr>
          <a:xfrm>
            <a:off x="8080428" y="1036689"/>
            <a:ext cx="378107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Alta Complexidade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D92D7AAF-4ECB-4C8E-9A91-C66142F5455B}"/>
              </a:ext>
            </a:extLst>
          </p:cNvPr>
          <p:cNvSpPr txBox="1"/>
          <p:nvPr/>
        </p:nvSpPr>
        <p:spPr>
          <a:xfrm>
            <a:off x="4111573" y="1026003"/>
            <a:ext cx="378107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Média Complexidade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970AD8DB-5496-4BE2-A1C5-88ED57231AC3}"/>
              </a:ext>
            </a:extLst>
          </p:cNvPr>
          <p:cNvSpPr txBox="1"/>
          <p:nvPr/>
        </p:nvSpPr>
        <p:spPr>
          <a:xfrm>
            <a:off x="-1344046" y="964909"/>
            <a:ext cx="6474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PROTEÇÃO SOCIAL BÁSICA </a:t>
            </a:r>
          </a:p>
        </p:txBody>
      </p:sp>
    </p:spTree>
    <p:extLst>
      <p:ext uri="{BB962C8B-B14F-4D97-AF65-F5344CB8AC3E}">
        <p14:creationId xmlns:p14="http://schemas.microsoft.com/office/powerpoint/2010/main" val="3235000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28887" y="556528"/>
            <a:ext cx="10760144" cy="7748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31" y="2413051"/>
            <a:ext cx="5577400" cy="4527320"/>
          </a:xfrm>
          <a:prstGeom prst="rect">
            <a:avLst/>
          </a:prstGeom>
        </p:spPr>
      </p:pic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F3F56449-402D-43EA-9E3A-C15132660FF8}"/>
              </a:ext>
            </a:extLst>
          </p:cNvPr>
          <p:cNvSpPr txBox="1">
            <a:spLocks/>
          </p:cNvSpPr>
          <p:nvPr/>
        </p:nvSpPr>
        <p:spPr>
          <a:xfrm>
            <a:off x="193531" y="32303"/>
            <a:ext cx="11889031" cy="657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3200" b="1" dirty="0">
                <a:solidFill>
                  <a:srgbClr val="002060"/>
                </a:solidFill>
                <a:latin typeface="Bookman Old Style" panose="02050604050505020204" pitchFamily="18" charset="0"/>
                <a:cs typeface="Arial" pitchFamily="34" charset="0"/>
              </a:rPr>
              <a:t>Serviço de Acolhimento em Família Acolhedora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4665085-2567-4B3B-9B8B-4FFCD517C734}"/>
              </a:ext>
            </a:extLst>
          </p:cNvPr>
          <p:cNvSpPr txBox="1"/>
          <p:nvPr/>
        </p:nvSpPr>
        <p:spPr>
          <a:xfrm>
            <a:off x="1128887" y="812612"/>
            <a:ext cx="1084111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pt-BR" sz="2200" dirty="0">
                <a:latin typeface="Bookman Old Style" panose="02050604050505020204" pitchFamily="18" charset="0"/>
              </a:rPr>
              <a:t>Serviço que </a:t>
            </a:r>
            <a:r>
              <a:rPr lang="pt-BR" sz="2200" b="1" dirty="0">
                <a:latin typeface="Bookman Old Style" panose="02050604050505020204" pitchFamily="18" charset="0"/>
              </a:rPr>
              <a:t>organiza e acompanha </a:t>
            </a:r>
            <a:r>
              <a:rPr lang="pt-BR" sz="2200" dirty="0">
                <a:latin typeface="Bookman Old Style" panose="02050604050505020204" pitchFamily="18" charset="0"/>
              </a:rPr>
              <a:t>o </a:t>
            </a:r>
            <a:r>
              <a:rPr lang="pt-BR" sz="2200" b="1" u="sng" dirty="0">
                <a:latin typeface="Bookman Old Style" panose="02050604050505020204" pitchFamily="18" charset="0"/>
              </a:rPr>
              <a:t>acolhimento temporário</a:t>
            </a:r>
            <a:r>
              <a:rPr lang="pt-BR" sz="2200" dirty="0">
                <a:latin typeface="Bookman Old Style" panose="02050604050505020204" pitchFamily="18" charset="0"/>
              </a:rPr>
              <a:t> de crianças e adolescentes em residências de famílias acolhedoras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q"/>
              <a:defRPr/>
            </a:pPr>
            <a:r>
              <a:rPr lang="pt-BR" sz="2200" dirty="0">
                <a:latin typeface="Bookman Old Style" panose="02050604050505020204" pitchFamily="18" charset="0"/>
              </a:rPr>
              <a:t>Até que seja viabilizado o retorno ao convívio com a família de origem ou encaminhamento para adoção </a:t>
            </a:r>
            <a:endParaRPr lang="pt-BR" sz="2000" b="1" dirty="0">
              <a:latin typeface="Bookman Old Style" panose="02050604050505020204" pitchFamily="18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8BEDEDF-7FFE-4AFD-8311-4A0F2AA606BE}"/>
              </a:ext>
            </a:extLst>
          </p:cNvPr>
          <p:cNvSpPr/>
          <p:nvPr/>
        </p:nvSpPr>
        <p:spPr>
          <a:xfrm>
            <a:off x="6096000" y="5300648"/>
            <a:ext cx="4917741" cy="14894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cap="all" dirty="0">
                <a:solidFill>
                  <a:schemeClr val="tx1"/>
                </a:solidFill>
                <a:latin typeface="Bookman Old Style" panose="02050604050505020204" pitchFamily="18" charset="0"/>
              </a:rPr>
              <a:t>Recursos humanos: 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  <a:latin typeface="Bookman Old Style" panose="02050604050505020204" pitchFamily="18" charset="0"/>
              </a:rPr>
              <a:t>1 Coordenador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  <a:latin typeface="Bookman Old Style" panose="02050604050505020204" pitchFamily="18" charset="0"/>
              </a:rPr>
              <a:t>1 psicólogo e 1 assistente social para até 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  <a:latin typeface="Bookman Old Style" panose="02050604050505020204" pitchFamily="18" charset="0"/>
              </a:rPr>
              <a:t>    15 famílias acolhedoras e 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  <a:latin typeface="Bookman Old Style" panose="02050604050505020204" pitchFamily="18" charset="0"/>
              </a:rPr>
              <a:t>    15 famílias de origem</a:t>
            </a:r>
          </a:p>
        </p:txBody>
      </p:sp>
      <p:sp>
        <p:nvSpPr>
          <p:cNvPr id="3" name="Balão de Fala: Oval 2">
            <a:extLst>
              <a:ext uri="{FF2B5EF4-FFF2-40B4-BE49-F238E27FC236}">
                <a16:creationId xmlns:a16="http://schemas.microsoft.com/office/drawing/2014/main" id="{F8B25463-AA74-4116-B2A0-1400FB3600F0}"/>
              </a:ext>
            </a:extLst>
          </p:cNvPr>
          <p:cNvSpPr/>
          <p:nvPr/>
        </p:nvSpPr>
        <p:spPr>
          <a:xfrm>
            <a:off x="9005690" y="3534972"/>
            <a:ext cx="3186310" cy="1489479"/>
          </a:xfrm>
          <a:prstGeom prst="wedgeEllipseCallout">
            <a:avLst>
              <a:gd name="adj1" fmla="val -57977"/>
              <a:gd name="adj2" fmla="val 625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Menor custo e  Mais benefícios às crianças e adolescentes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526940A-CA45-4120-ADE1-620CCCBF8706}"/>
              </a:ext>
            </a:extLst>
          </p:cNvPr>
          <p:cNvSpPr txBox="1"/>
          <p:nvPr/>
        </p:nvSpPr>
        <p:spPr>
          <a:xfrm>
            <a:off x="5526161" y="2608794"/>
            <a:ext cx="115021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200" b="1" dirty="0">
                <a:latin typeface="Bookman Old Style" panose="02050604050505020204" pitchFamily="18" charset="0"/>
              </a:rPr>
              <a:t>Famílias: </a:t>
            </a: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t-BR" sz="2200" dirty="0">
                <a:latin typeface="Bookman Old Style" panose="02050604050505020204" pitchFamily="18" charset="0"/>
              </a:rPr>
              <a:t>selecionadas</a:t>
            </a: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t-BR" sz="2200" dirty="0">
                <a:latin typeface="Bookman Old Style" panose="02050604050505020204" pitchFamily="18" charset="0"/>
              </a:rPr>
              <a:t>capacitadas</a:t>
            </a: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t-BR" sz="2200" dirty="0">
                <a:latin typeface="Bookman Old Style" panose="02050604050505020204" pitchFamily="18" charset="0"/>
              </a:rPr>
              <a:t>habilitadas</a:t>
            </a:r>
            <a:endParaRPr lang="pt-BR" altLang="pt-BR" sz="2200" b="1" dirty="0">
              <a:solidFill>
                <a:srgbClr val="477BB9"/>
              </a:solidFill>
              <a:latin typeface="Bookman Old Style" panose="02050604050505020204" pitchFamily="18" charset="0"/>
            </a:endParaRPr>
          </a:p>
          <a:p>
            <a:pPr>
              <a:spcAft>
                <a:spcPts val="600"/>
              </a:spcAft>
              <a:defRPr/>
            </a:pPr>
            <a:endParaRPr lang="pt-BR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32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 descr="Imagem digital fictícia de personagem de desenho animado com mensagem de texto&#10;&#10;Descrição gerada automaticamente com confiança média">
            <a:extLst>
              <a:ext uri="{FF2B5EF4-FFF2-40B4-BE49-F238E27FC236}">
                <a16:creationId xmlns:a16="http://schemas.microsoft.com/office/drawing/2014/main" id="{171E7AFA-C12F-4FF9-B79C-C28DC11B16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70" b="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D627D792-4D4E-47D4-B5D1-9F520E49BC4B}"/>
              </a:ext>
            </a:extLst>
          </p:cNvPr>
          <p:cNvSpPr txBox="1">
            <a:spLocks/>
          </p:cNvSpPr>
          <p:nvPr/>
        </p:nvSpPr>
        <p:spPr>
          <a:xfrm>
            <a:off x="138376" y="1638557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400" b="1" dirty="0">
                <a:latin typeface="+mj-lt"/>
                <a:ea typeface="+mj-ea"/>
                <a:cs typeface="+mj-cs"/>
              </a:rPr>
              <a:t>Como Estamos: Dados dos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Serviços</a:t>
            </a:r>
            <a:r>
              <a:rPr lang="en-US" sz="4400" b="1" dirty="0">
                <a:latin typeface="+mj-lt"/>
                <a:ea typeface="+mj-ea"/>
                <a:cs typeface="+mj-cs"/>
              </a:rPr>
              <a:t> de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Acolhimento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em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Família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Acolhedora</a:t>
            </a:r>
            <a:r>
              <a:rPr lang="en-US" sz="4400" b="1" dirty="0">
                <a:latin typeface="+mj-lt"/>
                <a:ea typeface="+mj-ea"/>
                <a:cs typeface="+mj-cs"/>
              </a:rPr>
              <a:t> no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Brasil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1524000" y="1"/>
            <a:ext cx="92964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FFFFFF"/>
              </a:buClr>
              <a:buFont typeface="Arial" panose="020B0604020202020204" pitchFamily="34" charset="0"/>
              <a:buNone/>
            </a:pPr>
            <a:endParaRPr lang="pt-BR" altLang="pt-BR" sz="2000" b="1">
              <a:solidFill>
                <a:srgbClr val="9966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1965325" y="1839914"/>
            <a:ext cx="184731" cy="809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</a:pPr>
            <a:endParaRPr lang="pt-BR" altLang="pt-BR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5770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FD2288F3-5053-4AD0-A6CB-8E6A4FFF63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13388" y="1377978"/>
            <a:ext cx="2561581" cy="2766077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62DF27B3-60EF-4404-9415-BE7B17FCF8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72764" y="1364965"/>
            <a:ext cx="2360549" cy="2737016"/>
          </a:xfrm>
          <a:prstGeom prst="rect">
            <a:avLst/>
          </a:prstGeom>
        </p:spPr>
      </p:pic>
      <p:grpSp>
        <p:nvGrpSpPr>
          <p:cNvPr id="8" name="Group 10">
            <a:extLst>
              <a:ext uri="{FF2B5EF4-FFF2-40B4-BE49-F238E27FC236}">
                <a16:creationId xmlns:a16="http://schemas.microsoft.com/office/drawing/2014/main" id="{2128A7D2-A948-4B3F-B8B3-1B3C9A2E012A}"/>
              </a:ext>
            </a:extLst>
          </p:cNvPr>
          <p:cNvGrpSpPr/>
          <p:nvPr/>
        </p:nvGrpSpPr>
        <p:grpSpPr>
          <a:xfrm>
            <a:off x="237204" y="4174616"/>
            <a:ext cx="4098419" cy="1154162"/>
            <a:chOff x="0" y="-266870"/>
            <a:chExt cx="7147512" cy="2308324"/>
          </a:xfrm>
        </p:grpSpPr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id="{8F30252F-A8FA-4DDE-A9D5-3BEBC1BA1164}"/>
                </a:ext>
              </a:extLst>
            </p:cNvPr>
            <p:cNvGrpSpPr/>
            <p:nvPr/>
          </p:nvGrpSpPr>
          <p:grpSpPr>
            <a:xfrm>
              <a:off x="0" y="2880"/>
              <a:ext cx="587670" cy="587670"/>
              <a:chOff x="0" y="0"/>
              <a:chExt cx="1913890" cy="1913890"/>
            </a:xfrm>
          </p:grpSpPr>
          <p:sp>
            <p:nvSpPr>
              <p:cNvPr id="11" name="Freeform 12">
                <a:extLst>
                  <a:ext uri="{FF2B5EF4-FFF2-40B4-BE49-F238E27FC236}">
                    <a16:creationId xmlns:a16="http://schemas.microsoft.com/office/drawing/2014/main" id="{4D5008D6-B66D-4DA1-A3AC-00E2C1A3F0E0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268743"/>
              </a:solidFill>
            </p:spPr>
            <p:txBody>
              <a:bodyPr/>
              <a:lstStyle/>
              <a:p>
                <a:endParaRPr lang="pt-BR" dirty="0"/>
              </a:p>
            </p:txBody>
          </p:sp>
        </p:grp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id="{F98C0A8C-4E8A-49A7-8FAF-1A3E36B363AC}"/>
                </a:ext>
              </a:extLst>
            </p:cNvPr>
            <p:cNvSpPr txBox="1"/>
            <p:nvPr/>
          </p:nvSpPr>
          <p:spPr>
            <a:xfrm>
              <a:off x="749484" y="-266870"/>
              <a:ext cx="6398028" cy="2308324"/>
            </a:xfrm>
            <a:prstGeom prst="rect">
              <a:avLst/>
            </a:prstGeom>
            <a:no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60"/>
                </a:lnSpc>
                <a:spcBef>
                  <a:spcPct val="0"/>
                </a:spcBef>
              </a:pPr>
              <a:r>
                <a:rPr lang="en-US" b="1" dirty="0"/>
                <a:t>2.798</a:t>
              </a:r>
              <a:r>
                <a:rPr lang="en-US" sz="1600" spc="32" dirty="0">
                  <a:latin typeface="Aileron Regular"/>
                </a:rPr>
                <a:t> Unidades de </a:t>
              </a:r>
              <a:r>
                <a:rPr lang="en-US" sz="1600" spc="32" dirty="0" err="1">
                  <a:latin typeface="Aileron Regular"/>
                </a:rPr>
                <a:t>Acolhimento</a:t>
              </a:r>
              <a:r>
                <a:rPr lang="en-US" sz="1600" spc="32" dirty="0">
                  <a:latin typeface="Aileron Regular"/>
                </a:rPr>
                <a:t> Institutional, </a:t>
              </a:r>
              <a:r>
                <a:rPr lang="en-US" sz="1600" spc="32" dirty="0" err="1">
                  <a:latin typeface="Aileron Regular"/>
                </a:rPr>
                <a:t>sendo</a:t>
              </a:r>
              <a:r>
                <a:rPr lang="en-US" sz="1600" spc="32" dirty="0">
                  <a:latin typeface="Aileron Regular"/>
                </a:rPr>
                <a:t> </a:t>
              </a:r>
              <a:r>
                <a:rPr lang="en-US" sz="1600" b="1" spc="32" dirty="0">
                  <a:latin typeface="Aileron Regular"/>
                </a:rPr>
                <a:t>2.017</a:t>
              </a:r>
              <a:r>
                <a:rPr lang="en-US" sz="1600" spc="32" dirty="0">
                  <a:latin typeface="Aileron Regular"/>
                </a:rPr>
                <a:t> Abrigo </a:t>
              </a:r>
              <a:r>
                <a:rPr lang="en-US" sz="1600" spc="32" dirty="0" err="1">
                  <a:latin typeface="Aileron Regular"/>
                </a:rPr>
                <a:t>Institucional</a:t>
              </a:r>
              <a:r>
                <a:rPr lang="en-US" sz="1600" spc="32" dirty="0">
                  <a:latin typeface="Aileron Regular"/>
                </a:rPr>
                <a:t>, </a:t>
              </a:r>
              <a:r>
                <a:rPr lang="en-US" sz="1600" b="1" spc="32" dirty="0">
                  <a:latin typeface="Aileron Regular"/>
                </a:rPr>
                <a:t>747</a:t>
              </a:r>
              <a:r>
                <a:rPr lang="en-US" sz="1600" spc="32" dirty="0">
                  <a:latin typeface="Aileron Regular"/>
                </a:rPr>
                <a:t> </a:t>
              </a:r>
              <a:r>
                <a:rPr lang="en-US" sz="1600" spc="32" dirty="0" err="1">
                  <a:latin typeface="Aileron Regular"/>
                </a:rPr>
                <a:t>Casa_Lar</a:t>
              </a:r>
              <a:r>
                <a:rPr lang="en-US" sz="1600" spc="32" dirty="0">
                  <a:latin typeface="Aileron Regular"/>
                </a:rPr>
                <a:t> e </a:t>
              </a:r>
              <a:r>
                <a:rPr lang="en-US" sz="1600" b="1" spc="32" dirty="0">
                  <a:latin typeface="Aileron Regular"/>
                </a:rPr>
                <a:t>34</a:t>
              </a:r>
              <a:r>
                <a:rPr lang="en-US" sz="1600" spc="32" dirty="0">
                  <a:latin typeface="Aileron Regular"/>
                </a:rPr>
                <a:t> </a:t>
              </a:r>
              <a:r>
                <a:rPr lang="en-US" sz="1600" spc="32" dirty="0" err="1">
                  <a:latin typeface="Aileron Regular"/>
                </a:rPr>
                <a:t>outra</a:t>
              </a:r>
              <a:r>
                <a:rPr lang="en-US" sz="1600" spc="32" dirty="0">
                  <a:latin typeface="Aileron Regular"/>
                </a:rPr>
                <a:t> </a:t>
              </a:r>
              <a:r>
                <a:rPr lang="en-US" sz="1600" spc="32" dirty="0" err="1">
                  <a:latin typeface="Aileron Regular"/>
                </a:rPr>
                <a:t>modalidade</a:t>
              </a:r>
              <a:r>
                <a:rPr lang="en-US" sz="1600" spc="32" dirty="0">
                  <a:latin typeface="Aileron Regular"/>
                </a:rPr>
                <a:t> de </a:t>
              </a:r>
              <a:r>
                <a:rPr lang="en-US" sz="1600" spc="32" dirty="0" err="1">
                  <a:latin typeface="Aileron Regular"/>
                </a:rPr>
                <a:t>acolhimento</a:t>
              </a:r>
              <a:endParaRPr lang="en-US" sz="1600" spc="32" dirty="0">
                <a:latin typeface="Aileron Regular"/>
              </a:endParaRPr>
            </a:p>
            <a:p>
              <a:pPr>
                <a:lnSpc>
                  <a:spcPts val="1760"/>
                </a:lnSpc>
                <a:spcBef>
                  <a:spcPct val="0"/>
                </a:spcBef>
              </a:pPr>
              <a:endParaRPr lang="en-US" sz="1600" spc="32" dirty="0">
                <a:latin typeface="Aileron Regular"/>
              </a:endParaRPr>
            </a:p>
          </p:txBody>
        </p:sp>
      </p:grpSp>
      <p:sp>
        <p:nvSpPr>
          <p:cNvPr id="15" name="TextBox 21">
            <a:extLst>
              <a:ext uri="{FF2B5EF4-FFF2-40B4-BE49-F238E27FC236}">
                <a16:creationId xmlns:a16="http://schemas.microsoft.com/office/drawing/2014/main" id="{952EC7AF-DE78-4E84-B50A-694A4849F217}"/>
              </a:ext>
            </a:extLst>
          </p:cNvPr>
          <p:cNvSpPr txBox="1"/>
          <p:nvPr/>
        </p:nvSpPr>
        <p:spPr>
          <a:xfrm>
            <a:off x="0" y="1052464"/>
            <a:ext cx="3805830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7"/>
              </a:lnSpc>
              <a:spcBef>
                <a:spcPct val="0"/>
              </a:spcBef>
            </a:pPr>
            <a:r>
              <a:rPr lang="en-US" sz="2133" spc="43" dirty="0">
                <a:latin typeface="Aileron Regular Bold"/>
              </a:rPr>
              <a:t>Acolhimento Institucional</a:t>
            </a:r>
          </a:p>
        </p:txBody>
      </p:sp>
      <p:grpSp>
        <p:nvGrpSpPr>
          <p:cNvPr id="16" name="Group 22">
            <a:extLst>
              <a:ext uri="{FF2B5EF4-FFF2-40B4-BE49-F238E27FC236}">
                <a16:creationId xmlns:a16="http://schemas.microsoft.com/office/drawing/2014/main" id="{16C77514-B2B3-416C-8161-47B6FACBA05A}"/>
              </a:ext>
            </a:extLst>
          </p:cNvPr>
          <p:cNvGrpSpPr/>
          <p:nvPr/>
        </p:nvGrpSpPr>
        <p:grpSpPr>
          <a:xfrm>
            <a:off x="237204" y="5359339"/>
            <a:ext cx="4089492" cy="461665"/>
            <a:chOff x="-24743" y="390320"/>
            <a:chExt cx="7116446" cy="923329"/>
          </a:xfrm>
        </p:grpSpPr>
        <p:grpSp>
          <p:nvGrpSpPr>
            <p:cNvPr id="17" name="Group 23">
              <a:extLst>
                <a:ext uri="{FF2B5EF4-FFF2-40B4-BE49-F238E27FC236}">
                  <a16:creationId xmlns:a16="http://schemas.microsoft.com/office/drawing/2014/main" id="{1755871B-F561-4A08-9C0B-9C7B13864C7C}"/>
                </a:ext>
              </a:extLst>
            </p:cNvPr>
            <p:cNvGrpSpPr/>
            <p:nvPr/>
          </p:nvGrpSpPr>
          <p:grpSpPr>
            <a:xfrm>
              <a:off x="-24743" y="401446"/>
              <a:ext cx="587670" cy="587670"/>
              <a:chOff x="-80583" y="1224685"/>
              <a:chExt cx="1913890" cy="1913890"/>
            </a:xfrm>
          </p:grpSpPr>
          <p:sp>
            <p:nvSpPr>
              <p:cNvPr id="19" name="Freeform 24">
                <a:extLst>
                  <a:ext uri="{FF2B5EF4-FFF2-40B4-BE49-F238E27FC236}">
                    <a16:creationId xmlns:a16="http://schemas.microsoft.com/office/drawing/2014/main" id="{384F2745-C73B-4887-B26E-CF208A3BAC4A}"/>
                  </a:ext>
                </a:extLst>
              </p:cNvPr>
              <p:cNvSpPr/>
              <p:nvPr/>
            </p:nvSpPr>
            <p:spPr>
              <a:xfrm>
                <a:off x="-80583" y="1224685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268743"/>
              </a:solidFill>
            </p:spPr>
          </p:sp>
        </p:grpSp>
        <p:sp>
          <p:nvSpPr>
            <p:cNvPr id="18" name="TextBox 25">
              <a:extLst>
                <a:ext uri="{FF2B5EF4-FFF2-40B4-BE49-F238E27FC236}">
                  <a16:creationId xmlns:a16="http://schemas.microsoft.com/office/drawing/2014/main" id="{EE2DA488-0EB5-435E-BCD7-84C92FF1E17A}"/>
                </a:ext>
              </a:extLst>
            </p:cNvPr>
            <p:cNvSpPr txBox="1"/>
            <p:nvPr/>
          </p:nvSpPr>
          <p:spPr>
            <a:xfrm>
              <a:off x="665979" y="390320"/>
              <a:ext cx="6425724" cy="923329"/>
            </a:xfrm>
            <a:prstGeom prst="rect">
              <a:avLst/>
            </a:prstGeom>
            <a:noFill/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60"/>
                </a:lnSpc>
                <a:spcBef>
                  <a:spcPct val="0"/>
                </a:spcBef>
              </a:pPr>
              <a:r>
                <a:rPr lang="en-US" sz="1600" b="1" spc="32" dirty="0">
                  <a:latin typeface="Aileron Regular"/>
                </a:rPr>
                <a:t>25.534</a:t>
              </a:r>
              <a:r>
                <a:rPr lang="en-US" sz="1600" spc="32" dirty="0">
                  <a:latin typeface="Aileron Regular"/>
                </a:rPr>
                <a:t> crianças e </a:t>
              </a:r>
              <a:r>
                <a:rPr lang="en-US" sz="1600" spc="32" dirty="0" err="1">
                  <a:latin typeface="Aileron Regular"/>
                </a:rPr>
                <a:t>adolescentes</a:t>
              </a:r>
              <a:r>
                <a:rPr lang="en-US" sz="1600" spc="32" dirty="0">
                  <a:latin typeface="Aileron Regular"/>
                </a:rPr>
                <a:t> </a:t>
              </a:r>
              <a:r>
                <a:rPr lang="en-US" sz="1600" spc="32" dirty="0" err="1">
                  <a:latin typeface="Aileron Regular"/>
                </a:rPr>
                <a:t>acolhidas</a:t>
              </a:r>
              <a:r>
                <a:rPr lang="en-US" sz="1600" spc="32" dirty="0">
                  <a:latin typeface="Aileron Regular"/>
                </a:rPr>
                <a:t> </a:t>
              </a:r>
            </a:p>
            <a:p>
              <a:pPr>
                <a:lnSpc>
                  <a:spcPts val="1760"/>
                </a:lnSpc>
                <a:spcBef>
                  <a:spcPct val="0"/>
                </a:spcBef>
              </a:pPr>
              <a:endParaRPr lang="en-US" sz="1600" spc="32" dirty="0">
                <a:latin typeface="Aileron Regular"/>
              </a:endParaRPr>
            </a:p>
          </p:txBody>
        </p:sp>
      </p:grpSp>
      <p:sp>
        <p:nvSpPr>
          <p:cNvPr id="20" name="TextBox 26">
            <a:extLst>
              <a:ext uri="{FF2B5EF4-FFF2-40B4-BE49-F238E27FC236}">
                <a16:creationId xmlns:a16="http://schemas.microsoft.com/office/drawing/2014/main" id="{99962F75-E776-4E23-A17A-36A091506781}"/>
              </a:ext>
            </a:extLst>
          </p:cNvPr>
          <p:cNvSpPr txBox="1"/>
          <p:nvPr/>
        </p:nvSpPr>
        <p:spPr>
          <a:xfrm>
            <a:off x="4672731" y="1068901"/>
            <a:ext cx="2868712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7"/>
              </a:lnSpc>
              <a:spcBef>
                <a:spcPct val="0"/>
              </a:spcBef>
            </a:pPr>
            <a:r>
              <a:rPr lang="en-US" sz="2133" spc="43" dirty="0">
                <a:latin typeface="Aileron Regular Bold"/>
              </a:rPr>
              <a:t>Acolhimento Familiar</a:t>
            </a:r>
          </a:p>
        </p:txBody>
      </p:sp>
      <p:grpSp>
        <p:nvGrpSpPr>
          <p:cNvPr id="21" name="Group 31">
            <a:extLst>
              <a:ext uri="{FF2B5EF4-FFF2-40B4-BE49-F238E27FC236}">
                <a16:creationId xmlns:a16="http://schemas.microsoft.com/office/drawing/2014/main" id="{52E243DC-03DC-4378-AC0D-8B50B43F2DBE}"/>
              </a:ext>
            </a:extLst>
          </p:cNvPr>
          <p:cNvGrpSpPr/>
          <p:nvPr/>
        </p:nvGrpSpPr>
        <p:grpSpPr>
          <a:xfrm>
            <a:off x="4500127" y="4659445"/>
            <a:ext cx="3573755" cy="293835"/>
            <a:chOff x="0" y="117230"/>
            <a:chExt cx="7147509" cy="587670"/>
          </a:xfrm>
        </p:grpSpPr>
        <p:grpSp>
          <p:nvGrpSpPr>
            <p:cNvPr id="22" name="Group 32">
              <a:extLst>
                <a:ext uri="{FF2B5EF4-FFF2-40B4-BE49-F238E27FC236}">
                  <a16:creationId xmlns:a16="http://schemas.microsoft.com/office/drawing/2014/main" id="{56DBEF5C-470F-40A6-9A7B-383BBDDA9C30}"/>
                </a:ext>
              </a:extLst>
            </p:cNvPr>
            <p:cNvGrpSpPr/>
            <p:nvPr/>
          </p:nvGrpSpPr>
          <p:grpSpPr>
            <a:xfrm>
              <a:off x="0" y="117230"/>
              <a:ext cx="587670" cy="587670"/>
              <a:chOff x="0" y="381790"/>
              <a:chExt cx="1913890" cy="1913890"/>
            </a:xfrm>
          </p:grpSpPr>
          <p:sp>
            <p:nvSpPr>
              <p:cNvPr id="24" name="Freeform 33">
                <a:extLst>
                  <a:ext uri="{FF2B5EF4-FFF2-40B4-BE49-F238E27FC236}">
                    <a16:creationId xmlns:a16="http://schemas.microsoft.com/office/drawing/2014/main" id="{CF9EAE3B-BB8E-48B5-9BF2-991F684E421C}"/>
                  </a:ext>
                </a:extLst>
              </p:cNvPr>
              <p:cNvSpPr/>
              <p:nvPr/>
            </p:nvSpPr>
            <p:spPr>
              <a:xfrm>
                <a:off x="0" y="38179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268743"/>
              </a:solidFill>
            </p:spPr>
          </p:sp>
        </p:grpSp>
        <p:sp>
          <p:nvSpPr>
            <p:cNvPr id="23" name="TextBox 34">
              <a:extLst>
                <a:ext uri="{FF2B5EF4-FFF2-40B4-BE49-F238E27FC236}">
                  <a16:creationId xmlns:a16="http://schemas.microsoft.com/office/drawing/2014/main" id="{26549BED-69FB-49FB-90C2-B6AF09C6A897}"/>
                </a:ext>
              </a:extLst>
            </p:cNvPr>
            <p:cNvSpPr txBox="1"/>
            <p:nvPr/>
          </p:nvSpPr>
          <p:spPr>
            <a:xfrm>
              <a:off x="749484" y="235940"/>
              <a:ext cx="6398025" cy="461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60"/>
                </a:lnSpc>
                <a:spcBef>
                  <a:spcPct val="0"/>
                </a:spcBef>
              </a:pPr>
              <a:r>
                <a:rPr lang="en-US" sz="1600" b="1" spc="32" dirty="0">
                  <a:latin typeface="Aileron Regular"/>
                </a:rPr>
                <a:t>2.536</a:t>
              </a:r>
              <a:r>
                <a:rPr lang="en-US" sz="1600" spc="32" dirty="0">
                  <a:latin typeface="Aileron Regular"/>
                </a:rPr>
                <a:t> </a:t>
              </a:r>
              <a:r>
                <a:rPr lang="en-US" sz="1600" spc="32" dirty="0" err="1">
                  <a:latin typeface="Aileron Regular"/>
                </a:rPr>
                <a:t>famílias</a:t>
              </a:r>
              <a:r>
                <a:rPr lang="en-US" sz="1600" spc="32" dirty="0">
                  <a:latin typeface="Aileron Regular"/>
                </a:rPr>
                <a:t> </a:t>
              </a:r>
              <a:r>
                <a:rPr lang="en-US" sz="1600" spc="32" dirty="0" err="1">
                  <a:latin typeface="Aileron Regular"/>
                </a:rPr>
                <a:t>acolhedoras</a:t>
              </a:r>
              <a:endParaRPr lang="en-US" sz="1600" spc="32" dirty="0">
                <a:latin typeface="Aileron Regular"/>
              </a:endParaRPr>
            </a:p>
          </p:txBody>
        </p:sp>
      </p:grpSp>
      <p:grpSp>
        <p:nvGrpSpPr>
          <p:cNvPr id="25" name="Group 35">
            <a:extLst>
              <a:ext uri="{FF2B5EF4-FFF2-40B4-BE49-F238E27FC236}">
                <a16:creationId xmlns:a16="http://schemas.microsoft.com/office/drawing/2014/main" id="{8DB506A4-0C37-48C5-A10C-6CE408379249}"/>
              </a:ext>
            </a:extLst>
          </p:cNvPr>
          <p:cNvGrpSpPr/>
          <p:nvPr/>
        </p:nvGrpSpPr>
        <p:grpSpPr>
          <a:xfrm>
            <a:off x="4500127" y="5144274"/>
            <a:ext cx="4241906" cy="293835"/>
            <a:chOff x="17864" y="0"/>
            <a:chExt cx="8483811" cy="587670"/>
          </a:xfrm>
        </p:grpSpPr>
        <p:grpSp>
          <p:nvGrpSpPr>
            <p:cNvPr id="26" name="Group 36">
              <a:extLst>
                <a:ext uri="{FF2B5EF4-FFF2-40B4-BE49-F238E27FC236}">
                  <a16:creationId xmlns:a16="http://schemas.microsoft.com/office/drawing/2014/main" id="{9A789D1A-F2AB-4C32-B5DC-8A133F0720A6}"/>
                </a:ext>
              </a:extLst>
            </p:cNvPr>
            <p:cNvGrpSpPr/>
            <p:nvPr/>
          </p:nvGrpSpPr>
          <p:grpSpPr>
            <a:xfrm>
              <a:off x="17864" y="0"/>
              <a:ext cx="587670" cy="587670"/>
              <a:chOff x="58179" y="0"/>
              <a:chExt cx="1913890" cy="1913890"/>
            </a:xfrm>
          </p:grpSpPr>
          <p:sp>
            <p:nvSpPr>
              <p:cNvPr id="28" name="Freeform 37">
                <a:extLst>
                  <a:ext uri="{FF2B5EF4-FFF2-40B4-BE49-F238E27FC236}">
                    <a16:creationId xmlns:a16="http://schemas.microsoft.com/office/drawing/2014/main" id="{9173D6F2-9276-448C-BDF4-B608F8F7A10F}"/>
                  </a:ext>
                </a:extLst>
              </p:cNvPr>
              <p:cNvSpPr/>
              <p:nvPr/>
            </p:nvSpPr>
            <p:spPr>
              <a:xfrm>
                <a:off x="58179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268743"/>
              </a:solidFill>
            </p:spPr>
          </p:sp>
        </p:grpSp>
        <p:sp>
          <p:nvSpPr>
            <p:cNvPr id="27" name="TextBox 38">
              <a:extLst>
                <a:ext uri="{FF2B5EF4-FFF2-40B4-BE49-F238E27FC236}">
                  <a16:creationId xmlns:a16="http://schemas.microsoft.com/office/drawing/2014/main" id="{165D02BE-1CAC-4AE2-9D83-9EC8019E7E92}"/>
                </a:ext>
              </a:extLst>
            </p:cNvPr>
            <p:cNvSpPr txBox="1"/>
            <p:nvPr/>
          </p:nvSpPr>
          <p:spPr>
            <a:xfrm>
              <a:off x="749482" y="19052"/>
              <a:ext cx="7752193" cy="461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760"/>
                </a:lnSpc>
                <a:spcBef>
                  <a:spcPct val="0"/>
                </a:spcBef>
              </a:pPr>
              <a:r>
                <a:rPr lang="en-US" sz="1600" b="1" spc="32" dirty="0">
                  <a:latin typeface="Aileron Regular"/>
                </a:rPr>
                <a:t>1.876</a:t>
              </a:r>
              <a:r>
                <a:rPr lang="en-US" sz="1600" spc="32" dirty="0">
                  <a:latin typeface="Aileron Regular"/>
                </a:rPr>
                <a:t> crianças e adolescentes acolhidos</a:t>
              </a:r>
            </a:p>
          </p:txBody>
        </p:sp>
      </p:grp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4BC501F8-037D-4FA8-BA4A-E313728E7AF0}"/>
              </a:ext>
            </a:extLst>
          </p:cNvPr>
          <p:cNvSpPr txBox="1"/>
          <p:nvPr/>
        </p:nvSpPr>
        <p:spPr>
          <a:xfrm>
            <a:off x="6365367" y="6297951"/>
            <a:ext cx="3106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Fonte: Censo Suas, 2020.</a:t>
            </a:r>
          </a:p>
        </p:txBody>
      </p:sp>
      <p:sp>
        <p:nvSpPr>
          <p:cNvPr id="30" name="TextBox 34">
            <a:extLst>
              <a:ext uri="{FF2B5EF4-FFF2-40B4-BE49-F238E27FC236}">
                <a16:creationId xmlns:a16="http://schemas.microsoft.com/office/drawing/2014/main" id="{934751EE-1FDC-4A33-B537-D760DFFAEC45}"/>
              </a:ext>
            </a:extLst>
          </p:cNvPr>
          <p:cNvSpPr txBox="1"/>
          <p:nvPr/>
        </p:nvSpPr>
        <p:spPr>
          <a:xfrm>
            <a:off x="4975368" y="4234926"/>
            <a:ext cx="3455262" cy="230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760"/>
              </a:lnSpc>
              <a:spcBef>
                <a:spcPct val="0"/>
              </a:spcBef>
            </a:pPr>
            <a:r>
              <a:rPr lang="en-US" sz="1600" b="1" spc="32" dirty="0">
                <a:latin typeface="Aileron Regular"/>
              </a:rPr>
              <a:t>432</a:t>
            </a:r>
            <a:r>
              <a:rPr lang="en-US" sz="1600" spc="32" dirty="0">
                <a:latin typeface="Aileron Regular"/>
              </a:rPr>
              <a:t> </a:t>
            </a:r>
            <a:r>
              <a:rPr lang="en-US" sz="1600" spc="32" dirty="0" err="1">
                <a:latin typeface="Aileron Regular"/>
              </a:rPr>
              <a:t>serviços</a:t>
            </a:r>
            <a:r>
              <a:rPr lang="en-US" sz="1600" spc="32" dirty="0">
                <a:latin typeface="Aileron Regular"/>
              </a:rPr>
              <a:t> de </a:t>
            </a:r>
            <a:r>
              <a:rPr lang="en-US" sz="1600" spc="32" dirty="0" err="1">
                <a:latin typeface="Aileron Regular"/>
              </a:rPr>
              <a:t>familia</a:t>
            </a:r>
            <a:r>
              <a:rPr lang="en-US" sz="1600" spc="32" dirty="0">
                <a:latin typeface="Aileron Regular"/>
              </a:rPr>
              <a:t> </a:t>
            </a:r>
            <a:r>
              <a:rPr lang="en-US" sz="1600" spc="32" dirty="0" err="1">
                <a:latin typeface="Aileron Regular"/>
              </a:rPr>
              <a:t>acolhedora</a:t>
            </a:r>
            <a:endParaRPr lang="en-US" sz="1600" spc="32" dirty="0">
              <a:latin typeface="Aileron Regular"/>
            </a:endParaRPr>
          </a:p>
        </p:txBody>
      </p:sp>
      <p:sp>
        <p:nvSpPr>
          <p:cNvPr id="31" name="TextBox 40">
            <a:extLst>
              <a:ext uri="{FF2B5EF4-FFF2-40B4-BE49-F238E27FC236}">
                <a16:creationId xmlns:a16="http://schemas.microsoft.com/office/drawing/2014/main" id="{2288983F-60AD-47FD-AFF1-9B2E112A3A63}"/>
              </a:ext>
            </a:extLst>
          </p:cNvPr>
          <p:cNvSpPr txBox="1"/>
          <p:nvPr/>
        </p:nvSpPr>
        <p:spPr>
          <a:xfrm>
            <a:off x="8869412" y="758998"/>
            <a:ext cx="3322588" cy="39598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endParaRPr lang="en-US" sz="2000" b="1" spc="40" dirty="0">
              <a:latin typeface="Aileron Regular Bold"/>
            </a:endParaRPr>
          </a:p>
          <a:p>
            <a:pPr algn="ctr">
              <a:lnSpc>
                <a:spcPts val="2200"/>
              </a:lnSpc>
            </a:pPr>
            <a:endParaRPr lang="en-US" sz="2000" b="1" spc="40" dirty="0">
              <a:latin typeface="Aileron Regular Bold"/>
            </a:endParaRPr>
          </a:p>
          <a:p>
            <a:pPr algn="ctr">
              <a:lnSpc>
                <a:spcPts val="2200"/>
              </a:lnSpc>
            </a:pPr>
            <a:r>
              <a:rPr lang="en-US" sz="2000" b="1" spc="40" dirty="0">
                <a:latin typeface="Aileron Regular Bold"/>
              </a:rPr>
              <a:t>Total de Crianças e </a:t>
            </a:r>
            <a:r>
              <a:rPr lang="en-US" sz="2000" b="1" spc="40" dirty="0" err="1">
                <a:latin typeface="Aileron Regular Bold"/>
              </a:rPr>
              <a:t>Adolescentes</a:t>
            </a:r>
            <a:r>
              <a:rPr lang="en-US" sz="2000" b="1" spc="40" dirty="0">
                <a:latin typeface="Aileron Regular Bold"/>
              </a:rPr>
              <a:t> </a:t>
            </a:r>
            <a:r>
              <a:rPr lang="en-US" sz="2000" b="1" spc="40" dirty="0" err="1">
                <a:latin typeface="Aileron Regular Bold"/>
              </a:rPr>
              <a:t>Acolhidas</a:t>
            </a:r>
            <a:endParaRPr lang="en-US" sz="2000" b="1" spc="40" dirty="0">
              <a:latin typeface="Aileron Regular Bold"/>
            </a:endParaRPr>
          </a:p>
          <a:p>
            <a:pPr algn="ctr">
              <a:lnSpc>
                <a:spcPts val="2200"/>
              </a:lnSpc>
            </a:pPr>
            <a:endParaRPr lang="en-US" sz="2000" spc="40" dirty="0">
              <a:latin typeface="Aileron Regular Bold"/>
            </a:endParaRPr>
          </a:p>
          <a:p>
            <a:pPr marL="342900" indent="-342900">
              <a:lnSpc>
                <a:spcPts val="1760"/>
              </a:lnSpc>
              <a:buFont typeface="Arial" panose="020B0604020202020204" pitchFamily="34" charset="0"/>
              <a:buChar char="•"/>
            </a:pPr>
            <a:endParaRPr lang="en-US" sz="2000" spc="40" dirty="0">
              <a:latin typeface="Aileron Regular Bold"/>
            </a:endParaRPr>
          </a:p>
          <a:p>
            <a:pPr marL="342900" indent="-34290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US" sz="2000" spc="32" dirty="0">
                <a:latin typeface="Aileron Regular Bold"/>
              </a:rPr>
              <a:t>27.410 </a:t>
            </a:r>
            <a:r>
              <a:rPr lang="en-US" sz="2000" spc="32" dirty="0" err="1">
                <a:latin typeface="Aileron Regular"/>
              </a:rPr>
              <a:t>crianças</a:t>
            </a:r>
            <a:r>
              <a:rPr lang="en-US" sz="2000" spc="32" dirty="0">
                <a:latin typeface="Aileron Regular"/>
              </a:rPr>
              <a:t> e </a:t>
            </a:r>
            <a:r>
              <a:rPr lang="en-US" sz="2000" spc="32" dirty="0" err="1">
                <a:latin typeface="Aileron Regular"/>
              </a:rPr>
              <a:t>adolescentes</a:t>
            </a:r>
            <a:r>
              <a:rPr lang="en-US" sz="2000" spc="32" dirty="0">
                <a:latin typeface="Aileron Regular"/>
              </a:rPr>
              <a:t> </a:t>
            </a:r>
          </a:p>
          <a:p>
            <a:pPr>
              <a:lnSpc>
                <a:spcPts val="1760"/>
              </a:lnSpc>
            </a:pPr>
            <a:endParaRPr lang="en-US" sz="2000" spc="32" dirty="0">
              <a:latin typeface="Aileron Regular"/>
            </a:endParaRPr>
          </a:p>
          <a:p>
            <a:pPr marL="342900" indent="-342900">
              <a:lnSpc>
                <a:spcPts val="1760"/>
              </a:lnSpc>
              <a:buFont typeface="Arial" panose="020B0604020202020204" pitchFamily="34" charset="0"/>
              <a:buChar char="•"/>
            </a:pPr>
            <a:endParaRPr lang="en-US" sz="2000" spc="32" dirty="0">
              <a:latin typeface="Aileron Regular"/>
            </a:endParaRPr>
          </a:p>
          <a:p>
            <a:pPr marL="342900" indent="-342900">
              <a:lnSpc>
                <a:spcPts val="1760"/>
              </a:lnSpc>
              <a:buFont typeface="Arial" panose="020B0604020202020204" pitchFamily="34" charset="0"/>
              <a:buChar char="•"/>
            </a:pPr>
            <a:r>
              <a:rPr lang="en-US" sz="2000" spc="32" dirty="0">
                <a:latin typeface="Aileron Regular"/>
              </a:rPr>
              <a:t> 7.359 </a:t>
            </a:r>
            <a:r>
              <a:rPr lang="en-US" sz="2000" spc="32" dirty="0" err="1">
                <a:latin typeface="Aileron Regular"/>
              </a:rPr>
              <a:t>na</a:t>
            </a:r>
            <a:r>
              <a:rPr lang="en-US" sz="2000" spc="32" dirty="0">
                <a:latin typeface="Aileron Regular"/>
              </a:rPr>
              <a:t> Primeira </a:t>
            </a:r>
            <a:r>
              <a:rPr lang="en-US" sz="2000" spc="32" dirty="0" err="1">
                <a:latin typeface="Aileron Regular"/>
              </a:rPr>
              <a:t>Infância</a:t>
            </a:r>
            <a:r>
              <a:rPr lang="en-US" sz="2000" spc="32" dirty="0">
                <a:latin typeface="Aileron Regular"/>
              </a:rPr>
              <a:t> (26,84%)</a:t>
            </a:r>
          </a:p>
          <a:p>
            <a:pPr marL="342900" indent="-342900">
              <a:lnSpc>
                <a:spcPts val="1760"/>
              </a:lnSpc>
              <a:buFont typeface="Arial" panose="020B0604020202020204" pitchFamily="34" charset="0"/>
              <a:buChar char="•"/>
            </a:pPr>
            <a:endParaRPr lang="en-US" sz="2000" spc="32" dirty="0">
              <a:latin typeface="Aileron Regular"/>
            </a:endParaRPr>
          </a:p>
          <a:p>
            <a:pPr>
              <a:lnSpc>
                <a:spcPts val="1760"/>
              </a:lnSpc>
            </a:pPr>
            <a:endParaRPr lang="en-US" sz="2000" spc="32" dirty="0">
              <a:latin typeface="Aileron Regular"/>
            </a:endParaRPr>
          </a:p>
          <a:p>
            <a:pPr>
              <a:lnSpc>
                <a:spcPts val="1760"/>
              </a:lnSpc>
            </a:pPr>
            <a:endParaRPr lang="en-US" sz="2000" spc="32" dirty="0">
              <a:latin typeface="Aileron Regular"/>
            </a:endParaRPr>
          </a:p>
          <a:p>
            <a:pPr>
              <a:lnSpc>
                <a:spcPts val="1760"/>
              </a:lnSpc>
            </a:pPr>
            <a:endParaRPr lang="en-US" sz="2000" spc="32" dirty="0">
              <a:latin typeface="Aileron Regular"/>
            </a:endParaRPr>
          </a:p>
        </p:txBody>
      </p:sp>
      <p:sp>
        <p:nvSpPr>
          <p:cNvPr id="32" name="Freeform 37">
            <a:extLst>
              <a:ext uri="{FF2B5EF4-FFF2-40B4-BE49-F238E27FC236}">
                <a16:creationId xmlns:a16="http://schemas.microsoft.com/office/drawing/2014/main" id="{B30B3DB5-C3FA-444A-835E-AC093869DF6C}"/>
              </a:ext>
            </a:extLst>
          </p:cNvPr>
          <p:cNvSpPr/>
          <p:nvPr/>
        </p:nvSpPr>
        <p:spPr>
          <a:xfrm>
            <a:off x="4500127" y="4174616"/>
            <a:ext cx="293835" cy="293835"/>
          </a:xfrm>
          <a:custGeom>
            <a:avLst/>
            <a:gdLst/>
            <a:ahLst/>
            <a:cxnLst/>
            <a:rect l="l" t="t" r="r" b="b"/>
            <a:pathLst>
              <a:path w="1913890" h="191389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268743"/>
          </a:solidFill>
        </p:spPr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EA7AB3A4-ECB7-430F-8FDE-0AA06E7BF78B}"/>
              </a:ext>
            </a:extLst>
          </p:cNvPr>
          <p:cNvSpPr txBox="1"/>
          <p:nvPr/>
        </p:nvSpPr>
        <p:spPr>
          <a:xfrm>
            <a:off x="0" y="51448"/>
            <a:ext cx="60960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spc="112" dirty="0" err="1">
                <a:latin typeface="Aileron Regular Bold"/>
              </a:rPr>
              <a:t>Serviços</a:t>
            </a:r>
            <a:r>
              <a:rPr lang="en-US" sz="2000" b="1" spc="112" dirty="0">
                <a:latin typeface="Aileron Regular Bold"/>
              </a:rPr>
              <a:t> de </a:t>
            </a:r>
            <a:r>
              <a:rPr lang="en-US" sz="2000" b="1" spc="112" dirty="0" err="1">
                <a:latin typeface="Aileron Regular Bold"/>
              </a:rPr>
              <a:t>Acolhimento</a:t>
            </a:r>
            <a:r>
              <a:rPr lang="en-US" sz="2000" b="1" spc="112" dirty="0">
                <a:latin typeface="Aileron Regular Bold"/>
              </a:rPr>
              <a:t> de </a:t>
            </a:r>
            <a:r>
              <a:rPr lang="en-US" sz="2000" b="1" spc="112" dirty="0" err="1">
                <a:latin typeface="Aileron Regular Bold"/>
              </a:rPr>
              <a:t>crianças</a:t>
            </a:r>
            <a:r>
              <a:rPr lang="en-US" sz="2000" b="1" spc="112" dirty="0">
                <a:latin typeface="Aileron Regular Bold"/>
              </a:rPr>
              <a:t> e </a:t>
            </a:r>
            <a:r>
              <a:rPr lang="en-US" sz="2000" b="1" spc="112" dirty="0" err="1">
                <a:latin typeface="Aileron Regular Bold"/>
              </a:rPr>
              <a:t>adolescentes</a:t>
            </a:r>
            <a:r>
              <a:rPr lang="en-US" sz="2000" b="1" spc="112" dirty="0">
                <a:latin typeface="Aileron Regular Bold"/>
              </a:rPr>
              <a:t>  no </a:t>
            </a:r>
            <a:r>
              <a:rPr lang="en-US" sz="2000" b="1" spc="112" dirty="0" err="1">
                <a:latin typeface="Aileron Regular Bold"/>
              </a:rPr>
              <a:t>Brasil</a:t>
            </a:r>
            <a:endParaRPr lang="en-US" sz="2000" b="1" spc="112" dirty="0">
              <a:latin typeface="Aileron Regular Bold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054ABAF-2B4B-7610-5551-3BB8950D80FD}"/>
              </a:ext>
            </a:extLst>
          </p:cNvPr>
          <p:cNvSpPr/>
          <p:nvPr/>
        </p:nvSpPr>
        <p:spPr>
          <a:xfrm>
            <a:off x="15485" y="6001451"/>
            <a:ext cx="8184618" cy="7964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4223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BF7875-7DA4-42DD-9CBA-BB7994FD4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604" y="1521090"/>
            <a:ext cx="5182396" cy="38158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Crescimento</a:t>
            </a:r>
            <a:r>
              <a:rPr lang="en-US" sz="4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do </a:t>
            </a:r>
            <a:r>
              <a:rPr lang="en-US" sz="48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Número</a:t>
            </a:r>
            <a:r>
              <a:rPr lang="en-US" sz="4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de SAF </a:t>
            </a:r>
            <a:r>
              <a:rPr lang="en-US" sz="48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ao</a:t>
            </a:r>
            <a:r>
              <a:rPr lang="en-US" sz="4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longo</a:t>
            </a:r>
            <a:r>
              <a:rPr lang="en-US" sz="4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dos </a:t>
            </a:r>
            <a:r>
              <a:rPr lang="en-US" sz="48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anos</a:t>
            </a:r>
            <a:br>
              <a:rPr lang="en-US" sz="4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Fonte: </a:t>
            </a:r>
            <a:r>
              <a:rPr lang="en-US" sz="20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Censo</a:t>
            </a:r>
            <a:r>
              <a:rPr lang="en-US" sz="2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SUAS/</a:t>
            </a:r>
            <a:r>
              <a:rPr lang="en-US" sz="20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Ministério</a:t>
            </a:r>
            <a:r>
              <a:rPr lang="en-US" sz="2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da </a:t>
            </a:r>
            <a:r>
              <a:rPr lang="en-US" sz="2000" b="1" kern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Cidadania</a:t>
            </a:r>
            <a:endParaRPr lang="en-US" sz="48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F7375784-AC5A-4B28-A934-0066E09F9664}"/>
              </a:ext>
            </a:extLst>
          </p:cNvPr>
          <p:cNvGraphicFramePr>
            <a:graphicFrameLocks/>
          </p:cNvGraphicFramePr>
          <p:nvPr/>
        </p:nvGraphicFramePr>
        <p:xfrm>
          <a:off x="6920559" y="2108877"/>
          <a:ext cx="3737164" cy="2654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7773972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D7D3E8-5C79-4C8A-8FC5-A9DD6065F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4885063-5332-43FB-B2F2-450AE9830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55" y="772480"/>
            <a:ext cx="11339445" cy="500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18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22EDD43E-E10D-4C6B-9FF1-3AB10C96E516}"/>
              </a:ext>
            </a:extLst>
          </p:cNvPr>
          <p:cNvGraphicFramePr>
            <a:graphicFrameLocks noGrp="1"/>
          </p:cNvGraphicFramePr>
          <p:nvPr/>
        </p:nvGraphicFramePr>
        <p:xfrm>
          <a:off x="246743" y="1398216"/>
          <a:ext cx="11698514" cy="512459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481258">
                  <a:extLst>
                    <a:ext uri="{9D8B030D-6E8A-4147-A177-3AD203B41FA5}">
                      <a16:colId xmlns:a16="http://schemas.microsoft.com/office/drawing/2014/main" val="1721617147"/>
                    </a:ext>
                  </a:extLst>
                </a:gridCol>
                <a:gridCol w="1568840">
                  <a:extLst>
                    <a:ext uri="{9D8B030D-6E8A-4147-A177-3AD203B41FA5}">
                      <a16:colId xmlns:a16="http://schemas.microsoft.com/office/drawing/2014/main" val="826932275"/>
                    </a:ext>
                  </a:extLst>
                </a:gridCol>
                <a:gridCol w="1723787">
                  <a:extLst>
                    <a:ext uri="{9D8B030D-6E8A-4147-A177-3AD203B41FA5}">
                      <a16:colId xmlns:a16="http://schemas.microsoft.com/office/drawing/2014/main" val="204761772"/>
                    </a:ext>
                  </a:extLst>
                </a:gridCol>
                <a:gridCol w="2924629">
                  <a:extLst>
                    <a:ext uri="{9D8B030D-6E8A-4147-A177-3AD203B41FA5}">
                      <a16:colId xmlns:a16="http://schemas.microsoft.com/office/drawing/2014/main" val="12196481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Diferença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074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/>
                        <a:t>Total de crianças/adolescentes acolhidos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31.533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27.410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Diminuição de 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509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Total de crianças na Primeira Infância acolhidos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9.115 (29%)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7.356 (27%)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Diminuição de 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811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Nº de crianças/adolescentes em Acolhimento Institucional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29.998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25.534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Diminuição de 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951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Nº de </a:t>
                      </a:r>
                      <a:r>
                        <a:rPr lang="pt-BR" sz="2000" b="1" dirty="0"/>
                        <a:t>crianças/adolescentes em Família Acolhedora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1.535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1.876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Aumento de 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477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Nº de </a:t>
                      </a:r>
                      <a:r>
                        <a:rPr lang="pt-BR" sz="2000" b="1" dirty="0"/>
                        <a:t>Famílias Acolhedoras Cadastradas</a:t>
                      </a:r>
                    </a:p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1.467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2.536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Aumento de 73%</a:t>
                      </a:r>
                    </a:p>
                    <a:p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397221"/>
                  </a:ext>
                </a:extLst>
              </a:tr>
              <a:tr h="430674">
                <a:tc>
                  <a:txBody>
                    <a:bodyPr/>
                    <a:lstStyle/>
                    <a:p>
                      <a:r>
                        <a:rPr lang="pt-BR" sz="2000" dirty="0"/>
                        <a:t>Nº de Unidades de Acolhimento Institucional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2.801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2.798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Diminuição de 0,1%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883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dirty="0"/>
                        <a:t>Nº de </a:t>
                      </a:r>
                      <a:r>
                        <a:rPr lang="pt-BR" sz="2000" b="1" dirty="0"/>
                        <a:t>Serviços de Acolhimento em Família Acolhedora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381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Aumento de 13%</a:t>
                      </a:r>
                    </a:p>
                    <a:p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444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Nº de </a:t>
                      </a:r>
                      <a:r>
                        <a:rPr lang="pt-BR" sz="2000" b="1" dirty="0"/>
                        <a:t>Municípios com Serviços de Acolhimento em Família Acolhedora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361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/>
                        <a:t>409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/>
                        <a:t>Aumento de 13%</a:t>
                      </a:r>
                    </a:p>
                    <a:p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114960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C864D94D-C081-487A-8D40-59EF8DE44BBE}"/>
              </a:ext>
            </a:extLst>
          </p:cNvPr>
          <p:cNvSpPr txBox="1"/>
          <p:nvPr/>
        </p:nvSpPr>
        <p:spPr>
          <a:xfrm>
            <a:off x="246743" y="154149"/>
            <a:ext cx="11785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Arial" pitchFamily="34" charset="0"/>
              </a:rPr>
              <a:t>Mudanças no Panorama do Acolhimento de Crianças e Adolescentes entre 2019 e 2020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8ECE6DBB-0523-4AFF-9BD1-2E3DAB11B43F}"/>
              </a:ext>
            </a:extLst>
          </p:cNvPr>
          <p:cNvSpPr/>
          <p:nvPr/>
        </p:nvSpPr>
        <p:spPr>
          <a:xfrm>
            <a:off x="9008918" y="3293917"/>
            <a:ext cx="2050472" cy="47432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A81D6C48-BE15-49FB-B70A-9D4B277726AC}"/>
              </a:ext>
            </a:extLst>
          </p:cNvPr>
          <p:cNvSpPr/>
          <p:nvPr/>
        </p:nvSpPr>
        <p:spPr>
          <a:xfrm>
            <a:off x="9008918" y="5044147"/>
            <a:ext cx="2050473" cy="61979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728E13E6-2EBA-49E1-A35A-90D465649F9A}"/>
              </a:ext>
            </a:extLst>
          </p:cNvPr>
          <p:cNvSpPr/>
          <p:nvPr/>
        </p:nvSpPr>
        <p:spPr>
          <a:xfrm>
            <a:off x="9008918" y="5755779"/>
            <a:ext cx="2050472" cy="70221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7388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EB87F7-F591-4A0F-9597-BC1098B45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8654"/>
            <a:ext cx="8469702" cy="72461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2800" b="1" dirty="0">
                <a:solidFill>
                  <a:schemeClr val="bg1"/>
                </a:solidFill>
              </a:rPr>
              <a:t>PROJETO CRESCER EM FAMÍLIA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F3D474F-E23A-410E-AB6C-F85CDFD451EB}"/>
              </a:ext>
            </a:extLst>
          </p:cNvPr>
          <p:cNvSpPr txBox="1"/>
          <p:nvPr/>
        </p:nvSpPr>
        <p:spPr>
          <a:xfrm>
            <a:off x="218364" y="1633898"/>
            <a:ext cx="11586949" cy="3398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Identificar os gargalos/refletir sobre questões essenciais e estratégias necessárias</a:t>
            </a:r>
          </a:p>
          <a:p>
            <a:pPr algn="just">
              <a:tabLst>
                <a:tab pos="457200" algn="l"/>
              </a:tabLst>
            </a:pPr>
            <a:endParaRPr lang="pt-BR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Transição do modelo de atendimento em acolhimento institucional para o familiar: Como “Ganhar Escala” sem perder a qualidade? Aprender com as experiências internacionais 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Sensibilização e formação</a:t>
            </a: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Fortalecer a CULTURA DO ACOLHIMENTO FAMILIAR: Necessidade de engajar a comunidade</a:t>
            </a: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Parceria com grupos comunitários que possam contribuir na mobilização das famílias</a:t>
            </a: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DIÁLOGO E ARTICULAÇÃO ENTRE OS DIFERENTES ATORES:</a:t>
            </a:r>
          </a:p>
          <a:p>
            <a:pPr algn="just">
              <a:spcAft>
                <a:spcPts val="800"/>
              </a:spcAft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Governos – todas esferas / Sistema de Justiça / Organizações da Sociedade Civil</a:t>
            </a: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pt-BR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AC5FE8F4-2082-4526-BDCF-94C8D2405655}"/>
              </a:ext>
            </a:extLst>
          </p:cNvPr>
          <p:cNvSpPr/>
          <p:nvPr/>
        </p:nvSpPr>
        <p:spPr>
          <a:xfrm>
            <a:off x="218364" y="4879076"/>
            <a:ext cx="7726942" cy="180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Coalizão pelo Acolhimento em Família Acolhedora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é um exemplo de como esse trabalho articulado pode dar muitos frutos! </a:t>
            </a:r>
          </a:p>
          <a:p>
            <a:pPr algn="ctr"/>
            <a:endParaRPr lang="pt-BR" dirty="0">
              <a:solidFill>
                <a:schemeClr val="tx1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3E0715F-98DD-470E-B34E-3752A291A331}"/>
              </a:ext>
            </a:extLst>
          </p:cNvPr>
          <p:cNvSpPr txBox="1"/>
          <p:nvPr/>
        </p:nvSpPr>
        <p:spPr>
          <a:xfrm>
            <a:off x="218364" y="1264566"/>
            <a:ext cx="6155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Busca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superar o hiato entre a Lei e a Prática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9832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3574</TotalTime>
  <Words>1044</Words>
  <Application>Microsoft Office PowerPoint</Application>
  <PresentationFormat>Widescreen</PresentationFormat>
  <Paragraphs>141</Paragraphs>
  <Slides>15</Slides>
  <Notes>3</Notes>
  <HiddenSlides>1</HiddenSlides>
  <MMClips>1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28" baseType="lpstr">
      <vt:lpstr>Aileron Regular</vt:lpstr>
      <vt:lpstr>Aileron Regular Bold</vt:lpstr>
      <vt:lpstr>Arial</vt:lpstr>
      <vt:lpstr>Arial Black</vt:lpstr>
      <vt:lpstr>Bookman Old Style</vt:lpstr>
      <vt:lpstr>Calibri</vt:lpstr>
      <vt:lpstr>Calibri Light</vt:lpstr>
      <vt:lpstr>Proxima Nova</vt:lpstr>
      <vt:lpstr>rawline</vt:lpstr>
      <vt:lpstr>Times New Roman</vt:lpstr>
      <vt:lpstr>Wingdings</vt:lpstr>
      <vt:lpstr>Tema do Office</vt:lpstr>
      <vt:lpstr>1_Tema do Office</vt:lpstr>
      <vt:lpstr>O Serviço de Acolhimento em Família Acolhedora no Sistema Único de Assistência Social - SUAS </vt:lpstr>
      <vt:lpstr>SUAS: EQUIPAMENTOS E SERVIÇOS </vt:lpstr>
      <vt:lpstr>Apresentação do PowerPoint</vt:lpstr>
      <vt:lpstr>Apresentação do PowerPoint</vt:lpstr>
      <vt:lpstr>Apresentação do PowerPoint</vt:lpstr>
      <vt:lpstr>Crescimento do Número de SAF ao longo dos anos   Fonte: Censo SUAS/Ministério da Cidadania</vt:lpstr>
      <vt:lpstr>Apresentação do PowerPoint</vt:lpstr>
      <vt:lpstr>Apresentação do PowerPoint</vt:lpstr>
      <vt:lpstr>PROJETO CRESCER EM FAMÍLIA</vt:lpstr>
      <vt:lpstr>Guia sobre Acolhimento Familiar</vt:lpstr>
      <vt:lpstr>Cartilha Interativa</vt:lpstr>
      <vt:lpstr>Apresentação do PowerPoint</vt:lpstr>
      <vt:lpstr>Apresentação do PowerPoint</vt:lpstr>
      <vt:lpstr>Apresentação do PowerPoint</vt:lpstr>
      <vt:lpstr>Obrigada!   Site do Ministério da Cidadania  (link de acesso: http://cidadania.gov.br )     Portal de Serviços  (link de acesso: https://www.servicos.gov.br )  Blog da Rede SUAS http://blog.mds.gov.br/redesuas/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 Apresentação</dc:title>
  <dc:creator>Ivana Podolan</dc:creator>
  <cp:lastModifiedBy>Ana Angélica Campelo</cp:lastModifiedBy>
  <cp:revision>18</cp:revision>
  <dcterms:created xsi:type="dcterms:W3CDTF">2022-03-11T19:40:19Z</dcterms:created>
  <dcterms:modified xsi:type="dcterms:W3CDTF">2022-10-11T22:09:29Z</dcterms:modified>
</cp:coreProperties>
</file>