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388" r:id="rId3"/>
    <p:sldId id="354" r:id="rId4"/>
    <p:sldId id="378" r:id="rId5"/>
    <p:sldId id="381" r:id="rId6"/>
    <p:sldId id="380" r:id="rId7"/>
    <p:sldId id="366" r:id="rId8"/>
    <p:sldId id="367" r:id="rId9"/>
    <p:sldId id="357" r:id="rId10"/>
    <p:sldId id="372" r:id="rId11"/>
    <p:sldId id="359" r:id="rId12"/>
    <p:sldId id="370" r:id="rId13"/>
    <p:sldId id="369" r:id="rId14"/>
    <p:sldId id="384" r:id="rId15"/>
    <p:sldId id="385" r:id="rId16"/>
    <p:sldId id="364" r:id="rId17"/>
    <p:sldId id="386" r:id="rId18"/>
    <p:sldId id="387" r:id="rId19"/>
    <p:sldId id="38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CF"/>
    <a:srgbClr val="313132"/>
    <a:srgbClr val="39EB29"/>
    <a:srgbClr val="43DFB0"/>
    <a:srgbClr val="D4F6E8"/>
    <a:srgbClr val="5B9BD5"/>
    <a:srgbClr val="D7F80E"/>
    <a:srgbClr val="FFFFFF"/>
    <a:srgbClr val="EDEDE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gun\Downloads\Acolhimento%2020%2021%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gun\Downloads\Acolhimento%2020%2021%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Distribuição de Protegidos por Modalidade de Proteção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Planilha1!$C$4</c:f>
              <c:strCache>
                <c:ptCount val="1"/>
                <c:pt idx="0">
                  <c:v>Inclusão familiar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Planilha1!$D$3:$O$3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Planilha1!$D$4:$O$4</c:f>
              <c:numCache>
                <c:formatCode>0%</c:formatCode>
                <c:ptCount val="12"/>
                <c:pt idx="0">
                  <c:v>0.57400722021660655</c:v>
                </c:pt>
                <c:pt idx="1">
                  <c:v>0.58695652173913049</c:v>
                </c:pt>
                <c:pt idx="2">
                  <c:v>0.66758241758241754</c:v>
                </c:pt>
                <c:pt idx="3">
                  <c:v>0.57976653696498059</c:v>
                </c:pt>
                <c:pt idx="4">
                  <c:v>0.61290322580645162</c:v>
                </c:pt>
                <c:pt idx="5">
                  <c:v>0.60471204188481675</c:v>
                </c:pt>
                <c:pt idx="6">
                  <c:v>0.5490196078431373</c:v>
                </c:pt>
                <c:pt idx="7">
                  <c:v>0.53632478632478631</c:v>
                </c:pt>
                <c:pt idx="8">
                  <c:v>0.53658536585365857</c:v>
                </c:pt>
                <c:pt idx="9">
                  <c:v>0.53825136612021862</c:v>
                </c:pt>
                <c:pt idx="10">
                  <c:v>0.50043591979075852</c:v>
                </c:pt>
                <c:pt idx="11">
                  <c:v>0.39583333333333331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9-4CD6-9ADA-B770A73D660E}"/>
            </c:ext>
          </c:extLst>
        </c:ser>
        <c:ser>
          <c:idx val="1"/>
          <c:order val="1"/>
          <c:tx>
            <c:strRef>
              <c:f>Planilha1!$C$5</c:f>
              <c:strCache>
                <c:ptCount val="1"/>
                <c:pt idx="0">
                  <c:v>Família acolhedora ou solidária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Planilha1!$D$3:$O$3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Planilha1!$D$5:$O$5</c:f>
              <c:numCache>
                <c:formatCode>0%</c:formatCode>
                <c:ptCount val="12"/>
                <c:pt idx="0">
                  <c:v>1.444043321299639E-2</c:v>
                </c:pt>
                <c:pt idx="1">
                  <c:v>1.1857707509881422E-2</c:v>
                </c:pt>
                <c:pt idx="2">
                  <c:v>8.241758241758242E-3</c:v>
                </c:pt>
                <c:pt idx="3">
                  <c:v>3.8910505836575876E-3</c:v>
                </c:pt>
                <c:pt idx="4">
                  <c:v>0</c:v>
                </c:pt>
                <c:pt idx="5">
                  <c:v>2.356020942408377E-2</c:v>
                </c:pt>
                <c:pt idx="6">
                  <c:v>1.3071895424836602E-2</c:v>
                </c:pt>
                <c:pt idx="7">
                  <c:v>1.4957264957264958E-2</c:v>
                </c:pt>
                <c:pt idx="8">
                  <c:v>3.3771106941838651E-2</c:v>
                </c:pt>
                <c:pt idx="9">
                  <c:v>6.8306010928961755E-2</c:v>
                </c:pt>
                <c:pt idx="10">
                  <c:v>4.7079337401918046E-2</c:v>
                </c:pt>
                <c:pt idx="11">
                  <c:v>0.14166666666666666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9-4CD6-9ADA-B770A73D660E}"/>
            </c:ext>
          </c:extLst>
        </c:ser>
        <c:ser>
          <c:idx val="2"/>
          <c:order val="2"/>
          <c:tx>
            <c:strRef>
              <c:f>Planilha1!$C$6</c:f>
              <c:strCache>
                <c:ptCount val="1"/>
                <c:pt idx="0">
                  <c:v>Acolhimento Institucional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Planilha1!$D$3:$O$3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Planilha1!$D$6:$O$6</c:f>
              <c:numCache>
                <c:formatCode>0%</c:formatCode>
                <c:ptCount val="12"/>
                <c:pt idx="0">
                  <c:v>0.29241877256317689</c:v>
                </c:pt>
                <c:pt idx="1">
                  <c:v>0.30237154150197626</c:v>
                </c:pt>
                <c:pt idx="2">
                  <c:v>0.2032967032967033</c:v>
                </c:pt>
                <c:pt idx="3">
                  <c:v>0.29571984435797666</c:v>
                </c:pt>
                <c:pt idx="4">
                  <c:v>0.29032258064516131</c:v>
                </c:pt>
                <c:pt idx="5">
                  <c:v>0.30628272251308902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0.29831144465290804</c:v>
                </c:pt>
                <c:pt idx="9">
                  <c:v>0.2650273224043716</c:v>
                </c:pt>
                <c:pt idx="10">
                  <c:v>0.22231909328683522</c:v>
                </c:pt>
                <c:pt idx="11">
                  <c:v>0.21249999999999999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A9-4CD6-9ADA-B770A73D660E}"/>
            </c:ext>
          </c:extLst>
        </c:ser>
        <c:ser>
          <c:idx val="3"/>
          <c:order val="3"/>
          <c:tx>
            <c:strRef>
              <c:f>Planilha1!$C$7</c:f>
              <c:strCache>
                <c:ptCount val="1"/>
                <c:pt idx="0">
                  <c:v>Moradia Independente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Planilha1!$D$3:$O$3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Planilha1!$D$7:$O$7</c:f>
              <c:numCache>
                <c:formatCode>0%</c:formatCode>
                <c:ptCount val="12"/>
                <c:pt idx="0">
                  <c:v>2.3465703971119134E-2</c:v>
                </c:pt>
                <c:pt idx="1">
                  <c:v>2.9644268774703556E-2</c:v>
                </c:pt>
                <c:pt idx="2">
                  <c:v>3.2967032967032968E-2</c:v>
                </c:pt>
                <c:pt idx="3">
                  <c:v>5.0583657587548639E-2</c:v>
                </c:pt>
                <c:pt idx="4">
                  <c:v>4.8387096774193547E-2</c:v>
                </c:pt>
                <c:pt idx="5">
                  <c:v>4.1884816753926704E-2</c:v>
                </c:pt>
                <c:pt idx="6">
                  <c:v>6.9716775599128547E-2</c:v>
                </c:pt>
                <c:pt idx="7">
                  <c:v>8.3333333333333329E-2</c:v>
                </c:pt>
                <c:pt idx="8">
                  <c:v>9.7560975609756101E-2</c:v>
                </c:pt>
                <c:pt idx="9">
                  <c:v>0.12295081967213115</c:v>
                </c:pt>
                <c:pt idx="10">
                  <c:v>0.22755013077593722</c:v>
                </c:pt>
                <c:pt idx="11">
                  <c:v>0.24583333333333332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A9-4CD6-9ADA-B770A73D660E}"/>
            </c:ext>
          </c:extLst>
        </c:ser>
        <c:ser>
          <c:idx val="4"/>
          <c:order val="4"/>
          <c:tx>
            <c:strRef>
              <c:f>Planilha1!$C$8</c:f>
              <c:strCache>
                <c:ptCount val="1"/>
                <c:pt idx="0">
                  <c:v>Outras redes de proteção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Planilha1!$D$3:$O$3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Planilha1!$D$8:$O$8</c:f>
              <c:numCache>
                <c:formatCode>0%</c:formatCode>
                <c:ptCount val="12"/>
                <c:pt idx="0">
                  <c:v>9.5667870036101083E-2</c:v>
                </c:pt>
                <c:pt idx="1">
                  <c:v>6.9169960474308304E-2</c:v>
                </c:pt>
                <c:pt idx="2">
                  <c:v>8.7912087912087919E-2</c:v>
                </c:pt>
                <c:pt idx="3">
                  <c:v>7.0038910505836577E-2</c:v>
                </c:pt>
                <c:pt idx="4">
                  <c:v>4.8387096774193547E-2</c:v>
                </c:pt>
                <c:pt idx="5">
                  <c:v>2.356020942408377E-2</c:v>
                </c:pt>
                <c:pt idx="6">
                  <c:v>3.4858387799564274E-2</c:v>
                </c:pt>
                <c:pt idx="7">
                  <c:v>3.2051282051282048E-2</c:v>
                </c:pt>
                <c:pt idx="8">
                  <c:v>3.3771106941838651E-2</c:v>
                </c:pt>
                <c:pt idx="9">
                  <c:v>5.4644808743169399E-3</c:v>
                </c:pt>
                <c:pt idx="10">
                  <c:v>2.6155187445510027E-3</c:v>
                </c:pt>
                <c:pt idx="11">
                  <c:v>4.1666666666666666E-3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A9-4CD6-9ADA-B770A73D66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88173039"/>
        <c:axId val="788169295"/>
      </c:lineChart>
      <c:catAx>
        <c:axId val="78817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69295"/>
        <c:crosses val="autoZero"/>
        <c:auto val="1"/>
        <c:lblAlgn val="ctr"/>
        <c:lblOffset val="100"/>
        <c:noMultiLvlLbl val="0"/>
      </c:catAx>
      <c:valAx>
        <c:axId val="78816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7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Tempo de espera por vaga entre 2020 e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Planilha1!$T$5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Planilha1!$U$4:$Z$4</c:f>
              <c:strCache>
                <c:ptCount val="6"/>
                <c:pt idx="0">
                  <c:v> 1 a 5 Dias</c:v>
                </c:pt>
                <c:pt idx="1">
                  <c:v>6 a 15 Dias</c:v>
                </c:pt>
                <c:pt idx="2">
                  <c:v>16 a 30 Dias</c:v>
                </c:pt>
                <c:pt idx="3">
                  <c:v>31 a 59 Dias</c:v>
                </c:pt>
                <c:pt idx="4">
                  <c:v>60 a 89 Dias</c:v>
                </c:pt>
                <c:pt idx="5">
                  <c:v>Acima de 
90 Dias</c:v>
                </c:pt>
              </c:strCache>
            </c:strRef>
          </c:cat>
          <c:val>
            <c:numRef>
              <c:f>Planilha1!$U$5:$Z$5</c:f>
              <c:numCache>
                <c:formatCode>0.0%</c:formatCode>
                <c:ptCount val="6"/>
                <c:pt idx="0">
                  <c:v>0.11842105263157894</c:v>
                </c:pt>
                <c:pt idx="1">
                  <c:v>6.5789473684210523E-2</c:v>
                </c:pt>
                <c:pt idx="2">
                  <c:v>0.19736842105263158</c:v>
                </c:pt>
                <c:pt idx="3">
                  <c:v>0.28947368421052633</c:v>
                </c:pt>
                <c:pt idx="4">
                  <c:v>0.22368421052631579</c:v>
                </c:pt>
                <c:pt idx="5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8-4416-B6AC-4CB5F5B89E04}"/>
            </c:ext>
          </c:extLst>
        </c:ser>
        <c:ser>
          <c:idx val="1"/>
          <c:order val="1"/>
          <c:tx>
            <c:strRef>
              <c:f>Planilha1!$T$6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Planilha1!$U$4:$Z$4</c:f>
              <c:strCache>
                <c:ptCount val="6"/>
                <c:pt idx="0">
                  <c:v> 1 a 5 Dias</c:v>
                </c:pt>
                <c:pt idx="1">
                  <c:v>6 a 15 Dias</c:v>
                </c:pt>
                <c:pt idx="2">
                  <c:v>16 a 30 Dias</c:v>
                </c:pt>
                <c:pt idx="3">
                  <c:v>31 a 59 Dias</c:v>
                </c:pt>
                <c:pt idx="4">
                  <c:v>60 a 89 Dias</c:v>
                </c:pt>
                <c:pt idx="5">
                  <c:v>Acima de 
90 Dias</c:v>
                </c:pt>
              </c:strCache>
            </c:strRef>
          </c:cat>
          <c:val>
            <c:numRef>
              <c:f>Planilha1!$U$6:$Z$6</c:f>
              <c:numCache>
                <c:formatCode>0%</c:formatCode>
                <c:ptCount val="6"/>
                <c:pt idx="0">
                  <c:v>7.2847682119205295E-2</c:v>
                </c:pt>
                <c:pt idx="1">
                  <c:v>0.19205298013245034</c:v>
                </c:pt>
                <c:pt idx="2">
                  <c:v>0.31788079470198677</c:v>
                </c:pt>
                <c:pt idx="3">
                  <c:v>0.13907284768211919</c:v>
                </c:pt>
                <c:pt idx="4">
                  <c:v>0.14569536423841059</c:v>
                </c:pt>
                <c:pt idx="5">
                  <c:v>0.13245033112582782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8-4416-B6AC-4CB5F5B89E04}"/>
            </c:ext>
          </c:extLst>
        </c:ser>
        <c:ser>
          <c:idx val="2"/>
          <c:order val="2"/>
          <c:tx>
            <c:strRef>
              <c:f>Planilha1!$T$7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Planilha1!$U$4:$Z$4</c:f>
              <c:strCache>
                <c:ptCount val="6"/>
                <c:pt idx="0">
                  <c:v> 1 a 5 Dias</c:v>
                </c:pt>
                <c:pt idx="1">
                  <c:v>6 a 15 Dias</c:v>
                </c:pt>
                <c:pt idx="2">
                  <c:v>16 a 30 Dias</c:v>
                </c:pt>
                <c:pt idx="3">
                  <c:v>31 a 59 Dias</c:v>
                </c:pt>
                <c:pt idx="4">
                  <c:v>60 a 89 Dias</c:v>
                </c:pt>
                <c:pt idx="5">
                  <c:v>Acima de 
90 Dias</c:v>
                </c:pt>
              </c:strCache>
            </c:strRef>
          </c:cat>
          <c:val>
            <c:numRef>
              <c:f>Planilha1!$U$7:$Z$7</c:f>
              <c:numCache>
                <c:formatCode>0%</c:formatCode>
                <c:ptCount val="6"/>
                <c:pt idx="0">
                  <c:v>2.2222222222222223E-2</c:v>
                </c:pt>
                <c:pt idx="1">
                  <c:v>0.13333333333333333</c:v>
                </c:pt>
                <c:pt idx="2">
                  <c:v>0.2</c:v>
                </c:pt>
                <c:pt idx="3">
                  <c:v>0.31111111111111112</c:v>
                </c:pt>
                <c:pt idx="4">
                  <c:v>0.1111111111111111</c:v>
                </c:pt>
                <c:pt idx="5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8-4416-B6AC-4CB5F5B89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58479"/>
        <c:axId val="788163471"/>
      </c:barChart>
      <c:catAx>
        <c:axId val="78815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63471"/>
        <c:crosses val="autoZero"/>
        <c:auto val="1"/>
        <c:lblAlgn val="ctr"/>
        <c:lblOffset val="100"/>
        <c:noMultiLvlLbl val="0"/>
      </c:catAx>
      <c:valAx>
        <c:axId val="78816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5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C837-8D3F-DB45-85EE-C0B40F955EEF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24BE-2A45-8244-A07C-9442F78CF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4BE-2A45-8244-A07C-9442F78CF2D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30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7147F-0018-E14C-B6B0-ED875FD4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BA0DC-80D0-3941-952C-A738506F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44CD7-4046-B64A-AF62-A98068C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9DA68-39E0-3E4A-A683-9AC072C7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387FF8-614D-4145-94C7-7C39E850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2DE250-7802-AC41-80AD-6E1E09921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80FEBB-1E21-B349-BCF4-E848EB0B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86F67D-7392-2642-BA7D-1FE8685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8723C-95A6-3D40-A6DA-94C5292F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99876C-391E-7541-B97F-4C757CB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35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A6AD-CD19-8B42-BF9E-2C1AC85E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30CA1E-A5D6-9647-9C0D-152958D9A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5EF8B-B096-D64C-B9CE-CF3A61DE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E6114-E7F6-044A-89F9-17ABFECC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C43A4B-2837-E14E-9E1E-44AD769A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2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1A38-949F-3F45-8722-3D2A17A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3D112E-33BC-054F-9A1D-12D96533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DA830C-8F7E-B044-A2E3-342772EA0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9F1228-9C90-5F4F-B786-48029567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E24EE6-4F0A-DD49-A161-A75BD2B2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40F501-4E9D-F54A-BD34-FC0934D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0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56957-FC4B-0D42-A631-1EA82A00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2C9C01-2924-1D45-95DB-3D88774C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DB9DA4-C19F-7D44-A95D-6783EA044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3615C7-C474-AC4D-8F4E-A7F45968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C750A2-C3EB-4441-ACCA-21334756B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1026C6-24C4-6C49-A314-728A22C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51DEF-3C37-C54F-92DB-B7F01C0D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E58D0A-46FC-5C40-A7BB-EBDB5375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4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E038F-8A1E-3449-9DB1-1212C186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F2B092-2402-9A45-8AE5-54D8D9D0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297DD0-EAE7-3A4F-8B2E-FF975FE3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93BAE1-4813-2C45-871E-E6A4287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FED77-53DF-234C-9AAD-88FC47D0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76F8F4-03C7-F94C-9350-5F3038A0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861EFF-8F18-C84A-A054-EBA0A8B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7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CE162-B691-7A44-84DD-09FE54BE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BCCB4-5823-514B-8974-0D6DA930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8EB1D9-119E-7147-8C99-D037764B4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8491E-50BF-C249-B1A2-3EE22DB5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569E39-9314-4941-9FA6-F0F2C8E8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49D794-5393-2E48-B98E-EC0CB06D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9342F-ED6A-B547-8FE8-FB7C772A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8B1E8E-15D9-494F-9AC0-F69045DEB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5163E1-E684-F64C-9D56-481DB752B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6855E5-DBC0-B94B-B8C7-B71B4B9E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FF9652-0D58-5442-8D8B-4B6AC8F4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1B8BC5-7565-3240-B1BB-30B97DCA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7B402-4801-DD47-AA08-A4E7C37B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37F292-538B-4243-94CD-2FDEC2890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663324-5F2F-C841-A3AA-55CBBA3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DB2DFD-5A2A-D34B-9859-30B1DE3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24775-AC6A-5C42-A08F-F455E1B7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3FE8AF-44A9-BB48-A712-A211E69B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D2FF50-25BD-354C-807D-6DDDC2AB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C3FC8-3EA9-5649-A379-1EC6B235C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7A43-CD44-4B4C-99ED-8701F01D6475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A1F19-87CF-AA4E-A916-334A4CFD5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FAD904-6D8A-2F46-848B-2286A6C8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77FB-5ADC-C346-9A74-6F1086C56EF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7CD7F-E11C-DC39-AE1B-B7AEE7CB34C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magem em preto e branco&#10;&#10;Descrição gerada automaticamente">
            <a:extLst>
              <a:ext uri="{FF2B5EF4-FFF2-40B4-BE49-F238E27FC236}">
                <a16:creationId xmlns:a16="http://schemas.microsoft.com/office/drawing/2014/main" id="{01EDDBC9-F73C-C84A-AE62-1795B20C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B3251E-7002-E394-A065-BCC686E4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95" y="193964"/>
            <a:ext cx="5047614" cy="666403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AC4B676-60BF-C640-AB21-1EF82118D182}"/>
              </a:ext>
            </a:extLst>
          </p:cNvPr>
          <p:cNvSpPr txBox="1">
            <a:spLocks/>
          </p:cNvSpPr>
          <p:nvPr/>
        </p:nvSpPr>
        <p:spPr>
          <a:xfrm>
            <a:off x="8045602" y="281956"/>
            <a:ext cx="2743200" cy="518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rgbClr val="52A533"/>
                </a:solidFill>
                <a:latin typeface="Alwyn New Rounded Rg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Secretaria Nacional dos Direitos da Criança e do Adolescente - SNDCA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4C44BD9-AF7F-4DE1-1BA6-AB977AE3C813}"/>
              </a:ext>
            </a:extLst>
          </p:cNvPr>
          <p:cNvSpPr/>
          <p:nvPr/>
        </p:nvSpPr>
        <p:spPr>
          <a:xfrm>
            <a:off x="6893395" y="2103120"/>
            <a:ext cx="5047614" cy="391657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E015BD-D826-F2D6-CBB0-D4F45EECF35F}"/>
              </a:ext>
            </a:extLst>
          </p:cNvPr>
          <p:cNvSpPr/>
          <p:nvPr/>
        </p:nvSpPr>
        <p:spPr>
          <a:xfrm>
            <a:off x="6893395" y="5627368"/>
            <a:ext cx="5047614" cy="537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435414F3-5B4B-4389-B61A-0F53A1604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992" y="2584335"/>
            <a:ext cx="4687598" cy="1474030"/>
          </a:xfrm>
          <a:prstGeom prst="rect">
            <a:avLst/>
          </a:prstGeom>
        </p:spPr>
      </p:pic>
      <p:pic>
        <p:nvPicPr>
          <p:cNvPr id="12" name="Imagem 11" descr="Im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E01CDFA5-E1AA-EF71-2C08-01FD67902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650" y="4393734"/>
            <a:ext cx="3381343" cy="10038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D79D224-F5F2-4949-870C-06D440FFC3F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95532" y="1414347"/>
            <a:ext cx="5886020" cy="441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C97CEF75-A747-8E4B-BEE2-1496AC48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212" y="4000353"/>
            <a:ext cx="6070192" cy="820616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Pragmatica Slabserif Book" panose="02060503020206020404" pitchFamily="18" charset="77"/>
              </a:defRPr>
            </a:lvl1pPr>
          </a:lstStyle>
          <a:p>
            <a:pPr algn="l"/>
            <a:r>
              <a:rPr lang="pt-BR" sz="3200" dirty="0">
                <a:solidFill>
                  <a:srgbClr val="3131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FAMÍLIA SOLIDÁRIA</a:t>
            </a:r>
          </a:p>
        </p:txBody>
      </p:sp>
      <p:sp>
        <p:nvSpPr>
          <p:cNvPr id="13" name="Espaço Reservado para Rodapé 21">
            <a:extLst>
              <a:ext uri="{FF2B5EF4-FFF2-40B4-BE49-F238E27FC236}">
                <a16:creationId xmlns:a16="http://schemas.microsoft.com/office/drawing/2014/main" id="{1D00CC47-64A6-15DF-1E0D-A1D751BB5CDA}"/>
              </a:ext>
            </a:extLst>
          </p:cNvPr>
          <p:cNvSpPr txBox="1">
            <a:spLocks/>
          </p:cNvSpPr>
          <p:nvPr/>
        </p:nvSpPr>
        <p:spPr>
          <a:xfrm>
            <a:off x="572212" y="4671257"/>
            <a:ext cx="5523787" cy="82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2500" kern="1200">
                <a:solidFill>
                  <a:schemeClr val="bg1"/>
                </a:solidFill>
                <a:latin typeface="Pragmatica Slabserif Book" panose="020605030202060204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>
                <a:solidFill>
                  <a:srgbClr val="3131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Acolhimento Familiar como Modalidade Protetiva do Programa de Proteção a Crianças e Adolescentes Ameaçadas de Morte - PPCAAM</a:t>
            </a:r>
          </a:p>
        </p:txBody>
      </p:sp>
    </p:spTree>
    <p:extLst>
      <p:ext uri="{BB962C8B-B14F-4D97-AF65-F5344CB8AC3E}">
        <p14:creationId xmlns:p14="http://schemas.microsoft.com/office/powerpoint/2010/main" val="221382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C4BB-5233-4E12-B0CE-29DFF27775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4221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EE2E74-30CB-4FE8-9F07-A3F8912ABA3C}"/>
              </a:ext>
            </a:extLst>
          </p:cNvPr>
          <p:cNvSpPr txBox="1"/>
          <p:nvPr/>
        </p:nvSpPr>
        <p:spPr>
          <a:xfrm>
            <a:off x="540555" y="327890"/>
            <a:ext cx="619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Parceiros da Rede de Proteção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904A69-B9CB-433E-ADF1-080BBC547B7F}"/>
              </a:ext>
            </a:extLst>
          </p:cNvPr>
          <p:cNvSpPr txBox="1"/>
          <p:nvPr/>
        </p:nvSpPr>
        <p:spPr>
          <a:xfrm>
            <a:off x="969490" y="1302111"/>
            <a:ext cx="9995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400" dirty="0"/>
              <a:t>Os órgãos e as instituições geralmente implicados diretamente no Família Solidária são:</a:t>
            </a:r>
          </a:p>
          <a:p>
            <a:pPr algn="just">
              <a:defRPr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Conselhos Tutelares;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Órgãos do poder judiciário em âmbito regional e nacional;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Ministério Público;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Defensoria Pública;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Conselho Gestor do PPCAAM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Equipe técnica do PPCAAM;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Representantes de demais políticas públicas que precisam ser constantemente acionadas pelo Programa de Proteção, por meio dos equipamentos competentes, com destaque para a educação e a saúde.</a:t>
            </a:r>
          </a:p>
        </p:txBody>
      </p:sp>
    </p:spTree>
    <p:extLst>
      <p:ext uri="{BB962C8B-B14F-4D97-AF65-F5344CB8AC3E}">
        <p14:creationId xmlns:p14="http://schemas.microsoft.com/office/powerpoint/2010/main" val="76220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B83E2CA-203D-4C07-98E2-428083C837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DBEF98-F887-4475-87C6-0496CC4E0188}"/>
              </a:ext>
            </a:extLst>
          </p:cNvPr>
          <p:cNvSpPr txBox="1"/>
          <p:nvPr/>
        </p:nvSpPr>
        <p:spPr>
          <a:xfrm>
            <a:off x="540555" y="293088"/>
            <a:ext cx="6497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Recursos Humanos necessários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0D3DC8-D70B-473F-93A4-23487389050C}"/>
              </a:ext>
            </a:extLst>
          </p:cNvPr>
          <p:cNvSpPr txBox="1"/>
          <p:nvPr/>
        </p:nvSpPr>
        <p:spPr>
          <a:xfrm>
            <a:off x="884913" y="1551739"/>
            <a:ext cx="1042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equipe responsável pela execução do FS será, em suma, a equipe mínima atuante no PPCAAM acrescida por um profissional, conforme diagrama abaixo: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6CB9640-8589-425C-9EB8-4A291067968B}"/>
              </a:ext>
            </a:extLst>
          </p:cNvPr>
          <p:cNvSpPr/>
          <p:nvPr/>
        </p:nvSpPr>
        <p:spPr>
          <a:xfrm>
            <a:off x="5355792" y="2535443"/>
            <a:ext cx="3747244" cy="34616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ysClr val="windowText" lastClr="000000"/>
                </a:solidFill>
              </a:rPr>
              <a:t>Equipe Mínima PPCAAM Local</a:t>
            </a:r>
          </a:p>
          <a:p>
            <a:pPr algn="ctr"/>
            <a:endParaRPr lang="pt-BR" dirty="0">
              <a:solidFill>
                <a:sysClr val="windowText" lastClr="000000"/>
              </a:solidFill>
            </a:endParaRPr>
          </a:p>
          <a:p>
            <a:r>
              <a:rPr lang="pt-BR" dirty="0">
                <a:solidFill>
                  <a:sysClr val="windowText" lastClr="000000"/>
                </a:solidFill>
              </a:rPr>
              <a:t>2 Coordenações (geral e técnica)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Assistente Social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Pedagogo (a)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Psicólogo (a)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Advogado (a)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Educador Social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Assistente Administrativo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Analista Financeiro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Motorista – Nível Médio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B22683F-7E51-49B9-A4CE-EDAA23306EFB}"/>
              </a:ext>
            </a:extLst>
          </p:cNvPr>
          <p:cNvSpPr/>
          <p:nvPr/>
        </p:nvSpPr>
        <p:spPr>
          <a:xfrm>
            <a:off x="798168" y="2535443"/>
            <a:ext cx="3974999" cy="2914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ysClr val="windowText" lastClr="000000"/>
                </a:solidFill>
              </a:rPr>
              <a:t>Equipe Família Solidária Nacional – NTF/FS/CGDDCA</a:t>
            </a:r>
          </a:p>
          <a:p>
            <a:pPr algn="ctr"/>
            <a:endParaRPr lang="pt-BR" dirty="0">
              <a:solidFill>
                <a:sysClr val="windowText" lastClr="000000"/>
              </a:solidFill>
            </a:endParaRPr>
          </a:p>
          <a:p>
            <a:pPr marL="179388" indent="-179388"/>
            <a:r>
              <a:rPr lang="pt-BR" dirty="0">
                <a:solidFill>
                  <a:sysClr val="windowText" lastClr="000000"/>
                </a:solidFill>
              </a:rPr>
              <a:t>1 Coordenação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Gerente Administrativo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3 Analistas de Políticas Públicas – Nível Superior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1 Monitoramento – Nível Superior</a:t>
            </a:r>
          </a:p>
          <a:p>
            <a:r>
              <a:rPr lang="pt-BR" dirty="0">
                <a:solidFill>
                  <a:sysClr val="windowText" lastClr="000000"/>
                </a:solidFill>
              </a:rPr>
              <a:t>2 Consultores – Segurança e Terapia Comunitária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F4967CF-7640-4114-9D54-3C623771B94D}"/>
              </a:ext>
            </a:extLst>
          </p:cNvPr>
          <p:cNvSpPr/>
          <p:nvPr/>
        </p:nvSpPr>
        <p:spPr>
          <a:xfrm>
            <a:off x="8782056" y="3429000"/>
            <a:ext cx="3118181" cy="20170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FS Local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marL="179388" indent="-179388">
              <a:spcAft>
                <a:spcPts val="600"/>
              </a:spcAft>
            </a:pPr>
            <a:r>
              <a:rPr lang="pt-BR" b="1" dirty="0">
                <a:solidFill>
                  <a:srgbClr val="00B050"/>
                </a:solidFill>
              </a:rPr>
              <a:t>+</a:t>
            </a:r>
            <a:r>
              <a:rPr lang="pt-BR" dirty="0">
                <a:solidFill>
                  <a:schemeClr val="tx1"/>
                </a:solidFill>
              </a:rPr>
              <a:t> 1 Técnico (a) de Referência – Nível Superior (Psicologia ou Serviço Social)</a:t>
            </a:r>
          </a:p>
          <a:p>
            <a:r>
              <a:rPr lang="pt-BR" b="1" dirty="0">
                <a:solidFill>
                  <a:srgbClr val="00B050"/>
                </a:solidFill>
              </a:rPr>
              <a:t>+</a:t>
            </a:r>
            <a:r>
              <a:rPr lang="pt-BR" dirty="0">
                <a:solidFill>
                  <a:schemeClr val="tx1"/>
                </a:solidFill>
              </a:rPr>
              <a:t> Famílias Solidárias</a:t>
            </a:r>
          </a:p>
        </p:txBody>
      </p:sp>
      <p:sp>
        <p:nvSpPr>
          <p:cNvPr id="3" name="Sinal de Adição 2">
            <a:extLst>
              <a:ext uri="{FF2B5EF4-FFF2-40B4-BE49-F238E27FC236}">
                <a16:creationId xmlns:a16="http://schemas.microsoft.com/office/drawing/2014/main" id="{BCFFCB67-3CE4-4E22-96B1-329E57D30B48}"/>
              </a:ext>
            </a:extLst>
          </p:cNvPr>
          <p:cNvSpPr/>
          <p:nvPr/>
        </p:nvSpPr>
        <p:spPr>
          <a:xfrm>
            <a:off x="4951731" y="3910693"/>
            <a:ext cx="278637" cy="237467"/>
          </a:xfrm>
          <a:prstGeom prst="mathPlus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7FF011-0C9F-4E4B-9DD9-DE48D0E27F83}"/>
              </a:ext>
            </a:extLst>
          </p:cNvPr>
          <p:cNvSpPr txBox="1"/>
          <p:nvPr/>
        </p:nvSpPr>
        <p:spPr>
          <a:xfrm>
            <a:off x="655097" y="1726156"/>
            <a:ext cx="10881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Articulação com as instituições locais para indicação de potenciais Famílias Solidárias (Busca Ativa);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Seleção das Famílias Solidárias indicadas, tendo como base o perfil e requisitos do Programa;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Sensibilização inicial das famílias para receberem as crianças ou adolescentes oriundos do PPCAAM, bem como preparação contínua para o acolhimento;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Elaboração do PIA em conjunto com a equipe do PPCAAM;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Acompanhamento dos protegidos nas Famílias Solidárias e das Famílias Solidárias em si, a fim de verificar a adaptação ou possível necessidade de recolocação em outra Família Solidária;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Preparação das Famílias Solidárias e protegidos para o desligamento;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Acompanhamento da situação da família de origem, a fim de verificar a possibilidade de reintegração familiar e, nos casos em que a reintegração se torne inviável (nos casos de destituição), acompanhar a transição para uma família substituta.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03BC1A-74E0-8480-5B47-D9BCB8A43D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B5616D-490B-F809-0ADD-B7A9690A5E13}"/>
              </a:ext>
            </a:extLst>
          </p:cNvPr>
          <p:cNvSpPr txBox="1"/>
          <p:nvPr/>
        </p:nvSpPr>
        <p:spPr>
          <a:xfrm>
            <a:off x="540555" y="293088"/>
            <a:ext cx="9001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Recursos Humanos – Atribuições dos Técnicos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304921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DFB6731-6ACC-4011-AC5B-F304F6AB3102}"/>
              </a:ext>
            </a:extLst>
          </p:cNvPr>
          <p:cNvSpPr txBox="1"/>
          <p:nvPr/>
        </p:nvSpPr>
        <p:spPr>
          <a:xfrm>
            <a:off x="407551" y="1483008"/>
            <a:ext cx="113300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1200"/>
              </a:spcAft>
            </a:pPr>
            <a:r>
              <a:rPr lang="pt-BR" sz="2100" dirty="0">
                <a:ea typeface="Times New Roman" panose="02020603050405020304" pitchFamily="18" charset="0"/>
              </a:rPr>
              <a:t>O projeto pretende viabilizar a proteção para o seguinte público atendido pelo PPCAAM:</a:t>
            </a:r>
            <a:endParaRPr lang="pt-BR" sz="2100" dirty="0">
              <a:effectLst/>
              <a:ea typeface="Times New Roman" panose="02020603050405020304" pitchFamily="18" charset="0"/>
            </a:endParaRPr>
          </a:p>
          <a:p>
            <a:pPr marL="1081088" lvl="0" indent="-400050" algn="just" fontAlgn="base">
              <a:buFont typeface="+mj-lt"/>
              <a:buAutoNum type="romanUcPeriod"/>
            </a:pPr>
            <a:r>
              <a:rPr lang="pt-BR" sz="2100" dirty="0">
                <a:effectLst/>
                <a:ea typeface="Times New Roman" panose="02020603050405020304" pitchFamily="18" charset="0"/>
              </a:rPr>
              <a:t>Crianças e Adolescentes de 0 a 18 anos sob medida protetiva judicial com possibilidade de Reintegração Familiar, priorizando crianças de 0 a 03 anos, conforme estabelece o Marco Regulatório da Primeira Infância – Lei nº13. 257/ 2016; 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pPr marL="1081088" lvl="0" indent="-400050" algn="just" fontAlgn="base">
              <a:buFont typeface="+mj-lt"/>
              <a:buAutoNum type="romanUcPeriod"/>
            </a:pPr>
            <a:r>
              <a:rPr lang="pt-BR" sz="2100" dirty="0">
                <a:effectLst/>
                <a:ea typeface="Times New Roman" panose="02020603050405020304" pitchFamily="18" charset="0"/>
              </a:rPr>
              <a:t>Crianças e Adolescentes de 0 a 18 anos e suas Famílias na proteção;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pPr marL="1081088" lvl="0" indent="-400050" algn="just" fontAlgn="base">
              <a:buFont typeface="+mj-lt"/>
              <a:buAutoNum type="romanUcPeriod"/>
            </a:pPr>
            <a:r>
              <a:rPr lang="pt-BR" sz="21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Jovens com 18 anos a 21 anos </a:t>
            </a:r>
            <a:r>
              <a:rPr lang="pt-BR" sz="2100" dirty="0">
                <a:effectLst/>
                <a:ea typeface="Times New Roman" panose="02020603050405020304" pitchFamily="18" charset="0"/>
              </a:rPr>
              <a:t>completos na proteção, ou egressos do sistema </a:t>
            </a:r>
            <a:r>
              <a:rPr lang="pt-BR" sz="2100" dirty="0">
                <a:ea typeface="Times New Roman" panose="02020603050405020304" pitchFamily="18" charset="0"/>
              </a:rPr>
              <a:t>s</a:t>
            </a:r>
            <a:r>
              <a:rPr lang="pt-BR" sz="2100" dirty="0">
                <a:effectLst/>
                <a:ea typeface="Times New Roman" panose="02020603050405020304" pitchFamily="18" charset="0"/>
              </a:rPr>
              <a:t>ocioeducativo, desde que existente a ameaça e cuja proteção fora obstada pelo cumprimento da medida.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r>
              <a:rPr lang="pt-BR" sz="21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pt-BR" sz="2100" dirty="0">
                <a:effectLst/>
                <a:ea typeface="Times New Roman" panose="02020603050405020304" pitchFamily="18" charset="0"/>
              </a:rPr>
              <a:t>A proteção ocorrerá por meio de três modalidades de acolhimento: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pPr marL="1081088" lvl="0" indent="-342900" algn="just" fontAlgn="base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Acolhimento Familiar em Família Solidária Simples (na residência);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pPr marL="1081088" lvl="0" indent="-342900" algn="just" fontAlgn="base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Acolhimento Familiar em Família Solidária: Apoio à Inserção Social de Família Protegida;</a:t>
            </a:r>
            <a:endParaRPr lang="pt-BR" sz="2100" dirty="0">
              <a:effectLst/>
              <a:ea typeface="Calibri" panose="020F0502020204030204" pitchFamily="34" charset="0"/>
            </a:endParaRPr>
          </a:p>
          <a:p>
            <a:pPr marL="1081088" lvl="0" indent="-342900" algn="just" fontAlgn="base"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Acolhimento Familiar em Família Solidária: Apoio à Inserção Social de Jovem Protegido em Moradia Independente.</a:t>
            </a:r>
            <a:r>
              <a:rPr lang="pt-BR" sz="2100" dirty="0">
                <a:effectLst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11AFE-0DCA-ED9D-A660-F002817A2B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E5A5F-F2CE-444B-2D64-428EF793A25E}"/>
              </a:ext>
            </a:extLst>
          </p:cNvPr>
          <p:cNvSpPr txBox="1"/>
          <p:nvPr/>
        </p:nvSpPr>
        <p:spPr>
          <a:xfrm>
            <a:off x="540555" y="293088"/>
            <a:ext cx="6497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Público a ser atendido e Modalidades</a:t>
            </a:r>
          </a:p>
        </p:txBody>
      </p:sp>
    </p:spTree>
    <p:extLst>
      <p:ext uri="{BB962C8B-B14F-4D97-AF65-F5344CB8AC3E}">
        <p14:creationId xmlns:p14="http://schemas.microsoft.com/office/powerpoint/2010/main" val="169094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DFB6731-6ACC-4011-AC5B-F304F6AB3102}"/>
              </a:ext>
            </a:extLst>
          </p:cNvPr>
          <p:cNvSpPr txBox="1"/>
          <p:nvPr/>
        </p:nvSpPr>
        <p:spPr>
          <a:xfrm>
            <a:off x="891095" y="1891749"/>
            <a:ext cx="10354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Além da previsão de recursos para manutenção dos profissionais, o Programa, em respeito ao Artigo 34, combinado com o Artigo 260 do ECA/90, estabelece rubrica (assistência jurídica, incentivos fiscais e subsídios) </a:t>
            </a:r>
            <a:r>
              <a:rPr lang="pt-BR" sz="2400" b="1" dirty="0">
                <a:solidFill>
                  <a:schemeClr val="accent1"/>
                </a:solidFill>
              </a:rPr>
              <a:t>repassada às FS para o custeio da proteção, quando do recebimento das crianças e/ou adolescentes incluídos pelo PPCAAM na modalidade residencial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Para situações de </a:t>
            </a:r>
            <a:r>
              <a:rPr lang="pt-BR" sz="2400" b="1" dirty="0">
                <a:solidFill>
                  <a:schemeClr val="accent1"/>
                </a:solidFill>
              </a:rPr>
              <a:t>apoio à inserção social segura dos protegidos nas demais modalidades</a:t>
            </a:r>
            <a:r>
              <a:rPr lang="pt-BR" sz="2400" dirty="0"/>
              <a:t> (Inclusão familiar e Moradia Independente</a:t>
            </a:r>
            <a:r>
              <a:rPr lang="pt-BR" sz="2000" dirty="0"/>
              <a:t>)</a:t>
            </a:r>
            <a:r>
              <a:rPr lang="pt-BR" sz="2400" dirty="0"/>
              <a:t>, </a:t>
            </a:r>
            <a:r>
              <a:rPr lang="pt-BR" sz="2400" b="1" dirty="0">
                <a:solidFill>
                  <a:schemeClr val="accent1"/>
                </a:solidFill>
              </a:rPr>
              <a:t>também será repassado recurso (50% do valor devido às famílias que acolham em suas residências) em atenção às necessidades que decorram desse processo</a:t>
            </a:r>
            <a:r>
              <a:rPr lang="pt-BR" sz="2400" dirty="0"/>
              <a:t>.</a:t>
            </a:r>
            <a:endParaRPr lang="pt-BR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11AFE-0DCA-ED9D-A660-F002817A2B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E5A5F-F2CE-444B-2D64-428EF793A25E}"/>
              </a:ext>
            </a:extLst>
          </p:cNvPr>
          <p:cNvSpPr txBox="1"/>
          <p:nvPr/>
        </p:nvSpPr>
        <p:spPr>
          <a:xfrm>
            <a:off x="540555" y="293088"/>
            <a:ext cx="6497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Despesas</a:t>
            </a:r>
          </a:p>
        </p:txBody>
      </p:sp>
    </p:spTree>
    <p:extLst>
      <p:ext uri="{BB962C8B-B14F-4D97-AF65-F5344CB8AC3E}">
        <p14:creationId xmlns:p14="http://schemas.microsoft.com/office/powerpoint/2010/main" val="79281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41CFC81-6D1C-4B9E-B8C2-5DDCA67B9360}"/>
              </a:ext>
            </a:extLst>
          </p:cNvPr>
          <p:cNvSpPr txBox="1"/>
          <p:nvPr/>
        </p:nvSpPr>
        <p:spPr>
          <a:xfrm>
            <a:off x="788447" y="1337713"/>
            <a:ext cx="10031953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projeto prevê ações de recrutamento, formação e seleção das FS a partir de  critérios norteadores do cadastramento das famílias solidárias interessadas, quais sejam: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I – A família interessada deverá submeter-se a um estudo social; 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II – Disponibilidade afetiva, sobrepondo-se à questão financeira; 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III – Concordância de todos os membros da família com a acolhida do protegido;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IV – Apresentar condições de habitabilidade e sanitárias adequadas;</a:t>
            </a:r>
          </a:p>
          <a:p>
            <a:pPr marL="990600" algn="just"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</a:rPr>
              <a:t>V – Residir em um território que possa garantir a proteção 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VI – Os responsáveis deverão possuir idade superior a 21 anos;</a:t>
            </a:r>
          </a:p>
          <a:p>
            <a:pPr marL="990600" algn="just">
              <a:lnSpc>
                <a:spcPct val="150000"/>
              </a:lnSpc>
            </a:pPr>
            <a:r>
              <a:rPr lang="pt-BR" sz="2000" dirty="0"/>
              <a:t>VII – A família deverá estar em boas condições de saúde física e mental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5C21A0-1629-BB73-2DB9-75D4C6020F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0A8FB5-DD44-E5D9-0BB2-A2EA9BF81F38}"/>
              </a:ext>
            </a:extLst>
          </p:cNvPr>
          <p:cNvSpPr txBox="1"/>
          <p:nvPr/>
        </p:nvSpPr>
        <p:spPr>
          <a:xfrm>
            <a:off x="540555" y="293088"/>
            <a:ext cx="6981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Seleção, formação e acompanhamento das FS</a:t>
            </a:r>
          </a:p>
        </p:txBody>
      </p:sp>
    </p:spTree>
    <p:extLst>
      <p:ext uri="{BB962C8B-B14F-4D97-AF65-F5344CB8AC3E}">
        <p14:creationId xmlns:p14="http://schemas.microsoft.com/office/powerpoint/2010/main" val="22940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B90070-161A-4DC3-9048-88BF344D4C66}"/>
              </a:ext>
            </a:extLst>
          </p:cNvPr>
          <p:cNvSpPr txBox="1"/>
          <p:nvPr/>
        </p:nvSpPr>
        <p:spPr>
          <a:xfrm>
            <a:off x="900594" y="1302111"/>
            <a:ext cx="1039081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VIII – Possuir idoneidade moral, comprovada através de certidão das Varas Cíveis e Criminais;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IX – Assegurar a convivência familiar e comunitária em ambiente livre da presença de pessoas dependentes de substâncias entorpecentes;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X – Disponibilidade para cuidar da criança/adolescente e para participar das ações do programa;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XI </a:t>
            </a:r>
            <a:r>
              <a:rPr lang="pt-BR" sz="2000" b="1" dirty="0">
                <a:solidFill>
                  <a:schemeClr val="accent1"/>
                </a:solidFill>
              </a:rPr>
              <a:t>– Entendimento acerca da importância do sigilo sobre a história de origem para pessoas estranhas à família</a:t>
            </a:r>
            <a:r>
              <a:rPr lang="pt-BR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XII – Postura positiva da família frente a eventuais situações emergenciais de saúde ou mesmo em face de protegidos portadores de qualquer tipo de deficiência; 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XIII </a:t>
            </a:r>
            <a:r>
              <a:rPr lang="pt-BR" sz="2000" b="1" dirty="0">
                <a:solidFill>
                  <a:schemeClr val="accent1"/>
                </a:solidFill>
              </a:rPr>
              <a:t>– Disponibilidade para acolher sem qualquer restrição à idade, gênero, cor, condição de saúde etc. 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0AC7C6-052D-6B47-839C-FA78564965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99032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293196-FEDD-627F-B8B3-DEBE4B563344}"/>
              </a:ext>
            </a:extLst>
          </p:cNvPr>
          <p:cNvSpPr txBox="1"/>
          <p:nvPr/>
        </p:nvSpPr>
        <p:spPr>
          <a:xfrm>
            <a:off x="540555" y="293088"/>
            <a:ext cx="6981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Seleção, formação e acompanhamento das FS</a:t>
            </a:r>
          </a:p>
        </p:txBody>
      </p:sp>
    </p:spTree>
    <p:extLst>
      <p:ext uri="{BB962C8B-B14F-4D97-AF65-F5344CB8AC3E}">
        <p14:creationId xmlns:p14="http://schemas.microsoft.com/office/powerpoint/2010/main" val="244558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8293196-FEDD-627F-B8B3-DEBE4B563344}"/>
              </a:ext>
            </a:extLst>
          </p:cNvPr>
          <p:cNvSpPr txBox="1"/>
          <p:nvPr/>
        </p:nvSpPr>
        <p:spPr>
          <a:xfrm>
            <a:off x="540555" y="293088"/>
            <a:ext cx="6497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A proteção em Famílias Solidárias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F970333-3D17-AB3C-EE71-90F92733DAB5}"/>
              </a:ext>
            </a:extLst>
          </p:cNvPr>
          <p:cNvSpPr txBox="1">
            <a:spLocks/>
          </p:cNvSpPr>
          <p:nvPr/>
        </p:nvSpPr>
        <p:spPr>
          <a:xfrm rot="16200000">
            <a:off x="-2801164" y="2741954"/>
            <a:ext cx="7248701" cy="1399032"/>
          </a:xfrm>
          <a:prstGeom prst="rect">
            <a:avLst/>
          </a:prstGeom>
          <a:solidFill>
            <a:srgbClr val="313132"/>
          </a:solidFill>
          <a:effectLst>
            <a:outerShdw blurRad="63500" sx="111000" sy="111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BDF203-055B-6F8F-9F46-6EA3E8B24395}"/>
              </a:ext>
            </a:extLst>
          </p:cNvPr>
          <p:cNvSpPr txBox="1"/>
          <p:nvPr/>
        </p:nvSpPr>
        <p:spPr>
          <a:xfrm>
            <a:off x="504499" y="68862"/>
            <a:ext cx="615553" cy="63776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Caminho da Proteção em Família Solidária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0CDF18-7354-8E05-7134-1158590B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4814" y="255399"/>
            <a:ext cx="10307625" cy="60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8293196-FEDD-627F-B8B3-DEBE4B563344}"/>
              </a:ext>
            </a:extLst>
          </p:cNvPr>
          <p:cNvSpPr txBox="1"/>
          <p:nvPr/>
        </p:nvSpPr>
        <p:spPr>
          <a:xfrm>
            <a:off x="540555" y="293088"/>
            <a:ext cx="6497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Metodologia do Família Solidária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A proteção em Famílias Solidárias</a:t>
            </a:r>
          </a:p>
        </p:txBody>
      </p:sp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BEC9B9BC-2A9A-D542-763B-8933C0E9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0" y="293088"/>
            <a:ext cx="9508174" cy="62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0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38B75A-B6EE-BB87-0CA7-5656B0404BEA}"/>
              </a:ext>
            </a:extLst>
          </p:cNvPr>
          <p:cNvSpPr/>
          <p:nvPr/>
        </p:nvSpPr>
        <p:spPr>
          <a:xfrm>
            <a:off x="792702" y="-121920"/>
            <a:ext cx="5200996" cy="7162800"/>
          </a:xfrm>
          <a:prstGeom prst="rect">
            <a:avLst/>
          </a:prstGeom>
          <a:solidFill>
            <a:srgbClr val="EBEFCF"/>
          </a:solidFill>
          <a:ln>
            <a:solidFill>
              <a:srgbClr val="EBEFC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15252F2-1B44-4D9A-8E83-3659D029B1B5}"/>
              </a:ext>
            </a:extLst>
          </p:cNvPr>
          <p:cNvSpPr txBox="1">
            <a:spLocks/>
          </p:cNvSpPr>
          <p:nvPr/>
        </p:nvSpPr>
        <p:spPr>
          <a:xfrm>
            <a:off x="9170638" y="3940645"/>
            <a:ext cx="2387594" cy="93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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cgddca@mdh.gov.br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2330072-9E3E-4456-8B9D-A7334C3E2E70}"/>
              </a:ext>
            </a:extLst>
          </p:cNvPr>
          <p:cNvSpPr txBox="1">
            <a:spLocks/>
          </p:cNvSpPr>
          <p:nvPr/>
        </p:nvSpPr>
        <p:spPr>
          <a:xfrm>
            <a:off x="6604613" y="2259200"/>
            <a:ext cx="5283200" cy="1655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/>
              <a:t>Denise de Oliveira Avelino</a:t>
            </a:r>
            <a:br>
              <a:rPr lang="pt-BR" sz="2400" dirty="0"/>
            </a:br>
            <a:r>
              <a:rPr lang="pt-BR" sz="2400" dirty="0"/>
              <a:t>Coordenadora-Geral de Defesa dos Direitos da Criança e do Adolescente</a:t>
            </a:r>
            <a:endParaRPr lang="pt-BR" sz="20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46EC3DEB-92C5-481E-A39F-3784FD6C9A44}"/>
              </a:ext>
            </a:extLst>
          </p:cNvPr>
          <p:cNvSpPr txBox="1">
            <a:spLocks/>
          </p:cNvSpPr>
          <p:nvPr/>
        </p:nvSpPr>
        <p:spPr>
          <a:xfrm>
            <a:off x="7162919" y="3984581"/>
            <a:ext cx="2007719" cy="84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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(61) 2027-3952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0353FAC-DD50-41C5-9FA7-19F2BDD9C80C}"/>
              </a:ext>
            </a:extLst>
          </p:cNvPr>
          <p:cNvCxnSpPr>
            <a:cxnSpLocks/>
          </p:cNvCxnSpPr>
          <p:nvPr/>
        </p:nvCxnSpPr>
        <p:spPr>
          <a:xfrm flipV="1">
            <a:off x="9145857" y="4049620"/>
            <a:ext cx="0" cy="457201"/>
          </a:xfrm>
          <a:prstGeom prst="line">
            <a:avLst/>
          </a:prstGeom>
          <a:ln>
            <a:solidFill>
              <a:srgbClr val="31313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F41B4F3-6BE6-D23F-6321-370A6F2F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2" r="7391"/>
          <a:stretch/>
        </p:blipFill>
        <p:spPr>
          <a:xfrm>
            <a:off x="1368807" y="1187639"/>
            <a:ext cx="3888381" cy="3132000"/>
          </a:xfrm>
          <a:prstGeom prst="rect">
            <a:avLst/>
          </a:prstGeom>
        </p:spPr>
      </p:pic>
      <p:pic>
        <p:nvPicPr>
          <p:cNvPr id="12" name="Imagem 11" descr="Texto branco sobre fundo preto&#10;&#10;Descrição gerada automaticamente">
            <a:extLst>
              <a:ext uri="{FF2B5EF4-FFF2-40B4-BE49-F238E27FC236}">
                <a16:creationId xmlns:a16="http://schemas.microsoft.com/office/drawing/2014/main" id="{8F423B33-33B7-F105-95D9-223715C7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013" y="4626770"/>
            <a:ext cx="3000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03CAE74-C48E-4C3E-96EC-9A2997EC28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4221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8DAB2B-8580-43EC-99D1-10E51CA06DC3}"/>
              </a:ext>
            </a:extLst>
          </p:cNvPr>
          <p:cNvSpPr txBox="1"/>
          <p:nvPr/>
        </p:nvSpPr>
        <p:spPr>
          <a:xfrm>
            <a:off x="540555" y="327890"/>
            <a:ext cx="570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Percurso do Família Solidária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34026FB-521A-4A61-B32A-434651766762}"/>
              </a:ext>
            </a:extLst>
          </p:cNvPr>
          <p:cNvSpPr txBox="1">
            <a:spLocks/>
          </p:cNvSpPr>
          <p:nvPr/>
        </p:nvSpPr>
        <p:spPr>
          <a:xfrm>
            <a:off x="1275080" y="1045324"/>
            <a:ext cx="10033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2008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BCAD9DF2-EEF2-91DF-0464-161E7275EA50}"/>
              </a:ext>
            </a:extLst>
          </p:cNvPr>
          <p:cNvSpPr txBox="1">
            <a:spLocks/>
          </p:cNvSpPr>
          <p:nvPr/>
        </p:nvSpPr>
        <p:spPr>
          <a:xfrm>
            <a:off x="1275080" y="2411811"/>
            <a:ext cx="10033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2010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F0AEBE-ED8D-61C4-57C6-CC0D1D68A909}"/>
              </a:ext>
            </a:extLst>
          </p:cNvPr>
          <p:cNvSpPr txBox="1">
            <a:spLocks/>
          </p:cNvSpPr>
          <p:nvPr/>
        </p:nvSpPr>
        <p:spPr>
          <a:xfrm>
            <a:off x="1275080" y="3709198"/>
            <a:ext cx="10033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2019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4A27B6D-B6CE-D839-96FA-A3F050A5C97A}"/>
              </a:ext>
            </a:extLst>
          </p:cNvPr>
          <p:cNvSpPr txBox="1">
            <a:spLocks/>
          </p:cNvSpPr>
          <p:nvPr/>
        </p:nvSpPr>
        <p:spPr>
          <a:xfrm>
            <a:off x="1275080" y="5006585"/>
            <a:ext cx="10033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2022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BCB8AB3-0CA7-8B12-E187-52BDCFA52E35}"/>
              </a:ext>
            </a:extLst>
          </p:cNvPr>
          <p:cNvSpPr txBox="1">
            <a:spLocks/>
          </p:cNvSpPr>
          <p:nvPr/>
        </p:nvSpPr>
        <p:spPr>
          <a:xfrm>
            <a:off x="1788160" y="1569347"/>
            <a:ext cx="9210040" cy="96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1ª experiência do PPCAAM Pará ao desenvolver essa estratégia protetiva para acolhimento de adolescente de 13 anos em conjunto com a Pastoral da Família.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Surge o nome “Família Solidária”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B053F44-9A62-0BA7-5F1B-F0CC65E49FAA}"/>
              </a:ext>
            </a:extLst>
          </p:cNvPr>
          <p:cNvSpPr txBox="1">
            <a:spLocks/>
          </p:cNvSpPr>
          <p:nvPr/>
        </p:nvSpPr>
        <p:spPr>
          <a:xfrm>
            <a:off x="1795638" y="2898922"/>
            <a:ext cx="9210040" cy="96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A OSC Movimento Tortura Nunca Mais desenvolve metodologia específica para o acolhimento em Família Solidária para o público do PPCAAM Pernambuco por meio de recursos captados junto à Petrobrás, e implementa a ação no estado.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6625817-1DBC-80CB-56CE-C3D08F1F3182}"/>
              </a:ext>
            </a:extLst>
          </p:cNvPr>
          <p:cNvSpPr txBox="1">
            <a:spLocks/>
          </p:cNvSpPr>
          <p:nvPr/>
        </p:nvSpPr>
        <p:spPr>
          <a:xfrm>
            <a:off x="1788160" y="4156087"/>
            <a:ext cx="9210040" cy="96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A OSC Gabinete de Assessoria Jurídica às Organizações Populares – GAJOP dá continuidade à execução do FS em Pernambuco e outros estados por meio de recursos do CONANDA.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3A5A8FE-F307-37C4-65E9-65C5F6BA1486}"/>
              </a:ext>
            </a:extLst>
          </p:cNvPr>
          <p:cNvSpPr txBox="1">
            <a:spLocks/>
          </p:cNvSpPr>
          <p:nvPr/>
        </p:nvSpPr>
        <p:spPr>
          <a:xfrm>
            <a:off x="1788160" y="5291891"/>
            <a:ext cx="9210040" cy="96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200" dirty="0"/>
              <a:t>O FS volta a ser executado pelas equipes do PPCAAM em conjunto com a OSC Vida e Juventude, com recursos do CONANDA e discricionários.</a:t>
            </a:r>
          </a:p>
        </p:txBody>
      </p:sp>
      <p:pic>
        <p:nvPicPr>
          <p:cNvPr id="13" name="Gráfico 12" descr="Seta: reta com preenchimento sólido">
            <a:extLst>
              <a:ext uri="{FF2B5EF4-FFF2-40B4-BE49-F238E27FC236}">
                <a16:creationId xmlns:a16="http://schemas.microsoft.com/office/drawing/2014/main" id="{DBA86DB2-1A9C-2BC4-125E-AAD234C6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743919" y="2488180"/>
            <a:ext cx="5026933" cy="21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212ADEC-9FE0-4F0A-A4D2-095C600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74221"/>
          </a:xfrm>
          <a:solidFill>
            <a:srgbClr val="313132"/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806183-99C4-4990-A048-0C5E87B042A0}"/>
              </a:ext>
            </a:extLst>
          </p:cNvPr>
          <p:cNvSpPr txBox="1"/>
          <p:nvPr/>
        </p:nvSpPr>
        <p:spPr>
          <a:xfrm>
            <a:off x="540555" y="1413063"/>
            <a:ext cx="10772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 Geral</a:t>
            </a:r>
          </a:p>
          <a:p>
            <a:pPr marL="363538" algn="just"/>
            <a:r>
              <a:rPr lang="pt-BR" sz="2400" dirty="0"/>
              <a:t>Estruturar e implementar modalidades protetivas de acolhimento familiar por famílias solidárias para crianças, adolescentes e jovens protegidos pelo Programa de Proteção a Crianças e Adolescentes Ameaçados de Morte, como alternativa à institucionalização de casos em proteção, com ênfase nos acolhimentos residenciais e domiciliares, e nas modalidades de apoio à inserção social de jovens e famílias protegidas nos estados abrangidos pelo Programa. </a:t>
            </a:r>
          </a:p>
          <a:p>
            <a:endParaRPr lang="pt-BR" sz="2400" b="1"/>
          </a:p>
          <a:p>
            <a:r>
              <a:rPr lang="pt-BR" sz="2400" b="1"/>
              <a:t>Entidade</a:t>
            </a:r>
            <a:r>
              <a:rPr lang="pt-BR" sz="2400"/>
              <a:t> </a:t>
            </a:r>
            <a:r>
              <a:rPr lang="pt-BR" sz="2400" b="1" dirty="0"/>
              <a:t>Executora</a:t>
            </a:r>
          </a:p>
          <a:p>
            <a:pPr marL="363538"/>
            <a:r>
              <a:rPr lang="pt-BR" sz="2400" dirty="0"/>
              <a:t>Centro Popular de Formação da Juventude - Vida e Juventude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(Execução em Rede com o PPCAAM)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F94C4D-0360-4BBF-AC7A-1B9B910CB38E}"/>
              </a:ext>
            </a:extLst>
          </p:cNvPr>
          <p:cNvSpPr txBox="1"/>
          <p:nvPr/>
        </p:nvSpPr>
        <p:spPr>
          <a:xfrm>
            <a:off x="540555" y="327890"/>
            <a:ext cx="659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 projeto Família Solidária (2022)</a:t>
            </a:r>
          </a:p>
        </p:txBody>
      </p:sp>
    </p:spTree>
    <p:extLst>
      <p:ext uri="{BB962C8B-B14F-4D97-AF65-F5344CB8AC3E}">
        <p14:creationId xmlns:p14="http://schemas.microsoft.com/office/powerpoint/2010/main" val="134147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212ADEC-9FE0-4F0A-A4D2-095C600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74221"/>
          </a:xfrm>
          <a:solidFill>
            <a:srgbClr val="313132"/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F94C4D-0360-4BBF-AC7A-1B9B910CB38E}"/>
              </a:ext>
            </a:extLst>
          </p:cNvPr>
          <p:cNvSpPr txBox="1"/>
          <p:nvPr/>
        </p:nvSpPr>
        <p:spPr>
          <a:xfrm>
            <a:off x="540555" y="327890"/>
            <a:ext cx="1025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 PPCAAM - Protegidos por modalidade de proteção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41C4F0A-AF2B-677C-FFB1-780145E19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684024"/>
              </p:ext>
            </p:extLst>
          </p:nvPr>
        </p:nvGraphicFramePr>
        <p:xfrm>
          <a:off x="468125" y="1302110"/>
          <a:ext cx="11255749" cy="467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86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212ADEC-9FE0-4F0A-A4D2-095C600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74221"/>
          </a:xfrm>
          <a:solidFill>
            <a:srgbClr val="313132"/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F94C4D-0360-4BBF-AC7A-1B9B910CB38E}"/>
              </a:ext>
            </a:extLst>
          </p:cNvPr>
          <p:cNvSpPr txBox="1"/>
          <p:nvPr/>
        </p:nvSpPr>
        <p:spPr>
          <a:xfrm>
            <a:off x="540555" y="327890"/>
            <a:ext cx="902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 PPCAAM – Espera por vagas de acolhimento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C4FA7E-F6D6-9960-803B-42D6F33733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152764"/>
              </p:ext>
            </p:extLst>
          </p:nvPr>
        </p:nvGraphicFramePr>
        <p:xfrm>
          <a:off x="540555" y="1302111"/>
          <a:ext cx="10813245" cy="46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8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03CAE74-C48E-4C3E-96EC-9A2997EC28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4221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8DAB2B-8580-43EC-99D1-10E51CA06DC3}"/>
              </a:ext>
            </a:extLst>
          </p:cNvPr>
          <p:cNvSpPr txBox="1"/>
          <p:nvPr/>
        </p:nvSpPr>
        <p:spPr>
          <a:xfrm>
            <a:off x="540555" y="327890"/>
            <a:ext cx="1195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Desafios técnicos ao acolhimento de protegidos do PPCAAM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34026FB-521A-4A61-B32A-434651766762}"/>
              </a:ext>
            </a:extLst>
          </p:cNvPr>
          <p:cNvSpPr txBox="1">
            <a:spLocks/>
          </p:cNvSpPr>
          <p:nvPr/>
        </p:nvSpPr>
        <p:spPr>
          <a:xfrm>
            <a:off x="991754" y="1302111"/>
            <a:ext cx="10336646" cy="45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“Adolescente do PPCAAM só traz problemas, vai colocar todo mundo aqui em risco.”;</a:t>
            </a:r>
          </a:p>
          <a:p>
            <a:r>
              <a:rPr lang="pt-BR" sz="2400" dirty="0"/>
              <a:t>“Ele não tem o perfil deste acolhimento.”;</a:t>
            </a:r>
          </a:p>
          <a:p>
            <a:r>
              <a:rPr lang="pt-BR" sz="2400" dirty="0"/>
              <a:t>“Estão nessa situação por serem criminosos de pouca idade.”;</a:t>
            </a:r>
          </a:p>
          <a:p>
            <a:r>
              <a:rPr lang="pt-BR" sz="2400" dirty="0"/>
              <a:t>“Essas meninas tem que sair daqui, porque têm comportamento sexual agressivo”;</a:t>
            </a:r>
          </a:p>
          <a:p>
            <a:r>
              <a:rPr lang="pt-BR" sz="2400" dirty="0"/>
              <a:t>“Vocês protegem bandidinhos!”;</a:t>
            </a:r>
          </a:p>
          <a:p>
            <a:r>
              <a:rPr lang="pt-BR" sz="2400" dirty="0"/>
              <a:t>“Houve uma briga aqui, ele apanhou de 4 outros adolescentes. Não dá mais para conviver aqui. Tirem SEU menino”;</a:t>
            </a:r>
          </a:p>
          <a:p>
            <a:r>
              <a:rPr lang="pt-BR" sz="2400" dirty="0"/>
              <a:t>“Mas a cidade dele não é aqui! Não posso gastar uma vaga com ele.”; </a:t>
            </a:r>
          </a:p>
          <a:p>
            <a:r>
              <a:rPr lang="pt-BR" sz="2400" dirty="0"/>
              <a:t>“Se ele sair do Programa, tem que sair daqui também.”;</a:t>
            </a:r>
          </a:p>
          <a:p>
            <a:r>
              <a:rPr lang="pt-BR" sz="2400" dirty="0"/>
              <a:t>“Ninguém dá jeito neste menino, já passou por toda a rede! Não obedece ninguém! Agora é com vocês”.</a:t>
            </a:r>
          </a:p>
        </p:txBody>
      </p:sp>
    </p:spTree>
    <p:extLst>
      <p:ext uri="{BB962C8B-B14F-4D97-AF65-F5344CB8AC3E}">
        <p14:creationId xmlns:p14="http://schemas.microsoft.com/office/powerpoint/2010/main" val="75168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212ADEC-9FE0-4F0A-A4D2-095C600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74221"/>
          </a:xfrm>
          <a:solidFill>
            <a:srgbClr val="313132"/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F94C4D-0360-4BBF-AC7A-1B9B910CB38E}"/>
              </a:ext>
            </a:extLst>
          </p:cNvPr>
          <p:cNvSpPr txBox="1"/>
          <p:nvPr/>
        </p:nvSpPr>
        <p:spPr>
          <a:xfrm>
            <a:off x="540555" y="327890"/>
            <a:ext cx="46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Abrangência do Projeto</a:t>
            </a:r>
          </a:p>
        </p:txBody>
      </p:sp>
      <p:pic>
        <p:nvPicPr>
          <p:cNvPr id="3" name="Imagem 2" descr="Uma imagem contendo Mapa&#10;&#10;Descrição gerada automaticamente">
            <a:extLst>
              <a:ext uri="{FF2B5EF4-FFF2-40B4-BE49-F238E27FC236}">
                <a16:creationId xmlns:a16="http://schemas.microsoft.com/office/drawing/2014/main" id="{291A32AC-B722-819A-1B23-6EBC60422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0"/>
          <a:stretch/>
        </p:blipFill>
        <p:spPr>
          <a:xfrm>
            <a:off x="1404283" y="1417320"/>
            <a:ext cx="9383434" cy="44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212ADEC-9FE0-4F0A-A4D2-095C600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74221"/>
          </a:xfrm>
          <a:solidFill>
            <a:srgbClr val="313132"/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F94C4D-0360-4BBF-AC7A-1B9B910CB38E}"/>
              </a:ext>
            </a:extLst>
          </p:cNvPr>
          <p:cNvSpPr txBox="1"/>
          <p:nvPr/>
        </p:nvSpPr>
        <p:spPr>
          <a:xfrm>
            <a:off x="540555" y="327890"/>
            <a:ext cx="11025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Dados Gerais do Projeto em sua última versão</a:t>
            </a:r>
            <a:r>
              <a:rPr lang="pt-BR" sz="3600" i="1" baseline="30000" dirty="0"/>
              <a:t> </a:t>
            </a:r>
            <a:r>
              <a:rPr lang="pt-BR" sz="2400" i="1" baseline="-25000" dirty="0">
                <a:solidFill>
                  <a:schemeClr val="bg1"/>
                </a:solidFill>
              </a:rPr>
              <a:t>Fonte: </a:t>
            </a:r>
            <a:r>
              <a:rPr lang="pt-BR" sz="2400" i="1" baseline="-25000" dirty="0" err="1">
                <a:solidFill>
                  <a:schemeClr val="bg1"/>
                </a:solidFill>
              </a:rPr>
              <a:t>Gajop</a:t>
            </a:r>
            <a:r>
              <a:rPr lang="pt-BR" sz="2400" i="1" baseline="-25000" dirty="0">
                <a:solidFill>
                  <a:schemeClr val="bg1"/>
                </a:solidFill>
              </a:rPr>
              <a:t>. </a:t>
            </a:r>
            <a:r>
              <a:rPr lang="pt-BR" sz="2400" i="1" baseline="-25000" dirty="0" err="1">
                <a:solidFill>
                  <a:schemeClr val="bg1"/>
                </a:solidFill>
              </a:rPr>
              <a:t>Jun</a:t>
            </a:r>
            <a:r>
              <a:rPr lang="pt-BR" sz="2400" i="1" baseline="-25000" dirty="0">
                <a:solidFill>
                  <a:schemeClr val="bg1"/>
                </a:solidFill>
              </a:rPr>
              <a:t>/22.</a:t>
            </a:r>
            <a:endParaRPr lang="pt-BR" sz="3600" b="1" baseline="-25000" dirty="0">
              <a:solidFill>
                <a:schemeClr val="bg1"/>
              </a:solidFill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C1B26BE-2DEC-A653-C6A3-CC7248270540}"/>
              </a:ext>
            </a:extLst>
          </p:cNvPr>
          <p:cNvCxnSpPr>
            <a:cxnSpLocks/>
          </p:cNvCxnSpPr>
          <p:nvPr/>
        </p:nvCxnSpPr>
        <p:spPr>
          <a:xfrm>
            <a:off x="6096000" y="3007628"/>
            <a:ext cx="0" cy="1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Vizinhança estrutura de tópicos">
            <a:extLst>
              <a:ext uri="{FF2B5EF4-FFF2-40B4-BE49-F238E27FC236}">
                <a16:creationId xmlns:a16="http://schemas.microsoft.com/office/drawing/2014/main" id="{B1C454DC-E686-403B-3DC6-BAEFBB987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91" y="2954034"/>
            <a:ext cx="914400" cy="914400"/>
          </a:xfrm>
          <a:prstGeom prst="rect">
            <a:avLst/>
          </a:prstGeom>
        </p:spPr>
      </p:pic>
      <p:pic>
        <p:nvPicPr>
          <p:cNvPr id="5" name="Gráfico 4" descr="Início com preenchimento sólido">
            <a:extLst>
              <a:ext uri="{FF2B5EF4-FFF2-40B4-BE49-F238E27FC236}">
                <a16:creationId xmlns:a16="http://schemas.microsoft.com/office/drawing/2014/main" id="{D273D01E-D9DC-1532-A461-D06D29A0C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600" y="1563575"/>
            <a:ext cx="914400" cy="9144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373F3429-4186-41BA-2448-1B35D7250DC1}"/>
              </a:ext>
            </a:extLst>
          </p:cNvPr>
          <p:cNvGrpSpPr/>
          <p:nvPr/>
        </p:nvGrpSpPr>
        <p:grpSpPr>
          <a:xfrm>
            <a:off x="821041" y="4277584"/>
            <a:ext cx="818300" cy="818300"/>
            <a:chOff x="782600" y="4584700"/>
            <a:chExt cx="1064400" cy="1064400"/>
          </a:xfrm>
        </p:grpSpPr>
        <p:pic>
          <p:nvPicPr>
            <p:cNvPr id="8" name="Gráfico 7" descr="Mulher estrutura de tópicos">
              <a:extLst>
                <a:ext uri="{FF2B5EF4-FFF2-40B4-BE49-F238E27FC236}">
                  <a16:creationId xmlns:a16="http://schemas.microsoft.com/office/drawing/2014/main" id="{D0D797A0-99E5-DEF3-4E9B-2713659CA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2600" y="4584700"/>
              <a:ext cx="914400" cy="914400"/>
            </a:xfrm>
            <a:prstGeom prst="rect">
              <a:avLst/>
            </a:prstGeom>
          </p:spPr>
        </p:pic>
        <p:pic>
          <p:nvPicPr>
            <p:cNvPr id="9" name="Gráfico 8" descr="Criança com balão com preenchimento sólido">
              <a:extLst>
                <a:ext uri="{FF2B5EF4-FFF2-40B4-BE49-F238E27FC236}">
                  <a16:creationId xmlns:a16="http://schemas.microsoft.com/office/drawing/2014/main" id="{F27D2952-5219-E26A-5EFF-5180A63DB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600" y="4734700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B4D687-49E5-431B-08E0-371F9C663CB2}"/>
              </a:ext>
            </a:extLst>
          </p:cNvPr>
          <p:cNvSpPr txBox="1"/>
          <p:nvPr/>
        </p:nvSpPr>
        <p:spPr>
          <a:xfrm>
            <a:off x="2038882" y="1831644"/>
            <a:ext cx="309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72</a:t>
            </a:r>
            <a:r>
              <a:rPr lang="pt-BR" sz="2000" b="1" dirty="0"/>
              <a:t> </a:t>
            </a:r>
            <a:r>
              <a:rPr lang="pt-BR" sz="2000" dirty="0"/>
              <a:t>acolhimentos promovidos na modalidade </a:t>
            </a:r>
            <a:r>
              <a:rPr lang="pt-BR" sz="2000" b="1" dirty="0">
                <a:solidFill>
                  <a:schemeClr val="accent1"/>
                </a:solidFill>
              </a:rPr>
              <a:t>Residencial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059746-160B-64DB-F21D-473C722B2279}"/>
              </a:ext>
            </a:extLst>
          </p:cNvPr>
          <p:cNvSpPr txBox="1"/>
          <p:nvPr/>
        </p:nvSpPr>
        <p:spPr>
          <a:xfrm>
            <a:off x="2047223" y="3146353"/>
            <a:ext cx="3679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49</a:t>
            </a:r>
            <a:r>
              <a:rPr lang="pt-BR" sz="2000" b="1" dirty="0"/>
              <a:t> </a:t>
            </a:r>
            <a:r>
              <a:rPr lang="pt-BR" sz="2000" dirty="0"/>
              <a:t>acolhimentos promovidos nas modalidades de </a:t>
            </a:r>
            <a:r>
              <a:rPr lang="pt-BR" sz="2000" b="1" dirty="0">
                <a:solidFill>
                  <a:schemeClr val="accent1"/>
                </a:solidFill>
              </a:rPr>
              <a:t>Apoio Comunitário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60E247-5FD2-25A7-E0E6-BBC1B3606D27}"/>
              </a:ext>
            </a:extLst>
          </p:cNvPr>
          <p:cNvSpPr txBox="1"/>
          <p:nvPr/>
        </p:nvSpPr>
        <p:spPr>
          <a:xfrm>
            <a:off x="2038881" y="4444403"/>
            <a:ext cx="358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83 crianças, adolescentes e jovens </a:t>
            </a:r>
            <a:r>
              <a:rPr lang="pt-BR" sz="2000" dirty="0"/>
              <a:t>acolhidos por meio do projeto Família Solidária</a:t>
            </a:r>
            <a:endParaRPr lang="pt-BR" sz="2000" b="1" dirty="0"/>
          </a:p>
        </p:txBody>
      </p:sp>
      <p:pic>
        <p:nvPicPr>
          <p:cNvPr id="16" name="Gráfico 15" descr="Fotos Polaroid estrutura de tópicos">
            <a:extLst>
              <a:ext uri="{FF2B5EF4-FFF2-40B4-BE49-F238E27FC236}">
                <a16:creationId xmlns:a16="http://schemas.microsoft.com/office/drawing/2014/main" id="{D0A12BFA-F5FB-BDA9-507D-2345F9086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7966" y="2243817"/>
            <a:ext cx="371483" cy="3714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CC5D53-F791-779D-2CDE-E978A3B7DAD8}"/>
              </a:ext>
            </a:extLst>
          </p:cNvPr>
          <p:cNvSpPr txBox="1"/>
          <p:nvPr/>
        </p:nvSpPr>
        <p:spPr>
          <a:xfrm>
            <a:off x="6832726" y="2469136"/>
            <a:ext cx="29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/>
                </a:solidFill>
              </a:rPr>
              <a:t>162 famílias</a:t>
            </a:r>
            <a:r>
              <a:rPr lang="pt-BR" sz="2000" dirty="0"/>
              <a:t> captadas pelo projeto em </a:t>
            </a:r>
            <a:r>
              <a:rPr lang="pt-BR" sz="2000" b="1" dirty="0">
                <a:solidFill>
                  <a:schemeClr val="accent1"/>
                </a:solidFill>
              </a:rPr>
              <a:t>8 estados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endParaRPr lang="pt-BR" sz="2000" b="1" dirty="0">
              <a:solidFill>
                <a:schemeClr val="accent1"/>
              </a:solidFill>
            </a:endParaRPr>
          </a:p>
        </p:txBody>
      </p:sp>
      <p:pic>
        <p:nvPicPr>
          <p:cNvPr id="18" name="Gráfico 17" descr="Família com menina">
            <a:extLst>
              <a:ext uri="{FF2B5EF4-FFF2-40B4-BE49-F238E27FC236}">
                <a16:creationId xmlns:a16="http://schemas.microsoft.com/office/drawing/2014/main" id="{D2C9A9FE-6B0B-309D-B81C-7F60E79F17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47502" y="2377852"/>
            <a:ext cx="646331" cy="646331"/>
          </a:xfrm>
          <a:prstGeom prst="rect">
            <a:avLst/>
          </a:prstGeom>
        </p:spPr>
      </p:pic>
      <p:pic>
        <p:nvPicPr>
          <p:cNvPr id="19" name="Gráfico 18" descr="Homem com bebê">
            <a:extLst>
              <a:ext uri="{FF2B5EF4-FFF2-40B4-BE49-F238E27FC236}">
                <a16:creationId xmlns:a16="http://schemas.microsoft.com/office/drawing/2014/main" id="{4A1312CF-5CAF-6CFD-02F5-4A7C1150FE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33581" y="2377851"/>
            <a:ext cx="646332" cy="64633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DB81AA-8EB5-1FE4-0914-5D5D8ADD031E}"/>
              </a:ext>
            </a:extLst>
          </p:cNvPr>
          <p:cNvSpPr txBox="1"/>
          <p:nvPr/>
        </p:nvSpPr>
        <p:spPr>
          <a:xfrm>
            <a:off x="6846554" y="3802809"/>
            <a:ext cx="29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/>
                </a:solidFill>
              </a:rPr>
              <a:t>121 acolhimentos</a:t>
            </a:r>
            <a:r>
              <a:rPr lang="pt-BR" sz="2000" dirty="0"/>
              <a:t> promovidos na execução </a:t>
            </a:r>
            <a:endParaRPr lang="pt-BR" sz="2000" b="1" dirty="0"/>
          </a:p>
        </p:txBody>
      </p:sp>
      <p:pic>
        <p:nvPicPr>
          <p:cNvPr id="21" name="Gráfico 20" descr="Mão aberta">
            <a:extLst>
              <a:ext uri="{FF2B5EF4-FFF2-40B4-BE49-F238E27FC236}">
                <a16:creationId xmlns:a16="http://schemas.microsoft.com/office/drawing/2014/main" id="{50FE0E61-E374-5FEE-6172-57FA9E7FD8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53119" y="3850085"/>
            <a:ext cx="914400" cy="914400"/>
          </a:xfrm>
          <a:prstGeom prst="rect">
            <a:avLst/>
          </a:prstGeom>
        </p:spPr>
      </p:pic>
      <p:pic>
        <p:nvPicPr>
          <p:cNvPr id="22" name="Gráfico 21" descr="Criança com balão">
            <a:extLst>
              <a:ext uri="{FF2B5EF4-FFF2-40B4-BE49-F238E27FC236}">
                <a16:creationId xmlns:a16="http://schemas.microsoft.com/office/drawing/2014/main" id="{2CCB4791-FC85-1349-74EF-BE2706721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3117" y="3595987"/>
            <a:ext cx="602983" cy="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34673C25-9503-434D-A4C3-28E3477750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4221"/>
          </a:xfrm>
          <a:prstGeom prst="rect">
            <a:avLst/>
          </a:prstGeom>
          <a:solidFill>
            <a:srgbClr val="31313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93CB9E5-D152-4272-A72B-AA0E4F12B3CD}"/>
              </a:ext>
            </a:extLst>
          </p:cNvPr>
          <p:cNvSpPr txBox="1"/>
          <p:nvPr/>
        </p:nvSpPr>
        <p:spPr>
          <a:xfrm>
            <a:off x="540555" y="327890"/>
            <a:ext cx="1007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Porque priorizar a proteção em Famílias Solidárias? </a:t>
            </a: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4233B65C-51B1-4AC3-9D27-F99E97227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93598"/>
              </p:ext>
            </p:extLst>
          </p:nvPr>
        </p:nvGraphicFramePr>
        <p:xfrm>
          <a:off x="1056319" y="1536306"/>
          <a:ext cx="10079362" cy="4105396"/>
        </p:xfrm>
        <a:graphic>
          <a:graphicData uri="http://schemas.openxmlformats.org/drawingml/2006/table">
            <a:tbl>
              <a:tblPr/>
              <a:tblGrid>
                <a:gridCol w="503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ea typeface="Calibri"/>
                          <a:cs typeface="Times New Roman"/>
                        </a:rPr>
                        <a:t>ACOLHIMENTO INSTITUCIONAL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ea typeface="Calibri"/>
                          <a:cs typeface="Times New Roman"/>
                        </a:rPr>
                        <a:t>FAMÍLIA SOLIDÁRIAS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Institucionalização do indivíduo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Valorização dos vínculos afetivos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Investimento financeiro fixo para manutenção do espaço físico, recursos materiais e humanos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Custo por indivíduo acolhido repassado enquanto acontecer o acolhimento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Ambiente de cuidado coletivo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Ambiente de cuidado exclusivo e individualizado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Proteção generalizada e coletiva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Proteção direta e individual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Convivência familiar fragilizada 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Garantia de convivência familiar e comunitária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Desenvolvimento integral vulnerável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Favorecimento do desenvolvimento integral da criança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Rotina coletiva fragilizada e confusa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Preservação da rotina cotidiana familiar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Rodízio de cuidadores, dificultando a criação de vínculos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Cuidadores exclusivos, propiciando a criação de vínculos</a:t>
                      </a:r>
                    </a:p>
                  </a:txBody>
                  <a:tcPr marL="63213" marR="63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29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VERDE" id="{318754A6-2065-3143-BD74-8A88B437800B}" vid="{53041949-1C55-0440-B71B-0BA668A81D0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1563</Words>
  <Application>Microsoft Office PowerPoint</Application>
  <PresentationFormat>Widescreen</PresentationFormat>
  <Paragraphs>164</Paragraphs>
  <Slides>19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Alwyn New Rounded Rg</vt:lpstr>
      <vt:lpstr>Arial</vt:lpstr>
      <vt:lpstr>Calibri</vt:lpstr>
      <vt:lpstr>Calibri Light</vt:lpstr>
      <vt:lpstr>Pragmatica Slabserif Book</vt:lpstr>
      <vt:lpstr>Tema do Office</vt:lpstr>
      <vt:lpstr>Apresentação do PowerPoint</vt:lpstr>
      <vt:lpstr>Apresentação do PowerPoint</vt:lpstr>
      <vt:lpstr> </vt:lpstr>
      <vt:lpstr> </vt:lpstr>
      <vt:lpstr> 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de Souza Barreto</dc:creator>
  <cp:lastModifiedBy>Denise Andreia de Oliveira Avelino</cp:lastModifiedBy>
  <cp:revision>38</cp:revision>
  <dcterms:created xsi:type="dcterms:W3CDTF">2020-02-03T19:51:02Z</dcterms:created>
  <dcterms:modified xsi:type="dcterms:W3CDTF">2022-10-13T18:02:20Z</dcterms:modified>
</cp:coreProperties>
</file>