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28" r:id="rId3"/>
    <p:sldId id="327" r:id="rId4"/>
    <p:sldId id="311" r:id="rId5"/>
    <p:sldId id="312" r:id="rId6"/>
    <p:sldId id="274" r:id="rId7"/>
    <p:sldId id="276" r:id="rId8"/>
    <p:sldId id="324" r:id="rId9"/>
    <p:sldId id="323" r:id="rId10"/>
    <p:sldId id="314" r:id="rId11"/>
    <p:sldId id="313" r:id="rId12"/>
    <p:sldId id="315" r:id="rId13"/>
    <p:sldId id="320" r:id="rId14"/>
    <p:sldId id="322" r:id="rId15"/>
    <p:sldId id="321" r:id="rId16"/>
    <p:sldId id="316" r:id="rId17"/>
    <p:sldId id="317" r:id="rId18"/>
    <p:sldId id="319" r:id="rId19"/>
    <p:sldId id="318" r:id="rId20"/>
    <p:sldId id="325" r:id="rId21"/>
    <p:sldId id="310" r:id="rId22"/>
    <p:sldId id="278" r:id="rId23"/>
    <p:sldId id="279" r:id="rId24"/>
    <p:sldId id="288" r:id="rId25"/>
    <p:sldId id="304" r:id="rId26"/>
    <p:sldId id="305" r:id="rId27"/>
    <p:sldId id="306" r:id="rId28"/>
    <p:sldId id="307" r:id="rId29"/>
    <p:sldId id="295" r:id="rId30"/>
    <p:sldId id="303" r:id="rId31"/>
    <p:sldId id="326" r:id="rId32"/>
    <p:sldId id="329" r:id="rId33"/>
    <p:sldId id="282" r:id="rId34"/>
    <p:sldId id="283" r:id="rId35"/>
    <p:sldId id="289" r:id="rId36"/>
    <p:sldId id="330" r:id="rId3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F0FE4-C9D7-4D97-9F3D-2D727FB1A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2B6FF3-C95E-4BCC-B414-64C460CCF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42508E-9FF3-4DD7-A16B-0A24DCEB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AC44E-5034-49DF-AD82-CF71DEAB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CA32AE-98F1-454F-A274-89E71B44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CF7A3-E982-4C3E-9665-B3D391D4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7EC20F7-231C-4578-B990-CB1478188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887278-22CD-4C36-B74B-DD097AD0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FF3BA-8E1D-4BBC-A1C6-F1633AD6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63C4C5-396C-4598-B182-E39F05B7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3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C34DD-D2D2-447A-AC28-18545A914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9E6C26-5B65-4F1C-80A2-E9388B036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4B2F78-7E46-41B3-8AD5-460F87D0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187369-4280-44A1-A1F5-6EA10593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6EA543-9469-4442-B16A-8A408B42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208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46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C7218-8066-4C4E-A383-59AE7D39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A195B8-A089-44FF-8FBF-3785C6FC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679C3B-6751-4E3D-80B7-3E4378E2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9E5484-6D45-47D6-A19E-CE7C4487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DBD30B-A2E6-411E-8341-05037D4D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08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D1DCE-405F-48A3-9058-DDB3D927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749D0F-D2E2-4403-B62D-2287E1364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F332DD-80CD-46B5-96CF-6D02B6AB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DE16E-88E7-4F23-AA63-D5312CED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EE1944-6A2B-44CF-BBF1-FAB11C6B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24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3B16B-BF0E-4A80-B960-E7635360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F4DB2C-8423-40EA-B798-5290F64DB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F99F2E-6D94-447C-B288-C31696B1B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772DC0-FF8E-4014-8FDB-7977967E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92E9A2-318D-491E-8789-4B4A07B5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11C5D8-17D2-4868-9FA0-C294DF6E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41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3DEA5-FAAD-4B6D-8242-F3CC5995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9E0AE9-FAA5-42B7-AC80-3F3496352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4AB102-FDD5-4A46-80A0-8922045BF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4751B3-AC9B-48FB-BC5D-DE6D991AE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64224-80D6-4BAD-B70F-61B50FC3A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DA5F3EE-CD39-4E9D-81EA-5A29C79C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0D31E4-4789-40CC-A531-E670D285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B37552-58D7-4720-89A1-B07ED66B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5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15C2B-3903-44FB-9F73-0153BD0B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5BFEAD-A863-46F4-B1A0-80692B42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33A99C-4D92-40C4-937C-91BFF273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8F3A93-8A6F-4922-8C82-4DE2053F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55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42A386-2843-4187-ACCF-F12E2ED7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9D4C95-3FB6-4998-B30E-2A250AC8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FFAB21-EFBB-4A09-9C58-B1349B89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2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04C51-454D-4EEA-841A-7289F2F7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5F8732-9FB2-4EB8-B903-1EAA8BD5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84631C-90AC-4E9E-B715-797913BD6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6BA58F-FAE5-4FA5-ACEA-0CD8DEB6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E35FF7-BCC5-40B6-9F03-78DF28E6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9C52DF-0AC2-430A-9A95-47CE19E3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0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7FF24-F0C4-4285-A979-F33B45F5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9698A3-B140-4E03-9FE1-3631F5A58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1C2051-9D9A-4FFA-B392-A7818D3D0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E61F3D-7A9B-49FA-8FCE-B9AB7CC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E8D4C7-7E84-43DE-B7C1-47771031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4D1313-A675-4CFD-8F6A-1C83C06E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4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0727858-CE97-4146-ABBE-B1371BEC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C834F8-426B-4132-B9CD-C48299A2C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4EBA04-9397-427D-B038-3409A84F0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8DE8B-E85F-4A24-9046-557E70CDA4DC}" type="datetimeFigureOut">
              <a:rPr lang="pt-BR" smtClean="0"/>
              <a:t>08/11/2022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0A4951-D5F0-4C54-98F0-51696CE3A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37DD42-EBBF-4057-80C6-76A5D834A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20F6-A4D3-4560-A873-9A27175D88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menino-desenhos-animados-crian%C3%A7as-1299574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7.png"/><Relationship Id="rId4" Type="http://schemas.openxmlformats.org/officeDocument/2006/relationships/hyperlink" Target="mailto:cadastro.fdca@mdh.gov.b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680"/>
            <a:ext cx="12192000" cy="6808470"/>
            <a:chOff x="0" y="61020"/>
            <a:chExt cx="18288000" cy="10212705"/>
          </a:xfrm>
        </p:grpSpPr>
        <p:sp>
          <p:nvSpPr>
            <p:cNvPr id="3" name="object 3"/>
            <p:cNvSpPr/>
            <p:nvPr/>
          </p:nvSpPr>
          <p:spPr>
            <a:xfrm>
              <a:off x="0" y="61020"/>
              <a:ext cx="10668000" cy="101861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4" name="object 4"/>
            <p:cNvSpPr/>
            <p:nvPr/>
          </p:nvSpPr>
          <p:spPr>
            <a:xfrm>
              <a:off x="10483595" y="900682"/>
              <a:ext cx="7804403" cy="937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85549" y="1435862"/>
            <a:ext cx="4238837" cy="345564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423" algn="ctr">
              <a:spcBef>
                <a:spcPts val="67"/>
              </a:spcBef>
            </a:pPr>
            <a:r>
              <a:rPr sz="5600" b="1" spc="-30" dirty="0">
                <a:solidFill>
                  <a:srgbClr val="FFDF39"/>
                </a:solidFill>
                <a:latin typeface="Carlito"/>
                <a:cs typeface="Carlito"/>
              </a:rPr>
              <a:t>FUNDOS </a:t>
            </a:r>
            <a:r>
              <a:rPr sz="5600" b="1" spc="-27" dirty="0">
                <a:solidFill>
                  <a:srgbClr val="FFDF39"/>
                </a:solidFill>
                <a:latin typeface="Carlito"/>
                <a:cs typeface="Carlito"/>
              </a:rPr>
              <a:t>DOS  </a:t>
            </a:r>
            <a:r>
              <a:rPr sz="5600" b="1" spc="-50" dirty="0">
                <a:solidFill>
                  <a:srgbClr val="FFDF39"/>
                </a:solidFill>
                <a:latin typeface="Carlito"/>
                <a:cs typeface="Carlito"/>
              </a:rPr>
              <a:t>DIREITOS </a:t>
            </a:r>
            <a:r>
              <a:rPr sz="5600" b="1" spc="-83" dirty="0">
                <a:solidFill>
                  <a:srgbClr val="FFDF39"/>
                </a:solidFill>
                <a:latin typeface="Carlito"/>
                <a:cs typeface="Carlito"/>
              </a:rPr>
              <a:t>DA  </a:t>
            </a:r>
            <a:r>
              <a:rPr sz="5600" b="1" spc="-30" dirty="0">
                <a:solidFill>
                  <a:srgbClr val="FFDF39"/>
                </a:solidFill>
                <a:latin typeface="Carlito"/>
                <a:cs typeface="Carlito"/>
              </a:rPr>
              <a:t>CRIANÇA </a:t>
            </a:r>
            <a:r>
              <a:rPr sz="5600" b="1" dirty="0">
                <a:solidFill>
                  <a:srgbClr val="FFDF39"/>
                </a:solidFill>
                <a:latin typeface="Carlito"/>
                <a:cs typeface="Carlito"/>
              </a:rPr>
              <a:t>E</a:t>
            </a:r>
            <a:r>
              <a:rPr sz="5600" b="1" spc="-193" dirty="0">
                <a:solidFill>
                  <a:srgbClr val="FFDF39"/>
                </a:solidFill>
                <a:latin typeface="Carlito"/>
                <a:cs typeface="Carlito"/>
              </a:rPr>
              <a:t> </a:t>
            </a:r>
            <a:r>
              <a:rPr sz="5600" b="1" spc="-20" dirty="0">
                <a:solidFill>
                  <a:srgbClr val="FFDF39"/>
                </a:solidFill>
                <a:latin typeface="Carlito"/>
                <a:cs typeface="Carlito"/>
              </a:rPr>
              <a:t>DO  </a:t>
            </a:r>
            <a:r>
              <a:rPr sz="5600" b="1" spc="-37" dirty="0">
                <a:solidFill>
                  <a:srgbClr val="FFDF39"/>
                </a:solidFill>
                <a:latin typeface="Carlito"/>
                <a:cs typeface="Carlito"/>
              </a:rPr>
              <a:t>ADOLESCENTE</a:t>
            </a:r>
            <a:endParaRPr sz="5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6582" y="826515"/>
            <a:ext cx="2404957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64685" marR="3387" indent="-156641">
              <a:spcBef>
                <a:spcPts val="67"/>
              </a:spcBef>
            </a:pPr>
            <a:r>
              <a:rPr sz="1200" b="1" spc="-13" dirty="0">
                <a:solidFill>
                  <a:srgbClr val="00AF50"/>
                </a:solidFill>
                <a:latin typeface="Carlito"/>
                <a:cs typeface="Carlito"/>
              </a:rPr>
              <a:t>SECRETARIA </a:t>
            </a:r>
            <a:r>
              <a:rPr sz="1200" b="1" spc="-7" dirty="0">
                <a:solidFill>
                  <a:srgbClr val="00AF50"/>
                </a:solidFill>
                <a:latin typeface="Carlito"/>
                <a:cs typeface="Carlito"/>
              </a:rPr>
              <a:t>NACIONAL </a:t>
            </a:r>
            <a:r>
              <a:rPr sz="1200" b="1" spc="-3" dirty="0">
                <a:solidFill>
                  <a:srgbClr val="00AF50"/>
                </a:solidFill>
                <a:latin typeface="Carlito"/>
                <a:cs typeface="Carlito"/>
              </a:rPr>
              <a:t>DOS </a:t>
            </a:r>
            <a:r>
              <a:rPr sz="1200" b="1" spc="-7" dirty="0">
                <a:solidFill>
                  <a:srgbClr val="00AF50"/>
                </a:solidFill>
                <a:latin typeface="Carlito"/>
                <a:cs typeface="Carlito"/>
              </a:rPr>
              <a:t>DIREITOS  </a:t>
            </a:r>
            <a:r>
              <a:rPr sz="1200" b="1" spc="-13" dirty="0">
                <a:solidFill>
                  <a:srgbClr val="00AF50"/>
                </a:solidFill>
                <a:latin typeface="Carlito"/>
                <a:cs typeface="Carlito"/>
              </a:rPr>
              <a:t>DA </a:t>
            </a:r>
            <a:r>
              <a:rPr sz="1200" b="1" spc="-3" dirty="0">
                <a:solidFill>
                  <a:srgbClr val="00AF50"/>
                </a:solidFill>
                <a:latin typeface="Carlito"/>
                <a:cs typeface="Carlito"/>
              </a:rPr>
              <a:t>CRIANÇA </a:t>
            </a:r>
            <a:r>
              <a:rPr sz="1200" b="1" dirty="0">
                <a:solidFill>
                  <a:srgbClr val="00AF50"/>
                </a:solidFill>
                <a:latin typeface="Carlito"/>
                <a:cs typeface="Carlito"/>
              </a:rPr>
              <a:t>E </a:t>
            </a:r>
            <a:r>
              <a:rPr sz="1200" b="1" spc="-3" dirty="0">
                <a:solidFill>
                  <a:srgbClr val="00AF50"/>
                </a:solidFill>
                <a:latin typeface="Carlito"/>
                <a:cs typeface="Carlito"/>
              </a:rPr>
              <a:t>DO</a:t>
            </a:r>
            <a:r>
              <a:rPr sz="1200" b="1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1200" b="1" spc="-3" dirty="0">
                <a:solidFill>
                  <a:srgbClr val="00AF50"/>
                </a:solidFill>
                <a:latin typeface="Carlito"/>
                <a:cs typeface="Carlito"/>
              </a:rPr>
              <a:t>ADOLESCENTE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1176" y="4920487"/>
            <a:ext cx="1388871" cy="890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5324BE3-BA3A-48AA-B57A-7E29187F2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83" y="722441"/>
            <a:ext cx="7593209" cy="13377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013238-C43F-44C1-9688-31DE14F31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8" y="2255085"/>
            <a:ext cx="1509805" cy="20478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CE6D844-4DA3-449D-992D-5297EEF20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26" y="4163990"/>
            <a:ext cx="1511527" cy="20478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358456-41E1-42B4-9305-FE5AB749B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238" y="2300081"/>
            <a:ext cx="6834316" cy="19964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38A751-90DF-44A1-A37A-BB74F4A9E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238" y="4409954"/>
            <a:ext cx="8344208" cy="17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986EC84-B76D-4402-B721-E18F1F44D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32" y="693068"/>
            <a:ext cx="10336564" cy="53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1641176-A1B2-412F-B87B-7CCE63FE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463" y="152703"/>
            <a:ext cx="6290651" cy="14019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7CCC3A4-46AD-4FF8-A13B-416DCF236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76" y="1636619"/>
            <a:ext cx="11526215" cy="4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6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3482FAE-8A9F-4C5D-8881-F30053E17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693" y="186175"/>
            <a:ext cx="6827198" cy="12490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5EF3D91-E2CD-47BD-A470-1B2DA2AFC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25" y="1353131"/>
            <a:ext cx="9288482" cy="55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0900197-0518-41E9-8E34-D649E236A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83" y="631222"/>
            <a:ext cx="8583912" cy="7620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C90546F-842C-4719-847C-36E14853C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2" y="1703681"/>
            <a:ext cx="11909928" cy="46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E951E29-8282-4411-A464-0CD3EFB57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33" y="631222"/>
            <a:ext cx="8583912" cy="7620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C22C2C-EB72-4456-8B01-0789A1181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564" y="1322780"/>
            <a:ext cx="9678041" cy="54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2EFB12B-8B3C-4896-A566-2D405B2B5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80" y="631222"/>
            <a:ext cx="7413379" cy="70719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33C1464-F1E6-4279-841A-001AEFA50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8" y="2221886"/>
            <a:ext cx="11631597" cy="33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2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A5C5536-B9A0-4B80-89B9-1D10CEF44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763" y="609134"/>
            <a:ext cx="8602202" cy="76206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F5F83B-BE7F-4454-B1BA-AB2AC7885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14" y="2095018"/>
            <a:ext cx="11699636" cy="32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0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FE5B625-1806-4289-9C12-08274E60B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512" y="631222"/>
            <a:ext cx="8333954" cy="7803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7DC74C2-1BB9-48A4-9006-D0DF5EDD3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7" y="1953067"/>
            <a:ext cx="11299806" cy="19221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FA80C8-9F5A-4CE1-AA0A-A0F49215C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7" y="4416729"/>
            <a:ext cx="11350405" cy="20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0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CF73C7B-6084-419A-89AD-6BA864DB364C}"/>
              </a:ext>
            </a:extLst>
          </p:cNvPr>
          <p:cNvSpPr/>
          <p:nvPr/>
        </p:nvSpPr>
        <p:spPr>
          <a:xfrm>
            <a:off x="2258458" y="154170"/>
            <a:ext cx="586097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Regularização do Fundo dos Direitos da Criança e do Adolescente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C66EF86-C656-42E6-822C-61E462A16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18" y="800501"/>
            <a:ext cx="2847975" cy="60388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CE7AA1C-F846-4CE9-B024-D3EA47231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429" y="767555"/>
            <a:ext cx="2972571" cy="61047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C64FE81-E1EA-4FA7-A21C-F6FD2CD75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767555"/>
            <a:ext cx="3257320" cy="60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0190383-7CF2-488B-830C-8424B8EE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274" y="384510"/>
            <a:ext cx="4883319" cy="9266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7D56B1-EA8D-4A5C-B181-88A1B2A00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07" y="384510"/>
            <a:ext cx="1444877" cy="9266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512B5A-7CDE-4CD0-9F87-69EFD27BFAC1}"/>
              </a:ext>
            </a:extLst>
          </p:cNvPr>
          <p:cNvSpPr txBox="1"/>
          <p:nvPr/>
        </p:nvSpPr>
        <p:spPr>
          <a:xfrm>
            <a:off x="854679" y="2304497"/>
            <a:ext cx="92367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B050"/>
                </a:solidFill>
              </a:rPr>
              <a:t>Desafios para o funcionamento do Fundo dos Direitos da Criança e do Adolescente – FDCA e do seu Orçamento</a:t>
            </a:r>
          </a:p>
        </p:txBody>
      </p:sp>
    </p:spTree>
    <p:extLst>
      <p:ext uri="{BB962C8B-B14F-4D97-AF65-F5344CB8AC3E}">
        <p14:creationId xmlns:p14="http://schemas.microsoft.com/office/powerpoint/2010/main" val="170513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F7FD84D-6DA9-47AF-A5ED-251E23FE7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12" y="631222"/>
            <a:ext cx="8346147" cy="7132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A625D96-B4F9-4F6B-989D-093656253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76" y="1600041"/>
            <a:ext cx="9858417" cy="48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2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0072753-04F2-4065-9623-A4AEB9F07CF6}"/>
              </a:ext>
            </a:extLst>
          </p:cNvPr>
          <p:cNvSpPr/>
          <p:nvPr/>
        </p:nvSpPr>
        <p:spPr>
          <a:xfrm>
            <a:off x="3721430" y="583638"/>
            <a:ext cx="535907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Destinação dos recursos</a:t>
            </a:r>
            <a:br>
              <a:rPr lang="pt-BR" sz="3600" b="1" dirty="0"/>
            </a:br>
            <a:r>
              <a:rPr lang="pt-BR" b="1" dirty="0"/>
              <a:t>(Em que pode ser usado)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030D94F-71C9-4E42-A44E-2519280F8225}"/>
              </a:ext>
            </a:extLst>
          </p:cNvPr>
          <p:cNvSpPr/>
          <p:nvPr/>
        </p:nvSpPr>
        <p:spPr>
          <a:xfrm>
            <a:off x="1019048" y="2578774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590A73-84DC-43C4-B102-5D3044CC8519}"/>
              </a:ext>
            </a:extLst>
          </p:cNvPr>
          <p:cNvSpPr/>
          <p:nvPr/>
        </p:nvSpPr>
        <p:spPr>
          <a:xfrm>
            <a:off x="1860296" y="2366198"/>
            <a:ext cx="1651254" cy="56817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Programas de Proteção Especial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870C9CE6-ACAC-49DB-8D6C-3B12EA7A907D}"/>
              </a:ext>
            </a:extLst>
          </p:cNvPr>
          <p:cNvSpPr/>
          <p:nvPr/>
        </p:nvSpPr>
        <p:spPr>
          <a:xfrm>
            <a:off x="3498793" y="2219842"/>
            <a:ext cx="660400" cy="85752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3FD824-97EA-4E2F-8629-FC29C68CB1BE}"/>
              </a:ext>
            </a:extLst>
          </p:cNvPr>
          <p:cNvSpPr/>
          <p:nvPr/>
        </p:nvSpPr>
        <p:spPr>
          <a:xfrm>
            <a:off x="4237244" y="2318821"/>
            <a:ext cx="314960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ações destinadas à criança e ao adolescente em situação de risco pessoal e social no seu desenvolvimento integral.</a:t>
            </a:r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D065725A-D200-4114-9049-F0C30AC56A61}"/>
              </a:ext>
            </a:extLst>
          </p:cNvPr>
          <p:cNvSpPr/>
          <p:nvPr/>
        </p:nvSpPr>
        <p:spPr>
          <a:xfrm>
            <a:off x="7313761" y="2159607"/>
            <a:ext cx="660400" cy="91776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19B97EC-78A6-4148-901C-0FF090C07E36}"/>
              </a:ext>
            </a:extLst>
          </p:cNvPr>
          <p:cNvSpPr/>
          <p:nvPr/>
        </p:nvSpPr>
        <p:spPr>
          <a:xfrm>
            <a:off x="8066431" y="2159607"/>
            <a:ext cx="2082800" cy="10776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90510" indent="-190510">
              <a:buFontTx/>
              <a:buChar char="-"/>
            </a:pPr>
            <a:r>
              <a:rPr lang="pt-BR" sz="1067" dirty="0"/>
              <a:t>Órfãos;</a:t>
            </a:r>
          </a:p>
          <a:p>
            <a:pPr marL="190510" indent="-190510">
              <a:buFontTx/>
              <a:buChar char="-"/>
            </a:pPr>
            <a:r>
              <a:rPr lang="pt-BR" sz="1067" dirty="0" err="1"/>
              <a:t>Socioeducandos</a:t>
            </a:r>
            <a:r>
              <a:rPr lang="pt-BR" sz="1067" dirty="0"/>
              <a:t>;</a:t>
            </a:r>
          </a:p>
          <a:p>
            <a:pPr marL="190510" indent="-190510">
              <a:buFontTx/>
              <a:buChar char="-"/>
            </a:pPr>
            <a:r>
              <a:rPr lang="pt-BR" sz="1067" dirty="0"/>
              <a:t>Ameaçados de Morte</a:t>
            </a:r>
          </a:p>
          <a:p>
            <a:pPr marL="190510" indent="-190510">
              <a:buFontTx/>
              <a:buChar char="-"/>
            </a:pPr>
            <a:r>
              <a:rPr lang="pt-BR" sz="1067" dirty="0"/>
              <a:t>Dependentes de drogas</a:t>
            </a:r>
          </a:p>
          <a:p>
            <a:pPr marL="190510" indent="-190510">
              <a:buFontTx/>
              <a:buChar char="-"/>
            </a:pPr>
            <a:r>
              <a:rPr lang="pt-BR" sz="1067" dirty="0"/>
              <a:t>Vítimas de violações; </a:t>
            </a:r>
          </a:p>
          <a:p>
            <a:pPr marL="190510" indent="-190510">
              <a:buFontTx/>
              <a:buChar char="-"/>
            </a:pPr>
            <a:r>
              <a:rPr lang="pt-BR" sz="1067" dirty="0"/>
              <a:t>Situação de rua.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A7AB7CE4-DE60-480B-8248-1EDD6A963187}"/>
              </a:ext>
            </a:extLst>
          </p:cNvPr>
          <p:cNvSpPr/>
          <p:nvPr/>
        </p:nvSpPr>
        <p:spPr>
          <a:xfrm>
            <a:off x="1019048" y="3422342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E7F119D-5D63-46DB-B1CF-682B063C5716}"/>
              </a:ext>
            </a:extLst>
          </p:cNvPr>
          <p:cNvSpPr/>
          <p:nvPr/>
        </p:nvSpPr>
        <p:spPr>
          <a:xfrm>
            <a:off x="1860296" y="3332220"/>
            <a:ext cx="1594104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Projetos de Pesquisa e de Estudos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9300F322-7422-4F3F-9C15-9FCADC3280BD}"/>
              </a:ext>
            </a:extLst>
          </p:cNvPr>
          <p:cNvSpPr/>
          <p:nvPr/>
        </p:nvSpPr>
        <p:spPr>
          <a:xfrm>
            <a:off x="1044321" y="4122674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EBFA93D-9C1A-486E-B373-F21970729EE3}"/>
              </a:ext>
            </a:extLst>
          </p:cNvPr>
          <p:cNvSpPr/>
          <p:nvPr/>
        </p:nvSpPr>
        <p:spPr>
          <a:xfrm>
            <a:off x="1858915" y="4053173"/>
            <a:ext cx="2699004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Comunicação e divulgação em defesa do ECA e canais de denúncia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5CCBDB52-B537-4004-8C6B-88E51C354A1A}"/>
              </a:ext>
            </a:extLst>
          </p:cNvPr>
          <p:cNvSpPr/>
          <p:nvPr/>
        </p:nvSpPr>
        <p:spPr>
          <a:xfrm>
            <a:off x="1037971" y="4823006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0B2DADA-C124-43E9-BE09-436A4C707CEA}"/>
              </a:ext>
            </a:extLst>
          </p:cNvPr>
          <p:cNvSpPr/>
          <p:nvPr/>
        </p:nvSpPr>
        <p:spPr>
          <a:xfrm>
            <a:off x="1858915" y="4774126"/>
            <a:ext cx="2699004" cy="4716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Capacitação de Recursos Humanos do SGD</a:t>
            </a:r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F05810A4-9900-4232-9350-07E6093E9C88}"/>
              </a:ext>
            </a:extLst>
          </p:cNvPr>
          <p:cNvSpPr/>
          <p:nvPr/>
        </p:nvSpPr>
        <p:spPr>
          <a:xfrm>
            <a:off x="1018921" y="5479093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E119BBE-0096-4DE1-8F8E-DB631E0A6340}"/>
              </a:ext>
            </a:extLst>
          </p:cNvPr>
          <p:cNvSpPr/>
          <p:nvPr/>
        </p:nvSpPr>
        <p:spPr>
          <a:xfrm>
            <a:off x="1839865" y="5430213"/>
            <a:ext cx="1208135" cy="4716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Políticas sociais</a:t>
            </a:r>
          </a:p>
        </p:txBody>
      </p:sp>
      <p:sp>
        <p:nvSpPr>
          <p:cNvPr id="38" name="Chave Direita 37">
            <a:extLst>
              <a:ext uri="{FF2B5EF4-FFF2-40B4-BE49-F238E27FC236}">
                <a16:creationId xmlns:a16="http://schemas.microsoft.com/office/drawing/2014/main" id="{5D0B309E-558D-4DF3-8BA6-481E8DFD3960}"/>
              </a:ext>
            </a:extLst>
          </p:cNvPr>
          <p:cNvSpPr/>
          <p:nvPr/>
        </p:nvSpPr>
        <p:spPr>
          <a:xfrm>
            <a:off x="2834656" y="5328700"/>
            <a:ext cx="747776" cy="68007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D904BAC-B7F2-4A75-BDA9-B6E0F18FC6A0}"/>
              </a:ext>
            </a:extLst>
          </p:cNvPr>
          <p:cNvSpPr/>
          <p:nvPr/>
        </p:nvSpPr>
        <p:spPr>
          <a:xfrm>
            <a:off x="3675777" y="5403795"/>
            <a:ext cx="6051620" cy="58496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067" dirty="0"/>
              <a:t>Em caráter transitório e excepcional, conforme deliberação do Conselho de Direitos, o Plano pode prever projetos de Políticas Sociais Básicas e de Assistência Social Especializada. Nesse caso, o Município deve comprovar que aplicou os percentuais definidos pela Constituição, nas políticas básicas</a:t>
            </a:r>
          </a:p>
        </p:txBody>
      </p:sp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5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0072753-04F2-4065-9623-A4AEB9F07CF6}"/>
              </a:ext>
            </a:extLst>
          </p:cNvPr>
          <p:cNvSpPr/>
          <p:nvPr/>
        </p:nvSpPr>
        <p:spPr>
          <a:xfrm>
            <a:off x="4064000" y="939743"/>
            <a:ext cx="474914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Vedações</a:t>
            </a:r>
          </a:p>
          <a:p>
            <a:pPr algn="ctr"/>
            <a:r>
              <a:rPr lang="pt-BR" b="1" dirty="0"/>
              <a:t>(Em que não pode ser usado)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030D94F-71C9-4E42-A44E-2519280F8225}"/>
              </a:ext>
            </a:extLst>
          </p:cNvPr>
          <p:cNvSpPr/>
          <p:nvPr/>
        </p:nvSpPr>
        <p:spPr>
          <a:xfrm>
            <a:off x="1019048" y="2578774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590A73-84DC-43C4-B102-5D3044CC8519}"/>
              </a:ext>
            </a:extLst>
          </p:cNvPr>
          <p:cNvSpPr/>
          <p:nvPr/>
        </p:nvSpPr>
        <p:spPr>
          <a:xfrm>
            <a:off x="1860296" y="2366198"/>
            <a:ext cx="1651254" cy="56817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Despesa continuada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870C9CE6-ACAC-49DB-8D6C-3B12EA7A907D}"/>
              </a:ext>
            </a:extLst>
          </p:cNvPr>
          <p:cNvSpPr/>
          <p:nvPr/>
        </p:nvSpPr>
        <p:spPr>
          <a:xfrm>
            <a:off x="3498793" y="2219842"/>
            <a:ext cx="660400" cy="85752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3FD824-97EA-4E2F-8629-FC29C68CB1BE}"/>
              </a:ext>
            </a:extLst>
          </p:cNvPr>
          <p:cNvSpPr/>
          <p:nvPr/>
        </p:nvSpPr>
        <p:spPr>
          <a:xfrm>
            <a:off x="4251462" y="2433162"/>
            <a:ext cx="314960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ações por tempo indeterminado ou superior a 3 anos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A7AB7CE4-DE60-480B-8248-1EDD6A963187}"/>
              </a:ext>
            </a:extLst>
          </p:cNvPr>
          <p:cNvSpPr/>
          <p:nvPr/>
        </p:nvSpPr>
        <p:spPr>
          <a:xfrm>
            <a:off x="1019048" y="3422342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E7F119D-5D63-46DB-B1CF-682B063C5716}"/>
              </a:ext>
            </a:extLst>
          </p:cNvPr>
          <p:cNvSpPr/>
          <p:nvPr/>
        </p:nvSpPr>
        <p:spPr>
          <a:xfrm>
            <a:off x="1860295" y="3332220"/>
            <a:ext cx="3149600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Não atinente à política de atendimento aos direitos da criança e do adolescente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9300F322-7422-4F3F-9C15-9FCADC3280BD}"/>
              </a:ext>
            </a:extLst>
          </p:cNvPr>
          <p:cNvSpPr/>
          <p:nvPr/>
        </p:nvSpPr>
        <p:spPr>
          <a:xfrm>
            <a:off x="1044321" y="4122674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EBFA93D-9C1A-486E-B373-F21970729EE3}"/>
              </a:ext>
            </a:extLst>
          </p:cNvPr>
          <p:cNvSpPr/>
          <p:nvPr/>
        </p:nvSpPr>
        <p:spPr>
          <a:xfrm>
            <a:off x="1858915" y="4053173"/>
            <a:ext cx="2699004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Custeio operacional ou administrativo do Conselho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5CCBDB52-B537-4004-8C6B-88E51C354A1A}"/>
              </a:ext>
            </a:extLst>
          </p:cNvPr>
          <p:cNvSpPr/>
          <p:nvPr/>
        </p:nvSpPr>
        <p:spPr>
          <a:xfrm>
            <a:off x="1037971" y="4823006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0B2DADA-C124-43E9-BE09-436A4C707CEA}"/>
              </a:ext>
            </a:extLst>
          </p:cNvPr>
          <p:cNvSpPr/>
          <p:nvPr/>
        </p:nvSpPr>
        <p:spPr>
          <a:xfrm>
            <a:off x="1858915" y="4774126"/>
            <a:ext cx="4237085" cy="4716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Custeio de equipamentos, vencimentos, benefícios ou bens governamentais (combustível, reforma);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E68076B8-7043-430C-BF8A-F068872EBF1C}"/>
              </a:ext>
            </a:extLst>
          </p:cNvPr>
          <p:cNvSpPr/>
          <p:nvPr/>
        </p:nvSpPr>
        <p:spPr>
          <a:xfrm>
            <a:off x="1037971" y="5447132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375B54A-432F-40D6-839E-B3F0D0A98169}"/>
              </a:ext>
            </a:extLst>
          </p:cNvPr>
          <p:cNvSpPr/>
          <p:nvPr/>
        </p:nvSpPr>
        <p:spPr>
          <a:xfrm>
            <a:off x="1858915" y="5398252"/>
            <a:ext cx="4237085" cy="4716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pagamento, manutenção e funcionamento do Conselho Tutelar;</a:t>
            </a:r>
          </a:p>
        </p:txBody>
      </p:sp>
      <p:pic>
        <p:nvPicPr>
          <p:cNvPr id="18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D7388370-E6D1-4624-AD47-2BA84609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8">
            <a:extLst>
              <a:ext uri="{FF2B5EF4-FFF2-40B4-BE49-F238E27FC236}">
                <a16:creationId xmlns:a16="http://schemas.microsoft.com/office/drawing/2014/main" id="{217B46C6-44DA-492F-8F36-63F5BE413C51}"/>
              </a:ext>
            </a:extLst>
          </p:cNvPr>
          <p:cNvSpPr/>
          <p:nvPr/>
        </p:nvSpPr>
        <p:spPr>
          <a:xfrm>
            <a:off x="6230620" y="4687824"/>
            <a:ext cx="660400" cy="644314"/>
          </a:xfrm>
          <a:custGeom>
            <a:avLst/>
            <a:gdLst/>
            <a:ahLst/>
            <a:cxnLst/>
            <a:rect l="l" t="t" r="r" b="b"/>
            <a:pathLst>
              <a:path w="990600" h="1286510">
                <a:moveTo>
                  <a:pt x="0" y="0"/>
                </a:moveTo>
                <a:lnTo>
                  <a:pt x="73194" y="895"/>
                </a:lnTo>
                <a:lnTo>
                  <a:pt x="143053" y="3494"/>
                </a:lnTo>
                <a:lnTo>
                  <a:pt x="208810" y="7672"/>
                </a:lnTo>
                <a:lnTo>
                  <a:pt x="269701" y="13298"/>
                </a:lnTo>
                <a:lnTo>
                  <a:pt x="324957" y="20247"/>
                </a:lnTo>
                <a:lnTo>
                  <a:pt x="373815" y="28390"/>
                </a:lnTo>
                <a:lnTo>
                  <a:pt x="415506" y="37599"/>
                </a:lnTo>
                <a:lnTo>
                  <a:pt x="474330" y="58707"/>
                </a:lnTo>
                <a:lnTo>
                  <a:pt x="495300" y="82550"/>
                </a:lnTo>
                <a:lnTo>
                  <a:pt x="495300" y="560577"/>
                </a:lnTo>
                <a:lnTo>
                  <a:pt x="500670" y="572777"/>
                </a:lnTo>
                <a:lnTo>
                  <a:pt x="541332" y="595379"/>
                </a:lnTo>
                <a:lnTo>
                  <a:pt x="616784" y="614737"/>
                </a:lnTo>
                <a:lnTo>
                  <a:pt x="665642" y="622880"/>
                </a:lnTo>
                <a:lnTo>
                  <a:pt x="720898" y="629829"/>
                </a:lnTo>
                <a:lnTo>
                  <a:pt x="781789" y="635455"/>
                </a:lnTo>
                <a:lnTo>
                  <a:pt x="847546" y="639633"/>
                </a:lnTo>
                <a:lnTo>
                  <a:pt x="917405" y="642232"/>
                </a:lnTo>
                <a:lnTo>
                  <a:pt x="990600" y="643127"/>
                </a:lnTo>
                <a:lnTo>
                  <a:pt x="917405" y="644023"/>
                </a:lnTo>
                <a:lnTo>
                  <a:pt x="847546" y="646622"/>
                </a:lnTo>
                <a:lnTo>
                  <a:pt x="781789" y="650800"/>
                </a:lnTo>
                <a:lnTo>
                  <a:pt x="720898" y="656426"/>
                </a:lnTo>
                <a:lnTo>
                  <a:pt x="665642" y="663375"/>
                </a:lnTo>
                <a:lnTo>
                  <a:pt x="616784" y="671518"/>
                </a:lnTo>
                <a:lnTo>
                  <a:pt x="575093" y="680727"/>
                </a:lnTo>
                <a:lnTo>
                  <a:pt x="516269" y="701835"/>
                </a:lnTo>
                <a:lnTo>
                  <a:pt x="495300" y="725677"/>
                </a:lnTo>
                <a:lnTo>
                  <a:pt x="495300" y="1203706"/>
                </a:lnTo>
                <a:lnTo>
                  <a:pt x="489929" y="1215905"/>
                </a:lnTo>
                <a:lnTo>
                  <a:pt x="449267" y="1238507"/>
                </a:lnTo>
                <a:lnTo>
                  <a:pt x="373815" y="1257865"/>
                </a:lnTo>
                <a:lnTo>
                  <a:pt x="324957" y="1266008"/>
                </a:lnTo>
                <a:lnTo>
                  <a:pt x="269701" y="1272957"/>
                </a:lnTo>
                <a:lnTo>
                  <a:pt x="208810" y="1278583"/>
                </a:lnTo>
                <a:lnTo>
                  <a:pt x="143053" y="1282761"/>
                </a:lnTo>
                <a:lnTo>
                  <a:pt x="73194" y="1285360"/>
                </a:lnTo>
                <a:lnTo>
                  <a:pt x="0" y="1286256"/>
                </a:lnTo>
              </a:path>
            </a:pathLst>
          </a:custGeom>
          <a:ln w="381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DE041BD3-EAF0-437A-B553-D9648BE66BA5}"/>
              </a:ext>
            </a:extLst>
          </p:cNvPr>
          <p:cNvSpPr txBox="1"/>
          <p:nvPr/>
        </p:nvSpPr>
        <p:spPr>
          <a:xfrm>
            <a:off x="7025640" y="4722935"/>
            <a:ext cx="4013200" cy="574089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9897" rIns="0" bIns="0" rtlCol="0">
            <a:spAutoFit/>
          </a:bodyPr>
          <a:lstStyle/>
          <a:p>
            <a:pPr marL="60116" marR="55883" algn="just">
              <a:spcBef>
                <a:spcPts val="157"/>
              </a:spcBef>
            </a:pPr>
            <a:r>
              <a:rPr lang="pt-BR" sz="1200" spc="-7" dirty="0">
                <a:latin typeface="Carlito"/>
                <a:cs typeface="Carlito"/>
              </a:rPr>
              <a:t>A Resolução nº 194 do Conanda permite, excepcionalmente a aquisição de equipamentos ou construção, de acordo com a deliberação dos respectivos Conselhos de Direitos</a:t>
            </a:r>
            <a:endParaRPr sz="1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856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0072753-04F2-4065-9623-A4AEB9F07CF6}"/>
              </a:ext>
            </a:extLst>
          </p:cNvPr>
          <p:cNvSpPr/>
          <p:nvPr/>
        </p:nvSpPr>
        <p:spPr>
          <a:xfrm>
            <a:off x="2617364" y="1092093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Fiscalização e controle dos Fundos </a:t>
            </a:r>
            <a:endParaRPr lang="pt-BR" sz="2400" b="1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030D94F-71C9-4E42-A44E-2519280F8225}"/>
              </a:ext>
            </a:extLst>
          </p:cNvPr>
          <p:cNvSpPr/>
          <p:nvPr/>
        </p:nvSpPr>
        <p:spPr>
          <a:xfrm>
            <a:off x="1019047" y="2286101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590A73-84DC-43C4-B102-5D3044CC8519}"/>
              </a:ext>
            </a:extLst>
          </p:cNvPr>
          <p:cNvSpPr/>
          <p:nvPr/>
        </p:nvSpPr>
        <p:spPr>
          <a:xfrm>
            <a:off x="1860296" y="2184669"/>
            <a:ext cx="1651254" cy="56817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Controle Interno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870C9CE6-ACAC-49DB-8D6C-3B12EA7A907D}"/>
              </a:ext>
            </a:extLst>
          </p:cNvPr>
          <p:cNvSpPr/>
          <p:nvPr/>
        </p:nvSpPr>
        <p:spPr>
          <a:xfrm>
            <a:off x="3516249" y="2067682"/>
            <a:ext cx="430331" cy="737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3FD824-97EA-4E2F-8629-FC29C68CB1BE}"/>
              </a:ext>
            </a:extLst>
          </p:cNvPr>
          <p:cNvSpPr/>
          <p:nvPr/>
        </p:nvSpPr>
        <p:spPr>
          <a:xfrm>
            <a:off x="4040311" y="2313144"/>
            <a:ext cx="1488938" cy="27699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Governo e Conselho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A7AB7CE4-DE60-480B-8248-1EDD6A963187}"/>
              </a:ext>
            </a:extLst>
          </p:cNvPr>
          <p:cNvSpPr/>
          <p:nvPr/>
        </p:nvSpPr>
        <p:spPr>
          <a:xfrm>
            <a:off x="1019047" y="3316476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E7F119D-5D63-46DB-B1CF-682B063C5716}"/>
              </a:ext>
            </a:extLst>
          </p:cNvPr>
          <p:cNvSpPr/>
          <p:nvPr/>
        </p:nvSpPr>
        <p:spPr>
          <a:xfrm>
            <a:off x="1860295" y="3226354"/>
            <a:ext cx="1651254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Controle Externo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9300F322-7422-4F3F-9C15-9FCADC3280BD}"/>
              </a:ext>
            </a:extLst>
          </p:cNvPr>
          <p:cNvSpPr/>
          <p:nvPr/>
        </p:nvSpPr>
        <p:spPr>
          <a:xfrm>
            <a:off x="1044321" y="4122674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EBFA93D-9C1A-486E-B373-F21970729EE3}"/>
              </a:ext>
            </a:extLst>
          </p:cNvPr>
          <p:cNvSpPr/>
          <p:nvPr/>
        </p:nvSpPr>
        <p:spPr>
          <a:xfrm>
            <a:off x="1858915" y="4053173"/>
            <a:ext cx="1651254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Ministério Público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5CCBDB52-B537-4004-8C6B-88E51C354A1A}"/>
              </a:ext>
            </a:extLst>
          </p:cNvPr>
          <p:cNvSpPr/>
          <p:nvPr/>
        </p:nvSpPr>
        <p:spPr>
          <a:xfrm>
            <a:off x="1044321" y="4936146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0B2DADA-C124-43E9-BE09-436A4C707CEA}"/>
              </a:ext>
            </a:extLst>
          </p:cNvPr>
          <p:cNvSpPr/>
          <p:nvPr/>
        </p:nvSpPr>
        <p:spPr>
          <a:xfrm>
            <a:off x="1858915" y="4891374"/>
            <a:ext cx="1651254" cy="4716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Controle Social</a:t>
            </a:r>
          </a:p>
        </p:txBody>
      </p:sp>
      <p:sp>
        <p:nvSpPr>
          <p:cNvPr id="18" name="Chave Direita 17">
            <a:extLst>
              <a:ext uri="{FF2B5EF4-FFF2-40B4-BE49-F238E27FC236}">
                <a16:creationId xmlns:a16="http://schemas.microsoft.com/office/drawing/2014/main" id="{6050AB06-6963-4A9C-A7C8-C1FA8CB0FE5B}"/>
              </a:ext>
            </a:extLst>
          </p:cNvPr>
          <p:cNvSpPr/>
          <p:nvPr/>
        </p:nvSpPr>
        <p:spPr>
          <a:xfrm>
            <a:off x="3556789" y="3125704"/>
            <a:ext cx="349251" cy="737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D4FE592-AE63-441B-AB2F-294F6774B559}"/>
              </a:ext>
            </a:extLst>
          </p:cNvPr>
          <p:cNvSpPr/>
          <p:nvPr/>
        </p:nvSpPr>
        <p:spPr>
          <a:xfrm>
            <a:off x="4040310" y="3279899"/>
            <a:ext cx="148893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Poder Legislativo e Tribunal de Contas</a:t>
            </a:r>
          </a:p>
        </p:txBody>
      </p:sp>
      <p:sp>
        <p:nvSpPr>
          <p:cNvPr id="20" name="Chave Direita 19">
            <a:extLst>
              <a:ext uri="{FF2B5EF4-FFF2-40B4-BE49-F238E27FC236}">
                <a16:creationId xmlns:a16="http://schemas.microsoft.com/office/drawing/2014/main" id="{638749DF-D3E8-4503-B6CF-F4B1C6B7246E}"/>
              </a:ext>
            </a:extLst>
          </p:cNvPr>
          <p:cNvSpPr/>
          <p:nvPr/>
        </p:nvSpPr>
        <p:spPr>
          <a:xfrm>
            <a:off x="3556789" y="4745374"/>
            <a:ext cx="349251" cy="737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4CED85C-47DE-4B4B-9822-EB430649494B}"/>
              </a:ext>
            </a:extLst>
          </p:cNvPr>
          <p:cNvSpPr/>
          <p:nvPr/>
        </p:nvSpPr>
        <p:spPr>
          <a:xfrm>
            <a:off x="4064000" y="4995201"/>
            <a:ext cx="1488938" cy="27699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Cidadãos</a:t>
            </a:r>
          </a:p>
        </p:txBody>
      </p:sp>
      <p:pic>
        <p:nvPicPr>
          <p:cNvPr id="21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7CBBF912-1894-4CAC-8468-A4E623D7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4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0072753-04F2-4065-9623-A4AEB9F07CF6}"/>
              </a:ext>
            </a:extLst>
          </p:cNvPr>
          <p:cNvSpPr/>
          <p:nvPr/>
        </p:nvSpPr>
        <p:spPr>
          <a:xfrm>
            <a:off x="2617364" y="1092093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Fiscalização e controle dos Fundos </a:t>
            </a:r>
            <a:endParaRPr lang="pt-BR" sz="2400" b="1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030D94F-71C9-4E42-A44E-2519280F8225}"/>
              </a:ext>
            </a:extLst>
          </p:cNvPr>
          <p:cNvSpPr/>
          <p:nvPr/>
        </p:nvSpPr>
        <p:spPr>
          <a:xfrm>
            <a:off x="1019047" y="2286101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590A73-84DC-43C4-B102-5D3044CC8519}"/>
              </a:ext>
            </a:extLst>
          </p:cNvPr>
          <p:cNvSpPr/>
          <p:nvPr/>
        </p:nvSpPr>
        <p:spPr>
          <a:xfrm>
            <a:off x="1860296" y="2184669"/>
            <a:ext cx="1651254" cy="56817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Ações Prioritárias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870C9CE6-ACAC-49DB-8D6C-3B12EA7A907D}"/>
              </a:ext>
            </a:extLst>
          </p:cNvPr>
          <p:cNvSpPr/>
          <p:nvPr/>
        </p:nvSpPr>
        <p:spPr>
          <a:xfrm>
            <a:off x="3516249" y="2067682"/>
            <a:ext cx="430331" cy="737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3FD824-97EA-4E2F-8629-FC29C68CB1BE}"/>
              </a:ext>
            </a:extLst>
          </p:cNvPr>
          <p:cNvSpPr/>
          <p:nvPr/>
        </p:nvSpPr>
        <p:spPr>
          <a:xfrm>
            <a:off x="4062535" y="2220811"/>
            <a:ext cx="399732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ações prioritárias das políticas de promoção, proteção, defesa e atendimento dos direitos da criança e do adolescente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A7AB7CE4-DE60-480B-8248-1EDD6A963187}"/>
              </a:ext>
            </a:extLst>
          </p:cNvPr>
          <p:cNvSpPr/>
          <p:nvPr/>
        </p:nvSpPr>
        <p:spPr>
          <a:xfrm>
            <a:off x="1019047" y="3316476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E7F119D-5D63-46DB-B1CF-682B063C5716}"/>
              </a:ext>
            </a:extLst>
          </p:cNvPr>
          <p:cNvSpPr/>
          <p:nvPr/>
        </p:nvSpPr>
        <p:spPr>
          <a:xfrm>
            <a:off x="1860295" y="3226354"/>
            <a:ext cx="1651254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67" dirty="0"/>
              <a:t>Prazos para apresentação de projetos</a:t>
            </a: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9300F322-7422-4F3F-9C15-9FCADC3280BD}"/>
              </a:ext>
            </a:extLst>
          </p:cNvPr>
          <p:cNvSpPr/>
          <p:nvPr/>
        </p:nvSpPr>
        <p:spPr>
          <a:xfrm>
            <a:off x="1044321" y="4122674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EBFA93D-9C1A-486E-B373-F21970729EE3}"/>
              </a:ext>
            </a:extLst>
          </p:cNvPr>
          <p:cNvSpPr/>
          <p:nvPr/>
        </p:nvSpPr>
        <p:spPr>
          <a:xfrm>
            <a:off x="1858915" y="4053173"/>
            <a:ext cx="1651254" cy="53584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Projetos aprovados</a:t>
            </a:r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5CCBDB52-B537-4004-8C6B-88E51C354A1A}"/>
              </a:ext>
            </a:extLst>
          </p:cNvPr>
          <p:cNvSpPr/>
          <p:nvPr/>
        </p:nvSpPr>
        <p:spPr>
          <a:xfrm>
            <a:off x="1044321" y="4936146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0B2DADA-C124-43E9-BE09-436A4C707CEA}"/>
              </a:ext>
            </a:extLst>
          </p:cNvPr>
          <p:cNvSpPr/>
          <p:nvPr/>
        </p:nvSpPr>
        <p:spPr>
          <a:xfrm>
            <a:off x="1858915" y="4891374"/>
            <a:ext cx="1651254" cy="47165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333" dirty="0"/>
              <a:t>Receitas Previstas</a:t>
            </a:r>
          </a:p>
        </p:txBody>
      </p:sp>
      <p:sp>
        <p:nvSpPr>
          <p:cNvPr id="18" name="Chave Direita 17">
            <a:extLst>
              <a:ext uri="{FF2B5EF4-FFF2-40B4-BE49-F238E27FC236}">
                <a16:creationId xmlns:a16="http://schemas.microsoft.com/office/drawing/2014/main" id="{6050AB06-6963-4A9C-A7C8-C1FA8CB0FE5B}"/>
              </a:ext>
            </a:extLst>
          </p:cNvPr>
          <p:cNvSpPr/>
          <p:nvPr/>
        </p:nvSpPr>
        <p:spPr>
          <a:xfrm>
            <a:off x="3556789" y="3125704"/>
            <a:ext cx="349251" cy="737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D4FE592-AE63-441B-AB2F-294F6774B559}"/>
              </a:ext>
            </a:extLst>
          </p:cNvPr>
          <p:cNvSpPr/>
          <p:nvPr/>
        </p:nvSpPr>
        <p:spPr>
          <a:xfrm>
            <a:off x="4040310" y="3279899"/>
            <a:ext cx="401955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os prazos e os requisitos para a apresentação de projetos a serem beneficiados com recursos dos Fundos</a:t>
            </a:r>
          </a:p>
        </p:txBody>
      </p:sp>
      <p:sp>
        <p:nvSpPr>
          <p:cNvPr id="20" name="Chave Direita 19">
            <a:extLst>
              <a:ext uri="{FF2B5EF4-FFF2-40B4-BE49-F238E27FC236}">
                <a16:creationId xmlns:a16="http://schemas.microsoft.com/office/drawing/2014/main" id="{638749DF-D3E8-4503-B6CF-F4B1C6B7246E}"/>
              </a:ext>
            </a:extLst>
          </p:cNvPr>
          <p:cNvSpPr/>
          <p:nvPr/>
        </p:nvSpPr>
        <p:spPr>
          <a:xfrm>
            <a:off x="3556789" y="4745374"/>
            <a:ext cx="349251" cy="737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4CED85C-47DE-4B4B-9822-EB430649494B}"/>
              </a:ext>
            </a:extLst>
          </p:cNvPr>
          <p:cNvSpPr/>
          <p:nvPr/>
        </p:nvSpPr>
        <p:spPr>
          <a:xfrm>
            <a:off x="4064001" y="4995201"/>
            <a:ext cx="3995859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o total das receitas previstas no orçamento do Fundo para cada exercício</a:t>
            </a:r>
          </a:p>
        </p:txBody>
      </p:sp>
      <p:sp>
        <p:nvSpPr>
          <p:cNvPr id="21" name="Chave Direita 20">
            <a:extLst>
              <a:ext uri="{FF2B5EF4-FFF2-40B4-BE49-F238E27FC236}">
                <a16:creationId xmlns:a16="http://schemas.microsoft.com/office/drawing/2014/main" id="{0B2E99F6-3DA3-4B7D-938D-BAAFAAD58F98}"/>
              </a:ext>
            </a:extLst>
          </p:cNvPr>
          <p:cNvSpPr/>
          <p:nvPr/>
        </p:nvSpPr>
        <p:spPr>
          <a:xfrm>
            <a:off x="3556788" y="3931902"/>
            <a:ext cx="349251" cy="73714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686E20F-FABB-452E-B1B4-98C1BD106044}"/>
              </a:ext>
            </a:extLst>
          </p:cNvPr>
          <p:cNvSpPr/>
          <p:nvPr/>
        </p:nvSpPr>
        <p:spPr>
          <a:xfrm>
            <a:off x="4040310" y="4105651"/>
            <a:ext cx="401955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relação dos projetos aprovados em cada edital, o valor dos recursos previstos e a execução orçamentária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6D0ACC-E3E2-46E1-A24C-1E99515DB94E}"/>
              </a:ext>
            </a:extLst>
          </p:cNvPr>
          <p:cNvSpPr/>
          <p:nvPr/>
        </p:nvSpPr>
        <p:spPr>
          <a:xfrm>
            <a:off x="8276042" y="2184669"/>
            <a:ext cx="2886991" cy="324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67" dirty="0"/>
              <a:t>Mecanismos de monitoramento, de avaliação e de fiscalização dos resultados dos projetos beneficiados com recursos dos Fundos Nacional</a:t>
            </a:r>
          </a:p>
        </p:txBody>
      </p:sp>
      <p:pic>
        <p:nvPicPr>
          <p:cNvPr id="25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4BB56EFD-3367-49C1-9A19-2B1F811F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3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8DE413-F89F-4D03-8B22-38368F129782}"/>
              </a:ext>
            </a:extLst>
          </p:cNvPr>
          <p:cNvSpPr txBox="1"/>
          <p:nvPr/>
        </p:nvSpPr>
        <p:spPr>
          <a:xfrm>
            <a:off x="507030" y="1666513"/>
            <a:ext cx="4906431" cy="146821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solidFill>
                  <a:schemeClr val="bg1"/>
                </a:solidFill>
              </a:rPr>
              <a:t>Algumas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ações</a:t>
            </a:r>
            <a:r>
              <a:rPr lang="en-US" sz="2800" i="1" dirty="0">
                <a:solidFill>
                  <a:schemeClr val="bg1"/>
                </a:solidFill>
              </a:rPr>
              <a:t> da SNDCA </a:t>
            </a:r>
            <a:r>
              <a:rPr lang="en-US" sz="2800" i="1" dirty="0" err="1">
                <a:solidFill>
                  <a:schemeClr val="bg1"/>
                </a:solidFill>
              </a:rPr>
              <a:t>em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relação</a:t>
            </a:r>
            <a:r>
              <a:rPr lang="en-US" sz="2800" i="1" dirty="0">
                <a:solidFill>
                  <a:schemeClr val="bg1"/>
                </a:solidFill>
              </a:rPr>
              <a:t> ao </a:t>
            </a:r>
            <a:r>
              <a:rPr lang="en-US" sz="2800" i="1" dirty="0" err="1">
                <a:solidFill>
                  <a:schemeClr val="bg1"/>
                </a:solidFill>
              </a:rPr>
              <a:t>cadastramento</a:t>
            </a:r>
            <a:r>
              <a:rPr lang="en-US" sz="2800" i="1" dirty="0">
                <a:solidFill>
                  <a:schemeClr val="bg1"/>
                </a:solidFill>
              </a:rPr>
              <a:t> dos </a:t>
            </a:r>
            <a:r>
              <a:rPr lang="en-US" sz="2800" i="1" dirty="0" err="1">
                <a:solidFill>
                  <a:schemeClr val="bg1"/>
                </a:solidFill>
              </a:rPr>
              <a:t>Fundos</a:t>
            </a:r>
            <a:r>
              <a:rPr lang="en-US" sz="2800" i="1" dirty="0">
                <a:solidFill>
                  <a:schemeClr val="bg1"/>
                </a:solidFill>
              </a:rPr>
              <a:t> dos Direitos da Criança e do Adolescente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7A12E7C1-7B62-42D4-8974-3D8634028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5320" y="2400624"/>
            <a:ext cx="6253212" cy="31266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FF04CAA-1F91-4632-9B89-68528CEA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18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E4237427-3E9C-4B5F-8107-A28EA1B8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1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10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F7B5761D-6FA3-4F0F-9133-FE1C694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DF8BC12-3B88-49B9-A14F-ADE61CF3C676}"/>
              </a:ext>
            </a:extLst>
          </p:cNvPr>
          <p:cNvSpPr/>
          <p:nvPr/>
        </p:nvSpPr>
        <p:spPr>
          <a:xfrm>
            <a:off x="2618887" y="902193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Novo Formulário de cadastramento</a:t>
            </a:r>
            <a:endParaRPr lang="pt-BR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191B34-F490-47BA-A452-5E1F09FACD59}"/>
              </a:ext>
            </a:extLst>
          </p:cNvPr>
          <p:cNvSpPr txBox="1"/>
          <p:nvPr/>
        </p:nvSpPr>
        <p:spPr>
          <a:xfrm>
            <a:off x="1492249" y="1548524"/>
            <a:ext cx="91449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Antes o cadastro era feito pelo </a:t>
            </a:r>
            <a:r>
              <a:rPr lang="pt-BR" sz="1400" dirty="0" err="1"/>
              <a:t>FormSus</a:t>
            </a:r>
            <a:r>
              <a:rPr lang="pt-BR" sz="1400" dirty="0"/>
              <a:t>, que para este fim dos cadastros dos Fundos era vulnerável, inseguro e pouco eficiente. Agora esse cadastro é feito em formulário na base de dados do MMFDH. A ideia é que esse Formulário já reconheça o CNPJ e o dado bancário já no preenchimento do formulário, evitando erros de cadastro. Está em andamento processo para o formulário constar no Sistema Nacional de Direitos Humanos</a:t>
            </a:r>
          </a:p>
          <a:p>
            <a:pPr algn="ctr"/>
            <a:r>
              <a:rPr lang="pt-BR" sz="1400" b="1" i="1" dirty="0">
                <a:highlight>
                  <a:srgbClr val="FFFF00"/>
                </a:highlight>
              </a:rPr>
              <a:t>Cadastrofdca.mdh.gov.br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74399C-D9F4-4553-8862-B0B00013F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3025853"/>
            <a:ext cx="12103100" cy="38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3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10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F7B5761D-6FA3-4F0F-9133-FE1C694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DF8BC12-3B88-49B9-A14F-ADE61CF3C676}"/>
              </a:ext>
            </a:extLst>
          </p:cNvPr>
          <p:cNvSpPr/>
          <p:nvPr/>
        </p:nvSpPr>
        <p:spPr>
          <a:xfrm>
            <a:off x="2618887" y="902193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Portaria de cadastramento</a:t>
            </a:r>
            <a:endParaRPr lang="pt-BR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191B34-F490-47BA-A452-5E1F09FACD59}"/>
              </a:ext>
            </a:extLst>
          </p:cNvPr>
          <p:cNvSpPr txBox="1"/>
          <p:nvPr/>
        </p:nvSpPr>
        <p:spPr>
          <a:xfrm>
            <a:off x="1492249" y="1548524"/>
            <a:ext cx="920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Foi editada a Portaria nº 2.006, de 13 de Julho de 2021 assinada pela Ministra Damares Alves que normatiza no âmbito do Ministério da Mulher, da Família e dos Direitos Humanos o cadastramento dos Fundos.</a:t>
            </a:r>
            <a:endParaRPr lang="pt-BR" b="1" i="1" dirty="0">
              <a:highlight>
                <a:srgbClr val="FFFF00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3F691B6-9848-4545-A4BD-2D460D4B0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299" y="2707040"/>
            <a:ext cx="7137400" cy="37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10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F7B5761D-6FA3-4F0F-9133-FE1C694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DF8BC12-3B88-49B9-A14F-ADE61CF3C676}"/>
              </a:ext>
            </a:extLst>
          </p:cNvPr>
          <p:cNvSpPr/>
          <p:nvPr/>
        </p:nvSpPr>
        <p:spPr>
          <a:xfrm>
            <a:off x="1944441" y="816550"/>
            <a:ext cx="830311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Capacitações</a:t>
            </a:r>
            <a:endParaRPr lang="pt-BR" sz="2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191B34-F490-47BA-A452-5E1F09FACD59}"/>
              </a:ext>
            </a:extLst>
          </p:cNvPr>
          <p:cNvSpPr txBox="1"/>
          <p:nvPr/>
        </p:nvSpPr>
        <p:spPr>
          <a:xfrm>
            <a:off x="1492247" y="1580695"/>
            <a:ext cx="92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Foram efetuadas 120 capacitações, audiências e reuniões bilaterais sobre o cadastramento e regularização dos Fundos.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1830840-19AE-4F36-B6F9-E6CC4E330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21146"/>
          <a:stretch/>
        </p:blipFill>
        <p:spPr>
          <a:xfrm>
            <a:off x="3111500" y="2434442"/>
            <a:ext cx="6375400" cy="4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10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F7B5761D-6FA3-4F0F-9133-FE1C694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E65733F-EE3E-4327-9D46-286A42173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49" y="1841583"/>
            <a:ext cx="8343900" cy="43688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AF519E4-5AA6-4BF5-A307-7D5308D3A298}"/>
              </a:ext>
            </a:extLst>
          </p:cNvPr>
          <p:cNvSpPr/>
          <p:nvPr/>
        </p:nvSpPr>
        <p:spPr>
          <a:xfrm>
            <a:off x="2618887" y="902193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Painel dos Fundos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1886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45F1BE-B185-4D93-BF22-2AB9D33AD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16" y="918947"/>
            <a:ext cx="5950212" cy="18472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32E47A1-2012-41FA-8E5E-3EBC80E4D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483" y="2938229"/>
            <a:ext cx="5645385" cy="9815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F62BAB9-3B6D-4CA9-899B-9AD78C4AF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4471403"/>
            <a:ext cx="564538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1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6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2615A654-CA2F-45E5-BB53-F47D1F68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0534F6B8-5FEF-4AFC-86E9-78E190DE2CA5}"/>
              </a:ext>
            </a:extLst>
          </p:cNvPr>
          <p:cNvSpPr txBox="1"/>
          <p:nvPr/>
        </p:nvSpPr>
        <p:spPr>
          <a:xfrm>
            <a:off x="5736969" y="3194237"/>
            <a:ext cx="5207000" cy="389850"/>
          </a:xfrm>
          <a:prstGeom prst="rect">
            <a:avLst/>
          </a:prstGeom>
          <a:solidFill>
            <a:srgbClr val="FFFF00"/>
          </a:solidFill>
          <a:ln w="57911">
            <a:solidFill>
              <a:srgbClr val="1A5DAC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60963" marR="57576">
              <a:spcBef>
                <a:spcPts val="160"/>
              </a:spcBef>
            </a:pPr>
            <a:r>
              <a:rPr sz="1200" dirty="0">
                <a:solidFill>
                  <a:srgbClr val="1A5DAC"/>
                </a:solidFill>
                <a:latin typeface="Carlito"/>
                <a:cs typeface="Carlito"/>
              </a:rPr>
              <a:t>Não </a:t>
            </a:r>
            <a:r>
              <a:rPr sz="1200" spc="-3" dirty="0">
                <a:solidFill>
                  <a:srgbClr val="1A5DAC"/>
                </a:solidFill>
                <a:latin typeface="Carlito"/>
                <a:cs typeface="Carlito"/>
              </a:rPr>
              <a:t>possui 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cadastro: </a:t>
            </a:r>
            <a:r>
              <a:rPr sz="1200" dirty="0">
                <a:solidFill>
                  <a:srgbClr val="1A5DAC"/>
                </a:solidFill>
                <a:latin typeface="Carlito"/>
                <a:cs typeface="Carlito"/>
              </a:rPr>
              <a:t>Não 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estão aptos </a:t>
            </a:r>
            <a:r>
              <a:rPr sz="1200" spc="-10" dirty="0">
                <a:solidFill>
                  <a:srgbClr val="1A5DAC"/>
                </a:solidFill>
                <a:latin typeface="Carlito"/>
                <a:cs typeface="Carlito"/>
              </a:rPr>
              <a:t>para </a:t>
            </a:r>
            <a:r>
              <a:rPr sz="1200" spc="-3" dirty="0">
                <a:solidFill>
                  <a:srgbClr val="1A5DAC"/>
                </a:solidFill>
                <a:latin typeface="Carlito"/>
                <a:cs typeface="Carlito"/>
              </a:rPr>
              <a:t>receber repasse </a:t>
            </a:r>
            <a:r>
              <a:rPr sz="1200" spc="-10" dirty="0">
                <a:solidFill>
                  <a:srgbClr val="1A5DAC"/>
                </a:solidFill>
                <a:latin typeface="Carlito"/>
                <a:cs typeface="Carlito"/>
              </a:rPr>
              <a:t>federal </a:t>
            </a:r>
            <a:r>
              <a:rPr sz="1200" spc="-3" dirty="0">
                <a:solidFill>
                  <a:srgbClr val="1A5DAC"/>
                </a:solidFill>
                <a:latin typeface="Carlito"/>
                <a:cs typeface="Carlito"/>
              </a:rPr>
              <a:t>oriundo </a:t>
            </a:r>
            <a:r>
              <a:rPr sz="1200" dirty="0">
                <a:solidFill>
                  <a:srgbClr val="1A5DAC"/>
                </a:solidFill>
                <a:latin typeface="Carlito"/>
                <a:cs typeface="Carlito"/>
              </a:rPr>
              <a:t>de  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doações </a:t>
            </a:r>
            <a:r>
              <a:rPr sz="1200" dirty="0">
                <a:solidFill>
                  <a:srgbClr val="1A5DAC"/>
                </a:solidFill>
                <a:latin typeface="Carlito"/>
                <a:cs typeface="Carlito"/>
              </a:rPr>
              <a:t>do 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Imposto </a:t>
            </a:r>
            <a:r>
              <a:rPr sz="1200" dirty="0">
                <a:solidFill>
                  <a:srgbClr val="1A5DAC"/>
                </a:solidFill>
                <a:latin typeface="Carlito"/>
                <a:cs typeface="Carlito"/>
              </a:rPr>
              <a:t>de</a:t>
            </a:r>
            <a:r>
              <a:rPr sz="1200" spc="27" dirty="0">
                <a:solidFill>
                  <a:srgbClr val="1A5DAC"/>
                </a:solidFill>
                <a:latin typeface="Carlito"/>
                <a:cs typeface="Carlito"/>
              </a:rPr>
              <a:t> 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Renda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2A4E01D-23BD-4012-8CF2-2D79101A103B}"/>
              </a:ext>
            </a:extLst>
          </p:cNvPr>
          <p:cNvSpPr txBox="1"/>
          <p:nvPr/>
        </p:nvSpPr>
        <p:spPr>
          <a:xfrm>
            <a:off x="5758827" y="3931105"/>
            <a:ext cx="5302107" cy="415498"/>
          </a:xfrm>
          <a:prstGeom prst="rect">
            <a:avLst/>
          </a:prstGeom>
          <a:solidFill>
            <a:srgbClr val="FFFF00"/>
          </a:solidFill>
          <a:ln w="57911">
            <a:solidFill>
              <a:srgbClr val="1A5DAC"/>
            </a:solidFill>
          </a:ln>
        </p:spPr>
        <p:txBody>
          <a:bodyPr vert="horz" wrap="square" lIns="0" tIns="20320" rIns="0" bIns="0" rtlCol="0" anchor="ctr">
            <a:spAutoFit/>
          </a:bodyPr>
          <a:lstStyle/>
          <a:p>
            <a:pPr marL="60963">
              <a:spcBef>
                <a:spcPts val="160"/>
              </a:spcBef>
            </a:pPr>
            <a:r>
              <a:rPr sz="1200" spc="-7" dirty="0" err="1">
                <a:solidFill>
                  <a:srgbClr val="1A5DAC"/>
                </a:solidFill>
                <a:latin typeface="Carlito"/>
                <a:cs typeface="Carlito"/>
              </a:rPr>
              <a:t>Inconsistentes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: </a:t>
            </a:r>
            <a:r>
              <a:rPr sz="1200" spc="-10" dirty="0">
                <a:solidFill>
                  <a:srgbClr val="1A5DAC"/>
                </a:solidFill>
                <a:latin typeface="Carlito"/>
                <a:cs typeface="Carlito"/>
              </a:rPr>
              <a:t>Estão 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cadastrados, </a:t>
            </a:r>
            <a:r>
              <a:rPr sz="1200" dirty="0">
                <a:solidFill>
                  <a:srgbClr val="1A5DAC"/>
                </a:solidFill>
                <a:latin typeface="Carlito"/>
                <a:cs typeface="Carlito"/>
              </a:rPr>
              <a:t>no </a:t>
            </a:r>
            <a:r>
              <a:rPr sz="1200" spc="-10" dirty="0">
                <a:solidFill>
                  <a:srgbClr val="1A5DAC"/>
                </a:solidFill>
                <a:latin typeface="Carlito"/>
                <a:cs typeface="Carlito"/>
              </a:rPr>
              <a:t>entanto, </a:t>
            </a:r>
            <a:r>
              <a:rPr sz="1200" dirty="0">
                <a:solidFill>
                  <a:srgbClr val="1A5DAC"/>
                </a:solidFill>
                <a:latin typeface="Carlito"/>
                <a:cs typeface="Carlito"/>
              </a:rPr>
              <a:t>há alguma </a:t>
            </a:r>
            <a:r>
              <a:rPr sz="1200" spc="-3" dirty="0">
                <a:solidFill>
                  <a:srgbClr val="1A5DAC"/>
                </a:solidFill>
                <a:latin typeface="Carlito"/>
                <a:cs typeface="Carlito"/>
              </a:rPr>
              <a:t>pendência</a:t>
            </a:r>
            <a:r>
              <a:rPr sz="1200" spc="83" dirty="0">
                <a:solidFill>
                  <a:srgbClr val="1A5DAC"/>
                </a:solidFill>
                <a:latin typeface="Carlito"/>
                <a:cs typeface="Carlito"/>
              </a:rPr>
              <a:t> </a:t>
            </a:r>
            <a:r>
              <a:rPr sz="1200" spc="-7" dirty="0">
                <a:solidFill>
                  <a:srgbClr val="1A5DAC"/>
                </a:solidFill>
                <a:latin typeface="Carlito"/>
                <a:cs typeface="Carlito"/>
              </a:rPr>
              <a:t>cadastral.</a:t>
            </a:r>
            <a:endParaRPr lang="pt-BR" sz="1200" spc="-7" dirty="0">
              <a:solidFill>
                <a:srgbClr val="1A5DAC"/>
              </a:solidFill>
              <a:latin typeface="Carlito"/>
              <a:cs typeface="Carlito"/>
            </a:endParaRPr>
          </a:p>
          <a:p>
            <a:pPr marL="60963">
              <a:spcBef>
                <a:spcPts val="160"/>
              </a:spcBef>
            </a:pPr>
            <a:endParaRPr sz="1200" dirty="0">
              <a:latin typeface="Carlito"/>
              <a:cs typeface="Carlito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7001852-A2E9-4F1C-9DD2-96C43A729076}"/>
              </a:ext>
            </a:extLst>
          </p:cNvPr>
          <p:cNvSpPr txBox="1"/>
          <p:nvPr/>
        </p:nvSpPr>
        <p:spPr>
          <a:xfrm>
            <a:off x="5736969" y="4867860"/>
            <a:ext cx="5004478" cy="754480"/>
          </a:xfrm>
          <a:prstGeom prst="rect">
            <a:avLst/>
          </a:prstGeom>
          <a:solidFill>
            <a:srgbClr val="FFFF00"/>
          </a:solidFill>
          <a:ln w="57911">
            <a:solidFill>
              <a:srgbClr val="1A5DAC"/>
            </a:solidFill>
          </a:ln>
        </p:spPr>
        <p:txBody>
          <a:bodyPr vert="horz" wrap="square" lIns="0" tIns="15663" rIns="0" bIns="0" rtlCol="0">
            <a:spAutoFit/>
          </a:bodyPr>
          <a:lstStyle/>
          <a:p>
            <a:pPr marL="307355" marR="99488" indent="-203634">
              <a:spcBef>
                <a:spcPts val="123"/>
              </a:spcBef>
            </a:pPr>
            <a:r>
              <a:rPr sz="2400" spc="-3" dirty="0">
                <a:solidFill>
                  <a:srgbClr val="1A5DAC"/>
                </a:solidFill>
                <a:latin typeface="Carlito"/>
                <a:cs typeface="Carlito"/>
              </a:rPr>
              <a:t>92,54% </a:t>
            </a:r>
            <a:r>
              <a:rPr sz="2400" spc="-7" dirty="0">
                <a:solidFill>
                  <a:srgbClr val="1A5DAC"/>
                </a:solidFill>
                <a:latin typeface="Carlito"/>
                <a:cs typeface="Carlito"/>
              </a:rPr>
              <a:t>das inconsistências </a:t>
            </a:r>
            <a:r>
              <a:rPr sz="2400" spc="-10" dirty="0">
                <a:solidFill>
                  <a:srgbClr val="1A5DAC"/>
                </a:solidFill>
                <a:latin typeface="Carlito"/>
                <a:cs typeface="Carlito"/>
              </a:rPr>
              <a:t>cadastrais  </a:t>
            </a:r>
            <a:r>
              <a:rPr sz="2400" spc="-13" dirty="0">
                <a:solidFill>
                  <a:srgbClr val="1A5DAC"/>
                </a:solidFill>
                <a:latin typeface="Carlito"/>
                <a:cs typeface="Carlito"/>
              </a:rPr>
              <a:t>dizem </a:t>
            </a:r>
            <a:r>
              <a:rPr sz="2400" spc="-10" dirty="0">
                <a:solidFill>
                  <a:srgbClr val="1A5DAC"/>
                </a:solidFill>
                <a:latin typeface="Carlito"/>
                <a:cs typeface="Carlito"/>
              </a:rPr>
              <a:t>respeito </a:t>
            </a:r>
            <a:r>
              <a:rPr sz="2400" spc="-3" dirty="0">
                <a:solidFill>
                  <a:srgbClr val="1A5DAC"/>
                </a:solidFill>
                <a:latin typeface="Carlito"/>
                <a:cs typeface="Carlito"/>
              </a:rPr>
              <a:t>à </a:t>
            </a:r>
            <a:r>
              <a:rPr sz="2400" spc="-7" dirty="0">
                <a:solidFill>
                  <a:srgbClr val="1A5DAC"/>
                </a:solidFill>
                <a:latin typeface="Carlito"/>
                <a:cs typeface="Carlito"/>
              </a:rPr>
              <a:t>dados</a:t>
            </a:r>
            <a:r>
              <a:rPr sz="2400" spc="40" dirty="0">
                <a:solidFill>
                  <a:srgbClr val="1A5DAC"/>
                </a:solidFill>
                <a:latin typeface="Carlito"/>
                <a:cs typeface="Carlito"/>
              </a:rPr>
              <a:t> </a:t>
            </a:r>
            <a:r>
              <a:rPr sz="2400" spc="-7" dirty="0">
                <a:solidFill>
                  <a:srgbClr val="1A5DAC"/>
                </a:solidFill>
                <a:latin typeface="Carlito"/>
                <a:cs typeface="Carlito"/>
              </a:rPr>
              <a:t>bancários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10579E-8BB9-4B72-B4C0-11FB1A597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64" y="2537046"/>
            <a:ext cx="4105275" cy="4114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3044A20-6502-49F4-B672-F964210E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071" y="402970"/>
            <a:ext cx="6785436" cy="6767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7B8CABD-662F-41EC-B992-BC0167C6B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024" y="1235660"/>
            <a:ext cx="7050799" cy="12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15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6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2615A654-CA2F-45E5-BB53-F47D1F68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DFB2647-8F72-4E51-B503-278994324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143" y="415628"/>
            <a:ext cx="7177292" cy="103866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095A07D-55C2-4BA1-9DBA-C438D02BF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64" y="1360821"/>
            <a:ext cx="6525015" cy="538124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1D1222F-45E8-48C0-9989-7359C0BD9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135" y="2967831"/>
            <a:ext cx="3816468" cy="26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79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6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2615A654-CA2F-45E5-BB53-F47D1F68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DFB2647-8F72-4E51-B503-278994324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143" y="415628"/>
            <a:ext cx="7177292" cy="10386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3220B98-DECA-45E8-8634-029B71E7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98" y="1485894"/>
            <a:ext cx="5507802" cy="5388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032C486-7CB0-4BFD-838E-320A40237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716" y="2797042"/>
            <a:ext cx="3912418" cy="27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1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1482260-17A2-430F-B6D8-6752CE277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9200" r="14752"/>
          <a:stretch/>
        </p:blipFill>
        <p:spPr bwMode="auto">
          <a:xfrm>
            <a:off x="320912" y="1358744"/>
            <a:ext cx="2235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5D0B442-5434-4558-866C-FEB323E3C6E1}"/>
              </a:ext>
            </a:extLst>
          </p:cNvPr>
          <p:cNvSpPr/>
          <p:nvPr/>
        </p:nvSpPr>
        <p:spPr>
          <a:xfrm>
            <a:off x="3184646" y="1574561"/>
            <a:ext cx="6096000" cy="21035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867" dirty="0">
                <a:solidFill>
                  <a:srgbClr val="351C75"/>
                </a:solidFill>
                <a:latin typeface="Calibri" panose="020F0502020204030204" pitchFamily="34" charset="0"/>
              </a:rPr>
              <a:t>Criamos dois canais exclusivos para que gestores de políticas públicas para crianças e adolescentes de todo o país possam tirar suas dúvidas sobre o Cadastro dos Fundos de Direitos da Criança e Adolescente. Agora, para falar conosco, basta ligar para o número (61) 2027 3104 ou mandar um e-mail para </a:t>
            </a:r>
            <a:r>
              <a:rPr lang="pt-BR" sz="1867" dirty="0">
                <a:solidFill>
                  <a:srgbClr val="351C75"/>
                </a:solidFill>
                <a:latin typeface="Calibri" panose="020F0502020204030204" pitchFamily="34" charset="0"/>
                <a:hlinkClick r:id="rId4"/>
              </a:rPr>
              <a:t>cadastro.fdca@mdh.gov.br</a:t>
            </a:r>
            <a:r>
              <a:rPr lang="pt-BR" sz="1867" dirty="0">
                <a:solidFill>
                  <a:srgbClr val="351C75"/>
                </a:solidFill>
                <a:latin typeface="Calibri" panose="020F0502020204030204" pitchFamily="34" charset="0"/>
              </a:rPr>
              <a:t>. Até o momento foram mais de 2.000 atendimento pelo Alô Cadastro</a:t>
            </a:r>
            <a:endParaRPr lang="pt-BR" sz="1867" dirty="0"/>
          </a:p>
        </p:txBody>
      </p:sp>
      <p:pic>
        <p:nvPicPr>
          <p:cNvPr id="8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D7621241-6BA0-42C5-96BE-664A5A0A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61EA7E4-C87C-4DC4-A569-8D03FEA7F8AB}"/>
              </a:ext>
            </a:extLst>
          </p:cNvPr>
          <p:cNvSpPr/>
          <p:nvPr/>
        </p:nvSpPr>
        <p:spPr>
          <a:xfrm>
            <a:off x="1996329" y="684326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Alô Cadastro</a:t>
            </a:r>
            <a:endParaRPr lang="pt-BR" sz="24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406140-524E-49FD-99DA-096E84A62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40" y="4024707"/>
            <a:ext cx="5706115" cy="24339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157C3E9-FB20-4A1A-9CE1-200692017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2645" y="4024708"/>
            <a:ext cx="5764779" cy="24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42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7E8C226-173D-4334-AC38-40841C606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9"/>
          <a:stretch/>
        </p:blipFill>
        <p:spPr>
          <a:xfrm>
            <a:off x="1231900" y="1841583"/>
            <a:ext cx="3790950" cy="147348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8A17918-C668-4E1A-814A-5922CD38B670}"/>
              </a:ext>
            </a:extLst>
          </p:cNvPr>
          <p:cNvSpPr/>
          <p:nvPr/>
        </p:nvSpPr>
        <p:spPr>
          <a:xfrm>
            <a:off x="5022850" y="1841583"/>
            <a:ext cx="6096000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867" dirty="0">
                <a:solidFill>
                  <a:srgbClr val="351C75"/>
                </a:solidFill>
                <a:latin typeface="Calibri" panose="020F0502020204030204" pitchFamily="34" charset="0"/>
              </a:rPr>
              <a:t>Elaboramos o Manual de Cadastramento dos Fundos dos Direitos da Criança e do Adolescente para dirimir dúvidas em relação ao cadastro disposto no artigo 260-K do ECA</a:t>
            </a:r>
            <a:endParaRPr lang="pt-BR" sz="1867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D8095-7E20-4295-96DD-FD2DA2E0D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325" y="2874515"/>
            <a:ext cx="2325573" cy="3280406"/>
          </a:xfrm>
          <a:prstGeom prst="rect">
            <a:avLst/>
          </a:prstGeom>
        </p:spPr>
      </p:pic>
      <p:pic>
        <p:nvPicPr>
          <p:cNvPr id="10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F7B5761D-6FA3-4F0F-9133-FE1C694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66548CC-C74F-4857-9FD5-0CB160630163}"/>
              </a:ext>
            </a:extLst>
          </p:cNvPr>
          <p:cNvSpPr/>
          <p:nvPr/>
        </p:nvSpPr>
        <p:spPr>
          <a:xfrm>
            <a:off x="2618887" y="902193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Manual de cadastramento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68272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10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F7B5761D-6FA3-4F0F-9133-FE1C694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D92D25C-08E8-4CF6-AA1E-44E24C606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46" y="2269789"/>
            <a:ext cx="2028265" cy="279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5D3B0A-4DB9-474F-8D9C-7A306F92F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589" y="2269789"/>
            <a:ext cx="2059344" cy="2793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042B9F9-730C-4AA2-97E0-98123BF81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2269789"/>
            <a:ext cx="2059344" cy="2793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DCEE225-02F7-4EE4-96A3-15EA86746810}"/>
              </a:ext>
            </a:extLst>
          </p:cNvPr>
          <p:cNvSpPr/>
          <p:nvPr/>
        </p:nvSpPr>
        <p:spPr>
          <a:xfrm>
            <a:off x="2618887" y="902193"/>
            <a:ext cx="695422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Manuais em elaboração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58076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10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F7B5761D-6FA3-4F0F-9133-FE1C694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21574CA-F3E6-470F-8A55-5D710504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099" y="592477"/>
            <a:ext cx="5942949" cy="56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54FB0D-A72D-448B-AB96-49C4BDA66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614" y="1234885"/>
            <a:ext cx="6413548" cy="145707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209D50A-23C0-4BC4-9603-FEAB8EC89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41" y="2847372"/>
            <a:ext cx="11765691" cy="277574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42269CF-7735-4F72-A148-13A5C7909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439" y="5150734"/>
            <a:ext cx="5238407" cy="15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DF236AE-D003-4FDD-BFE0-3D407C324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12" y="737109"/>
            <a:ext cx="2645893" cy="15058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0B39C4-D296-48B6-B571-01B9D7255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2" y="2242952"/>
            <a:ext cx="10710613" cy="4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0072753-04F2-4065-9623-A4AEB9F07CF6}"/>
              </a:ext>
            </a:extLst>
          </p:cNvPr>
          <p:cNvSpPr/>
          <p:nvPr/>
        </p:nvSpPr>
        <p:spPr>
          <a:xfrm>
            <a:off x="4201414" y="1295401"/>
            <a:ext cx="378612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Fonte de Recursos:</a:t>
            </a:r>
            <a:endParaRPr lang="pt-BR" sz="2400" b="1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030D94F-71C9-4E42-A44E-2519280F8225}"/>
              </a:ext>
            </a:extLst>
          </p:cNvPr>
          <p:cNvSpPr/>
          <p:nvPr/>
        </p:nvSpPr>
        <p:spPr>
          <a:xfrm>
            <a:off x="1471676" y="2038647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590A73-84DC-43C4-B102-5D3044CC8519}"/>
              </a:ext>
            </a:extLst>
          </p:cNvPr>
          <p:cNvSpPr/>
          <p:nvPr/>
        </p:nvSpPr>
        <p:spPr>
          <a:xfrm>
            <a:off x="2336800" y="2038647"/>
            <a:ext cx="1981200" cy="3556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Dotação Orçamentária do Executivo Municipal;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40590232-87A7-4E6A-92A2-E50E472F24FB}"/>
              </a:ext>
            </a:extLst>
          </p:cNvPr>
          <p:cNvSpPr/>
          <p:nvPr/>
        </p:nvSpPr>
        <p:spPr>
          <a:xfrm>
            <a:off x="1471676" y="2576923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7D1D973-D02A-49D5-A6AF-4532283A5E39}"/>
              </a:ext>
            </a:extLst>
          </p:cNvPr>
          <p:cNvSpPr/>
          <p:nvPr/>
        </p:nvSpPr>
        <p:spPr>
          <a:xfrm>
            <a:off x="2336800" y="2576923"/>
            <a:ext cx="1981200" cy="3556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Doações recebidas de PF e PJ incentivadas ou não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329A8AB9-28FF-4FFC-A806-3ECA113A7099}"/>
              </a:ext>
            </a:extLst>
          </p:cNvPr>
          <p:cNvSpPr/>
          <p:nvPr/>
        </p:nvSpPr>
        <p:spPr>
          <a:xfrm>
            <a:off x="1471676" y="3115199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079B617-47C2-4E89-9B6C-CBB3F4C8358E}"/>
              </a:ext>
            </a:extLst>
          </p:cNvPr>
          <p:cNvSpPr/>
          <p:nvPr/>
        </p:nvSpPr>
        <p:spPr>
          <a:xfrm>
            <a:off x="2336800" y="3115199"/>
            <a:ext cx="1981200" cy="3556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multas e penalidades administrativas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F38A9F69-0F97-4888-891E-3841471CEAA7}"/>
              </a:ext>
            </a:extLst>
          </p:cNvPr>
          <p:cNvSpPr/>
          <p:nvPr/>
        </p:nvSpPr>
        <p:spPr>
          <a:xfrm>
            <a:off x="1471676" y="3668400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A8601B3-3064-4643-BBDB-1307D729F08A}"/>
              </a:ext>
            </a:extLst>
          </p:cNvPr>
          <p:cNvSpPr/>
          <p:nvPr/>
        </p:nvSpPr>
        <p:spPr>
          <a:xfrm>
            <a:off x="2336800" y="3668400"/>
            <a:ext cx="1981200" cy="3556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Orçamento de outro ente federativo</a:t>
            </a: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B335E516-997A-4D44-A401-40D40B5BA8F3}"/>
              </a:ext>
            </a:extLst>
          </p:cNvPr>
          <p:cNvSpPr/>
          <p:nvPr/>
        </p:nvSpPr>
        <p:spPr>
          <a:xfrm>
            <a:off x="1490726" y="4206677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5E20102-69A2-4733-A2BC-2B729B42F7AA}"/>
              </a:ext>
            </a:extLst>
          </p:cNvPr>
          <p:cNvSpPr/>
          <p:nvPr/>
        </p:nvSpPr>
        <p:spPr>
          <a:xfrm>
            <a:off x="2355850" y="4206677"/>
            <a:ext cx="1981200" cy="3556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Doação de bens</a:t>
            </a: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B8FCA2A8-AADE-46CF-B1AA-A7DEF2D75869}"/>
              </a:ext>
            </a:extLst>
          </p:cNvPr>
          <p:cNvSpPr/>
          <p:nvPr/>
        </p:nvSpPr>
        <p:spPr>
          <a:xfrm>
            <a:off x="1490726" y="4745262"/>
            <a:ext cx="6604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48BC195-34C3-49C7-AECC-072875E80B3C}"/>
              </a:ext>
            </a:extLst>
          </p:cNvPr>
          <p:cNvSpPr/>
          <p:nvPr/>
        </p:nvSpPr>
        <p:spPr>
          <a:xfrm>
            <a:off x="2355850" y="4745262"/>
            <a:ext cx="1981200" cy="3556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Doação de instituições internacionais</a:t>
            </a:r>
          </a:p>
        </p:txBody>
      </p:sp>
      <p:pic>
        <p:nvPicPr>
          <p:cNvPr id="2050" name="Picture 2" descr="Torneira e dinheiro em branco. | Foto Premium">
            <a:extLst>
              <a:ext uri="{FF2B5EF4-FFF2-40B4-BE49-F238E27FC236}">
                <a16:creationId xmlns:a16="http://schemas.microsoft.com/office/drawing/2014/main" id="{7BAB4A29-828B-45C1-B66B-F72B65DF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74" y="1967914"/>
            <a:ext cx="2721864" cy="34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037FB6E-6EEE-43A4-84DB-F0DE3DD4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9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73130" y="152703"/>
            <a:ext cx="4880670" cy="926950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9" y="89732"/>
            <a:ext cx="1446555" cy="9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AAD174-68E4-4E38-B1ED-E9AB50BDF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84" y="1262348"/>
            <a:ext cx="4633782" cy="5138451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8455AC8D-825A-4AB7-B680-6C9F9B18CB8D}"/>
              </a:ext>
            </a:extLst>
          </p:cNvPr>
          <p:cNvSpPr/>
          <p:nvPr/>
        </p:nvSpPr>
        <p:spPr>
          <a:xfrm>
            <a:off x="3194892" y="2024351"/>
            <a:ext cx="649995" cy="29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03AC5085-5D93-4E73-AECA-9FD0AB75612E}"/>
              </a:ext>
            </a:extLst>
          </p:cNvPr>
          <p:cNvSpPr/>
          <p:nvPr/>
        </p:nvSpPr>
        <p:spPr>
          <a:xfrm>
            <a:off x="3844887" y="3249976"/>
            <a:ext cx="649995" cy="29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E41DE1CA-17E1-4C0E-B26B-1F11FED5BC3B}"/>
              </a:ext>
            </a:extLst>
          </p:cNvPr>
          <p:cNvSpPr/>
          <p:nvPr/>
        </p:nvSpPr>
        <p:spPr>
          <a:xfrm>
            <a:off x="4472848" y="4624329"/>
            <a:ext cx="649995" cy="29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743203-0603-4FDB-BD60-A6C50EBBDDE9}"/>
              </a:ext>
            </a:extLst>
          </p:cNvPr>
          <p:cNvSpPr txBox="1"/>
          <p:nvPr/>
        </p:nvSpPr>
        <p:spPr>
          <a:xfrm>
            <a:off x="3949033" y="1988413"/>
            <a:ext cx="139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LEGAL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898FFF9-659A-4A75-929C-F743493B494B}"/>
              </a:ext>
            </a:extLst>
          </p:cNvPr>
          <p:cNvSpPr txBox="1"/>
          <p:nvPr/>
        </p:nvSpPr>
        <p:spPr>
          <a:xfrm>
            <a:off x="4634546" y="3180069"/>
            <a:ext cx="113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TÉCNICO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B2EBA2E-BCCB-420F-A3C1-32C9CB675CF4}"/>
              </a:ext>
            </a:extLst>
          </p:cNvPr>
          <p:cNvSpPr txBox="1"/>
          <p:nvPr/>
        </p:nvSpPr>
        <p:spPr>
          <a:xfrm>
            <a:off x="5255964" y="4588391"/>
            <a:ext cx="1552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OPERACIONAL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36E5562-23BA-4336-AE5E-E38EF69699CD}"/>
              </a:ext>
            </a:extLst>
          </p:cNvPr>
          <p:cNvSpPr txBox="1"/>
          <p:nvPr/>
        </p:nvSpPr>
        <p:spPr>
          <a:xfrm>
            <a:off x="4876976" y="1901977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Ausência de Lei. Há apenas a Resolução n° 137, de 21 de janeiro de 2010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698F096-BD41-46A7-A38E-F08163B77074}"/>
              </a:ext>
            </a:extLst>
          </p:cNvPr>
          <p:cNvSpPr txBox="1"/>
          <p:nvPr/>
        </p:nvSpPr>
        <p:spPr>
          <a:xfrm>
            <a:off x="5838058" y="3149112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Ausência de RH qualificados na gestão dos recursos do Fundo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DB3191E-11D7-4DD4-BAA7-8FD3E75B1EB4}"/>
              </a:ext>
            </a:extLst>
          </p:cNvPr>
          <p:cNvSpPr txBox="1"/>
          <p:nvPr/>
        </p:nvSpPr>
        <p:spPr>
          <a:xfrm>
            <a:off x="6808424" y="4588391"/>
            <a:ext cx="4979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Ausência de capacidade de executar a finalidade dos recursos do Fundo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894E009-B72C-472C-A701-C93CA8BFC9E4}"/>
              </a:ext>
            </a:extLst>
          </p:cNvPr>
          <p:cNvSpPr txBox="1"/>
          <p:nvPr/>
        </p:nvSpPr>
        <p:spPr>
          <a:xfrm>
            <a:off x="2299256" y="362294"/>
            <a:ext cx="3048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highlight>
                  <a:srgbClr val="FFFF00"/>
                </a:highlight>
              </a:rPr>
              <a:t>Quais são os desafios :</a:t>
            </a:r>
          </a:p>
        </p:txBody>
      </p:sp>
    </p:spTree>
    <p:extLst>
      <p:ext uri="{BB962C8B-B14F-4D97-AF65-F5344CB8AC3E}">
        <p14:creationId xmlns:p14="http://schemas.microsoft.com/office/powerpoint/2010/main" val="190839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9F4D80C-6CBC-475A-9058-0DF1E778C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864" y="152703"/>
            <a:ext cx="6886864" cy="14561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24DA9CE-EC09-4373-9821-09FCBACA4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00" y="2444410"/>
            <a:ext cx="11799787" cy="25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DE46EAA0-B7F1-40E3-8ACC-3BE85EF1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50554" y="152703"/>
            <a:ext cx="2403246" cy="456431"/>
          </a:xfrm>
          <a:prstGeom prst="rect">
            <a:avLst/>
          </a:prstGeom>
        </p:spPr>
      </p:pic>
      <p:pic>
        <p:nvPicPr>
          <p:cNvPr id="22" name="Picture 2" descr="Disque 100 - Disque Direitos Humanos - Disque Denúncia Nacional - Centro de  Apoio Operacional das Promotorias da Criança e do Adolescente">
            <a:extLst>
              <a:ext uri="{FF2B5EF4-FFF2-40B4-BE49-F238E27FC236}">
                <a16:creationId xmlns:a16="http://schemas.microsoft.com/office/drawing/2014/main" id="{9A0E6632-94E7-46B4-940B-EA0F073C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9732"/>
            <a:ext cx="845024" cy="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E55FDC4-7DAE-4EF2-924E-B595C7B62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207" y="631222"/>
            <a:ext cx="9338382" cy="138622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BCB264-1FCB-46B7-B8A2-A52BE7E56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02" y="2017446"/>
            <a:ext cx="10632226" cy="24329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28EA3C-F513-48AD-B8A7-47DD76C46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64" y="4857359"/>
            <a:ext cx="11850871" cy="15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38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782</Words>
  <Application>Microsoft Office PowerPoint</Application>
  <PresentationFormat>Widescreen</PresentationFormat>
  <Paragraphs>76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Carlito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Batista de Carvalho Pinheiro</dc:creator>
  <cp:lastModifiedBy>Lucas Batista de Carvalho Pinheiro</cp:lastModifiedBy>
  <cp:revision>14</cp:revision>
  <cp:lastPrinted>2022-11-08T20:49:17Z</cp:lastPrinted>
  <dcterms:created xsi:type="dcterms:W3CDTF">2021-09-14T22:21:35Z</dcterms:created>
  <dcterms:modified xsi:type="dcterms:W3CDTF">2022-11-09T13:05:04Z</dcterms:modified>
</cp:coreProperties>
</file>